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5"/>
    <p:sldMasterId id="2147483648" r:id="rId6"/>
    <p:sldMasterId id="2147483657" r:id="rId7"/>
  </p:sldMasterIdLst>
  <p:notesMasterIdLst>
    <p:notesMasterId r:id="rId30"/>
  </p:notesMasterIdLst>
  <p:handoutMasterIdLst>
    <p:handoutMasterId r:id="rId31"/>
  </p:handoutMasterIdLst>
  <p:sldIdLst>
    <p:sldId id="300" r:id="rId8"/>
    <p:sldId id="332" r:id="rId9"/>
    <p:sldId id="334" r:id="rId10"/>
    <p:sldId id="336" r:id="rId11"/>
    <p:sldId id="337" r:id="rId12"/>
    <p:sldId id="320" r:id="rId13"/>
    <p:sldId id="361" r:id="rId14"/>
    <p:sldId id="359" r:id="rId15"/>
    <p:sldId id="341" r:id="rId16"/>
    <p:sldId id="340" r:id="rId17"/>
    <p:sldId id="356" r:id="rId18"/>
    <p:sldId id="353" r:id="rId19"/>
    <p:sldId id="343" r:id="rId20"/>
    <p:sldId id="344" r:id="rId21"/>
    <p:sldId id="345" r:id="rId22"/>
    <p:sldId id="355" r:id="rId23"/>
    <p:sldId id="348" r:id="rId24"/>
    <p:sldId id="327" r:id="rId25"/>
    <p:sldId id="350" r:id="rId26"/>
    <p:sldId id="360" r:id="rId27"/>
    <p:sldId id="352" r:id="rId28"/>
    <p:sldId id="354"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42" userDrawn="1">
          <p15:clr>
            <a:srgbClr val="A4A3A4"/>
          </p15:clr>
        </p15:guide>
        <p15:guide id="2" orient="horz" pos="822" userDrawn="1">
          <p15:clr>
            <a:srgbClr val="A4A3A4"/>
          </p15:clr>
        </p15:guide>
        <p15:guide id="3" orient="horz" pos="3884" userDrawn="1">
          <p15:clr>
            <a:srgbClr val="A4A3A4"/>
          </p15:clr>
        </p15:guide>
        <p15:guide id="4" orient="horz" pos="3513" userDrawn="1">
          <p15:clr>
            <a:srgbClr val="A4A3A4"/>
          </p15:clr>
        </p15:guide>
        <p15:guide id="5" pos="438" userDrawn="1">
          <p15:clr>
            <a:srgbClr val="A4A3A4"/>
          </p15:clr>
        </p15:guide>
        <p15:guide id="6" pos="19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jungberg Anders, JP" initials="LAJ" lastIdx="5" clrIdx="0">
    <p:extLst>
      <p:ext uri="{19B8F6BF-5375-455C-9EA6-DF929625EA0E}">
        <p15:presenceInfo xmlns:p15="http://schemas.microsoft.com/office/powerpoint/2012/main" userId="S-1-5-21-3282178652-2823510310-3805757255-105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0000"/>
    <a:srgbClr val="D90611"/>
    <a:srgbClr val="D80611"/>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59730" autoAdjust="0"/>
  </p:normalViewPr>
  <p:slideViewPr>
    <p:cSldViewPr snapToGrid="0">
      <p:cViewPr varScale="1">
        <p:scale>
          <a:sx n="63" d="100"/>
          <a:sy n="63" d="100"/>
        </p:scale>
        <p:origin x="444" y="52"/>
      </p:cViewPr>
      <p:guideLst>
        <p:guide pos="7242"/>
        <p:guide orient="horz" pos="822"/>
        <p:guide orient="horz" pos="3884"/>
        <p:guide orient="horz" pos="3513"/>
        <p:guide pos="438"/>
        <p:guide pos="1958"/>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2023-02-17</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rafikverket.se/for-dig-i-branschen/upphandling/Leverantorsinformation/trafikverkets-uppforandeko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22633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Diskutera på vilket sätt människors</a:t>
            </a:r>
            <a:r>
              <a:rPr lang="sv-SE" baseline="0" dirty="0" smtClean="0"/>
              <a:t> olika bakgrund och erfarenheter kan bidra till att projektmålen uppnås.</a:t>
            </a:r>
          </a:p>
          <a:p>
            <a:endParaRPr lang="sv-SE" baseline="0" dirty="0" smtClean="0"/>
          </a:p>
          <a:p>
            <a:r>
              <a:rPr lang="sv-SE" baseline="0" dirty="0" smtClean="0"/>
              <a:t>Diskutera vilka förväntningar parterna har på varandra när det gäller hur kränkningar och trakasserier ska hanteras om det förekommer.</a:t>
            </a:r>
          </a:p>
          <a:p>
            <a:endParaRPr lang="sv-SE" baseline="0" dirty="0" smtClean="0"/>
          </a:p>
          <a:p>
            <a:r>
              <a:rPr lang="sv-SE" baseline="0" dirty="0" smtClean="0"/>
              <a:t>Förhållningssätt mot 3:e man inkluderas i detta resonemang.</a:t>
            </a:r>
          </a:p>
          <a:p>
            <a:endParaRPr lang="sv-SE" baseline="0" dirty="0" smtClean="0"/>
          </a:p>
          <a:p>
            <a:endParaRPr lang="sv-SE" baseline="0" dirty="0" smtClean="0"/>
          </a:p>
          <a:p>
            <a:r>
              <a:rPr lang="sv-SE" baseline="0" dirty="0" smtClean="0"/>
              <a:t>Texten i sin helhet:</a:t>
            </a:r>
          </a:p>
          <a:p>
            <a:r>
              <a:rPr lang="sv-SE" dirty="0" smtClean="0"/>
              <a:t>ANTIDISKRIMINERING OCH MÅNGFALD </a:t>
            </a:r>
          </a:p>
          <a:p>
            <a:r>
              <a:rPr lang="sv-SE" dirty="0" smtClean="0"/>
              <a:t>Trafikverket stöder och respekterar grundläggande mänskliga rättigheter i sin verksamhet. Varje individ är unik och ska behandlas med respekt. Våra medarbetare ska ha ett förhållningssätt där de ser bortom grupptillhörighet och kategorisering och i stället ser individen utifrån dennes förutsättningar, förmågor och behov och behandlar alla likvärdigt. </a:t>
            </a:r>
          </a:p>
          <a:p>
            <a:endParaRPr lang="sv-SE" dirty="0" smtClean="0"/>
          </a:p>
          <a:p>
            <a:r>
              <a:rPr lang="sv-SE" dirty="0" smtClean="0"/>
              <a:t>Vi eftersträvar mångfald på alla nivåer i organisationen och tolererar inte diskriminering, trakasserier eller kränkningar. Trafikverket ska vara en heterogen arbetsplats, där medarbetarna kan ha olika bakgrund, kön, etnisk och kulturell bakgrund, ålder, funktionshinder och sexuell läggning, och sammansättningen speglar samhället i stort. </a:t>
            </a:r>
          </a:p>
          <a:p>
            <a:endParaRPr lang="sv-SE" dirty="0" smtClean="0"/>
          </a:p>
          <a:p>
            <a:r>
              <a:rPr lang="sv-SE" dirty="0" smtClean="0"/>
              <a:t>Vi förebygger och förhindrar kränkande särbehandling genom systematiskt arbetsmiljöarbete. Om vi får kännedom om att någon medarbetare har utsatts för kränkande behandling utreder vi detta omedelbart. </a:t>
            </a:r>
          </a:p>
          <a:p>
            <a:endParaRPr lang="sv-SE" dirty="0" smtClean="0"/>
          </a:p>
          <a:p>
            <a:r>
              <a:rPr lang="sv-SE" dirty="0" smtClean="0"/>
              <a:t>I vår samverkan med andra aktörer och vid upphandlingar verkar vi för att även leverantörer och andra medverkande aktörer respekterar mänskliga rättigheter och motverkar diskriminering.</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179405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Diskutera</a:t>
            </a:r>
            <a:r>
              <a:rPr lang="sv-SE" baseline="0" dirty="0" smtClean="0"/>
              <a:t> hur miljöhänsyn i det dagliga arbetet tar sig uttryck vid utförandet av projektet. </a:t>
            </a:r>
          </a:p>
          <a:p>
            <a:r>
              <a:rPr lang="sv-SE" baseline="0" dirty="0" smtClean="0"/>
              <a:t>Hur säkerställs att UE efterlever kraven?</a:t>
            </a:r>
          </a:p>
          <a:p>
            <a:endParaRPr lang="sv-SE" baseline="0" dirty="0" smtClean="0"/>
          </a:p>
          <a:p>
            <a:r>
              <a:rPr lang="sv-SE" baseline="0" dirty="0" smtClean="0"/>
              <a:t>Diskutera vad ni förväntar er av varandra när överträdelser upptäcks.</a:t>
            </a:r>
            <a:endParaRPr lang="sv-SE" dirty="0" smtClean="0"/>
          </a:p>
          <a:p>
            <a:endParaRPr lang="sv-SE" dirty="0" smtClean="0"/>
          </a:p>
          <a:p>
            <a:endParaRPr lang="sv-SE" dirty="0" smtClean="0"/>
          </a:p>
          <a:p>
            <a:r>
              <a:rPr lang="sv-SE" dirty="0" smtClean="0"/>
              <a:t>Texten i sin helhet:</a:t>
            </a:r>
          </a:p>
          <a:p>
            <a:r>
              <a:rPr lang="sv-SE" dirty="0" smtClean="0"/>
              <a:t>MILJÖ </a:t>
            </a:r>
          </a:p>
          <a:p>
            <a:r>
              <a:rPr lang="sv-SE" dirty="0" smtClean="0"/>
              <a:t>Trafikverket ska leda en utveckling där transportsystemets negativa påverkan på miljö och hälsa minskar, samtidigt som förutsättningarna för resor och transporter förbättras. </a:t>
            </a:r>
          </a:p>
          <a:p>
            <a:endParaRPr lang="sv-SE" dirty="0" smtClean="0"/>
          </a:p>
          <a:p>
            <a:r>
              <a:rPr lang="sv-SE" dirty="0" smtClean="0"/>
              <a:t>I samverkan med våra samarbetsparter och kunder ska vi leda utvecklingen av ett miljömässigt hållbart transportsystem. </a:t>
            </a:r>
          </a:p>
          <a:p>
            <a:endParaRPr lang="sv-SE" dirty="0" smtClean="0"/>
          </a:p>
          <a:p>
            <a:r>
              <a:rPr lang="sv-SE" dirty="0" smtClean="0"/>
              <a:t>Miljöhänsyn ska vara en naturlig del i  det dagliga arbetet, och all planering, byggande och förvaltning av transportsystemet ska ske på ett miljöanpassat sätt. Verksamheten ska syfta till att skapa ett energieffektivt transportsystem med minskade luftföroreningar, minskat buller och minskad användning av farliga ämnen.</a:t>
            </a:r>
          </a:p>
          <a:p>
            <a:r>
              <a:rPr lang="sv-SE" dirty="0" smtClean="0"/>
              <a:t> </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218868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Diskutera</a:t>
            </a:r>
            <a:r>
              <a:rPr lang="sv-SE" baseline="0" dirty="0" smtClean="0"/>
              <a:t> t.ex. hur ni ska gå till väga för att säkerställa säkerheten. </a:t>
            </a:r>
          </a:p>
          <a:p>
            <a:r>
              <a:rPr lang="sv-SE" baseline="0" dirty="0" smtClean="0"/>
              <a:t>Hur stämmer detta med leverantörens eget förhållningssätt?  </a:t>
            </a:r>
          </a:p>
          <a:p>
            <a:endParaRPr lang="sv-SE" dirty="0" smtClean="0"/>
          </a:p>
          <a:p>
            <a:endParaRPr lang="sv-SE" dirty="0" smtClean="0"/>
          </a:p>
          <a:p>
            <a:r>
              <a:rPr lang="sv-SE" dirty="0" smtClean="0"/>
              <a:t>Texten i sin helhet:</a:t>
            </a:r>
          </a:p>
          <a:p>
            <a:r>
              <a:rPr lang="sv-SE" dirty="0" smtClean="0"/>
              <a:t>SÄKERHET, SÄKERHETSKULTUR  OCH ARBETSMILJÖ</a:t>
            </a:r>
          </a:p>
          <a:p>
            <a:r>
              <a:rPr lang="sv-SE" dirty="0" smtClean="0"/>
              <a:t>Trafikverket sätter alltid säkerheten främst. Vi ser säkerheten som en förutsättning för att transportsystemet och våra </a:t>
            </a:r>
            <a:r>
              <a:rPr lang="sv-SE" dirty="0" err="1" smtClean="0"/>
              <a:t>arbets</a:t>
            </a:r>
            <a:r>
              <a:rPr lang="sv-SE" dirty="0" smtClean="0"/>
              <a:t> platser ska kunna fungera effektivt. Systemet ska präglas av god tillgänglighet och tillförlitligt och de som nyttjar systemet ska uppleva det som tryggt och säkert. </a:t>
            </a:r>
          </a:p>
          <a:p>
            <a:endParaRPr lang="sv-SE" dirty="0" smtClean="0"/>
          </a:p>
          <a:p>
            <a:r>
              <a:rPr lang="sv-SE" dirty="0" smtClean="0"/>
              <a:t>Trafikverkets säkerhetsarbete utgår från Nollvisionen som är ett uttryck för ett etiskt förhållningssätt, där det långsiktiga målet är att ingen människa ska dödas eller skadas allvarligt  i transportsystemet eller på våra byggarbetsplatser. </a:t>
            </a:r>
          </a:p>
          <a:p>
            <a:endParaRPr lang="sv-SE" dirty="0" smtClean="0"/>
          </a:p>
          <a:p>
            <a:r>
              <a:rPr lang="sv-SE" dirty="0" smtClean="0"/>
              <a:t>Alla har ett ansvar för att arbetet bedrivs enligt gällande regelverk och gemensamt skapar vi en god säkerhetskultur. Med säkerhetskultur avser vi en gemensam uppfattning  om vad som är rätt och fel, och hur vi ska agera i förhållande till risk och säkerhet. </a:t>
            </a:r>
          </a:p>
          <a:p>
            <a:endParaRPr lang="sv-SE" dirty="0" smtClean="0"/>
          </a:p>
          <a:p>
            <a:r>
              <a:rPr lang="sv-SE" dirty="0" smtClean="0"/>
              <a:t>Vi stödjer rätt beteende och har nolltolerans mot att fastställda arbetssätt avsiktligt åsidosätts eller att brottsliga handlingar begås. Brottsliga handlingar anmäls till rättsvårdande myndigheter. </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1682114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Diskutera t.ex.</a:t>
            </a:r>
            <a:r>
              <a:rPr lang="sv-SE" baseline="0" dirty="0" smtClean="0"/>
              <a:t> </a:t>
            </a:r>
            <a:r>
              <a:rPr lang="sv-SE" dirty="0" smtClean="0"/>
              <a:t>om hur</a:t>
            </a:r>
            <a:r>
              <a:rPr lang="sv-SE" baseline="0" dirty="0" smtClean="0"/>
              <a:t> alla kan bidra till att skattemedlen används på det sätt de är avsedda för och att alla kostnader är till nytta för verksamheten.</a:t>
            </a:r>
            <a:endParaRPr lang="sv-SE" dirty="0" smtClean="0"/>
          </a:p>
          <a:p>
            <a:endParaRPr lang="sv-SE" dirty="0" smtClean="0"/>
          </a:p>
          <a:p>
            <a:endParaRPr lang="sv-SE" dirty="0" smtClean="0"/>
          </a:p>
          <a:p>
            <a:r>
              <a:rPr lang="sv-SE" dirty="0" smtClean="0"/>
              <a:t>Texten i sin helhet:</a:t>
            </a:r>
          </a:p>
          <a:p>
            <a:r>
              <a:rPr lang="sv-SE" dirty="0" smtClean="0"/>
              <a:t>RESOR</a:t>
            </a:r>
          </a:p>
          <a:p>
            <a:r>
              <a:rPr lang="sv-SE" dirty="0" smtClean="0"/>
              <a:t>Våra medarbetare ska var och en genom sitt handlande bidra till att samhällets trafik </a:t>
            </a:r>
            <a:r>
              <a:rPr lang="sv-SE" dirty="0" err="1" smtClean="0"/>
              <a:t>säkerhetsmål</a:t>
            </a:r>
            <a:r>
              <a:rPr lang="sv-SE" dirty="0" smtClean="0"/>
              <a:t> och miljömål uppnås. Verksamhet finansieras huvudsakligen av skattemedel, vilket innebär ett särskilt ansvar för att pengarna används till det de är avsedda för och att alla kostnader är till nytta för verksamheten. </a:t>
            </a:r>
          </a:p>
          <a:p>
            <a:endParaRPr lang="sv-SE" dirty="0" smtClean="0"/>
          </a:p>
          <a:p>
            <a:r>
              <a:rPr lang="sv-SE" dirty="0" smtClean="0"/>
              <a:t>Därför ska Trafikverkets medarbetare innan de genomför en tjänsteresa alltid först överväga om tjänsteresan är att nödvändig utifrån behov, syfte och vilken information som skall förmedlas. </a:t>
            </a:r>
          </a:p>
          <a:p>
            <a:endParaRPr lang="sv-SE" dirty="0" smtClean="0"/>
          </a:p>
          <a:p>
            <a:r>
              <a:rPr lang="sv-SE" dirty="0" smtClean="0"/>
              <a:t>Tjänsteresor bör ske på ett så kostnadseffektivt sätt som möjligt med hänsyn taget till miljö, säkerhet, ekonomi och arbetsmiljö. Varje medarbetare ska följa de lagar, regler och interna riktlinjerna som är tillämpliga i sammanhanget.</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310337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Texten i sin helhet:</a:t>
            </a:r>
          </a:p>
          <a:p>
            <a:r>
              <a:rPr lang="sv-SE" dirty="0" smtClean="0"/>
              <a:t>RAPPORTERA MISSFÖRHÅLLANDEN </a:t>
            </a:r>
          </a:p>
          <a:p>
            <a:r>
              <a:rPr lang="sv-SE" dirty="0" smtClean="0"/>
              <a:t>Som statlig myndighet utövar Trafikverket sin verksamhet i medborgarnas tjänst. Det är av yttersta vikt att allmänheten känner största förtroende för hur vi utför vårt uppdrag. </a:t>
            </a:r>
          </a:p>
          <a:p>
            <a:endParaRPr lang="sv-SE" dirty="0" smtClean="0"/>
          </a:p>
          <a:p>
            <a:r>
              <a:rPr lang="sv-SE" dirty="0" smtClean="0"/>
              <a:t>Vi tolererar inte korruption, mutor och annat agerande som kan rubba allmänhetens förtroende för Trafikverkets verksamhet. </a:t>
            </a:r>
          </a:p>
          <a:p>
            <a:endParaRPr lang="sv-SE" dirty="0" smtClean="0"/>
          </a:p>
          <a:p>
            <a:r>
              <a:rPr lang="sv-SE" dirty="0" smtClean="0"/>
              <a:t>Trafikverkets anställda, och andra personer som kommer i kontakt med verksamheten på olika sätt, har möjlighet att rapportera missförhållanden och avvikelser från denna uppförandekod. Sådana omständigheter kan antingen rapporteras till närmast ansvarig chef, om det är lämpligt, eller  till en särskild funktion som tar emot tips. </a:t>
            </a:r>
          </a:p>
          <a:p>
            <a:endParaRPr lang="sv-SE" dirty="0" smtClean="0"/>
          </a:p>
          <a:p>
            <a:r>
              <a:rPr lang="sv-SE" dirty="0" smtClean="0"/>
              <a:t>Det är viktigt att missförhållanden utreds och att nödvändiga åtgärder vidtas. Den som gör en anmälan ska aldrig utsättas för några repressalier och har möjlighet att vara anonym.</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3441876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Gå in på www.trafikverket.se.</a:t>
            </a:r>
            <a:r>
              <a:rPr lang="sv-SE" b="1" baseline="0" dirty="0" smtClean="0"/>
              <a:t> Gå längst upp och tryck på ”Om oss”. Där hittar du en röd ruta </a:t>
            </a:r>
            <a:r>
              <a:rPr lang="sv-SE" b="1" baseline="0" smtClean="0"/>
              <a:t>med texten: </a:t>
            </a:r>
            <a:r>
              <a:rPr lang="sv-SE" b="1" baseline="0" dirty="0" smtClean="0"/>
              <a:t>”Anmäl misstankar om korruption, mutor eller jäv”.  Klicka på den för ytterligare information.</a:t>
            </a:r>
          </a:p>
          <a:p>
            <a:endParaRPr lang="sv-SE" baseline="0" dirty="0" smtClean="0"/>
          </a:p>
          <a:p>
            <a:r>
              <a:rPr lang="sv-SE" baseline="0" dirty="0" smtClean="0"/>
              <a:t>Läs igenom informationen tillsammans där det framgår vart den som vill lämna upplysningar kan vända sig.</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409973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67424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dirty="0" smtClean="0"/>
              <a:t>Nej, det är Trafikverket</a:t>
            </a:r>
            <a:r>
              <a:rPr lang="sv-SE" baseline="0" dirty="0" smtClean="0"/>
              <a:t> som äger gruset. Som tjänsteman kan du inte disponera över det på det här sättet, även om det skulle innebära att Trafikverkets kostnad skulle minska. </a:t>
            </a:r>
          </a:p>
          <a:p>
            <a:endParaRPr lang="sv-SE" baseline="0" dirty="0" smtClean="0"/>
          </a:p>
          <a:p>
            <a:r>
              <a:rPr lang="sv-SE" sz="1200" kern="1200" dirty="0" smtClean="0">
                <a:solidFill>
                  <a:schemeClr val="tx1"/>
                </a:solidFill>
                <a:effectLst/>
                <a:latin typeface="+mn-lt"/>
                <a:ea typeface="+mn-ea"/>
                <a:cs typeface="+mn-cs"/>
              </a:rPr>
              <a:t>I vår uppförandekod, under rubriken Korruption, mutor och jäv,</a:t>
            </a:r>
            <a:r>
              <a:rPr lang="sv-SE" sz="1200" kern="1200" baseline="0" dirty="0" smtClean="0">
                <a:solidFill>
                  <a:schemeClr val="tx1"/>
                </a:solidFill>
                <a:effectLst/>
                <a:latin typeface="+mn-lt"/>
                <a:ea typeface="+mn-ea"/>
                <a:cs typeface="+mn-cs"/>
              </a:rPr>
              <a:t> står det att v</a:t>
            </a:r>
            <a:r>
              <a:rPr lang="sv-SE" sz="1200" kern="1200" dirty="0" smtClean="0">
                <a:solidFill>
                  <a:schemeClr val="tx1"/>
                </a:solidFill>
                <a:effectLst/>
                <a:latin typeface="+mn-lt"/>
                <a:ea typeface="+mn-ea"/>
                <a:cs typeface="+mn-cs"/>
              </a:rPr>
              <a:t>åra medarbetare bör undvika situationer där personliga intressen kan komma i konflikt med Trafikverkets. Som medarbetare ska</a:t>
            </a:r>
            <a:r>
              <a:rPr lang="sv-SE" sz="1200" kern="1200" baseline="0" dirty="0" smtClean="0">
                <a:solidFill>
                  <a:schemeClr val="tx1"/>
                </a:solidFill>
                <a:effectLst/>
                <a:latin typeface="+mn-lt"/>
                <a:ea typeface="+mn-ea"/>
                <a:cs typeface="+mn-cs"/>
              </a:rPr>
              <a:t> du</a:t>
            </a:r>
            <a:r>
              <a:rPr lang="sv-SE" sz="1200" kern="1200" dirty="0" smtClean="0">
                <a:solidFill>
                  <a:schemeClr val="tx1"/>
                </a:solidFill>
                <a:effectLst/>
                <a:latin typeface="+mn-lt"/>
                <a:ea typeface="+mn-ea"/>
                <a:cs typeface="+mn-cs"/>
              </a:rPr>
              <a:t> inte heller blanda privata intressen med Trafikverkets verksamhet. Detta även</a:t>
            </a:r>
            <a:r>
              <a:rPr lang="sv-SE" sz="1200" kern="1200" baseline="0" dirty="0" smtClean="0">
                <a:solidFill>
                  <a:schemeClr val="tx1"/>
                </a:solidFill>
                <a:effectLst/>
                <a:latin typeface="+mn-lt"/>
                <a:ea typeface="+mn-ea"/>
                <a:cs typeface="+mn-cs"/>
              </a:rPr>
              <a:t> om det i det enskilda fallet är till fördel för Trafikverket.</a:t>
            </a:r>
            <a:endParaRPr lang="sv-SE" dirty="0" smtClean="0"/>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18</a:t>
            </a:fld>
            <a:endParaRPr lang="sv-SE"/>
          </a:p>
        </p:txBody>
      </p:sp>
    </p:spTree>
    <p:extLst>
      <p:ext uri="{BB962C8B-B14F-4D97-AF65-F5344CB8AC3E}">
        <p14:creationId xmlns:p14="http://schemas.microsoft.com/office/powerpoint/2010/main" val="194847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dirty="0" smtClean="0"/>
              <a:t>I</a:t>
            </a:r>
            <a:r>
              <a:rPr lang="sv-SE" baseline="0" dirty="0" smtClean="0"/>
              <a:t> r</a:t>
            </a:r>
            <a:r>
              <a:rPr lang="sv-SE" dirty="0" smtClean="0"/>
              <a:t>iktlinje</a:t>
            </a:r>
            <a:r>
              <a:rPr lang="sv-SE" baseline="0" dirty="0" smtClean="0"/>
              <a:t> Representation och förmåner (TDOK 2010:80, sidorna 3 och 4) kan följande information inhämtas.</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När Trafikverkets</a:t>
            </a:r>
            <a:r>
              <a:rPr lang="sv-SE" sz="1200" b="0" kern="1200" baseline="0" dirty="0" smtClean="0">
                <a:solidFill>
                  <a:schemeClr val="tx1"/>
                </a:solidFill>
                <a:latin typeface="+mn-lt"/>
                <a:ea typeface="+mn-ea"/>
                <a:cs typeface="+mn-cs"/>
              </a:rPr>
              <a:t> medarbetare blir inbjudna till arrangemang som anordnas av externa parter är det viktigt att arrangemanget är av sådant slag att vårt deltagande inte skadar omvärldens förtroende för Trafikverket, utan att det är förenligt med det förhållningssätt som uttrycks genom Trafikverkets uppförandekod.</a:t>
            </a:r>
            <a:endParaRPr lang="sv-SE" sz="1200" b="0" kern="1200" dirty="0" smtClean="0">
              <a:solidFill>
                <a:schemeClr val="tx1"/>
              </a:solidFill>
              <a:latin typeface="+mn-lt"/>
              <a:ea typeface="+mn-ea"/>
              <a:cs typeface="+mn-cs"/>
            </a:endParaRPr>
          </a:p>
          <a:p>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Det är vanligt med</a:t>
            </a:r>
            <a:r>
              <a:rPr lang="sv-SE" sz="1200" kern="1200" baseline="0" dirty="0" smtClean="0">
                <a:solidFill>
                  <a:schemeClr val="tx1"/>
                </a:solidFill>
                <a:latin typeface="+mn-lt"/>
                <a:ea typeface="+mn-ea"/>
                <a:cs typeface="+mn-cs"/>
              </a:rPr>
              <a:t> blandade arrangemang som innehåller både nytta och nöje. </a:t>
            </a:r>
            <a:r>
              <a:rPr lang="sv-SE" sz="1200" kern="1200" dirty="0" smtClean="0">
                <a:solidFill>
                  <a:schemeClr val="tx1"/>
                </a:solidFill>
                <a:latin typeface="+mn-lt"/>
                <a:ea typeface="+mn-ea"/>
                <a:cs typeface="+mn-cs"/>
              </a:rPr>
              <a:t>När vi har att ta ställning till inbjudningar av det aktuella slaget bör vi beakta </a:t>
            </a:r>
            <a:r>
              <a:rPr lang="sv-SE" sz="1200" i="1" kern="1200" dirty="0" smtClean="0">
                <a:solidFill>
                  <a:schemeClr val="tx1"/>
                </a:solidFill>
                <a:latin typeface="+mn-lt"/>
                <a:ea typeface="+mn-ea"/>
                <a:cs typeface="+mn-cs"/>
              </a:rPr>
              <a:t>var och en av följande omständigheter</a:t>
            </a:r>
            <a:r>
              <a:rPr lang="sv-SE" sz="1200" i="0" kern="1200" dirty="0" smtClean="0">
                <a:solidFill>
                  <a:schemeClr val="tx1"/>
                </a:solidFill>
                <a:latin typeface="+mn-lt"/>
                <a:ea typeface="+mn-ea"/>
                <a:cs typeface="+mn-cs"/>
              </a:rPr>
              <a:t>:</a:t>
            </a:r>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 </a:t>
            </a:r>
          </a:p>
          <a:p>
            <a:pPr marL="171450" indent="-171450">
              <a:buFont typeface="Arial" panose="020B0604020202020204" pitchFamily="34" charset="0"/>
              <a:buChar char="•"/>
            </a:pPr>
            <a:r>
              <a:rPr lang="sv-SE" sz="1200" kern="1200" dirty="0" smtClean="0">
                <a:solidFill>
                  <a:schemeClr val="tx1"/>
                </a:solidFill>
                <a:latin typeface="+mn-lt"/>
                <a:ea typeface="+mn-ea"/>
                <a:cs typeface="+mn-cs"/>
              </a:rPr>
              <a:t>Det</a:t>
            </a:r>
            <a:r>
              <a:rPr lang="sv-SE" sz="1200" kern="1200" baseline="0" dirty="0" smtClean="0">
                <a:solidFill>
                  <a:schemeClr val="tx1"/>
                </a:solidFill>
                <a:latin typeface="+mn-lt"/>
                <a:ea typeface="+mn-ea"/>
                <a:cs typeface="+mn-cs"/>
              </a:rPr>
              <a:t> ska vara av </a:t>
            </a:r>
            <a:r>
              <a:rPr lang="sv-SE" sz="1200" b="1" kern="1200" baseline="0" dirty="0" smtClean="0">
                <a:solidFill>
                  <a:schemeClr val="tx1"/>
                </a:solidFill>
                <a:latin typeface="+mn-lt"/>
                <a:ea typeface="+mn-ea"/>
                <a:cs typeface="+mn-cs"/>
              </a:rPr>
              <a:t>värde</a:t>
            </a:r>
            <a:r>
              <a:rPr lang="sv-SE" sz="1200" kern="1200" baseline="0" dirty="0" smtClean="0">
                <a:solidFill>
                  <a:schemeClr val="tx1"/>
                </a:solidFill>
                <a:latin typeface="+mn-lt"/>
                <a:ea typeface="+mn-ea"/>
                <a:cs typeface="+mn-cs"/>
              </a:rPr>
              <a:t> för </a:t>
            </a:r>
            <a:r>
              <a:rPr lang="sv-SE" sz="1200" kern="1200" dirty="0" smtClean="0">
                <a:solidFill>
                  <a:schemeClr val="tx1"/>
                </a:solidFill>
                <a:latin typeface="+mn-lt"/>
                <a:ea typeface="+mn-ea"/>
                <a:cs typeface="+mn-cs"/>
              </a:rPr>
              <a:t>Trafikverket</a:t>
            </a:r>
            <a:r>
              <a:rPr lang="sv-SE" sz="1200" kern="1200" baseline="0" dirty="0" smtClean="0">
                <a:solidFill>
                  <a:schemeClr val="tx1"/>
                </a:solidFill>
                <a:latin typeface="+mn-lt"/>
                <a:ea typeface="+mn-ea"/>
                <a:cs typeface="+mn-cs"/>
              </a:rPr>
              <a:t> </a:t>
            </a:r>
            <a:r>
              <a:rPr lang="sv-SE" sz="1200" kern="1200" dirty="0" smtClean="0">
                <a:solidFill>
                  <a:schemeClr val="tx1"/>
                </a:solidFill>
                <a:latin typeface="+mn-lt"/>
                <a:ea typeface="+mn-ea"/>
                <a:cs typeface="+mn-cs"/>
              </a:rPr>
              <a:t>att medarbetaren</a:t>
            </a:r>
            <a:r>
              <a:rPr lang="sv-SE" sz="1200" kern="1200" baseline="0" dirty="0" smtClean="0">
                <a:solidFill>
                  <a:schemeClr val="tx1"/>
                </a:solidFill>
                <a:latin typeface="+mn-lt"/>
                <a:ea typeface="+mn-ea"/>
                <a:cs typeface="+mn-cs"/>
              </a:rPr>
              <a:t> deltar</a:t>
            </a:r>
            <a:r>
              <a:rPr lang="sv-SE" sz="1200" kern="1200" dirty="0" smtClean="0">
                <a:solidFill>
                  <a:schemeClr val="tx1"/>
                </a:solidFill>
                <a:latin typeface="+mn-lt"/>
                <a:ea typeface="+mn-ea"/>
                <a:cs typeface="+mn-cs"/>
              </a:rPr>
              <a:t>.</a:t>
            </a:r>
            <a:r>
              <a:rPr lang="sv-SE" sz="1200" kern="1200" baseline="0" dirty="0" smtClean="0">
                <a:solidFill>
                  <a:schemeClr val="tx1"/>
                </a:solidFill>
                <a:latin typeface="+mn-lt"/>
                <a:ea typeface="+mn-ea"/>
                <a:cs typeface="+mn-cs"/>
              </a:rPr>
              <a:t> </a:t>
            </a:r>
            <a:endParaRPr lang="sv-SE" sz="1200" kern="1200" dirty="0" smtClean="0">
              <a:solidFill>
                <a:schemeClr val="tx1"/>
              </a:solidFill>
              <a:latin typeface="+mn-lt"/>
              <a:ea typeface="+mn-ea"/>
              <a:cs typeface="+mn-cs"/>
            </a:endParaRPr>
          </a:p>
          <a:p>
            <a:pPr marL="0" indent="0">
              <a:buFont typeface="Arial" panose="020B0604020202020204" pitchFamily="34" charset="0"/>
              <a:buNone/>
            </a:pPr>
            <a:endParaRPr lang="sv-SE" sz="1200" kern="1200" dirty="0" smtClean="0">
              <a:solidFill>
                <a:schemeClr val="tx1"/>
              </a:solidFill>
              <a:latin typeface="+mn-lt"/>
              <a:ea typeface="+mn-ea"/>
              <a:cs typeface="+mn-cs"/>
            </a:endParaRPr>
          </a:p>
          <a:p>
            <a:pPr marL="171450" indent="-171450">
              <a:buFont typeface="Arial" panose="020B0604020202020204" pitchFamily="34" charset="0"/>
              <a:buChar char="•"/>
            </a:pPr>
            <a:r>
              <a:rPr lang="sv-SE" sz="1200" b="1" kern="1200" dirty="0" smtClean="0">
                <a:solidFill>
                  <a:schemeClr val="tx1"/>
                </a:solidFill>
                <a:latin typeface="+mn-lt"/>
                <a:ea typeface="+mn-ea"/>
                <a:cs typeface="+mn-cs"/>
              </a:rPr>
              <a:t>Inramningen </a:t>
            </a:r>
            <a:r>
              <a:rPr lang="sv-SE" sz="1200" b="0" kern="1200" dirty="0" smtClean="0">
                <a:solidFill>
                  <a:schemeClr val="tx1"/>
                </a:solidFill>
                <a:latin typeface="+mn-lt"/>
                <a:ea typeface="+mn-ea"/>
                <a:cs typeface="+mn-cs"/>
              </a:rPr>
              <a:t>och</a:t>
            </a:r>
            <a:r>
              <a:rPr lang="sv-SE" sz="1200" b="0" kern="1200" baseline="0" dirty="0" smtClean="0">
                <a:solidFill>
                  <a:schemeClr val="tx1"/>
                </a:solidFill>
                <a:latin typeface="+mn-lt"/>
                <a:ea typeface="+mn-ea"/>
                <a:cs typeface="+mn-cs"/>
              </a:rPr>
              <a:t> omständigheterna kring arrangemanget ska vara </a:t>
            </a:r>
            <a:r>
              <a:rPr lang="sv-SE" sz="1200" b="1" kern="1200" baseline="0" dirty="0" smtClean="0">
                <a:solidFill>
                  <a:schemeClr val="tx1"/>
                </a:solidFill>
                <a:latin typeface="+mn-lt"/>
                <a:ea typeface="+mn-ea"/>
                <a:cs typeface="+mn-cs"/>
              </a:rPr>
              <a:t>måttliga. </a:t>
            </a:r>
            <a:r>
              <a:rPr lang="sv-SE" sz="1200" b="0" kern="1200" baseline="0" dirty="0" smtClean="0">
                <a:solidFill>
                  <a:schemeClr val="tx1"/>
                </a:solidFill>
                <a:latin typeface="+mn-lt"/>
                <a:ea typeface="+mn-ea"/>
                <a:cs typeface="+mn-cs"/>
              </a:rPr>
              <a:t>I</a:t>
            </a:r>
            <a:r>
              <a:rPr lang="sv-SE" sz="1200" kern="1200" dirty="0" smtClean="0">
                <a:solidFill>
                  <a:schemeClr val="tx1"/>
                </a:solidFill>
                <a:latin typeface="+mn-lt"/>
                <a:ea typeface="+mn-ea"/>
                <a:cs typeface="+mn-cs"/>
              </a:rPr>
              <a:t>nslaget av mingel, förtäring, alkohol och liknande ska utgöra en begränsad</a:t>
            </a:r>
            <a:r>
              <a:rPr lang="sv-SE" sz="1200" kern="1200" baseline="0" dirty="0" smtClean="0">
                <a:solidFill>
                  <a:schemeClr val="tx1"/>
                </a:solidFill>
                <a:latin typeface="+mn-lt"/>
                <a:ea typeface="+mn-ea"/>
                <a:cs typeface="+mn-cs"/>
              </a:rPr>
              <a:t> </a:t>
            </a:r>
            <a:r>
              <a:rPr lang="sv-SE" sz="1200" kern="1200" dirty="0" smtClean="0">
                <a:solidFill>
                  <a:schemeClr val="tx1"/>
                </a:solidFill>
                <a:latin typeface="+mn-lt"/>
                <a:ea typeface="+mn-ea"/>
                <a:cs typeface="+mn-cs"/>
              </a:rPr>
              <a:t>del av hela arrangemanget.  </a:t>
            </a:r>
          </a:p>
          <a:p>
            <a:pPr marL="171450" indent="-171450">
              <a:buFont typeface="Arial" panose="020B0604020202020204" pitchFamily="34" charset="0"/>
              <a:buChar char="•"/>
            </a:pPr>
            <a:endParaRPr lang="sv-SE" sz="1200" kern="1200" dirty="0" smtClean="0">
              <a:solidFill>
                <a:schemeClr val="tx1"/>
              </a:solidFill>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latin typeface="+mn-lt"/>
                <a:ea typeface="+mn-ea"/>
                <a:cs typeface="+mn-cs"/>
              </a:rPr>
              <a:t>Arrangemanget ska vara </a:t>
            </a:r>
            <a:r>
              <a:rPr lang="sv-SE" sz="1200" b="1" kern="1200" dirty="0" smtClean="0">
                <a:solidFill>
                  <a:schemeClr val="tx1"/>
                </a:solidFill>
                <a:latin typeface="+mn-lt"/>
                <a:ea typeface="+mn-ea"/>
                <a:cs typeface="+mn-cs"/>
              </a:rPr>
              <a:t>öppet och transparent. </a:t>
            </a:r>
            <a:r>
              <a:rPr lang="sv-SE" sz="1200" b="0" kern="1200" dirty="0" smtClean="0">
                <a:solidFill>
                  <a:schemeClr val="tx1"/>
                </a:solidFill>
                <a:latin typeface="+mn-lt"/>
                <a:ea typeface="+mn-ea"/>
                <a:cs typeface="+mn-cs"/>
              </a:rPr>
              <a:t>Trafikverket</a:t>
            </a:r>
            <a:r>
              <a:rPr lang="sv-SE" sz="1200" b="0" kern="1200" baseline="0" dirty="0" smtClean="0">
                <a:solidFill>
                  <a:schemeClr val="tx1"/>
                </a:solidFill>
                <a:latin typeface="+mn-lt"/>
                <a:ea typeface="+mn-ea"/>
                <a:cs typeface="+mn-cs"/>
              </a:rPr>
              <a:t> ska inte delta i arrangemang där våra medarbetare inbjuds till </a:t>
            </a:r>
            <a:r>
              <a:rPr lang="sv-SE" sz="1200" kern="1200" dirty="0" smtClean="0">
                <a:solidFill>
                  <a:schemeClr val="tx1"/>
                </a:solidFill>
                <a:latin typeface="+mn-lt"/>
                <a:ea typeface="+mn-ea"/>
                <a:cs typeface="+mn-cs"/>
              </a:rPr>
              <a:t>slutna tillställningar i en utvald krets. </a:t>
            </a:r>
          </a:p>
          <a:p>
            <a:pPr marL="0" indent="0">
              <a:buFont typeface="Arial" panose="020B0604020202020204" pitchFamily="34" charset="0"/>
              <a:buNone/>
            </a:pPr>
            <a:endParaRPr lang="sv-SE" sz="1200" kern="1200" dirty="0" smtClean="0">
              <a:solidFill>
                <a:schemeClr val="tx1"/>
              </a:solidFill>
              <a:latin typeface="+mn-lt"/>
              <a:ea typeface="+mn-ea"/>
              <a:cs typeface="+mn-cs"/>
            </a:endParaRPr>
          </a:p>
          <a:p>
            <a:pPr marL="0" indent="0">
              <a:buFont typeface="Arial" panose="020B0604020202020204" pitchFamily="34" charset="0"/>
              <a:buNone/>
            </a:pPr>
            <a:r>
              <a:rPr lang="sv-SE" sz="1200" kern="1200" dirty="0" smtClean="0">
                <a:solidFill>
                  <a:schemeClr val="tx1"/>
                </a:solidFill>
                <a:latin typeface="+mn-lt"/>
                <a:ea typeface="+mn-ea"/>
                <a:cs typeface="+mn-cs"/>
              </a:rPr>
              <a:t>Om det är frågan om en </a:t>
            </a:r>
            <a:r>
              <a:rPr lang="sv-SE" sz="1200" b="1" kern="1200" dirty="0" smtClean="0">
                <a:solidFill>
                  <a:schemeClr val="tx1"/>
                </a:solidFill>
                <a:latin typeface="+mn-lt"/>
                <a:ea typeface="+mn-ea"/>
                <a:cs typeface="+mn-cs"/>
              </a:rPr>
              <a:t>regelbundet återkommande </a:t>
            </a:r>
            <a:r>
              <a:rPr lang="sv-SE" sz="1200" kern="1200" dirty="0" smtClean="0">
                <a:solidFill>
                  <a:schemeClr val="tx1"/>
                </a:solidFill>
                <a:latin typeface="+mn-lt"/>
                <a:ea typeface="+mn-ea"/>
                <a:cs typeface="+mn-cs"/>
              </a:rPr>
              <a:t>aktivitet ökar risken för att det</a:t>
            </a:r>
            <a:r>
              <a:rPr lang="sv-SE" sz="1200" kern="1200" baseline="0" dirty="0" smtClean="0">
                <a:solidFill>
                  <a:schemeClr val="tx1"/>
                </a:solidFill>
                <a:latin typeface="+mn-lt"/>
                <a:ea typeface="+mn-ea"/>
                <a:cs typeface="+mn-cs"/>
              </a:rPr>
              <a:t> ska bedömas som otillbörligt.</a:t>
            </a:r>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 </a:t>
            </a:r>
          </a:p>
          <a:p>
            <a:r>
              <a:rPr lang="sv-SE" sz="1200" kern="1200" dirty="0" smtClean="0">
                <a:solidFill>
                  <a:schemeClr val="tx1"/>
                </a:solidFill>
                <a:latin typeface="+mn-lt"/>
                <a:ea typeface="+mn-ea"/>
                <a:cs typeface="+mn-cs"/>
              </a:rPr>
              <a:t>Även om ett arrangemang bedöms som OK enligt ovan kan det finnas tillfällen då det ändå är olämpligt att vi deltar. Till exempel på grund av </a:t>
            </a:r>
            <a:r>
              <a:rPr lang="sv-SE" sz="1200" b="1" kern="1200" dirty="0" smtClean="0">
                <a:solidFill>
                  <a:schemeClr val="tx1"/>
                </a:solidFill>
                <a:latin typeface="+mn-lt"/>
                <a:ea typeface="+mn-ea"/>
                <a:cs typeface="+mn-cs"/>
              </a:rPr>
              <a:t>pågående upphandling</a:t>
            </a:r>
            <a:r>
              <a:rPr lang="sv-SE" sz="1200" kern="1200" dirty="0" smtClean="0">
                <a:solidFill>
                  <a:schemeClr val="tx1"/>
                </a:solidFill>
                <a:latin typeface="+mn-lt"/>
                <a:ea typeface="+mn-ea"/>
                <a:cs typeface="+mn-cs"/>
              </a:rPr>
              <a:t>, </a:t>
            </a:r>
            <a:r>
              <a:rPr lang="sv-SE" sz="1200" b="1" kern="1200" dirty="0" smtClean="0">
                <a:solidFill>
                  <a:schemeClr val="tx1"/>
                </a:solidFill>
                <a:latin typeface="+mn-lt"/>
                <a:ea typeface="+mn-ea"/>
                <a:cs typeface="+mn-cs"/>
              </a:rPr>
              <a:t>tvist</a:t>
            </a:r>
            <a:r>
              <a:rPr lang="sv-SE" sz="1200" kern="1200" dirty="0" smtClean="0">
                <a:solidFill>
                  <a:schemeClr val="tx1"/>
                </a:solidFill>
                <a:latin typeface="+mn-lt"/>
                <a:ea typeface="+mn-ea"/>
                <a:cs typeface="+mn-cs"/>
              </a:rPr>
              <a:t> eller annan </a:t>
            </a:r>
            <a:r>
              <a:rPr lang="sv-SE" sz="1200" b="1" kern="1200" dirty="0" smtClean="0">
                <a:solidFill>
                  <a:schemeClr val="tx1"/>
                </a:solidFill>
                <a:latin typeface="+mn-lt"/>
                <a:ea typeface="+mn-ea"/>
                <a:cs typeface="+mn-cs"/>
              </a:rPr>
              <a:t>känslig process</a:t>
            </a:r>
            <a:r>
              <a:rPr lang="sv-SE" sz="1200" kern="1200" dirty="0" smtClean="0">
                <a:solidFill>
                  <a:schemeClr val="tx1"/>
                </a:solidFill>
                <a:latin typeface="+mn-lt"/>
                <a:ea typeface="+mn-ea"/>
                <a:cs typeface="+mn-cs"/>
              </a:rPr>
              <a:t> som involverar arrangören.</a:t>
            </a:r>
          </a:p>
          <a:p>
            <a:r>
              <a:rPr lang="sv-SE" sz="1200" kern="1200" dirty="0" smtClean="0">
                <a:solidFill>
                  <a:schemeClr val="tx1"/>
                </a:solidFill>
                <a:latin typeface="+mn-lt"/>
                <a:ea typeface="+mn-ea"/>
                <a:cs typeface="+mn-cs"/>
              </a:rPr>
              <a:t> </a:t>
            </a:r>
          </a:p>
          <a:p>
            <a:r>
              <a:rPr lang="sv-SE" sz="1200" kern="1200" dirty="0" smtClean="0">
                <a:solidFill>
                  <a:schemeClr val="tx1"/>
                </a:solidFill>
                <a:latin typeface="+mn-lt"/>
                <a:ea typeface="+mn-ea"/>
                <a:cs typeface="+mn-cs"/>
              </a:rPr>
              <a:t>Det är värt att notera att även om vi bara är med som föredragshållare, så bidrar vi till företeelsen och arrangemanget</a:t>
            </a:r>
            <a:r>
              <a:rPr lang="sv-SE" sz="1200" kern="1200" baseline="0" dirty="0" smtClean="0">
                <a:solidFill>
                  <a:schemeClr val="tx1"/>
                </a:solidFill>
                <a:latin typeface="+mn-lt"/>
                <a:ea typeface="+mn-ea"/>
                <a:cs typeface="+mn-cs"/>
              </a:rPr>
              <a:t> och måste även i den situationen beakta ovanstående.</a:t>
            </a:r>
            <a:endParaRPr lang="sv-SE" sz="1200" kern="1200" dirty="0" smtClean="0">
              <a:solidFill>
                <a:schemeClr val="tx1"/>
              </a:solidFill>
              <a:latin typeface="+mn-lt"/>
              <a:ea typeface="+mn-ea"/>
              <a:cs typeface="+mn-cs"/>
            </a:endParaRPr>
          </a:p>
          <a:p>
            <a:endParaRPr lang="sv-SE"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Medarbetare</a:t>
            </a:r>
            <a:r>
              <a:rPr lang="sv-SE" sz="1200" kern="1200" baseline="0" dirty="0" smtClean="0">
                <a:solidFill>
                  <a:schemeClr val="tx1"/>
                </a:solidFill>
                <a:latin typeface="+mn-lt"/>
                <a:ea typeface="+mn-ea"/>
                <a:cs typeface="+mn-cs"/>
              </a:rPr>
              <a:t> kan vid deltagande i externa arrangemang eller genom mottagande, eller godtagande av löfte om, andra förmåner, göra sig skyldig till mutbrott.</a:t>
            </a:r>
            <a:r>
              <a:rPr lang="sv-SE" sz="1200" kern="1200" dirty="0" smtClean="0">
                <a:solidFill>
                  <a:schemeClr val="tx1"/>
                </a:solidFill>
                <a:latin typeface="+mn-lt"/>
                <a:ea typeface="+mn-ea"/>
                <a:cs typeface="+mn-cs"/>
              </a:rPr>
              <a:t> Det ställs särskilt höga krav på anställda inom offentlig sektor.</a:t>
            </a:r>
            <a:r>
              <a:rPr lang="sv-SE" sz="1200" kern="1200" baseline="0" dirty="0" smtClean="0">
                <a:solidFill>
                  <a:schemeClr val="tx1"/>
                </a:solidFill>
                <a:latin typeface="+mn-lt"/>
                <a:ea typeface="+mn-ea"/>
                <a:cs typeface="+mn-cs"/>
              </a:rPr>
              <a:t> Ansvaret för mutbrott är ett personligt straffansvar. </a:t>
            </a:r>
            <a:r>
              <a:rPr lang="sv-SE" baseline="0" dirty="0" smtClean="0"/>
              <a:t>Om det är ett arrangemang som vi inte ska delta i, eftersom det riskerar att bedömas som ett mutbrott, är det viktigt att man tydligt tackar nej genom en aktiv handling, för att för att undgå risken att göra sig skyldig till mutbrott. Även om det inte är en </a:t>
            </a:r>
            <a:r>
              <a:rPr lang="sv-SE" baseline="0" dirty="0" err="1" smtClean="0"/>
              <a:t>mutsituation</a:t>
            </a:r>
            <a:r>
              <a:rPr lang="sv-SE" baseline="0" dirty="0" smtClean="0"/>
              <a:t> men ändå tydligt att man bör avstå, så är det förstås bra att vara tydlig genom att aktiv tacka nej.</a:t>
            </a:r>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 </a:t>
            </a:r>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19</a:t>
            </a:fld>
            <a:endParaRPr lang="sv-SE"/>
          </a:p>
        </p:txBody>
      </p:sp>
    </p:spTree>
    <p:extLst>
      <p:ext uri="{BB962C8B-B14F-4D97-AF65-F5344CB8AC3E}">
        <p14:creationId xmlns:p14="http://schemas.microsoft.com/office/powerpoint/2010/main" val="345007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dirty="0" smtClean="0"/>
              <a:t>För </a:t>
            </a:r>
            <a:r>
              <a:rPr lang="sv-SE" baseline="0" dirty="0" smtClean="0"/>
              <a:t>att kunna leva upp till kraven på objektivitet och opartiskhet som härrör från grundlagen, och principerna om likabehandling enligt upphandlingslagstiftningen</a:t>
            </a:r>
            <a:r>
              <a:rPr lang="sv-SE" dirty="0" smtClean="0"/>
              <a:t>,</a:t>
            </a:r>
            <a:r>
              <a:rPr lang="sv-SE" baseline="0" dirty="0" smtClean="0"/>
              <a:t> är det viktigt att Trafikverket förhåller sig på ett korrekt sätt till villkoren i ingångna avtal. </a:t>
            </a:r>
            <a:endParaRPr lang="sv-SE" dirty="0" smtClean="0"/>
          </a:p>
          <a:p>
            <a:endParaRPr lang="sv-SE" dirty="0" smtClean="0"/>
          </a:p>
          <a:p>
            <a:r>
              <a:rPr lang="sv-SE" baseline="0" dirty="0" smtClean="0"/>
              <a:t>Vi kan således inte mot bättre vetande ”släppa igenom en ÄTA” för att vi tror att det skulle vara bättre på längre sikt i projektet</a:t>
            </a:r>
            <a:r>
              <a:rPr lang="sv-SE" dirty="0" smtClean="0"/>
              <a:t>!</a:t>
            </a:r>
          </a:p>
          <a:p>
            <a:endParaRPr lang="sv-SE" dirty="0" smtClean="0"/>
          </a:p>
          <a:p>
            <a:r>
              <a:rPr lang="sv-SE" baseline="0" dirty="0" smtClean="0"/>
              <a:t>Varje överenskommelse måste vara motiverad av att </a:t>
            </a:r>
            <a:r>
              <a:rPr lang="sv-SE" dirty="0" smtClean="0"/>
              <a:t>vi bedömer att </a:t>
            </a:r>
            <a:r>
              <a:rPr lang="sv-SE" baseline="0" dirty="0" smtClean="0"/>
              <a:t>entreprenören skulle kunna komma att nå framgång med sitt krav vid en rättslig prövning.</a:t>
            </a:r>
          </a:p>
          <a:p>
            <a:endParaRPr lang="sv-SE" dirty="0" smtClean="0"/>
          </a:p>
          <a:p>
            <a:r>
              <a:rPr lang="sv-SE" dirty="0" smtClean="0"/>
              <a:t>ÄTA= Ändrings-, tilläggs-, och avgående arbete</a:t>
            </a:r>
          </a:p>
          <a:p>
            <a:endParaRPr lang="sv-SE" dirty="0" smtClean="0"/>
          </a:p>
          <a:p>
            <a:r>
              <a:rPr lang="sv-SE" dirty="0" smtClean="0"/>
              <a:t>URE= Underrättelse</a:t>
            </a:r>
            <a:r>
              <a:rPr lang="sv-SE" baseline="0" dirty="0" smtClean="0"/>
              <a:t> entreprenör</a:t>
            </a:r>
            <a:endParaRPr lang="sv-SE" dirty="0" smtClean="0"/>
          </a:p>
          <a:p>
            <a:endParaRPr lang="sv-SE" dirty="0" smtClean="0"/>
          </a:p>
          <a:p>
            <a:r>
              <a:rPr lang="sv-SE" b="1" dirty="0" smtClean="0"/>
              <a:t> </a:t>
            </a:r>
          </a:p>
          <a:p>
            <a:endParaRPr lang="sv-SE" dirty="0" smtClean="0"/>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20</a:t>
            </a:fld>
            <a:endParaRPr lang="sv-SE"/>
          </a:p>
        </p:txBody>
      </p:sp>
    </p:spTree>
    <p:extLst>
      <p:ext uri="{BB962C8B-B14F-4D97-AF65-F5344CB8AC3E}">
        <p14:creationId xmlns:p14="http://schemas.microsoft.com/office/powerpoint/2010/main" val="382335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Stödmaterial för genomgång med leverantör</a:t>
            </a:r>
          </a:p>
          <a:p>
            <a:endParaRPr lang="sv-SE" sz="1200" dirty="0" smtClean="0">
              <a:solidFill>
                <a:prstClr val="black"/>
              </a:solidFill>
            </a:endParaRPr>
          </a:p>
          <a:p>
            <a:r>
              <a:rPr lang="sv-SE" sz="1200" dirty="0" smtClean="0">
                <a:solidFill>
                  <a:prstClr val="black"/>
                </a:solidFill>
              </a:rPr>
              <a:t>Trafikverkets uppförandekod är en kontraktshandling som gäller för alla som arbetar i projektet,</a:t>
            </a:r>
            <a:r>
              <a:rPr lang="sv-SE" sz="1200" baseline="0" dirty="0" smtClean="0">
                <a:solidFill>
                  <a:prstClr val="black"/>
                </a:solidFill>
              </a:rPr>
              <a:t> såväl beställare som utförare. </a:t>
            </a:r>
          </a:p>
          <a:p>
            <a:endParaRPr lang="sv-SE" sz="1200" baseline="0" dirty="0" smtClean="0">
              <a:solidFill>
                <a:prstClr val="black"/>
              </a:solidFill>
            </a:endParaRPr>
          </a:p>
          <a:p>
            <a:r>
              <a:rPr lang="sv-SE" sz="1200" baseline="0" dirty="0" smtClean="0">
                <a:solidFill>
                  <a:prstClr val="black"/>
                </a:solidFill>
              </a:rPr>
              <a:t>Här beskrivs hur vi ska förhålla oss i etiska frågor och det förhållningssätt som gäller i våra kontakter med såväl avtalspartners som samhället i övrigt.</a:t>
            </a:r>
            <a:endParaRPr lang="sv-SE" sz="1200" dirty="0" smtClean="0">
              <a:solidFill>
                <a:prstClr val="black"/>
              </a:solidFill>
            </a:endParaRPr>
          </a:p>
          <a:p>
            <a:endParaRPr lang="sv-SE" sz="1200" baseline="0" dirty="0" smtClean="0">
              <a:solidFill>
                <a:prstClr val="black"/>
              </a:solidFill>
            </a:endParaRPr>
          </a:p>
          <a:p>
            <a:r>
              <a:rPr lang="sv-SE" sz="1200" baseline="0" dirty="0" smtClean="0">
                <a:solidFill>
                  <a:prstClr val="black"/>
                </a:solidFill>
              </a:rPr>
              <a:t>Nu ska vi tillsammans gå igenom vad det innebär för avtalsrelationen att Trafikverkets uppförandekod utgör en del av avtalet.</a:t>
            </a:r>
          </a:p>
          <a:p>
            <a:endParaRPr lang="sv-SE" sz="1200" baseline="0" dirty="0" smtClean="0">
              <a:solidFill>
                <a:srgbClr val="FF0000"/>
              </a:solidFill>
            </a:endParaRPr>
          </a:p>
          <a:p>
            <a:r>
              <a:rPr lang="sv-SE" sz="1200" b="1" i="1" baseline="0" dirty="0" smtClean="0">
                <a:solidFill>
                  <a:srgbClr val="FF0000"/>
                </a:solidFill>
              </a:rPr>
              <a:t>OBS! Se till att </a:t>
            </a:r>
            <a:r>
              <a:rPr lang="sv-SE" sz="1200" b="1" i="1" kern="1200" baseline="0" dirty="0" smtClean="0">
                <a:solidFill>
                  <a:srgbClr val="FF0000"/>
                </a:solidFill>
                <a:latin typeface="+mn-lt"/>
                <a:ea typeface="+mn-ea"/>
                <a:cs typeface="+mn-cs"/>
              </a:rPr>
              <a:t>alla deltagare har ett exemplar av Uppförandekoden! </a:t>
            </a:r>
            <a:endParaRPr lang="sv-SE" sz="1200" b="1" i="1" dirty="0" smtClean="0">
              <a:solidFill>
                <a:srgbClr val="FF0000"/>
              </a:solidFill>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22272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Diskutera två och två eller</a:t>
            </a:r>
            <a:r>
              <a:rPr lang="sv-SE" baseline="0" dirty="0" smtClean="0"/>
              <a:t> tre och tre</a:t>
            </a:r>
            <a:r>
              <a:rPr lang="sv-SE" dirty="0" smtClean="0"/>
              <a:t>. Vad gör</a:t>
            </a:r>
            <a:r>
              <a:rPr lang="sv-SE" baseline="0" dirty="0" smtClean="0"/>
              <a:t> vi i vårt projekt? Vad är det vi sysslar med?</a:t>
            </a:r>
          </a:p>
          <a:p>
            <a:r>
              <a:rPr lang="sv-SE" i="0" baseline="0" dirty="0" smtClean="0">
                <a:solidFill>
                  <a:schemeClr val="bg1"/>
                </a:solidFill>
              </a:rPr>
              <a:t>Gå laget runt och låt de som diskuterat berätta vad de kommit fram till. </a:t>
            </a:r>
          </a:p>
          <a:p>
            <a:endParaRPr lang="sv-SE" i="0" baseline="0" dirty="0" smtClean="0">
              <a:solidFill>
                <a:schemeClr val="bg1"/>
              </a:solidFill>
            </a:endParaRPr>
          </a:p>
          <a:p>
            <a:r>
              <a:rPr lang="sv-SE" b="0" i="0" baseline="0" dirty="0" smtClean="0">
                <a:solidFill>
                  <a:schemeClr val="bg1"/>
                </a:solidFill>
              </a:rPr>
              <a:t>Även om det finns lagar och regler som vi har att följa räcker inte det för att täcka in alla situationer. Risken finns också att människor försöker hitta vägar att kringgå reglerna. Vi måste skapa en kultur där människor väljer att göra rätt för att de vill göra rätt, inte för att någon har skrivit en regel. En värdestyrd organisation i stället för en regelstyrd organisation.</a:t>
            </a:r>
          </a:p>
          <a:p>
            <a:endParaRPr lang="sv-SE" b="0" i="0" baseline="0" dirty="0" smtClean="0">
              <a:solidFill>
                <a:schemeClr val="bg1"/>
              </a:solidFill>
            </a:endParaRPr>
          </a:p>
          <a:p>
            <a:r>
              <a:rPr lang="sv-SE" b="0" i="0" baseline="0" dirty="0" smtClean="0">
                <a:solidFill>
                  <a:schemeClr val="bg1"/>
                </a:solidFill>
              </a:rPr>
              <a:t>Uppförandekoden är en konkretisering av den statliga värdegrunden. </a:t>
            </a:r>
          </a:p>
          <a:p>
            <a:endParaRPr lang="sv-SE" sz="1200" i="1" u="sng" kern="1200" baseline="0" dirty="0" smtClean="0">
              <a:solidFill>
                <a:schemeClr val="bg1"/>
              </a:solidFill>
              <a:effectLst/>
              <a:latin typeface="+mn-lt"/>
              <a:ea typeface="+mn-ea"/>
              <a:cs typeface="+mn-cs"/>
              <a:hlinkClick r:id="rId3"/>
            </a:endParaRPr>
          </a:p>
          <a:p>
            <a:r>
              <a:rPr lang="sv-SE" sz="1200" u="sng" kern="1200" dirty="0" smtClean="0">
                <a:solidFill>
                  <a:schemeClr val="tx1"/>
                </a:solidFill>
                <a:effectLst/>
                <a:latin typeface="+mn-lt"/>
                <a:ea typeface="+mn-ea"/>
                <a:cs typeface="+mn-cs"/>
                <a:hlinkClick r:id="rId3"/>
              </a:rPr>
              <a:t>https://www.trafikverket.se/for-dig-i-branschen/upphandling/Leverantorsinformation/trafikverkets-uppforandekod/</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132002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här är de bärande</a:t>
            </a:r>
            <a:r>
              <a:rPr lang="sv-SE" baseline="0" dirty="0" smtClean="0"/>
              <a:t> delarna av </a:t>
            </a:r>
            <a:r>
              <a:rPr lang="sv-SE" dirty="0" smtClean="0"/>
              <a:t>uppförandekodens ingress.</a:t>
            </a:r>
            <a:br>
              <a:rPr lang="sv-SE" dirty="0" smtClean="0"/>
            </a:br>
            <a:endParaRPr lang="sv-SE" dirty="0" smtClean="0"/>
          </a:p>
          <a:p>
            <a:r>
              <a:rPr lang="sv-SE" dirty="0" smtClean="0"/>
              <a:t>I Trafikverkets kontrakt kräver vi</a:t>
            </a:r>
            <a:r>
              <a:rPr lang="sv-SE" baseline="0" dirty="0" smtClean="0"/>
              <a:t> därför att de som är leverantörer lever upp till principerna i koden.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202947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Nu ska vi gå igenom de rubriker och</a:t>
            </a:r>
            <a:r>
              <a:rPr lang="sv-SE" baseline="0" dirty="0" smtClean="0"/>
              <a:t> avsnitt som finns i uppförandekoden och diskutera vad detta innebär och hur vi gör för att tillsammans efterleva detta vid genomförandet av kontraktet. </a:t>
            </a:r>
          </a:p>
          <a:p>
            <a:endParaRPr lang="sv-SE" baseline="0" dirty="0" smtClean="0"/>
          </a:p>
          <a:p>
            <a:r>
              <a:rPr lang="sv-SE" b="0" baseline="0" dirty="0" smtClean="0"/>
              <a:t>I bilderna finns utdrag av det viktigaste i Uppförandekoden från respektive del. I anteckningarna hittar du texten i sin helhet</a:t>
            </a:r>
            <a:r>
              <a:rPr lang="sv-SE" b="1" baseline="0" dirty="0" smtClean="0"/>
              <a:t>.</a:t>
            </a:r>
          </a:p>
          <a:p>
            <a:endParaRPr lang="sv-SE" baseline="0" dirty="0" smtClean="0"/>
          </a:p>
          <a:p>
            <a:r>
              <a:rPr lang="sv-SE" baseline="0" dirty="0" smtClean="0"/>
              <a:t>När ni diskuterar – jämför gärna hur detta förhåller sig till leverantörens egen ev. uppförandekod eller motsvarande!</a:t>
            </a:r>
          </a:p>
        </p:txBody>
      </p:sp>
      <p:sp>
        <p:nvSpPr>
          <p:cNvPr id="4" name="Platshållare för bildnummer 3"/>
          <p:cNvSpPr>
            <a:spLocks noGrp="1"/>
          </p:cNvSpPr>
          <p:nvPr>
            <p:ph type="sldNum" sz="quarter" idx="10"/>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172139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Diskutera</a:t>
            </a:r>
            <a:r>
              <a:rPr lang="sv-SE" baseline="0" dirty="0" smtClean="0"/>
              <a:t> hur ni ska gå till väga för att förebygga förekomsten av de situationer som framgår av texten.  </a:t>
            </a:r>
            <a:r>
              <a:rPr lang="sv-SE" baseline="0" dirty="0" smtClean="0">
                <a:solidFill>
                  <a:srgbClr val="FF0000"/>
                </a:solidFill>
              </a:rPr>
              <a:t>Överväg att gör en gemensam riskanalys i projektet.</a:t>
            </a:r>
          </a:p>
          <a:p>
            <a:r>
              <a:rPr lang="sv-SE" baseline="0" dirty="0" smtClean="0"/>
              <a:t>Hur stämmer detta med leverantörens eget förhållningssätt?  </a:t>
            </a:r>
          </a:p>
          <a:p>
            <a:endParaRPr lang="sv-SE" baseline="0" dirty="0" smtClean="0"/>
          </a:p>
          <a:p>
            <a:endParaRPr lang="sv-SE" baseline="0" dirty="0" smtClean="0"/>
          </a:p>
          <a:p>
            <a:r>
              <a:rPr lang="sv-SE" baseline="0" dirty="0" smtClean="0"/>
              <a:t>Texten i sin helhet:</a:t>
            </a:r>
          </a:p>
          <a:p>
            <a:r>
              <a:rPr lang="sv-SE" baseline="0" dirty="0" smtClean="0"/>
              <a:t>KORRUPTION, MUTOR OCH JÄV </a:t>
            </a:r>
          </a:p>
          <a:p>
            <a:r>
              <a:rPr lang="sv-SE" baseline="0" dirty="0" smtClean="0"/>
              <a:t>Korruption, mutor och jäv snedvrider konkurrensen på marknaden och hindrar såväl ekonomisk som social utveckling i samhället. Trafikverket ska därför i sin verksamhet motarbeta och bekämpa sådana beteenden. </a:t>
            </a:r>
          </a:p>
          <a:p>
            <a:endParaRPr lang="sv-SE" baseline="0" dirty="0" smtClean="0"/>
          </a:p>
          <a:p>
            <a:r>
              <a:rPr lang="sv-SE" baseline="0" dirty="0" smtClean="0"/>
              <a:t>Varken Trafikverket eller någon av våra medarbetare ska ta emot någon form av otillbörlig betalning, gåva eller annan ersättning som kan påverka, eller som kan uppfattas påverka, Trafikverkets objektivitet och opartiskhet. </a:t>
            </a:r>
          </a:p>
          <a:p>
            <a:endParaRPr lang="sv-SE" baseline="0" dirty="0" smtClean="0"/>
          </a:p>
          <a:p>
            <a:r>
              <a:rPr lang="sv-SE" baseline="0" dirty="0" smtClean="0"/>
              <a:t>Vi ska naturligtvis inte heller erbjuda någon annan sådana förmåner. Våra medarbetare ska undvika situationer där personliga intressen kan komma i konflikt med Trafikverkets. Medarbetarna ska inte heller blanda privata intressen med Trafikverkets verksamhet.</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C1EB95CA-BFAA-41F6-BFF2-71CAB6B8B27F}" type="slidenum">
              <a:rPr lang="sv-SE" smtClean="0"/>
              <a:t>6</a:t>
            </a:fld>
            <a:endParaRPr lang="sv-SE"/>
          </a:p>
        </p:txBody>
      </p:sp>
    </p:spTree>
    <p:extLst>
      <p:ext uri="{BB962C8B-B14F-4D97-AF65-F5344CB8AC3E}">
        <p14:creationId xmlns:p14="http://schemas.microsoft.com/office/powerpoint/2010/main" val="166865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Diskutera vilka risker som finns för</a:t>
            </a:r>
            <a:r>
              <a:rPr lang="sv-SE" baseline="0" dirty="0" smtClean="0"/>
              <a:t> det som sägs i texten i just ert projektet. </a:t>
            </a:r>
          </a:p>
          <a:p>
            <a:r>
              <a:rPr lang="sv-SE" baseline="0" dirty="0" smtClean="0"/>
              <a:t>Hur ser det t ex ut i ev. underleverantörsled?</a:t>
            </a:r>
          </a:p>
          <a:p>
            <a:r>
              <a:rPr lang="sv-SE" baseline="0" dirty="0" smtClean="0"/>
              <a:t>Hur säkerställs att tillkommande underleverantörer informeras om uppförandekoden</a:t>
            </a:r>
          </a:p>
          <a:p>
            <a:endParaRPr lang="sv-SE" dirty="0" smtClean="0"/>
          </a:p>
          <a:p>
            <a:r>
              <a:rPr lang="sv-SE" sz="1200" b="1" kern="1200" dirty="0" smtClean="0">
                <a:solidFill>
                  <a:schemeClr val="tx1"/>
                </a:solidFill>
                <a:effectLst/>
                <a:latin typeface="+mn-lt"/>
                <a:ea typeface="+mn-ea"/>
                <a:cs typeface="+mn-cs"/>
              </a:rPr>
              <a:t>Fullständig text:</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SUND KONKURRENS </a:t>
            </a:r>
          </a:p>
          <a:p>
            <a:r>
              <a:rPr lang="sv-SE" sz="1200" kern="1200" dirty="0" smtClean="0">
                <a:solidFill>
                  <a:schemeClr val="tx1"/>
                </a:solidFill>
                <a:effectLst/>
                <a:latin typeface="+mn-lt"/>
                <a:ea typeface="+mn-ea"/>
                <a:cs typeface="+mn-cs"/>
              </a:rPr>
              <a:t>Konkurrenslagstiftningen syftar till att främja rättvis och sund konkurrens till nytta för kunder och beställare. För att konkurrens ska ske på lika villkor ska lagar och regler efterlevas i hela leveranskedjan, såväl i Sverige som utomlands. Den förbjuder därför aktiviteter som hindrar den fria handeln eller begränsar konkurrensen. För att leverantörer ska konkurrera på lika villkor ska lagar och regler efterlevas i hela leveranskedjan, såväl i Sverige som utomlands.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Trafikverket ska motverka otillåtna beteenden som till exempel kartellbildning, uppdelning av marknader och kunder samt utnyttjande av dominerande ställning. Osund konkurrens uppstår också genom exempelvis brott mot arbetsmiljöregler och skatteregler samt missbruk av socialförsäkringar. Även penningtvätt, bedrägerier, arbete utan arbetstillstånd och exploatering av arbetskraft påverkar förutsättningarna för sund konkurrens.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Trafikverket anmäler varje misstanke om sådana företeelser till behöriga myndigheter.</a:t>
            </a:r>
          </a:p>
          <a:p>
            <a:endParaRPr lang="sv-SE" dirty="0" smtClean="0"/>
          </a:p>
        </p:txBody>
      </p:sp>
      <p:sp>
        <p:nvSpPr>
          <p:cNvPr id="4" name="Platshållare för bildnummer 3"/>
          <p:cNvSpPr>
            <a:spLocks noGrp="1"/>
          </p:cNvSpPr>
          <p:nvPr>
            <p:ph type="sldNum" sz="quarter" idx="10"/>
          </p:nvPr>
        </p:nvSpPr>
        <p:spPr/>
        <p:txBody>
          <a:bodyPr/>
          <a:lstStyle/>
          <a:p>
            <a:fld id="{C1EB95CA-BFAA-41F6-BFF2-71CAB6B8B27F}" type="slidenum">
              <a:rPr lang="sv-SE" smtClean="0"/>
              <a:t>7</a:t>
            </a:fld>
            <a:endParaRPr lang="sv-SE"/>
          </a:p>
        </p:txBody>
      </p:sp>
    </p:spTree>
    <p:extLst>
      <p:ext uri="{BB962C8B-B14F-4D97-AF65-F5344CB8AC3E}">
        <p14:creationId xmlns:p14="http://schemas.microsoft.com/office/powerpoint/2010/main" val="368481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Diskutera t.ex. om ni behöver särskilda spelregler eller ordningsregler i det här avseendet i projektet?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Texten i sin helhet: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REPRESENTATION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Trafikverkets verksamhet finansieras i huvudsak av skattemedel. Det innebär ett särskilt ansvar för att pengarna används till det de är avsedda för och att alla kostnader är till nytta för verksamheten.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Trafikverkets interna och externa representation ska präglas av måttfullhet och återhållsamhet. Den externa representationen ska ge uttryck för sedvanlig gästfrihet och ska ingå som ett naturligt led i att inleda och utveckla förbindelser som är viktiga för verksamheten.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Trafikverket har en restriktiv syn på nyttjandet av alkohol i samband med intern och extern representation.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I våra interna riktlinjer finns regler för när och under vilka former representation får äga rum.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Vid studiebesök, seminarier, konferenser eller liknande, där ett externt företag erbjuder sig att stå för kostnaderna, betalar Trafikverket alltid resa och logi för sina medarbetare. Vi deltar endast i sådana arrangemang där innehållet är arbetsrelaterat och bedöms vara till nytta för genomförandet av Trafikverkets uppdrag.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76973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Diskutera</a:t>
            </a:r>
            <a:r>
              <a:rPr lang="sv-SE" baseline="0" dirty="0" smtClean="0"/>
              <a:t> hur ni ska gå till väga för att förebygga förekomsten av de situationer som framgår av texten. </a:t>
            </a:r>
          </a:p>
          <a:p>
            <a:r>
              <a:rPr lang="sv-SE" baseline="0" dirty="0" smtClean="0"/>
              <a:t>Hur stämmer detta med leverantörens eget förhållningssätt?  </a:t>
            </a:r>
          </a:p>
          <a:p>
            <a:endParaRPr lang="sv-SE" dirty="0" smtClean="0"/>
          </a:p>
          <a:p>
            <a:endParaRPr lang="sv-SE" dirty="0" smtClean="0"/>
          </a:p>
          <a:p>
            <a:r>
              <a:rPr lang="sv-SE" dirty="0" smtClean="0"/>
              <a:t>Texten i sin helhet:</a:t>
            </a:r>
          </a:p>
          <a:p>
            <a:r>
              <a:rPr lang="sv-SE" dirty="0" smtClean="0"/>
              <a:t>ALKOHOL</a:t>
            </a:r>
            <a:r>
              <a:rPr lang="sv-SE" baseline="0" dirty="0" smtClean="0"/>
              <a:t> OCH DROGER</a:t>
            </a:r>
            <a:endParaRPr lang="sv-SE" dirty="0" smtClean="0"/>
          </a:p>
          <a:p>
            <a:r>
              <a:rPr lang="sv-SE" dirty="0" smtClean="0"/>
              <a:t>Den som befinner sig på Trafikverkets arbetsplatser ska kunna lita på att alla som arbetar på Trafikverket eller på uppdrag av Trafikverket är pålitliga och agerar med omdöme. </a:t>
            </a:r>
          </a:p>
          <a:p>
            <a:endParaRPr lang="sv-SE" dirty="0" smtClean="0"/>
          </a:p>
          <a:p>
            <a:r>
              <a:rPr lang="sv-SE" dirty="0" smtClean="0"/>
              <a:t>Alla Trafikverkets arbetsplatser ska därför vara alkohol­ och drogfria. Det innebär att under arbetstid får ingen dricka eller vara påverkad av alkohol eller droger. Därför får heller inte alkoholkonsumtion under fritiden påverka arbetsförmågan, säkerheten eller arbetsmiljön på arbetet. </a:t>
            </a:r>
          </a:p>
          <a:p>
            <a:endParaRPr lang="sv-SE" dirty="0" smtClean="0"/>
          </a:p>
          <a:p>
            <a:r>
              <a:rPr lang="sv-SE" dirty="0" smtClean="0"/>
              <a:t>Trafikverket arbetar aktivt på olika sätt för att förebygga ohälsa orsakad av skadligt bruk och missbruk. Trafikverkets entreprenörer och andra avtalspartner förväntas ha en egen alkohol­ och drogpolicy samt rutiner för att vidta åtgärder när så krävs.</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3786053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v">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87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text &amp;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a:lvl1pPr>
          </a:lstStyle>
          <a:p>
            <a:r>
              <a:rPr lang="sv-SE" dirty="0" smtClean="0"/>
              <a:t>Klicka – lägg till rubrik</a:t>
            </a:r>
            <a:endParaRPr lang="sv-SE" dirty="0"/>
          </a:p>
        </p:txBody>
      </p:sp>
      <p:sp>
        <p:nvSpPr>
          <p:cNvPr id="8" name="Platshållare för text 7"/>
          <p:cNvSpPr>
            <a:spLocks noGrp="1"/>
          </p:cNvSpPr>
          <p:nvPr>
            <p:ph type="body" sz="quarter" idx="12" hasCustomPrompt="1"/>
          </p:nvPr>
        </p:nvSpPr>
        <p:spPr>
          <a:xfrm>
            <a:off x="696000" y="3284970"/>
            <a:ext cx="10800000" cy="1800000"/>
          </a:xfrm>
          <a:prstGeom prst="rect">
            <a:avLst/>
          </a:prstGeom>
        </p:spPr>
        <p:txBody>
          <a:bodyPr/>
          <a:lstStyle>
            <a:lvl1pPr marL="0" indent="0" algn="ctr">
              <a:lnSpc>
                <a:spcPct val="100000"/>
              </a:lnSpc>
              <a:buFont typeface="+mj-lt"/>
              <a:buNone/>
              <a:defRPr sz="2400" spc="0" baseline="0"/>
            </a:lvl1pPr>
            <a:lvl2pPr marL="575100" indent="-342900">
              <a:buFont typeface="+mj-lt"/>
              <a:buAutoNum type="arabicPeriod"/>
              <a:defRPr/>
            </a:lvl2pPr>
            <a:lvl3pPr marL="805500" indent="-342900">
              <a:buFont typeface="+mj-lt"/>
              <a:buAutoNum type="arabicPeriod"/>
              <a:defRPr/>
            </a:lvl3pPr>
            <a:lvl4pPr marL="1035900" indent="-342900">
              <a:buFont typeface="+mj-lt"/>
              <a:buAutoNum type="arabicPeriod"/>
              <a:defRPr/>
            </a:lvl4pPr>
            <a:lvl5pPr marL="1230300" indent="-342900">
              <a:buFont typeface="+mj-lt"/>
              <a:buAutoNum type="arabicPeriod"/>
              <a:defRPr/>
            </a:lvl5pPr>
          </a:lstStyle>
          <a:p>
            <a:pPr lvl="0"/>
            <a:r>
              <a:rPr lang="sv-SE" dirty="0" smtClean="0"/>
              <a:t>Skriv text här</a:t>
            </a:r>
            <a:endParaRPr lang="sv-SE" dirty="0"/>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6" name="Platshållare för text 5"/>
          <p:cNvSpPr>
            <a:spLocks noGrp="1"/>
          </p:cNvSpPr>
          <p:nvPr>
            <p:ph type="body" sz="quarter" idx="17" hasCustomPrompt="1"/>
          </p:nvPr>
        </p:nvSpPr>
        <p:spPr>
          <a:xfrm>
            <a:off x="694800" y="5529600"/>
            <a:ext cx="2739600" cy="925200"/>
          </a:xfrm>
          <a:prstGeom prst="rect">
            <a:avLst/>
          </a:prstGeom>
        </p:spPr>
        <p:txBody>
          <a:bodyPr/>
          <a:lstStyle>
            <a:lvl1pPr marL="0" indent="0">
              <a:buNone/>
              <a:defRPr/>
            </a:lvl1pPr>
          </a:lstStyle>
          <a:p>
            <a:pPr lvl="0"/>
            <a:r>
              <a:rPr lang="sv-SE" dirty="0" smtClean="0"/>
              <a:t>Plats för EU-logotyp</a:t>
            </a:r>
            <a:endParaRPr lang="sv-SE" dirty="0"/>
          </a:p>
        </p:txBody>
      </p:sp>
    </p:spTree>
    <p:extLst>
      <p:ext uri="{BB962C8B-B14F-4D97-AF65-F5344CB8AC3E}">
        <p14:creationId xmlns:p14="http://schemas.microsoft.com/office/powerpoint/2010/main" val="2279311065"/>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smtClean="0"/>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2920636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1106066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smtClean="0"/>
              <a:t>Diagram</a:t>
            </a:r>
            <a:endParaRPr lang="sv-SE" dirty="0"/>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smtClean="0"/>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5580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smtClean="0"/>
              <a:t>Klicka – lägg till rubrik</a:t>
            </a:r>
            <a:endParaRPr lang="sv-SE" dirty="0"/>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smtClean="0"/>
              <a:t>Skriv text här</a:t>
            </a:r>
            <a:endParaRPr lang="sv-SE" dirty="0"/>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smtClean="0"/>
              <a:t>Diagram</a:t>
            </a:r>
            <a:endParaRPr lang="sv-SE" dirty="0"/>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7158694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smtClean="0"/>
              <a:t>Skriv text här</a:t>
            </a:r>
            <a:endParaRPr lang="en-US" dirty="0" smtClean="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6909222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smtClean="0"/>
              <a:t>Skriv text här</a:t>
            </a:r>
            <a:endParaRPr lang="en-US" dirty="0" smtClean="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9072816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smtClean="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92529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6096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
        <p:nvSpPr>
          <p:cNvPr id="10"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13" name="Platshållare för text 7"/>
          <p:cNvSpPr>
            <a:spLocks noGrp="1"/>
          </p:cNvSpPr>
          <p:nvPr>
            <p:ph type="body" sz="quarter" idx="13"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3998321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6096000" y="0"/>
            <a:ext cx="6096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
        <p:nvSpPr>
          <p:cNvPr id="14"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16" name="Platshållare för text 7"/>
          <p:cNvSpPr>
            <a:spLocks noGrp="1"/>
          </p:cNvSpPr>
          <p:nvPr>
            <p:ph type="body" sz="quarter" idx="13"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22831979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sv-SE" dirty="0"/>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851035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pitel">
    <p:bg>
      <p:bgPr>
        <a:solidFill>
          <a:srgbClr val="AF000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sv-SE" dirty="0"/>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5717346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ubrik &amp; punk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4800" y="1270800"/>
            <a:ext cx="10800000" cy="900000"/>
          </a:xfrm>
          <a:prstGeom prst="rect">
            <a:avLst/>
          </a:prstGeom>
        </p:spPr>
        <p:txBody>
          <a:bodyPr anchor="ctr"/>
          <a:lstStyle>
            <a:lvl1pPr algn="l">
              <a:defRPr sz="4000"/>
            </a:lvl1pPr>
          </a:lstStyle>
          <a:p>
            <a:r>
              <a:rPr lang="sv-SE" dirty="0" smtClean="0"/>
              <a:t>Klicka – lägg till rubrik</a:t>
            </a:r>
            <a:endParaRPr lang="sv-SE" dirty="0"/>
          </a:p>
        </p:txBody>
      </p:sp>
      <p:sp>
        <p:nvSpPr>
          <p:cNvPr id="8" name="Platshållare för text 7"/>
          <p:cNvSpPr>
            <a:spLocks noGrp="1"/>
          </p:cNvSpPr>
          <p:nvPr>
            <p:ph type="body" sz="quarter" idx="12" hasCustomPrompt="1"/>
          </p:nvPr>
        </p:nvSpPr>
        <p:spPr>
          <a:xfrm>
            <a:off x="694800" y="2529000"/>
            <a:ext cx="8607600" cy="306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
        <p:nvSpPr>
          <p:cNvPr id="10"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40111624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sv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image" Target="../media/image2.svg"/><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703571"/>
      </p:ext>
    </p:extLst>
  </p:cSld>
  <p:clrMap bg1="lt1" tx1="dk1" bg2="lt2" tx2="dk2" accent1="accent1" accent2="accent2" accent3="accent3" accent4="accent4" accent5="accent5" accent6="accent6" hlink="hlink" folHlink="folHlink"/>
  <p:sldLayoutIdLst>
    <p:sldLayoutId id="214748365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5338665" y="0"/>
            <a:ext cx="1514670" cy="756000"/>
          </a:xfrm>
          <a:prstGeom prst="rect">
            <a:avLst/>
          </a:prstGeom>
          <a:blipFill>
            <a:blip r:embed="rId12" cstate="screen">
              <a:extLst>
                <a:ext uri="{28A0092B-C50C-407E-A947-70E740481C1C}">
                  <a14:useLocalDpi xmlns:a14="http://schemas.microsoft.com/office/drawing/2010/main"/>
                </a:ext>
              </a:extLst>
            </a:blip>
            <a:stretch>
              <a:fillRect/>
            </a:stretch>
          </a:blipFill>
          <a:effectLst>
            <a:reflection stA="45000" endPos="1000" dist="50800" dir="5400000" sy="-100000" algn="bl" rotWithShape="0"/>
          </a:effectLst>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74" r:id="rId4"/>
    <p:sldLayoutId id="2147483675" r:id="rId5"/>
    <p:sldLayoutId id="2147483658" r:id="rId6"/>
    <p:sldLayoutId id="2147483676" r:id="rId7"/>
    <p:sldLayoutId id="2147483672" r:id="rId8"/>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7" orient="horz" pos="2160" userDrawn="1">
          <p15:clr>
            <a:srgbClr val="F26B43"/>
          </p15:clr>
        </p15:guide>
        <p15:guide id="8" pos="438" userDrawn="1">
          <p15:clr>
            <a:srgbClr val="F26B43"/>
          </p15:clr>
        </p15:guide>
        <p15:guide id="9" pos="7242" userDrawn="1">
          <p15:clr>
            <a:srgbClr val="F26B43"/>
          </p15:clr>
        </p15:guide>
        <p15:guide id="10" orient="horz" pos="3884" userDrawn="1">
          <p15:clr>
            <a:srgbClr val="F26B43"/>
          </p15:clr>
        </p15:guide>
        <p15:guide id="11"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338665" y="0"/>
            <a:ext cx="1514670" cy="756000"/>
          </a:xfrm>
          <a:prstGeom prst="rect">
            <a:avLst/>
          </a:prstGeom>
          <a:effectLst>
            <a:reflection stA="45000" endPos="1000" dist="50800" dir="5400000" sy="-100000" algn="bl" rotWithShape="0"/>
          </a:effectLst>
        </p:spPr>
      </p:pic>
      <p:sp>
        <p:nvSpPr>
          <p:cNvPr id="3"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7074285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3840" userDrawn="1">
          <p15:clr>
            <a:srgbClr val="F26B43"/>
          </p15:clr>
        </p15:guide>
        <p15:guide id="15" pos="438" userDrawn="1">
          <p15:clr>
            <a:srgbClr val="F26B43"/>
          </p15:clr>
        </p15:guide>
        <p15:guide id="16" pos="7242" userDrawn="1">
          <p15:clr>
            <a:srgbClr val="F26B43"/>
          </p15:clr>
        </p15:guide>
        <p15:guide id="17" orient="horz" pos="3884" userDrawn="1">
          <p15:clr>
            <a:srgbClr val="F26B43"/>
          </p15:clr>
        </p15:guide>
        <p15:guide id="18"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6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2" name="Platshållare för text 1"/>
          <p:cNvSpPr>
            <a:spLocks noGrp="1"/>
          </p:cNvSpPr>
          <p:nvPr>
            <p:ph type="body" sz="quarter" idx="10"/>
          </p:nvPr>
        </p:nvSpPr>
        <p:spPr/>
        <p:txBody>
          <a:bodyPr/>
          <a:lstStyle/>
          <a:p>
            <a:endParaRPr lang="sv-SE"/>
          </a:p>
        </p:txBody>
      </p:sp>
      <p:sp>
        <p:nvSpPr>
          <p:cNvPr id="10" name="Rubrik 9"/>
          <p:cNvSpPr>
            <a:spLocks noGrp="1"/>
          </p:cNvSpPr>
          <p:nvPr>
            <p:ph type="title"/>
          </p:nvPr>
        </p:nvSpPr>
        <p:spPr/>
        <p:txBody>
          <a:bodyPr/>
          <a:lstStyle/>
          <a:p>
            <a:r>
              <a:rPr lang="sv-SE" dirty="0"/>
              <a:t>Antidiskriminering och mångfald</a:t>
            </a:r>
          </a:p>
        </p:txBody>
      </p:sp>
      <p:sp>
        <p:nvSpPr>
          <p:cNvPr id="7" name="Platshållare för text 6"/>
          <p:cNvSpPr>
            <a:spLocks noGrp="1"/>
          </p:cNvSpPr>
          <p:nvPr>
            <p:ph type="body" sz="quarter" idx="13"/>
          </p:nvPr>
        </p:nvSpPr>
        <p:spPr>
          <a:xfrm>
            <a:off x="694800" y="2461086"/>
            <a:ext cx="5040000" cy="3996864"/>
          </a:xfrm>
        </p:spPr>
        <p:txBody>
          <a:bodyPr/>
          <a:lstStyle/>
          <a:p>
            <a:r>
              <a:rPr lang="sv-SE" sz="1800" dirty="0" smtClean="0"/>
              <a:t>Respekt för </a:t>
            </a:r>
            <a:r>
              <a:rPr lang="sv-SE" sz="1800" dirty="0"/>
              <a:t>grundläggande mänskliga rättigheter i sin verksamhet. </a:t>
            </a:r>
            <a:endParaRPr lang="sv-SE" sz="1800" dirty="0" smtClean="0"/>
          </a:p>
          <a:p>
            <a:r>
              <a:rPr lang="sv-SE" sz="1800" dirty="0" smtClean="0"/>
              <a:t>Varje </a:t>
            </a:r>
            <a:r>
              <a:rPr lang="sv-SE" sz="1800" dirty="0"/>
              <a:t>individ är unik och ska behandlas med respekt.</a:t>
            </a:r>
          </a:p>
          <a:p>
            <a:r>
              <a:rPr lang="sv-SE" sz="1800" dirty="0" smtClean="0"/>
              <a:t>Mångfald </a:t>
            </a:r>
            <a:r>
              <a:rPr lang="sv-SE" sz="1800" dirty="0"/>
              <a:t>på alla nivåer i organisationen och </a:t>
            </a:r>
            <a:r>
              <a:rPr lang="sv-SE" sz="1800" dirty="0" smtClean="0"/>
              <a:t> vi tolererar </a:t>
            </a:r>
            <a:r>
              <a:rPr lang="sv-SE" sz="1800" dirty="0"/>
              <a:t>inte diskriminering, trakasserier eller kränkningar</a:t>
            </a:r>
            <a:r>
              <a:rPr lang="sv-SE" sz="1800" dirty="0" smtClean="0"/>
              <a:t>.</a:t>
            </a:r>
          </a:p>
          <a:p>
            <a:r>
              <a:rPr lang="sv-SE" sz="1800" dirty="0" smtClean="0"/>
              <a:t>Leverantörer och andra medverkande aktörer ska respektera mänskliga rättigheter och motverka diskriminering.</a:t>
            </a:r>
            <a:endParaRPr lang="sv-SE" sz="1800" dirty="0"/>
          </a:p>
        </p:txBody>
      </p:sp>
      <p:sp>
        <p:nvSpPr>
          <p:cNvPr id="5" name="Platshållare för bildnummer 4"/>
          <p:cNvSpPr>
            <a:spLocks noGrp="1"/>
          </p:cNvSpPr>
          <p:nvPr>
            <p:ph type="sldNum" sz="quarter" idx="4294967295"/>
          </p:nvPr>
        </p:nvSpPr>
        <p:spPr>
          <a:xfrm>
            <a:off x="0" y="201613"/>
            <a:ext cx="784225" cy="365125"/>
          </a:xfrm>
        </p:spPr>
        <p:txBody>
          <a:bodyPr/>
          <a:lstStyle/>
          <a:p>
            <a:fld id="{816FEC2C-AD63-44F4-896C-A2025F5FB260}" type="slidenum">
              <a:rPr lang="sv-SE" smtClean="0"/>
              <a:pPr/>
              <a:t>10</a:t>
            </a:fld>
            <a:endParaRPr lang="sv-SE" dirty="0"/>
          </a:p>
        </p:txBody>
      </p:sp>
    </p:spTree>
    <p:extLst>
      <p:ext uri="{BB962C8B-B14F-4D97-AF65-F5344CB8AC3E}">
        <p14:creationId xmlns:p14="http://schemas.microsoft.com/office/powerpoint/2010/main" val="403030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prstGeom prst="rect">
            <a:avLst/>
          </a:prstGeom>
        </p:spPr>
      </p:pic>
      <p:sp>
        <p:nvSpPr>
          <p:cNvPr id="6" name="Platshållare för text 5"/>
          <p:cNvSpPr>
            <a:spLocks noGrp="1"/>
          </p:cNvSpPr>
          <p:nvPr>
            <p:ph type="body" sz="quarter" idx="10"/>
          </p:nvPr>
        </p:nvSpPr>
        <p:spPr>
          <a:prstGeom prst="rect">
            <a:avLst/>
          </a:prstGeom>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11</a:t>
            </a:fld>
            <a:endParaRPr lang="sv-SE" dirty="0"/>
          </a:p>
        </p:txBody>
      </p:sp>
      <p:sp>
        <p:nvSpPr>
          <p:cNvPr id="2" name="Rubrik 1"/>
          <p:cNvSpPr>
            <a:spLocks noGrp="1"/>
          </p:cNvSpPr>
          <p:nvPr>
            <p:ph type="title"/>
          </p:nvPr>
        </p:nvSpPr>
        <p:spPr/>
        <p:txBody>
          <a:bodyPr/>
          <a:lstStyle/>
          <a:p>
            <a:r>
              <a:rPr lang="sv-SE" sz="4000" dirty="0" smtClean="0">
                <a:solidFill>
                  <a:schemeClr val="tx1"/>
                </a:solidFill>
              </a:rPr>
              <a:t>Miljö</a:t>
            </a:r>
            <a:endParaRPr lang="sv-SE" sz="4000" dirty="0">
              <a:solidFill>
                <a:schemeClr val="tx1"/>
              </a:solidFill>
            </a:endParaRPr>
          </a:p>
        </p:txBody>
      </p:sp>
      <p:sp>
        <p:nvSpPr>
          <p:cNvPr id="4" name="Platshållare för text 3"/>
          <p:cNvSpPr>
            <a:spLocks noGrp="1"/>
          </p:cNvSpPr>
          <p:nvPr>
            <p:ph type="body" sz="quarter" idx="13"/>
          </p:nvPr>
        </p:nvSpPr>
        <p:spPr/>
        <p:txBody>
          <a:bodyPr/>
          <a:lstStyle/>
          <a:p>
            <a:r>
              <a:rPr lang="sv-SE" dirty="0" smtClean="0"/>
              <a:t>Leda </a:t>
            </a:r>
            <a:r>
              <a:rPr lang="sv-SE" dirty="0"/>
              <a:t>utvecklingen av ett miljömässigt hållbart transportsystem.</a:t>
            </a:r>
          </a:p>
          <a:p>
            <a:r>
              <a:rPr lang="sv-SE" dirty="0"/>
              <a:t>Miljöhänsyn ska vara en naturlig del i det dagliga arbetet</a:t>
            </a:r>
            <a:r>
              <a:rPr lang="sv-SE" dirty="0" smtClean="0"/>
              <a:t>,</a:t>
            </a:r>
          </a:p>
          <a:p>
            <a:r>
              <a:rPr lang="sv-SE" dirty="0"/>
              <a:t>A</a:t>
            </a:r>
            <a:r>
              <a:rPr lang="sv-SE" dirty="0" smtClean="0"/>
              <a:t>ll </a:t>
            </a:r>
            <a:r>
              <a:rPr lang="sv-SE" dirty="0"/>
              <a:t>planering, byggande och förvaltning av transportsystemet ska ske på ett miljöanpassat sätt.</a:t>
            </a:r>
          </a:p>
          <a:p>
            <a:endParaRPr lang="sv-SE" dirty="0"/>
          </a:p>
        </p:txBody>
      </p:sp>
    </p:spTree>
    <p:extLst>
      <p:ext uri="{BB962C8B-B14F-4D97-AF65-F5344CB8AC3E}">
        <p14:creationId xmlns:p14="http://schemas.microsoft.com/office/powerpoint/2010/main" val="1629216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3" name="Platshållare för text 2"/>
          <p:cNvSpPr>
            <a:spLocks noGrp="1"/>
          </p:cNvSpPr>
          <p:nvPr>
            <p:ph type="body" sz="quarter" idx="10"/>
          </p:nvPr>
        </p:nvSpPr>
        <p:spPr/>
        <p:txBody>
          <a:bodyPr/>
          <a:lstStyle/>
          <a:p>
            <a:endParaRPr lang="sv-SE"/>
          </a:p>
        </p:txBody>
      </p:sp>
      <p:sp>
        <p:nvSpPr>
          <p:cNvPr id="2" name="Rubrik 1"/>
          <p:cNvSpPr>
            <a:spLocks noGrp="1"/>
          </p:cNvSpPr>
          <p:nvPr>
            <p:ph type="title"/>
          </p:nvPr>
        </p:nvSpPr>
        <p:spPr/>
        <p:txBody>
          <a:bodyPr/>
          <a:lstStyle/>
          <a:p>
            <a:r>
              <a:rPr lang="sv-SE" sz="3600" dirty="0" smtClean="0"/>
              <a:t>Säkerhet, säkerhetskultur </a:t>
            </a:r>
            <a:br>
              <a:rPr lang="sv-SE" sz="3600" dirty="0" smtClean="0"/>
            </a:br>
            <a:r>
              <a:rPr lang="sv-SE" sz="3600" dirty="0" smtClean="0"/>
              <a:t>och arbetsmiljö</a:t>
            </a:r>
            <a:endParaRPr lang="sv-SE" sz="3600" dirty="0"/>
          </a:p>
        </p:txBody>
      </p:sp>
      <p:sp>
        <p:nvSpPr>
          <p:cNvPr id="8" name="Platshållare för text 7"/>
          <p:cNvSpPr>
            <a:spLocks noGrp="1"/>
          </p:cNvSpPr>
          <p:nvPr>
            <p:ph type="body" sz="quarter" idx="13"/>
          </p:nvPr>
        </p:nvSpPr>
        <p:spPr>
          <a:xfrm>
            <a:off x="694800" y="2682000"/>
            <a:ext cx="5040000" cy="3627360"/>
          </a:xfrm>
        </p:spPr>
        <p:txBody>
          <a:bodyPr/>
          <a:lstStyle/>
          <a:p>
            <a:r>
              <a:rPr lang="sv-SE" dirty="0" smtClean="0"/>
              <a:t>Säkerheten </a:t>
            </a:r>
            <a:r>
              <a:rPr lang="sv-SE" dirty="0"/>
              <a:t>främst. </a:t>
            </a:r>
            <a:endParaRPr lang="sv-SE" dirty="0" smtClean="0"/>
          </a:p>
          <a:p>
            <a:r>
              <a:rPr lang="sv-SE" dirty="0" smtClean="0"/>
              <a:t>Förutsättning </a:t>
            </a:r>
            <a:r>
              <a:rPr lang="sv-SE" dirty="0"/>
              <a:t>för att transportsystemet och våra </a:t>
            </a:r>
            <a:r>
              <a:rPr lang="sv-SE" dirty="0" smtClean="0"/>
              <a:t>arbetsplatser </a:t>
            </a:r>
            <a:r>
              <a:rPr lang="sv-SE" dirty="0"/>
              <a:t>ska kunna fungera effektivt. </a:t>
            </a:r>
            <a:endParaRPr lang="sv-SE" dirty="0" smtClean="0"/>
          </a:p>
          <a:p>
            <a:r>
              <a:rPr lang="sv-SE" dirty="0" smtClean="0"/>
              <a:t>Nollvisionen. </a:t>
            </a:r>
            <a:endParaRPr lang="sv-SE" dirty="0"/>
          </a:p>
          <a:p>
            <a:r>
              <a:rPr lang="sv-SE" dirty="0"/>
              <a:t>Alla har ett </a:t>
            </a:r>
            <a:r>
              <a:rPr lang="sv-SE" dirty="0" smtClean="0"/>
              <a:t>ansvar </a:t>
            </a:r>
            <a:endParaRPr lang="sv-SE" dirty="0"/>
          </a:p>
          <a:p>
            <a:endParaRPr lang="sv-SE" dirty="0"/>
          </a:p>
        </p:txBody>
      </p:sp>
      <p:sp>
        <p:nvSpPr>
          <p:cNvPr id="5" name="Platshållare för bildnummer 4"/>
          <p:cNvSpPr>
            <a:spLocks noGrp="1"/>
          </p:cNvSpPr>
          <p:nvPr>
            <p:ph type="sldNum" sz="quarter" idx="4294967295"/>
          </p:nvPr>
        </p:nvSpPr>
        <p:spPr>
          <a:xfrm>
            <a:off x="0" y="201613"/>
            <a:ext cx="784225" cy="365125"/>
          </a:xfrm>
        </p:spPr>
        <p:txBody>
          <a:bodyPr/>
          <a:lstStyle/>
          <a:p>
            <a:fld id="{816FEC2C-AD63-44F4-896C-A2025F5FB260}" type="slidenum">
              <a:rPr lang="sv-SE" smtClean="0"/>
              <a:pPr/>
              <a:t>12</a:t>
            </a:fld>
            <a:endParaRPr lang="sv-SE" dirty="0"/>
          </a:p>
        </p:txBody>
      </p:sp>
    </p:spTree>
    <p:extLst>
      <p:ext uri="{BB962C8B-B14F-4D97-AF65-F5344CB8AC3E}">
        <p14:creationId xmlns:p14="http://schemas.microsoft.com/office/powerpoint/2010/main" val="1209876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10" name="Platshållare för text 9"/>
          <p:cNvSpPr>
            <a:spLocks noGrp="1"/>
          </p:cNvSpPr>
          <p:nvPr>
            <p:ph type="body" sz="quarter" idx="10"/>
          </p:nvPr>
        </p:nvSpPr>
        <p:spPr/>
        <p:txBody>
          <a:bodyPr/>
          <a:lstStyle/>
          <a:p>
            <a:endParaRPr lang="sv-SE"/>
          </a:p>
        </p:txBody>
      </p:sp>
      <p:sp>
        <p:nvSpPr>
          <p:cNvPr id="2" name="Rubrik 1"/>
          <p:cNvSpPr>
            <a:spLocks noGrp="1"/>
          </p:cNvSpPr>
          <p:nvPr>
            <p:ph type="title"/>
          </p:nvPr>
        </p:nvSpPr>
        <p:spPr>
          <a:xfrm>
            <a:off x="6454800" y="926100"/>
            <a:ext cx="5040000" cy="900000"/>
          </a:xfrm>
        </p:spPr>
        <p:txBody>
          <a:bodyPr/>
          <a:lstStyle/>
          <a:p>
            <a:r>
              <a:rPr lang="sv-SE" dirty="0" smtClean="0"/>
              <a:t>Resor</a:t>
            </a:r>
            <a:endParaRPr lang="sv-SE" dirty="0"/>
          </a:p>
        </p:txBody>
      </p:sp>
      <p:sp>
        <p:nvSpPr>
          <p:cNvPr id="12" name="Platshållare för text 11"/>
          <p:cNvSpPr>
            <a:spLocks noGrp="1"/>
          </p:cNvSpPr>
          <p:nvPr>
            <p:ph type="body" sz="quarter" idx="13"/>
          </p:nvPr>
        </p:nvSpPr>
        <p:spPr>
          <a:xfrm>
            <a:off x="6454800" y="1797120"/>
            <a:ext cx="5040000" cy="4466520"/>
          </a:xfrm>
        </p:spPr>
        <p:txBody>
          <a:bodyPr/>
          <a:lstStyle/>
          <a:p>
            <a:r>
              <a:rPr lang="sv-SE" dirty="0" smtClean="0"/>
              <a:t>Bidra </a:t>
            </a:r>
            <a:r>
              <a:rPr lang="sv-SE" dirty="0"/>
              <a:t>till att samhällets </a:t>
            </a:r>
            <a:r>
              <a:rPr lang="sv-SE" dirty="0" smtClean="0"/>
              <a:t>trafiksäkerhetsmål </a:t>
            </a:r>
            <a:r>
              <a:rPr lang="sv-SE" dirty="0"/>
              <a:t>och miljömål uppnås. </a:t>
            </a:r>
            <a:endParaRPr lang="sv-SE" dirty="0" smtClean="0"/>
          </a:p>
          <a:p>
            <a:endParaRPr lang="sv-SE" dirty="0"/>
          </a:p>
          <a:p>
            <a:r>
              <a:rPr lang="sv-SE" dirty="0" smtClean="0"/>
              <a:t>Är tjänsteresan nödvändig utifrån behov, syfte och vilken information som skall förmedlas.</a:t>
            </a:r>
          </a:p>
          <a:p>
            <a:endParaRPr lang="sv-SE" dirty="0" smtClean="0"/>
          </a:p>
          <a:p>
            <a:r>
              <a:rPr lang="sv-SE" dirty="0" smtClean="0"/>
              <a:t>Så kostnads­effektivt sätt som möjligt med hänsyn taget till miljö, säkerhet, ekonomi och arbetsmiljö. </a:t>
            </a:r>
            <a:endParaRPr lang="sv-SE" dirty="0"/>
          </a:p>
        </p:txBody>
      </p:sp>
      <p:sp>
        <p:nvSpPr>
          <p:cNvPr id="5" name="Platshållare för bildnummer 4"/>
          <p:cNvSpPr>
            <a:spLocks noGrp="1"/>
          </p:cNvSpPr>
          <p:nvPr>
            <p:ph type="sldNum" sz="quarter" idx="4294967295"/>
          </p:nvPr>
        </p:nvSpPr>
        <p:spPr>
          <a:xfrm>
            <a:off x="0" y="201613"/>
            <a:ext cx="784225" cy="365125"/>
          </a:xfrm>
        </p:spPr>
        <p:txBody>
          <a:bodyPr/>
          <a:lstStyle/>
          <a:p>
            <a:fld id="{816FEC2C-AD63-44F4-896C-A2025F5FB260}" type="slidenum">
              <a:rPr lang="sv-SE" smtClean="0">
                <a:solidFill>
                  <a:schemeClr val="bg1"/>
                </a:solidFill>
              </a:rPr>
              <a:pPr/>
              <a:t>13</a:t>
            </a:fld>
            <a:endParaRPr lang="sv-SE" dirty="0">
              <a:solidFill>
                <a:schemeClr val="bg1"/>
              </a:solidFill>
            </a:endParaRPr>
          </a:p>
        </p:txBody>
      </p:sp>
    </p:spTree>
    <p:extLst>
      <p:ext uri="{BB962C8B-B14F-4D97-AF65-F5344CB8AC3E}">
        <p14:creationId xmlns:p14="http://schemas.microsoft.com/office/powerpoint/2010/main" val="97366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2" name="Platshållare för text 1"/>
          <p:cNvSpPr>
            <a:spLocks noGrp="1"/>
          </p:cNvSpPr>
          <p:nvPr>
            <p:ph type="body" sz="quarter" idx="10"/>
          </p:nvPr>
        </p:nvSpPr>
        <p:spPr/>
        <p:txBody>
          <a:bodyPr/>
          <a:lstStyle/>
          <a:p>
            <a:endParaRPr lang="sv-SE"/>
          </a:p>
        </p:txBody>
      </p:sp>
      <p:sp>
        <p:nvSpPr>
          <p:cNvPr id="6" name="Rubrik 5"/>
          <p:cNvSpPr>
            <a:spLocks noGrp="1"/>
          </p:cNvSpPr>
          <p:nvPr>
            <p:ph type="title"/>
          </p:nvPr>
        </p:nvSpPr>
        <p:spPr/>
        <p:txBody>
          <a:bodyPr/>
          <a:lstStyle/>
          <a:p>
            <a:r>
              <a:rPr lang="sv-SE" dirty="0"/>
              <a:t>Rapportera missförhållanden</a:t>
            </a:r>
          </a:p>
        </p:txBody>
      </p:sp>
      <p:sp>
        <p:nvSpPr>
          <p:cNvPr id="4" name="Platshållare för text 3"/>
          <p:cNvSpPr>
            <a:spLocks noGrp="1"/>
          </p:cNvSpPr>
          <p:nvPr>
            <p:ph type="body" sz="quarter" idx="13"/>
          </p:nvPr>
        </p:nvSpPr>
        <p:spPr>
          <a:xfrm>
            <a:off x="784800" y="2509501"/>
            <a:ext cx="5040000" cy="3925166"/>
          </a:xfrm>
        </p:spPr>
        <p:txBody>
          <a:bodyPr/>
          <a:lstStyle/>
          <a:p>
            <a:r>
              <a:rPr lang="sv-SE" dirty="0" smtClean="0"/>
              <a:t>Rapportera missförhållanden </a:t>
            </a:r>
            <a:r>
              <a:rPr lang="sv-SE" dirty="0"/>
              <a:t>och avvikelser från denna uppförandekod. </a:t>
            </a:r>
            <a:endParaRPr lang="sv-SE" dirty="0" smtClean="0"/>
          </a:p>
          <a:p>
            <a:endParaRPr lang="sv-SE" dirty="0" smtClean="0"/>
          </a:p>
          <a:p>
            <a:r>
              <a:rPr lang="sv-SE" dirty="0" smtClean="0"/>
              <a:t>Närmast </a:t>
            </a:r>
            <a:r>
              <a:rPr lang="sv-SE" dirty="0"/>
              <a:t>ansvarig chef, om det är lämpligt, eller </a:t>
            </a:r>
            <a:r>
              <a:rPr lang="sv-SE" dirty="0" smtClean="0"/>
              <a:t>till </a:t>
            </a:r>
            <a:r>
              <a:rPr lang="sv-SE" dirty="0"/>
              <a:t>en särskild funktion som tar emot tips. </a:t>
            </a:r>
            <a:endParaRPr lang="sv-SE" dirty="0" smtClean="0"/>
          </a:p>
          <a:p>
            <a:endParaRPr lang="sv-SE" dirty="0" smtClean="0"/>
          </a:p>
          <a:p>
            <a:r>
              <a:rPr lang="sv-SE" dirty="0" smtClean="0"/>
              <a:t>Den </a:t>
            </a:r>
            <a:r>
              <a:rPr lang="sv-SE" dirty="0"/>
              <a:t>som gör en anmälan ska aldrig utsättas för några repressalier och har möjlighet att vara anonym.</a:t>
            </a:r>
          </a:p>
          <a:p>
            <a:endParaRPr lang="sv-SE" dirty="0"/>
          </a:p>
        </p:txBody>
      </p:sp>
      <p:sp>
        <p:nvSpPr>
          <p:cNvPr id="7" name="Platshållare för bildnummer 4"/>
          <p:cNvSpPr>
            <a:spLocks noGrp="1"/>
          </p:cNvSpPr>
          <p:nvPr>
            <p:ph type="sldNum" sz="quarter" idx="4294967295"/>
          </p:nvPr>
        </p:nvSpPr>
        <p:spPr>
          <a:xfrm>
            <a:off x="0" y="201600"/>
            <a:ext cx="784800" cy="365125"/>
          </a:xfrm>
          <a:prstGeom prst="rect">
            <a:avLst/>
          </a:prstGeom>
        </p:spPr>
        <p:txBody>
          <a:bodyPr/>
          <a:lstStyle/>
          <a:p>
            <a:pPr algn="ctr"/>
            <a:fld id="{816FEC2C-AD63-44F4-896C-A2025F5FB260}" type="slidenum">
              <a:rPr lang="sv-SE" sz="1000" smtClean="0"/>
              <a:pPr algn="ctr"/>
              <a:t>14</a:t>
            </a:fld>
            <a:endParaRPr lang="sv-SE" sz="1000" dirty="0"/>
          </a:p>
        </p:txBody>
      </p:sp>
    </p:spTree>
    <p:extLst>
      <p:ext uri="{BB962C8B-B14F-4D97-AF65-F5344CB8AC3E}">
        <p14:creationId xmlns:p14="http://schemas.microsoft.com/office/powerpoint/2010/main" val="1286453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4"/>
          <p:cNvSpPr>
            <a:spLocks noGrp="1"/>
          </p:cNvSpPr>
          <p:nvPr>
            <p:ph type="sldNum" sz="quarter" idx="4"/>
          </p:nvPr>
        </p:nvSpPr>
        <p:spPr>
          <a:prstGeom prst="rect">
            <a:avLst/>
          </a:prstGeom>
        </p:spPr>
        <p:txBody>
          <a:bodyPr/>
          <a:lstStyle/>
          <a:p>
            <a:pPr algn="ctr"/>
            <a:fld id="{816FEC2C-AD63-44F4-896C-A2025F5FB260}" type="slidenum">
              <a:rPr lang="sv-SE" sz="1000" smtClean="0"/>
              <a:pPr algn="ctr"/>
              <a:t>15</a:t>
            </a:fld>
            <a:endParaRPr lang="sv-SE" sz="1000" dirty="0"/>
          </a:p>
        </p:txBody>
      </p:sp>
      <p:sp>
        <p:nvSpPr>
          <p:cNvPr id="10" name="Rubrik 5"/>
          <p:cNvSpPr>
            <a:spLocks noGrp="1"/>
          </p:cNvSpPr>
          <p:nvPr>
            <p:ph type="title"/>
          </p:nvPr>
        </p:nvSpPr>
        <p:spPr>
          <a:xfrm>
            <a:off x="696000" y="1696544"/>
            <a:ext cx="10800000" cy="1080000"/>
          </a:xfrm>
        </p:spPr>
        <p:txBody>
          <a:bodyPr/>
          <a:lstStyle/>
          <a:p>
            <a:r>
              <a:rPr lang="sv-SE" sz="3600" dirty="0" smtClean="0"/>
              <a:t>Trafikverkets visslarsystem</a:t>
            </a:r>
            <a:endParaRPr lang="sv-SE" sz="3600" dirty="0"/>
          </a:p>
        </p:txBody>
      </p:sp>
      <p:sp>
        <p:nvSpPr>
          <p:cNvPr id="11" name="Platshållare för text 3"/>
          <p:cNvSpPr txBox="1">
            <a:spLocks/>
          </p:cNvSpPr>
          <p:nvPr/>
        </p:nvSpPr>
        <p:spPr>
          <a:xfrm>
            <a:off x="3289953" y="2714900"/>
            <a:ext cx="5689660" cy="3419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sv-SE" sz="2000" spc="0" dirty="0" smtClean="0">
                <a:solidFill>
                  <a:schemeClr val="bg1"/>
                </a:solidFill>
              </a:rPr>
              <a:t>Trafikverket har avtal med en extern part för mottagande av tips om mutor, korruption eller andra missförhållanden. Den som lämnar ett tips till tipsmottagningen kan välja att vara anonym. </a:t>
            </a:r>
          </a:p>
          <a:p>
            <a:pPr marL="0" indent="0">
              <a:spcBef>
                <a:spcPts val="1800"/>
              </a:spcBef>
              <a:buFont typeface="Arial" panose="020B0604020202020204" pitchFamily="34" charset="0"/>
              <a:buNone/>
            </a:pPr>
            <a:r>
              <a:rPr lang="sv-SE" sz="2000" spc="0" dirty="0" smtClean="0">
                <a:solidFill>
                  <a:schemeClr val="bg1"/>
                </a:solidFill>
              </a:rPr>
              <a:t>Uppgifter om kontaktvägar till tipsmottagningen finns på Trafikverkets webbplats </a:t>
            </a:r>
            <a:r>
              <a:rPr lang="sv-SE" sz="2000" b="1" spc="0" dirty="0" smtClean="0">
                <a:solidFill>
                  <a:schemeClr val="bg1"/>
                </a:solidFill>
              </a:rPr>
              <a:t>trafikverket.se</a:t>
            </a:r>
          </a:p>
          <a:p>
            <a:endParaRPr lang="sv-SE" dirty="0" smtClean="0"/>
          </a:p>
          <a:p>
            <a:endParaRPr lang="sv-SE" dirty="0"/>
          </a:p>
        </p:txBody>
      </p:sp>
    </p:spTree>
    <p:extLst>
      <p:ext uri="{BB962C8B-B14F-4D97-AF65-F5344CB8AC3E}">
        <p14:creationId xmlns:p14="http://schemas.microsoft.com/office/powerpoint/2010/main" val="1917024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912628" y="1582958"/>
            <a:ext cx="10366744" cy="900000"/>
          </a:xfrm>
        </p:spPr>
        <p:txBody>
          <a:bodyPr/>
          <a:lstStyle/>
          <a:p>
            <a:pPr algn="ctr"/>
            <a:r>
              <a:rPr lang="sv-SE" sz="3600" dirty="0">
                <a:solidFill>
                  <a:schemeClr val="bg1"/>
                </a:solidFill>
              </a:rPr>
              <a:t>Uppförandekoden är en </a:t>
            </a:r>
            <a:r>
              <a:rPr lang="sv-SE" sz="3600" dirty="0" smtClean="0">
                <a:solidFill>
                  <a:schemeClr val="bg1"/>
                </a:solidFill>
              </a:rPr>
              <a:t>kontrakts-förutsättning </a:t>
            </a:r>
            <a:r>
              <a:rPr lang="sv-SE" sz="3600" dirty="0">
                <a:solidFill>
                  <a:schemeClr val="bg1"/>
                </a:solidFill>
              </a:rPr>
              <a:t>och gäller oss alla i kontraktet</a:t>
            </a:r>
          </a:p>
        </p:txBody>
      </p:sp>
      <p:sp>
        <p:nvSpPr>
          <p:cNvPr id="5" name="Platshållare för text 4"/>
          <p:cNvSpPr>
            <a:spLocks noGrp="1"/>
          </p:cNvSpPr>
          <p:nvPr>
            <p:ph type="body" sz="quarter" idx="12"/>
          </p:nvPr>
        </p:nvSpPr>
        <p:spPr>
          <a:xfrm>
            <a:off x="1072044" y="2894614"/>
            <a:ext cx="4733334" cy="3060000"/>
          </a:xfrm>
        </p:spPr>
        <p:txBody>
          <a:bodyPr/>
          <a:lstStyle/>
          <a:p>
            <a:pPr marL="457200" indent="-457200">
              <a:spcBef>
                <a:spcPts val="1800"/>
              </a:spcBef>
              <a:buFont typeface="+mj-lt"/>
              <a:buAutoNum type="arabicPeriod"/>
            </a:pPr>
            <a:r>
              <a:rPr lang="sv-SE" dirty="0">
                <a:solidFill>
                  <a:schemeClr val="bg1"/>
                </a:solidFill>
              </a:rPr>
              <a:t>Hur säkerställer ni som entreprenör/ leverantör att Trafikverkets uppförandekod följs av er </a:t>
            </a:r>
            <a:r>
              <a:rPr lang="sv-SE" dirty="0" smtClean="0">
                <a:solidFill>
                  <a:schemeClr val="bg1"/>
                </a:solidFill>
              </a:rPr>
              <a:t/>
            </a:r>
            <a:br>
              <a:rPr lang="sv-SE" dirty="0" smtClean="0">
                <a:solidFill>
                  <a:schemeClr val="bg1"/>
                </a:solidFill>
              </a:rPr>
            </a:br>
            <a:r>
              <a:rPr lang="sv-SE" dirty="0" smtClean="0">
                <a:solidFill>
                  <a:schemeClr val="bg1"/>
                </a:solidFill>
              </a:rPr>
              <a:t>personal </a:t>
            </a:r>
            <a:r>
              <a:rPr lang="sv-SE" dirty="0">
                <a:solidFill>
                  <a:schemeClr val="bg1"/>
                </a:solidFill>
              </a:rPr>
              <a:t>och eventuella </a:t>
            </a:r>
            <a:r>
              <a:rPr lang="sv-SE" dirty="0" smtClean="0">
                <a:solidFill>
                  <a:schemeClr val="bg1"/>
                </a:solidFill>
              </a:rPr>
              <a:t>underleverantörer. </a:t>
            </a:r>
            <a:endParaRPr lang="sv-SE" dirty="0">
              <a:solidFill>
                <a:schemeClr val="bg1"/>
              </a:solidFill>
            </a:endParaRPr>
          </a:p>
          <a:p>
            <a:pPr marL="457200" indent="-457200">
              <a:spcBef>
                <a:spcPts val="1800"/>
              </a:spcBef>
              <a:buFont typeface="+mj-lt"/>
              <a:buAutoNum type="arabicPeriod"/>
            </a:pPr>
            <a:r>
              <a:rPr lang="sv-SE" dirty="0" smtClean="0">
                <a:solidFill>
                  <a:schemeClr val="bg1"/>
                </a:solidFill>
              </a:rPr>
              <a:t>Notera </a:t>
            </a:r>
            <a:r>
              <a:rPr lang="sv-SE" dirty="0">
                <a:solidFill>
                  <a:schemeClr val="bg1"/>
                </a:solidFill>
              </a:rPr>
              <a:t>de viktigaste delarna </a:t>
            </a:r>
            <a:r>
              <a:rPr lang="sv-SE" dirty="0" smtClean="0">
                <a:solidFill>
                  <a:schemeClr val="bg1"/>
                </a:solidFill>
              </a:rPr>
              <a:t/>
            </a:r>
            <a:br>
              <a:rPr lang="sv-SE" dirty="0" smtClean="0">
                <a:solidFill>
                  <a:schemeClr val="bg1"/>
                </a:solidFill>
              </a:rPr>
            </a:br>
            <a:r>
              <a:rPr lang="sv-SE" dirty="0" smtClean="0">
                <a:solidFill>
                  <a:schemeClr val="bg1"/>
                </a:solidFill>
              </a:rPr>
              <a:t>av ert </a:t>
            </a:r>
            <a:r>
              <a:rPr lang="sv-SE" dirty="0">
                <a:solidFill>
                  <a:schemeClr val="bg1"/>
                </a:solidFill>
              </a:rPr>
              <a:t>resonemang kring uppförandekodens delar.</a:t>
            </a:r>
          </a:p>
          <a:p>
            <a:endParaRPr lang="sv-SE" dirty="0">
              <a:solidFill>
                <a:schemeClr val="bg1"/>
              </a:solidFill>
            </a:endParaRPr>
          </a:p>
        </p:txBody>
      </p:sp>
      <p:sp>
        <p:nvSpPr>
          <p:cNvPr id="7" name="Platshållare för text 4"/>
          <p:cNvSpPr txBox="1">
            <a:spLocks/>
          </p:cNvSpPr>
          <p:nvPr/>
        </p:nvSpPr>
        <p:spPr>
          <a:xfrm>
            <a:off x="6423765" y="2894614"/>
            <a:ext cx="4733334" cy="3060000"/>
          </a:xfrm>
          <a:prstGeom prst="rect">
            <a:avLst/>
          </a:prstGeom>
        </p:spPr>
        <p:txBody>
          <a:bodyPr/>
          <a:lstStyle>
            <a:lvl1pPr marL="360000" indent="-360000" algn="l" defTabSz="360000" rtl="0" eaLnBrk="1" latinLnBrk="0" hangingPunct="1">
              <a:lnSpc>
                <a:spcPct val="100000"/>
              </a:lnSpc>
              <a:spcBef>
                <a:spcPts val="10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spcBef>
                <a:spcPts val="1800"/>
              </a:spcBef>
              <a:buNone/>
            </a:pPr>
            <a:r>
              <a:rPr lang="sv-SE" dirty="0" smtClean="0">
                <a:solidFill>
                  <a:schemeClr val="bg1"/>
                </a:solidFill>
              </a:rPr>
              <a:t>3. Dokumentera resultatet av de </a:t>
            </a:r>
            <a:br>
              <a:rPr lang="sv-SE" dirty="0" smtClean="0">
                <a:solidFill>
                  <a:schemeClr val="bg1"/>
                </a:solidFill>
              </a:rPr>
            </a:br>
            <a:r>
              <a:rPr lang="sv-SE" dirty="0" smtClean="0">
                <a:solidFill>
                  <a:schemeClr val="bg1"/>
                </a:solidFill>
              </a:rPr>
              <a:t>	två föregående punkterna i 	mötesprotokoll.</a:t>
            </a:r>
          </a:p>
          <a:p>
            <a:pPr marL="0" indent="0">
              <a:spcBef>
                <a:spcPts val="1800"/>
              </a:spcBef>
              <a:buNone/>
            </a:pPr>
            <a:r>
              <a:rPr lang="sv-SE" dirty="0" smtClean="0">
                <a:solidFill>
                  <a:schemeClr val="bg1"/>
                </a:solidFill>
              </a:rPr>
              <a:t>4.	Arbeta gärna vidare med detta 	förhållningssätt inom ramen för 	samverkan.</a:t>
            </a:r>
          </a:p>
          <a:p>
            <a:pPr marL="457200" indent="-457200">
              <a:buFont typeface="+mj-lt"/>
              <a:buAutoNum type="arabicPeriod"/>
            </a:pPr>
            <a:endParaRPr lang="sv-SE" dirty="0">
              <a:solidFill>
                <a:schemeClr val="bg1"/>
              </a:solidFill>
            </a:endParaRPr>
          </a:p>
        </p:txBody>
      </p:sp>
      <p:sp>
        <p:nvSpPr>
          <p:cNvPr id="6" name="Platshållare för bildnummer 4"/>
          <p:cNvSpPr>
            <a:spLocks noGrp="1"/>
          </p:cNvSpPr>
          <p:nvPr>
            <p:ph type="sldNum" sz="quarter" idx="4"/>
          </p:nvPr>
        </p:nvSpPr>
        <p:spPr>
          <a:xfrm>
            <a:off x="0" y="201600"/>
            <a:ext cx="784800" cy="365125"/>
          </a:xfrm>
        </p:spPr>
        <p:txBody>
          <a:bodyPr/>
          <a:lstStyle/>
          <a:p>
            <a:fld id="{816FEC2C-AD63-44F4-896C-A2025F5FB260}" type="slidenum">
              <a:rPr lang="sv-SE" smtClean="0">
                <a:solidFill>
                  <a:schemeClr val="bg1"/>
                </a:solidFill>
              </a:rPr>
              <a:pPr/>
              <a:t>16</a:t>
            </a:fld>
            <a:endParaRPr lang="sv-SE" dirty="0">
              <a:solidFill>
                <a:schemeClr val="bg1"/>
              </a:solidFill>
            </a:endParaRPr>
          </a:p>
        </p:txBody>
      </p:sp>
    </p:spTree>
    <p:extLst>
      <p:ext uri="{BB962C8B-B14F-4D97-AF65-F5344CB8AC3E}">
        <p14:creationId xmlns:p14="http://schemas.microsoft.com/office/powerpoint/2010/main" val="871072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696000" y="2649510"/>
            <a:ext cx="10800000" cy="1080000"/>
          </a:xfrm>
        </p:spPr>
        <p:txBody>
          <a:bodyPr/>
          <a:lstStyle/>
          <a:p>
            <a:r>
              <a:rPr lang="sv-SE" dirty="0" smtClean="0"/>
              <a:t>Dilemman</a:t>
            </a:r>
            <a:endParaRPr lang="sv-SE" dirty="0"/>
          </a:p>
        </p:txBody>
      </p:sp>
      <p:sp>
        <p:nvSpPr>
          <p:cNvPr id="4" name="Platshållare för datum 3"/>
          <p:cNvSpPr>
            <a:spLocks noGrp="1"/>
          </p:cNvSpPr>
          <p:nvPr>
            <p:ph type="dt" sz="half" idx="2"/>
          </p:nvPr>
        </p:nvSpPr>
        <p:spPr/>
        <p:txBody>
          <a:bodyPr/>
          <a:lstStyle/>
          <a:p>
            <a:endParaRPr lang="sv-SE" dirty="0"/>
          </a:p>
        </p:txBody>
      </p:sp>
      <p:sp>
        <p:nvSpPr>
          <p:cNvPr id="5" name="Platshållare för bildnummer 4"/>
          <p:cNvSpPr>
            <a:spLocks noGrp="1"/>
          </p:cNvSpPr>
          <p:nvPr>
            <p:ph type="sldNum" sz="quarter" idx="4"/>
          </p:nvPr>
        </p:nvSpPr>
        <p:spPr/>
        <p:txBody>
          <a:bodyPr/>
          <a:lstStyle/>
          <a:p>
            <a:fld id="{816FEC2C-AD63-44F4-896C-A2025F5FB260}" type="slidenum">
              <a:rPr lang="sv-SE" smtClean="0"/>
              <a:pPr/>
              <a:t>17</a:t>
            </a:fld>
            <a:endParaRPr lang="sv-SE" dirty="0"/>
          </a:p>
        </p:txBody>
      </p:sp>
    </p:spTree>
    <p:extLst>
      <p:ext uri="{BB962C8B-B14F-4D97-AF65-F5344CB8AC3E}">
        <p14:creationId xmlns:p14="http://schemas.microsoft.com/office/powerpoint/2010/main" val="2382630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201"/>
          <a:stretch/>
        </p:blipFill>
        <p:spPr>
          <a:xfrm>
            <a:off x="6470720" y="1262869"/>
            <a:ext cx="5025955" cy="4308475"/>
          </a:xfrm>
          <a:prstGeom prst="rect">
            <a:avLst/>
          </a:prstGeom>
        </p:spPr>
      </p:pic>
      <p:sp>
        <p:nvSpPr>
          <p:cNvPr id="9" name="Rubrik 8"/>
          <p:cNvSpPr>
            <a:spLocks noGrp="1"/>
          </p:cNvSpPr>
          <p:nvPr>
            <p:ph type="title"/>
          </p:nvPr>
        </p:nvSpPr>
        <p:spPr/>
        <p:txBody>
          <a:bodyPr/>
          <a:lstStyle/>
          <a:p>
            <a:r>
              <a:rPr lang="sv-SE" dirty="0" smtClean="0"/>
              <a:t>Överblivet material</a:t>
            </a:r>
            <a:endParaRPr lang="sv-SE" dirty="0"/>
          </a:p>
        </p:txBody>
      </p:sp>
      <p:sp>
        <p:nvSpPr>
          <p:cNvPr id="2" name="Platshållare för text 1"/>
          <p:cNvSpPr>
            <a:spLocks noGrp="1"/>
          </p:cNvSpPr>
          <p:nvPr>
            <p:ph type="body" sz="quarter" idx="12"/>
          </p:nvPr>
        </p:nvSpPr>
        <p:spPr/>
        <p:txBody>
          <a:bodyPr/>
          <a:lstStyle/>
          <a:p>
            <a:pPr marL="0" indent="0">
              <a:buNone/>
            </a:pPr>
            <a:r>
              <a:rPr lang="sv-SE" dirty="0"/>
              <a:t>I samband med ett vägbygge får entreprenören en liten grushög kvar. </a:t>
            </a:r>
          </a:p>
          <a:p>
            <a:pPr marL="0" indent="0">
              <a:buNone/>
            </a:pPr>
            <a:r>
              <a:rPr lang="sv-SE" dirty="0"/>
              <a:t>Högen kan inte lämnas på platsen, och att frakta den till entreprenörens eget upplag kostar betydligt mer än vad materialet är värt. Entreprenören frågar dig om det är ok för dig att ta med dig högen hem? På så sätt slipper </a:t>
            </a:r>
            <a:r>
              <a:rPr lang="sv-SE" dirty="0" smtClean="0"/>
              <a:t>ju Trafikverket </a:t>
            </a:r>
            <a:r>
              <a:rPr lang="sv-SE" dirty="0"/>
              <a:t>en kostnad.</a:t>
            </a:r>
          </a:p>
          <a:p>
            <a:pPr marL="0" indent="0">
              <a:buNone/>
            </a:pPr>
            <a:r>
              <a:rPr lang="sv-SE" i="1" dirty="0"/>
              <a:t>Går det bra</a:t>
            </a:r>
            <a:r>
              <a:rPr lang="sv-SE" i="1" dirty="0" smtClean="0"/>
              <a:t>?</a:t>
            </a:r>
            <a:endParaRPr lang="sv-SE" i="1" dirty="0"/>
          </a:p>
        </p:txBody>
      </p:sp>
      <p:grpSp>
        <p:nvGrpSpPr>
          <p:cNvPr id="20" name="Grupp 19"/>
          <p:cNvGrpSpPr/>
          <p:nvPr/>
        </p:nvGrpSpPr>
        <p:grpSpPr>
          <a:xfrm>
            <a:off x="8404241" y="2311629"/>
            <a:ext cx="1144193" cy="2055835"/>
            <a:chOff x="7542213" y="1719263"/>
            <a:chExt cx="1663700" cy="2989262"/>
          </a:xfrm>
          <a:solidFill>
            <a:schemeClr val="bg1"/>
          </a:solidFill>
        </p:grpSpPr>
        <p:sp>
          <p:nvSpPr>
            <p:cNvPr id="21" name="Oval 5"/>
            <p:cNvSpPr>
              <a:spLocks noChangeArrowheads="1"/>
            </p:cNvSpPr>
            <p:nvPr/>
          </p:nvSpPr>
          <p:spPr bwMode="auto">
            <a:xfrm>
              <a:off x="8004176" y="4054475"/>
              <a:ext cx="655638" cy="654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6"/>
            <p:cNvSpPr>
              <a:spLocks/>
            </p:cNvSpPr>
            <p:nvPr/>
          </p:nvSpPr>
          <p:spPr bwMode="auto">
            <a:xfrm>
              <a:off x="7542213" y="1719263"/>
              <a:ext cx="1663700" cy="2111375"/>
            </a:xfrm>
            <a:custGeom>
              <a:avLst/>
              <a:gdLst>
                <a:gd name="T0" fmla="*/ 283 w 576"/>
                <a:gd name="T1" fmla="*/ 0 h 733"/>
                <a:gd name="T2" fmla="*/ 8 w 576"/>
                <a:gd name="T3" fmla="*/ 136 h 733"/>
                <a:gd name="T4" fmla="*/ 3 w 576"/>
                <a:gd name="T5" fmla="*/ 142 h 733"/>
                <a:gd name="T6" fmla="*/ 6 w 576"/>
                <a:gd name="T7" fmla="*/ 154 h 733"/>
                <a:gd name="T8" fmla="*/ 109 w 576"/>
                <a:gd name="T9" fmla="*/ 250 h 733"/>
                <a:gd name="T10" fmla="*/ 122 w 576"/>
                <a:gd name="T11" fmla="*/ 251 h 733"/>
                <a:gd name="T12" fmla="*/ 127 w 576"/>
                <a:gd name="T13" fmla="*/ 245 h 733"/>
                <a:gd name="T14" fmla="*/ 271 w 576"/>
                <a:gd name="T15" fmla="*/ 172 h 733"/>
                <a:gd name="T16" fmla="*/ 377 w 576"/>
                <a:gd name="T17" fmla="*/ 277 h 733"/>
                <a:gd name="T18" fmla="*/ 296 w 576"/>
                <a:gd name="T19" fmla="*/ 425 h 733"/>
                <a:gd name="T20" fmla="*/ 180 w 576"/>
                <a:gd name="T21" fmla="*/ 720 h 733"/>
                <a:gd name="T22" fmla="*/ 181 w 576"/>
                <a:gd name="T23" fmla="*/ 726 h 733"/>
                <a:gd name="T24" fmla="*/ 192 w 576"/>
                <a:gd name="T25" fmla="*/ 733 h 733"/>
                <a:gd name="T26" fmla="*/ 354 w 576"/>
                <a:gd name="T27" fmla="*/ 733 h 733"/>
                <a:gd name="T28" fmla="*/ 364 w 576"/>
                <a:gd name="T29" fmla="*/ 724 h 733"/>
                <a:gd name="T30" fmla="*/ 363 w 576"/>
                <a:gd name="T31" fmla="*/ 716 h 733"/>
                <a:gd name="T32" fmla="*/ 464 w 576"/>
                <a:gd name="T33" fmla="*/ 494 h 733"/>
                <a:gd name="T34" fmla="*/ 576 w 576"/>
                <a:gd name="T35" fmla="*/ 265 h 733"/>
                <a:gd name="T36" fmla="*/ 283 w 576"/>
                <a:gd name="T3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6" h="733">
                  <a:moveTo>
                    <a:pt x="283" y="0"/>
                  </a:moveTo>
                  <a:cubicBezTo>
                    <a:pt x="178" y="0"/>
                    <a:pt x="83" y="47"/>
                    <a:pt x="8" y="136"/>
                  </a:cubicBezTo>
                  <a:cubicBezTo>
                    <a:pt x="8" y="136"/>
                    <a:pt x="5" y="139"/>
                    <a:pt x="3" y="142"/>
                  </a:cubicBezTo>
                  <a:cubicBezTo>
                    <a:pt x="0" y="145"/>
                    <a:pt x="1" y="151"/>
                    <a:pt x="6" y="154"/>
                  </a:cubicBezTo>
                  <a:cubicBezTo>
                    <a:pt x="109" y="250"/>
                    <a:pt x="109" y="250"/>
                    <a:pt x="109" y="250"/>
                  </a:cubicBezTo>
                  <a:cubicBezTo>
                    <a:pt x="113" y="254"/>
                    <a:pt x="119" y="254"/>
                    <a:pt x="122" y="251"/>
                  </a:cubicBezTo>
                  <a:cubicBezTo>
                    <a:pt x="127" y="245"/>
                    <a:pt x="127" y="245"/>
                    <a:pt x="127" y="245"/>
                  </a:cubicBezTo>
                  <a:cubicBezTo>
                    <a:pt x="173" y="195"/>
                    <a:pt x="218" y="172"/>
                    <a:pt x="271" y="172"/>
                  </a:cubicBezTo>
                  <a:cubicBezTo>
                    <a:pt x="337" y="172"/>
                    <a:pt x="377" y="211"/>
                    <a:pt x="377" y="277"/>
                  </a:cubicBezTo>
                  <a:cubicBezTo>
                    <a:pt x="377" y="328"/>
                    <a:pt x="339" y="373"/>
                    <a:pt x="296" y="425"/>
                  </a:cubicBezTo>
                  <a:cubicBezTo>
                    <a:pt x="232" y="500"/>
                    <a:pt x="161" y="585"/>
                    <a:pt x="180" y="720"/>
                  </a:cubicBezTo>
                  <a:cubicBezTo>
                    <a:pt x="180" y="720"/>
                    <a:pt x="180" y="723"/>
                    <a:pt x="181" y="726"/>
                  </a:cubicBezTo>
                  <a:cubicBezTo>
                    <a:pt x="182" y="730"/>
                    <a:pt x="187" y="733"/>
                    <a:pt x="192" y="733"/>
                  </a:cubicBezTo>
                  <a:cubicBezTo>
                    <a:pt x="354" y="733"/>
                    <a:pt x="354" y="733"/>
                    <a:pt x="354" y="733"/>
                  </a:cubicBezTo>
                  <a:cubicBezTo>
                    <a:pt x="360" y="733"/>
                    <a:pt x="364" y="729"/>
                    <a:pt x="364" y="724"/>
                  </a:cubicBezTo>
                  <a:cubicBezTo>
                    <a:pt x="363" y="716"/>
                    <a:pt x="363" y="716"/>
                    <a:pt x="363" y="716"/>
                  </a:cubicBezTo>
                  <a:cubicBezTo>
                    <a:pt x="353" y="622"/>
                    <a:pt x="407" y="560"/>
                    <a:pt x="464" y="494"/>
                  </a:cubicBezTo>
                  <a:cubicBezTo>
                    <a:pt x="519" y="429"/>
                    <a:pt x="576" y="363"/>
                    <a:pt x="576" y="265"/>
                  </a:cubicBezTo>
                  <a:cubicBezTo>
                    <a:pt x="576" y="101"/>
                    <a:pt x="464" y="0"/>
                    <a:pt x="2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8" name="Platshållare för bildnummer 4"/>
          <p:cNvSpPr>
            <a:spLocks noGrp="1"/>
          </p:cNvSpPr>
          <p:nvPr>
            <p:ph type="sldNum" sz="quarter" idx="4294967295"/>
          </p:nvPr>
        </p:nvSpPr>
        <p:spPr>
          <a:xfrm>
            <a:off x="0" y="201600"/>
            <a:ext cx="784800" cy="365125"/>
          </a:xfrm>
          <a:prstGeom prst="rect">
            <a:avLst/>
          </a:prstGeom>
        </p:spPr>
        <p:txBody>
          <a:bodyPr/>
          <a:lstStyle/>
          <a:p>
            <a:pPr algn="ctr"/>
            <a:fld id="{816FEC2C-AD63-44F4-896C-A2025F5FB260}" type="slidenum">
              <a:rPr lang="sv-SE" sz="1000" smtClean="0"/>
              <a:pPr algn="ctr"/>
              <a:t>18</a:t>
            </a:fld>
            <a:endParaRPr lang="sv-SE" sz="1000" dirty="0"/>
          </a:p>
        </p:txBody>
      </p:sp>
    </p:spTree>
    <p:extLst>
      <p:ext uri="{BB962C8B-B14F-4D97-AF65-F5344CB8AC3E}">
        <p14:creationId xmlns:p14="http://schemas.microsoft.com/office/powerpoint/2010/main" val="1501282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242"/>
          <a:stretch/>
        </p:blipFill>
        <p:spPr/>
      </p:pic>
      <p:sp>
        <p:nvSpPr>
          <p:cNvPr id="9" name="Rubrik 8"/>
          <p:cNvSpPr>
            <a:spLocks noGrp="1"/>
          </p:cNvSpPr>
          <p:nvPr>
            <p:ph type="title"/>
          </p:nvPr>
        </p:nvSpPr>
        <p:spPr/>
        <p:txBody>
          <a:bodyPr/>
          <a:lstStyle/>
          <a:p>
            <a:r>
              <a:rPr lang="sv-SE" dirty="0"/>
              <a:t>Inspirationsdag </a:t>
            </a:r>
            <a:r>
              <a:rPr lang="sv-SE" dirty="0" smtClean="0"/>
              <a:t/>
            </a:r>
            <a:br>
              <a:rPr lang="sv-SE" dirty="0" smtClean="0"/>
            </a:br>
            <a:r>
              <a:rPr lang="sv-SE" dirty="0" smtClean="0"/>
              <a:t>hos </a:t>
            </a:r>
            <a:r>
              <a:rPr lang="sv-SE" dirty="0"/>
              <a:t>en leverantör</a:t>
            </a:r>
          </a:p>
        </p:txBody>
      </p:sp>
      <p:sp>
        <p:nvSpPr>
          <p:cNvPr id="2" name="Platshållare för text 1"/>
          <p:cNvSpPr>
            <a:spLocks noGrp="1"/>
          </p:cNvSpPr>
          <p:nvPr>
            <p:ph type="body" sz="quarter" idx="12"/>
          </p:nvPr>
        </p:nvSpPr>
        <p:spPr>
          <a:xfrm>
            <a:off x="694800" y="2577200"/>
            <a:ext cx="5040000" cy="3420000"/>
          </a:xfrm>
        </p:spPr>
        <p:txBody>
          <a:bodyPr/>
          <a:lstStyle/>
          <a:p>
            <a:pPr marL="0" indent="0">
              <a:buNone/>
            </a:pPr>
            <a:r>
              <a:rPr lang="sv-SE" dirty="0"/>
              <a:t>Du får en inbjudan från en leverantör att </a:t>
            </a:r>
            <a:r>
              <a:rPr lang="sv-SE" dirty="0" smtClean="0"/>
              <a:t>delta på </a:t>
            </a:r>
            <a:r>
              <a:rPr lang="sv-SE" dirty="0"/>
              <a:t>en inspirationsdag. </a:t>
            </a:r>
          </a:p>
          <a:p>
            <a:pPr marL="0" indent="0">
              <a:buNone/>
            </a:pPr>
            <a:r>
              <a:rPr lang="sv-SE" i="1" dirty="0"/>
              <a:t>Vad bör du tänka på innan du bestämmer </a:t>
            </a:r>
            <a:r>
              <a:rPr lang="sv-SE" i="1" dirty="0" smtClean="0"/>
              <a:t>dig för </a:t>
            </a:r>
            <a:r>
              <a:rPr lang="sv-SE" i="1" dirty="0"/>
              <a:t>att tacka ja eller nej</a:t>
            </a:r>
            <a:r>
              <a:rPr lang="sv-SE" i="1" dirty="0" smtClean="0"/>
              <a:t>?</a:t>
            </a:r>
            <a:endParaRPr lang="sv-SE" i="1" dirty="0"/>
          </a:p>
        </p:txBody>
      </p:sp>
      <p:grpSp>
        <p:nvGrpSpPr>
          <p:cNvPr id="10" name="Grupp 9"/>
          <p:cNvGrpSpPr/>
          <p:nvPr/>
        </p:nvGrpSpPr>
        <p:grpSpPr>
          <a:xfrm>
            <a:off x="8404241" y="2311629"/>
            <a:ext cx="1144193" cy="2055835"/>
            <a:chOff x="7542213" y="1719263"/>
            <a:chExt cx="1663700" cy="2989262"/>
          </a:xfrm>
          <a:solidFill>
            <a:schemeClr val="bg1"/>
          </a:solidFill>
        </p:grpSpPr>
        <p:sp>
          <p:nvSpPr>
            <p:cNvPr id="11" name="Oval 5"/>
            <p:cNvSpPr>
              <a:spLocks noChangeArrowheads="1"/>
            </p:cNvSpPr>
            <p:nvPr/>
          </p:nvSpPr>
          <p:spPr bwMode="auto">
            <a:xfrm>
              <a:off x="8004176" y="4054475"/>
              <a:ext cx="655638" cy="654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6"/>
            <p:cNvSpPr>
              <a:spLocks/>
            </p:cNvSpPr>
            <p:nvPr/>
          </p:nvSpPr>
          <p:spPr bwMode="auto">
            <a:xfrm>
              <a:off x="7542213" y="1719263"/>
              <a:ext cx="1663700" cy="2111375"/>
            </a:xfrm>
            <a:custGeom>
              <a:avLst/>
              <a:gdLst>
                <a:gd name="T0" fmla="*/ 283 w 576"/>
                <a:gd name="T1" fmla="*/ 0 h 733"/>
                <a:gd name="T2" fmla="*/ 8 w 576"/>
                <a:gd name="T3" fmla="*/ 136 h 733"/>
                <a:gd name="T4" fmla="*/ 3 w 576"/>
                <a:gd name="T5" fmla="*/ 142 h 733"/>
                <a:gd name="T6" fmla="*/ 6 w 576"/>
                <a:gd name="T7" fmla="*/ 154 h 733"/>
                <a:gd name="T8" fmla="*/ 109 w 576"/>
                <a:gd name="T9" fmla="*/ 250 h 733"/>
                <a:gd name="T10" fmla="*/ 122 w 576"/>
                <a:gd name="T11" fmla="*/ 251 h 733"/>
                <a:gd name="T12" fmla="*/ 127 w 576"/>
                <a:gd name="T13" fmla="*/ 245 h 733"/>
                <a:gd name="T14" fmla="*/ 271 w 576"/>
                <a:gd name="T15" fmla="*/ 172 h 733"/>
                <a:gd name="T16" fmla="*/ 377 w 576"/>
                <a:gd name="T17" fmla="*/ 277 h 733"/>
                <a:gd name="T18" fmla="*/ 296 w 576"/>
                <a:gd name="T19" fmla="*/ 425 h 733"/>
                <a:gd name="T20" fmla="*/ 180 w 576"/>
                <a:gd name="T21" fmla="*/ 720 h 733"/>
                <a:gd name="T22" fmla="*/ 181 w 576"/>
                <a:gd name="T23" fmla="*/ 726 h 733"/>
                <a:gd name="T24" fmla="*/ 192 w 576"/>
                <a:gd name="T25" fmla="*/ 733 h 733"/>
                <a:gd name="T26" fmla="*/ 354 w 576"/>
                <a:gd name="T27" fmla="*/ 733 h 733"/>
                <a:gd name="T28" fmla="*/ 364 w 576"/>
                <a:gd name="T29" fmla="*/ 724 h 733"/>
                <a:gd name="T30" fmla="*/ 363 w 576"/>
                <a:gd name="T31" fmla="*/ 716 h 733"/>
                <a:gd name="T32" fmla="*/ 464 w 576"/>
                <a:gd name="T33" fmla="*/ 494 h 733"/>
                <a:gd name="T34" fmla="*/ 576 w 576"/>
                <a:gd name="T35" fmla="*/ 265 h 733"/>
                <a:gd name="T36" fmla="*/ 283 w 576"/>
                <a:gd name="T3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6" h="733">
                  <a:moveTo>
                    <a:pt x="283" y="0"/>
                  </a:moveTo>
                  <a:cubicBezTo>
                    <a:pt x="178" y="0"/>
                    <a:pt x="83" y="47"/>
                    <a:pt x="8" y="136"/>
                  </a:cubicBezTo>
                  <a:cubicBezTo>
                    <a:pt x="8" y="136"/>
                    <a:pt x="5" y="139"/>
                    <a:pt x="3" y="142"/>
                  </a:cubicBezTo>
                  <a:cubicBezTo>
                    <a:pt x="0" y="145"/>
                    <a:pt x="1" y="151"/>
                    <a:pt x="6" y="154"/>
                  </a:cubicBezTo>
                  <a:cubicBezTo>
                    <a:pt x="109" y="250"/>
                    <a:pt x="109" y="250"/>
                    <a:pt x="109" y="250"/>
                  </a:cubicBezTo>
                  <a:cubicBezTo>
                    <a:pt x="113" y="254"/>
                    <a:pt x="119" y="254"/>
                    <a:pt x="122" y="251"/>
                  </a:cubicBezTo>
                  <a:cubicBezTo>
                    <a:pt x="127" y="245"/>
                    <a:pt x="127" y="245"/>
                    <a:pt x="127" y="245"/>
                  </a:cubicBezTo>
                  <a:cubicBezTo>
                    <a:pt x="173" y="195"/>
                    <a:pt x="218" y="172"/>
                    <a:pt x="271" y="172"/>
                  </a:cubicBezTo>
                  <a:cubicBezTo>
                    <a:pt x="337" y="172"/>
                    <a:pt x="377" y="211"/>
                    <a:pt x="377" y="277"/>
                  </a:cubicBezTo>
                  <a:cubicBezTo>
                    <a:pt x="377" y="328"/>
                    <a:pt x="339" y="373"/>
                    <a:pt x="296" y="425"/>
                  </a:cubicBezTo>
                  <a:cubicBezTo>
                    <a:pt x="232" y="500"/>
                    <a:pt x="161" y="585"/>
                    <a:pt x="180" y="720"/>
                  </a:cubicBezTo>
                  <a:cubicBezTo>
                    <a:pt x="180" y="720"/>
                    <a:pt x="180" y="723"/>
                    <a:pt x="181" y="726"/>
                  </a:cubicBezTo>
                  <a:cubicBezTo>
                    <a:pt x="182" y="730"/>
                    <a:pt x="187" y="733"/>
                    <a:pt x="192" y="733"/>
                  </a:cubicBezTo>
                  <a:cubicBezTo>
                    <a:pt x="354" y="733"/>
                    <a:pt x="354" y="733"/>
                    <a:pt x="354" y="733"/>
                  </a:cubicBezTo>
                  <a:cubicBezTo>
                    <a:pt x="360" y="733"/>
                    <a:pt x="364" y="729"/>
                    <a:pt x="364" y="724"/>
                  </a:cubicBezTo>
                  <a:cubicBezTo>
                    <a:pt x="363" y="716"/>
                    <a:pt x="363" y="716"/>
                    <a:pt x="363" y="716"/>
                  </a:cubicBezTo>
                  <a:cubicBezTo>
                    <a:pt x="353" y="622"/>
                    <a:pt x="407" y="560"/>
                    <a:pt x="464" y="494"/>
                  </a:cubicBezTo>
                  <a:cubicBezTo>
                    <a:pt x="519" y="429"/>
                    <a:pt x="576" y="363"/>
                    <a:pt x="576" y="265"/>
                  </a:cubicBezTo>
                  <a:cubicBezTo>
                    <a:pt x="576" y="101"/>
                    <a:pt x="464" y="0"/>
                    <a:pt x="2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3" name="Platshållare för bildnummer 4"/>
          <p:cNvSpPr>
            <a:spLocks noGrp="1"/>
          </p:cNvSpPr>
          <p:nvPr>
            <p:ph type="sldNum" sz="quarter" idx="4294967295"/>
          </p:nvPr>
        </p:nvSpPr>
        <p:spPr>
          <a:xfrm>
            <a:off x="0" y="201600"/>
            <a:ext cx="784800" cy="365125"/>
          </a:xfrm>
          <a:prstGeom prst="rect">
            <a:avLst/>
          </a:prstGeom>
        </p:spPr>
        <p:txBody>
          <a:bodyPr/>
          <a:lstStyle/>
          <a:p>
            <a:pPr algn="ctr"/>
            <a:fld id="{816FEC2C-AD63-44F4-896C-A2025F5FB260}" type="slidenum">
              <a:rPr lang="sv-SE" sz="1000" smtClean="0"/>
              <a:pPr algn="ctr"/>
              <a:t>19</a:t>
            </a:fld>
            <a:endParaRPr lang="sv-SE" sz="1000" dirty="0"/>
          </a:p>
        </p:txBody>
      </p:sp>
    </p:spTree>
    <p:extLst>
      <p:ext uri="{BB962C8B-B14F-4D97-AF65-F5344CB8AC3E}">
        <p14:creationId xmlns:p14="http://schemas.microsoft.com/office/powerpoint/2010/main" val="1780856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6000" y="2241150"/>
            <a:ext cx="10800000" cy="1080000"/>
          </a:xfrm>
        </p:spPr>
        <p:txBody>
          <a:bodyPr/>
          <a:lstStyle/>
          <a:p>
            <a:r>
              <a:rPr lang="sv-SE" dirty="0" smtClean="0"/>
              <a:t>Trafikverkets </a:t>
            </a:r>
            <a:br>
              <a:rPr lang="sv-SE" dirty="0" smtClean="0"/>
            </a:br>
            <a:r>
              <a:rPr lang="sv-SE" dirty="0" smtClean="0"/>
              <a:t>uppförandekod</a:t>
            </a:r>
            <a:endParaRPr lang="sv-SE" dirty="0"/>
          </a:p>
        </p:txBody>
      </p:sp>
      <p:sp>
        <p:nvSpPr>
          <p:cNvPr id="3" name="Platshållare för text 2"/>
          <p:cNvSpPr>
            <a:spLocks noGrp="1"/>
          </p:cNvSpPr>
          <p:nvPr>
            <p:ph type="body" sz="quarter" idx="11"/>
          </p:nvPr>
        </p:nvSpPr>
        <p:spPr>
          <a:xfrm>
            <a:off x="696000" y="4050257"/>
            <a:ext cx="10800000" cy="1800000"/>
          </a:xfrm>
        </p:spPr>
        <p:txBody>
          <a:bodyPr/>
          <a:lstStyle/>
          <a:p>
            <a:r>
              <a:rPr lang="sv-SE" dirty="0" smtClean="0"/>
              <a:t>Förhållningssätt i etiska frågor</a:t>
            </a:r>
            <a:endParaRPr lang="sv-SE" dirty="0"/>
          </a:p>
        </p:txBody>
      </p:sp>
      <p:sp>
        <p:nvSpPr>
          <p:cNvPr id="4" name="Rektangel 3">
            <a:extLst>
              <a:ext uri="{FF2B5EF4-FFF2-40B4-BE49-F238E27FC236}">
                <a16:creationId xmlns:a16="http://schemas.microsoft.com/office/drawing/2014/main" id="{9E03D906-CC9C-BF4E-BA7B-03AEA5A6E3FD}"/>
              </a:ext>
            </a:extLst>
          </p:cNvPr>
          <p:cNvSpPr/>
          <p:nvPr/>
        </p:nvSpPr>
        <p:spPr>
          <a:xfrm>
            <a:off x="-150313" y="5047989"/>
            <a:ext cx="12526027" cy="461665"/>
          </a:xfrm>
          <a:prstGeom prst="rect">
            <a:avLst/>
          </a:prstGeom>
        </p:spPr>
        <p:txBody>
          <a:bodyPr wrap="square">
            <a:spAutoFit/>
          </a:bodyPr>
          <a:lstStyle/>
          <a:p>
            <a:pPr algn="ctr"/>
            <a:r>
              <a:rPr lang="sv-SE" sz="2400" dirty="0" smtClean="0">
                <a:solidFill>
                  <a:schemeClr val="bg1"/>
                </a:solidFill>
              </a:rPr>
              <a:t>Konfidentialitetsnivå 1 Ej känslig </a:t>
            </a:r>
            <a:endParaRPr lang="sv-SE" sz="2400" b="1" dirty="0">
              <a:solidFill>
                <a:schemeClr val="bg1"/>
              </a:solidFill>
            </a:endParaRPr>
          </a:p>
        </p:txBody>
      </p:sp>
    </p:spTree>
    <p:extLst>
      <p:ext uri="{BB962C8B-B14F-4D97-AF65-F5344CB8AC3E}">
        <p14:creationId xmlns:p14="http://schemas.microsoft.com/office/powerpoint/2010/main" val="107446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sz="quarter" idx="13"/>
          </p:nvPr>
        </p:nvPicPr>
        <p:blipFill rotWithShape="1">
          <a:blip r:embed="rId3" cstate="screen">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a:xfrm>
            <a:off x="7398327" y="1269000"/>
            <a:ext cx="4097673" cy="4320000"/>
          </a:xfrm>
        </p:spPr>
      </p:pic>
      <p:sp>
        <p:nvSpPr>
          <p:cNvPr id="9" name="Rubrik 8"/>
          <p:cNvSpPr>
            <a:spLocks noGrp="1"/>
          </p:cNvSpPr>
          <p:nvPr>
            <p:ph type="title"/>
          </p:nvPr>
        </p:nvSpPr>
        <p:spPr/>
        <p:txBody>
          <a:bodyPr/>
          <a:lstStyle/>
          <a:p>
            <a:r>
              <a:rPr lang="sv-SE" sz="3700" dirty="0"/>
              <a:t>ÄTA eller inte </a:t>
            </a:r>
            <a:r>
              <a:rPr lang="sv-SE" sz="3700" dirty="0" smtClean="0"/>
              <a:t/>
            </a:r>
            <a:br>
              <a:rPr lang="sv-SE" sz="3700" dirty="0" smtClean="0"/>
            </a:br>
            <a:r>
              <a:rPr lang="sv-SE" sz="3700" dirty="0" smtClean="0"/>
              <a:t>– </a:t>
            </a:r>
            <a:r>
              <a:rPr lang="sv-SE" sz="3700" dirty="0"/>
              <a:t>det är frågan?</a:t>
            </a:r>
          </a:p>
        </p:txBody>
      </p:sp>
      <p:sp>
        <p:nvSpPr>
          <p:cNvPr id="2" name="Platshållare för text 1"/>
          <p:cNvSpPr>
            <a:spLocks noGrp="1"/>
          </p:cNvSpPr>
          <p:nvPr>
            <p:ph type="body" sz="quarter" idx="12"/>
          </p:nvPr>
        </p:nvSpPr>
        <p:spPr>
          <a:xfrm>
            <a:off x="695325" y="2330679"/>
            <a:ext cx="6039376" cy="3420000"/>
          </a:xfrm>
        </p:spPr>
        <p:txBody>
          <a:bodyPr/>
          <a:lstStyle/>
          <a:p>
            <a:pPr marL="0" indent="0">
              <a:buNone/>
            </a:pPr>
            <a:r>
              <a:rPr lang="sv-SE" sz="1800" dirty="0"/>
              <a:t>I ett större kontrakt har samarbetsklimatet blivit ansträngt. På byggmötena tenderar alla frågor leda till smått infekterade diskussioner. Parterna är oense om mycket och oenigheten leder till att det är svårt att hålla tidplanen.</a:t>
            </a:r>
          </a:p>
          <a:p>
            <a:pPr marL="0" indent="0">
              <a:buNone/>
            </a:pPr>
            <a:r>
              <a:rPr lang="sv-SE" sz="1800" dirty="0"/>
              <a:t>Nu har entreprenören skickat en </a:t>
            </a:r>
            <a:r>
              <a:rPr lang="sv-SE" sz="1800" dirty="0" smtClean="0"/>
              <a:t>underrättelse (URE) </a:t>
            </a:r>
            <a:r>
              <a:rPr lang="sv-SE" sz="1800" dirty="0"/>
              <a:t>och menar att visst arbete utgör tilläggsarbete som ger rätt till extra betalt och man vill därför ha en skriftlig beställning innan arbetet påbörjas. Projektledaren tycker att Entreprenören tolkat handlingarna väl ensidigt, men vet att en försening skulle bli väldigt kostsam för Trafikverket i kommande skeden</a:t>
            </a:r>
            <a:r>
              <a:rPr lang="sv-SE" sz="1800" dirty="0" smtClean="0"/>
              <a:t>.</a:t>
            </a:r>
            <a:endParaRPr lang="sv-SE" sz="1800" dirty="0"/>
          </a:p>
          <a:p>
            <a:pPr marL="0" indent="0">
              <a:buNone/>
            </a:pPr>
            <a:r>
              <a:rPr lang="sv-SE" sz="1800" i="1" dirty="0"/>
              <a:t>Vad tänker ni om den här situationen</a:t>
            </a:r>
            <a:r>
              <a:rPr lang="sv-SE" sz="1800" i="1" dirty="0" smtClean="0"/>
              <a:t>?</a:t>
            </a:r>
            <a:endParaRPr lang="sv-SE" sz="1800" i="1" dirty="0"/>
          </a:p>
        </p:txBody>
      </p:sp>
      <p:grpSp>
        <p:nvGrpSpPr>
          <p:cNvPr id="14" name="Grupp 13"/>
          <p:cNvGrpSpPr/>
          <p:nvPr/>
        </p:nvGrpSpPr>
        <p:grpSpPr>
          <a:xfrm>
            <a:off x="8875067" y="2311629"/>
            <a:ext cx="1144193" cy="2055835"/>
            <a:chOff x="7542213" y="1719263"/>
            <a:chExt cx="1663700" cy="2989262"/>
          </a:xfrm>
          <a:solidFill>
            <a:schemeClr val="bg1"/>
          </a:solidFill>
        </p:grpSpPr>
        <p:sp>
          <p:nvSpPr>
            <p:cNvPr id="15" name="Oval 5"/>
            <p:cNvSpPr>
              <a:spLocks noChangeArrowheads="1"/>
            </p:cNvSpPr>
            <p:nvPr/>
          </p:nvSpPr>
          <p:spPr bwMode="auto">
            <a:xfrm>
              <a:off x="8004176" y="4054475"/>
              <a:ext cx="655638" cy="654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6"/>
            <p:cNvSpPr>
              <a:spLocks/>
            </p:cNvSpPr>
            <p:nvPr/>
          </p:nvSpPr>
          <p:spPr bwMode="auto">
            <a:xfrm>
              <a:off x="7542213" y="1719263"/>
              <a:ext cx="1663700" cy="2111375"/>
            </a:xfrm>
            <a:custGeom>
              <a:avLst/>
              <a:gdLst>
                <a:gd name="T0" fmla="*/ 283 w 576"/>
                <a:gd name="T1" fmla="*/ 0 h 733"/>
                <a:gd name="T2" fmla="*/ 8 w 576"/>
                <a:gd name="T3" fmla="*/ 136 h 733"/>
                <a:gd name="T4" fmla="*/ 3 w 576"/>
                <a:gd name="T5" fmla="*/ 142 h 733"/>
                <a:gd name="T6" fmla="*/ 6 w 576"/>
                <a:gd name="T7" fmla="*/ 154 h 733"/>
                <a:gd name="T8" fmla="*/ 109 w 576"/>
                <a:gd name="T9" fmla="*/ 250 h 733"/>
                <a:gd name="T10" fmla="*/ 122 w 576"/>
                <a:gd name="T11" fmla="*/ 251 h 733"/>
                <a:gd name="T12" fmla="*/ 127 w 576"/>
                <a:gd name="T13" fmla="*/ 245 h 733"/>
                <a:gd name="T14" fmla="*/ 271 w 576"/>
                <a:gd name="T15" fmla="*/ 172 h 733"/>
                <a:gd name="T16" fmla="*/ 377 w 576"/>
                <a:gd name="T17" fmla="*/ 277 h 733"/>
                <a:gd name="T18" fmla="*/ 296 w 576"/>
                <a:gd name="T19" fmla="*/ 425 h 733"/>
                <a:gd name="T20" fmla="*/ 180 w 576"/>
                <a:gd name="T21" fmla="*/ 720 h 733"/>
                <a:gd name="T22" fmla="*/ 181 w 576"/>
                <a:gd name="T23" fmla="*/ 726 h 733"/>
                <a:gd name="T24" fmla="*/ 192 w 576"/>
                <a:gd name="T25" fmla="*/ 733 h 733"/>
                <a:gd name="T26" fmla="*/ 354 w 576"/>
                <a:gd name="T27" fmla="*/ 733 h 733"/>
                <a:gd name="T28" fmla="*/ 364 w 576"/>
                <a:gd name="T29" fmla="*/ 724 h 733"/>
                <a:gd name="T30" fmla="*/ 363 w 576"/>
                <a:gd name="T31" fmla="*/ 716 h 733"/>
                <a:gd name="T32" fmla="*/ 464 w 576"/>
                <a:gd name="T33" fmla="*/ 494 h 733"/>
                <a:gd name="T34" fmla="*/ 576 w 576"/>
                <a:gd name="T35" fmla="*/ 265 h 733"/>
                <a:gd name="T36" fmla="*/ 283 w 576"/>
                <a:gd name="T3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6" h="733">
                  <a:moveTo>
                    <a:pt x="283" y="0"/>
                  </a:moveTo>
                  <a:cubicBezTo>
                    <a:pt x="178" y="0"/>
                    <a:pt x="83" y="47"/>
                    <a:pt x="8" y="136"/>
                  </a:cubicBezTo>
                  <a:cubicBezTo>
                    <a:pt x="8" y="136"/>
                    <a:pt x="5" y="139"/>
                    <a:pt x="3" y="142"/>
                  </a:cubicBezTo>
                  <a:cubicBezTo>
                    <a:pt x="0" y="145"/>
                    <a:pt x="1" y="151"/>
                    <a:pt x="6" y="154"/>
                  </a:cubicBezTo>
                  <a:cubicBezTo>
                    <a:pt x="109" y="250"/>
                    <a:pt x="109" y="250"/>
                    <a:pt x="109" y="250"/>
                  </a:cubicBezTo>
                  <a:cubicBezTo>
                    <a:pt x="113" y="254"/>
                    <a:pt x="119" y="254"/>
                    <a:pt x="122" y="251"/>
                  </a:cubicBezTo>
                  <a:cubicBezTo>
                    <a:pt x="127" y="245"/>
                    <a:pt x="127" y="245"/>
                    <a:pt x="127" y="245"/>
                  </a:cubicBezTo>
                  <a:cubicBezTo>
                    <a:pt x="173" y="195"/>
                    <a:pt x="218" y="172"/>
                    <a:pt x="271" y="172"/>
                  </a:cubicBezTo>
                  <a:cubicBezTo>
                    <a:pt x="337" y="172"/>
                    <a:pt x="377" y="211"/>
                    <a:pt x="377" y="277"/>
                  </a:cubicBezTo>
                  <a:cubicBezTo>
                    <a:pt x="377" y="328"/>
                    <a:pt x="339" y="373"/>
                    <a:pt x="296" y="425"/>
                  </a:cubicBezTo>
                  <a:cubicBezTo>
                    <a:pt x="232" y="500"/>
                    <a:pt x="161" y="585"/>
                    <a:pt x="180" y="720"/>
                  </a:cubicBezTo>
                  <a:cubicBezTo>
                    <a:pt x="180" y="720"/>
                    <a:pt x="180" y="723"/>
                    <a:pt x="181" y="726"/>
                  </a:cubicBezTo>
                  <a:cubicBezTo>
                    <a:pt x="182" y="730"/>
                    <a:pt x="187" y="733"/>
                    <a:pt x="192" y="733"/>
                  </a:cubicBezTo>
                  <a:cubicBezTo>
                    <a:pt x="354" y="733"/>
                    <a:pt x="354" y="733"/>
                    <a:pt x="354" y="733"/>
                  </a:cubicBezTo>
                  <a:cubicBezTo>
                    <a:pt x="360" y="733"/>
                    <a:pt x="364" y="729"/>
                    <a:pt x="364" y="724"/>
                  </a:cubicBezTo>
                  <a:cubicBezTo>
                    <a:pt x="363" y="716"/>
                    <a:pt x="363" y="716"/>
                    <a:pt x="363" y="716"/>
                  </a:cubicBezTo>
                  <a:cubicBezTo>
                    <a:pt x="353" y="622"/>
                    <a:pt x="407" y="560"/>
                    <a:pt x="464" y="494"/>
                  </a:cubicBezTo>
                  <a:cubicBezTo>
                    <a:pt x="519" y="429"/>
                    <a:pt x="576" y="363"/>
                    <a:pt x="576" y="265"/>
                  </a:cubicBezTo>
                  <a:cubicBezTo>
                    <a:pt x="576" y="101"/>
                    <a:pt x="464" y="0"/>
                    <a:pt x="2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0" name="Platshållare för bildnummer 4"/>
          <p:cNvSpPr>
            <a:spLocks noGrp="1"/>
          </p:cNvSpPr>
          <p:nvPr>
            <p:ph type="sldNum" sz="quarter" idx="4294967295"/>
          </p:nvPr>
        </p:nvSpPr>
        <p:spPr>
          <a:xfrm>
            <a:off x="0" y="201600"/>
            <a:ext cx="784800" cy="365125"/>
          </a:xfrm>
          <a:prstGeom prst="rect">
            <a:avLst/>
          </a:prstGeom>
        </p:spPr>
        <p:txBody>
          <a:bodyPr/>
          <a:lstStyle/>
          <a:p>
            <a:pPr algn="ctr"/>
            <a:fld id="{816FEC2C-AD63-44F4-896C-A2025F5FB260}" type="slidenum">
              <a:rPr lang="sv-SE" sz="1000" smtClean="0"/>
              <a:pPr algn="ctr"/>
              <a:t>20</a:t>
            </a:fld>
            <a:endParaRPr lang="sv-SE" sz="1000" dirty="0"/>
          </a:p>
        </p:txBody>
      </p:sp>
    </p:spTree>
    <p:extLst>
      <p:ext uri="{BB962C8B-B14F-4D97-AF65-F5344CB8AC3E}">
        <p14:creationId xmlns:p14="http://schemas.microsoft.com/office/powerpoint/2010/main" val="699654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2388235" y="1399309"/>
            <a:ext cx="7415530" cy="1279896"/>
          </a:xfrm>
        </p:spPr>
        <p:txBody>
          <a:bodyPr/>
          <a:lstStyle/>
          <a:p>
            <a:pPr algn="ctr"/>
            <a:r>
              <a:rPr lang="sv-SE" dirty="0">
                <a:solidFill>
                  <a:schemeClr val="bg1"/>
                </a:solidFill>
              </a:rPr>
              <a:t>Värna om förtroende </a:t>
            </a:r>
            <a:r>
              <a:rPr lang="sv-SE" dirty="0" smtClean="0">
                <a:solidFill>
                  <a:schemeClr val="bg1"/>
                </a:solidFill>
              </a:rPr>
              <a:t/>
            </a:r>
            <a:br>
              <a:rPr lang="sv-SE" dirty="0" smtClean="0">
                <a:solidFill>
                  <a:schemeClr val="bg1"/>
                </a:solidFill>
              </a:rPr>
            </a:br>
            <a:r>
              <a:rPr lang="sv-SE" dirty="0" smtClean="0">
                <a:solidFill>
                  <a:schemeClr val="bg1"/>
                </a:solidFill>
              </a:rPr>
              <a:t>och </a:t>
            </a:r>
            <a:r>
              <a:rPr lang="sv-SE" dirty="0">
                <a:solidFill>
                  <a:schemeClr val="bg1"/>
                </a:solidFill>
              </a:rPr>
              <a:t>viljan att göra rätt</a:t>
            </a:r>
          </a:p>
        </p:txBody>
      </p:sp>
      <p:sp>
        <p:nvSpPr>
          <p:cNvPr id="5" name="Platshållare för text 4"/>
          <p:cNvSpPr>
            <a:spLocks noGrp="1"/>
          </p:cNvSpPr>
          <p:nvPr>
            <p:ph type="body" sz="quarter" idx="12"/>
          </p:nvPr>
        </p:nvSpPr>
        <p:spPr>
          <a:xfrm>
            <a:off x="2652450" y="2881497"/>
            <a:ext cx="6887100" cy="3060000"/>
          </a:xfrm>
        </p:spPr>
        <p:txBody>
          <a:bodyPr/>
          <a:lstStyle/>
          <a:p>
            <a:pPr marL="0" indent="0" algn="ctr">
              <a:spcBef>
                <a:spcPts val="1800"/>
              </a:spcBef>
              <a:buNone/>
            </a:pPr>
            <a:r>
              <a:rPr lang="sv-SE" dirty="0">
                <a:solidFill>
                  <a:schemeClr val="bg1"/>
                </a:solidFill>
              </a:rPr>
              <a:t>Vi har alla ett ansvar för att </a:t>
            </a:r>
            <a:r>
              <a:rPr lang="sv-SE" b="1" dirty="0">
                <a:solidFill>
                  <a:schemeClr val="bg1"/>
                </a:solidFill>
              </a:rPr>
              <a:t>bevara förtroendet </a:t>
            </a:r>
            <a:r>
              <a:rPr lang="sv-SE" b="1" dirty="0" smtClean="0">
                <a:solidFill>
                  <a:schemeClr val="bg1"/>
                </a:solidFill>
              </a:rPr>
              <a:t/>
            </a:r>
            <a:br>
              <a:rPr lang="sv-SE" b="1" dirty="0" smtClean="0">
                <a:solidFill>
                  <a:schemeClr val="bg1"/>
                </a:solidFill>
              </a:rPr>
            </a:br>
            <a:r>
              <a:rPr lang="sv-SE" b="1" dirty="0" smtClean="0">
                <a:solidFill>
                  <a:schemeClr val="bg1"/>
                </a:solidFill>
              </a:rPr>
              <a:t>för </a:t>
            </a:r>
            <a:r>
              <a:rPr lang="sv-SE" b="1" dirty="0">
                <a:solidFill>
                  <a:schemeClr val="bg1"/>
                </a:solidFill>
              </a:rPr>
              <a:t>hur offentliga medel används</a:t>
            </a:r>
            <a:r>
              <a:rPr lang="sv-SE" dirty="0" smtClean="0">
                <a:solidFill>
                  <a:schemeClr val="bg1"/>
                </a:solidFill>
              </a:rPr>
              <a:t>.</a:t>
            </a:r>
            <a:endParaRPr lang="sv-SE" dirty="0">
              <a:solidFill>
                <a:schemeClr val="bg1"/>
              </a:solidFill>
            </a:endParaRPr>
          </a:p>
          <a:p>
            <a:pPr marL="0" indent="0" algn="ctr">
              <a:spcBef>
                <a:spcPts val="1800"/>
              </a:spcBef>
              <a:buNone/>
            </a:pPr>
            <a:r>
              <a:rPr lang="sv-SE" dirty="0">
                <a:solidFill>
                  <a:schemeClr val="bg1"/>
                </a:solidFill>
              </a:rPr>
              <a:t>Trafikverkets leverantörer och samarbetspartners är delaktiga i arbetet i </a:t>
            </a:r>
            <a:r>
              <a:rPr lang="sv-SE" b="1" dirty="0">
                <a:solidFill>
                  <a:schemeClr val="bg1"/>
                </a:solidFill>
              </a:rPr>
              <a:t>medborgarnas tjänst</a:t>
            </a:r>
            <a:r>
              <a:rPr lang="sv-SE" dirty="0">
                <a:solidFill>
                  <a:schemeClr val="bg1"/>
                </a:solidFill>
              </a:rPr>
              <a:t>.  Det ställs särskilda krav i genomförande av det arbetet</a:t>
            </a:r>
            <a:r>
              <a:rPr lang="sv-SE" dirty="0" smtClean="0">
                <a:solidFill>
                  <a:schemeClr val="bg1"/>
                </a:solidFill>
              </a:rPr>
              <a:t>.</a:t>
            </a:r>
            <a:endParaRPr lang="sv-SE" dirty="0">
              <a:solidFill>
                <a:schemeClr val="bg1"/>
              </a:solidFill>
            </a:endParaRPr>
          </a:p>
          <a:p>
            <a:pPr marL="0" indent="0" algn="ctr">
              <a:spcBef>
                <a:spcPts val="1800"/>
              </a:spcBef>
              <a:buNone/>
            </a:pPr>
            <a:r>
              <a:rPr lang="sv-SE" dirty="0">
                <a:solidFill>
                  <a:schemeClr val="bg1"/>
                </a:solidFill>
              </a:rPr>
              <a:t>Inom kontraktet ska vi </a:t>
            </a:r>
            <a:r>
              <a:rPr lang="sv-SE" b="1" dirty="0">
                <a:solidFill>
                  <a:schemeClr val="bg1"/>
                </a:solidFill>
              </a:rPr>
              <a:t>tillsammans göra det som är rätt</a:t>
            </a:r>
            <a:r>
              <a:rPr lang="sv-SE" dirty="0">
                <a:solidFill>
                  <a:schemeClr val="bg1"/>
                </a:solidFill>
              </a:rPr>
              <a:t>, inte för att det finns regler utan för att det är just </a:t>
            </a:r>
            <a:r>
              <a:rPr lang="sv-SE" dirty="0" smtClean="0">
                <a:solidFill>
                  <a:schemeClr val="bg1"/>
                </a:solidFill>
              </a:rPr>
              <a:t>– RÄTT</a:t>
            </a:r>
            <a:r>
              <a:rPr lang="sv-SE" dirty="0">
                <a:solidFill>
                  <a:schemeClr val="bg1"/>
                </a:solidFill>
              </a:rPr>
              <a:t>!</a:t>
            </a:r>
          </a:p>
          <a:p>
            <a:endParaRPr lang="sv-SE" dirty="0"/>
          </a:p>
          <a:p>
            <a:endParaRPr lang="sv-SE" dirty="0"/>
          </a:p>
        </p:txBody>
      </p:sp>
      <p:sp>
        <p:nvSpPr>
          <p:cNvPr id="6" name="Platshållare för bildnummer 4"/>
          <p:cNvSpPr>
            <a:spLocks noGrp="1"/>
          </p:cNvSpPr>
          <p:nvPr>
            <p:ph type="sldNum" sz="quarter" idx="4"/>
          </p:nvPr>
        </p:nvSpPr>
        <p:spPr>
          <a:xfrm>
            <a:off x="0" y="201600"/>
            <a:ext cx="784800" cy="365125"/>
          </a:xfrm>
        </p:spPr>
        <p:txBody>
          <a:bodyPr/>
          <a:lstStyle/>
          <a:p>
            <a:fld id="{816FEC2C-AD63-44F4-896C-A2025F5FB260}" type="slidenum">
              <a:rPr lang="sv-SE" smtClean="0">
                <a:solidFill>
                  <a:schemeClr val="bg1"/>
                </a:solidFill>
              </a:rPr>
              <a:pPr/>
              <a:t>21</a:t>
            </a:fld>
            <a:endParaRPr lang="sv-SE" dirty="0">
              <a:solidFill>
                <a:schemeClr val="bg1"/>
              </a:solidFill>
            </a:endParaRPr>
          </a:p>
        </p:txBody>
      </p:sp>
    </p:spTree>
    <p:extLst>
      <p:ext uri="{BB962C8B-B14F-4D97-AF65-F5344CB8AC3E}">
        <p14:creationId xmlns:p14="http://schemas.microsoft.com/office/powerpoint/2010/main" val="3612672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r="-22"/>
          <a:stretch/>
        </p:blipFill>
        <p:spPr/>
      </p:pic>
      <p:sp>
        <p:nvSpPr>
          <p:cNvPr id="6" name="Rubrik 5"/>
          <p:cNvSpPr>
            <a:spLocks noGrp="1"/>
          </p:cNvSpPr>
          <p:nvPr>
            <p:ph type="title"/>
          </p:nvPr>
        </p:nvSpPr>
        <p:spPr>
          <a:xfrm>
            <a:off x="696000" y="2651149"/>
            <a:ext cx="10800000" cy="1080000"/>
          </a:xfrm>
        </p:spPr>
        <p:txBody>
          <a:bodyPr/>
          <a:lstStyle/>
          <a:p>
            <a:r>
              <a:rPr lang="sv-SE" dirty="0" smtClean="0"/>
              <a:t>Tack!</a:t>
            </a:r>
            <a:endParaRPr lang="sv-SE" dirty="0"/>
          </a:p>
        </p:txBody>
      </p:sp>
      <p:sp>
        <p:nvSpPr>
          <p:cNvPr id="7" name="Platshållare för text 6"/>
          <p:cNvSpPr>
            <a:spLocks noGrp="1"/>
          </p:cNvSpPr>
          <p:nvPr>
            <p:ph type="body" sz="quarter" idx="10"/>
          </p:nvPr>
        </p:nvSpPr>
        <p:spPr/>
        <p:txBody>
          <a:bodyPr/>
          <a:lstStyle/>
          <a:p>
            <a:endParaRPr lang="sv-SE"/>
          </a:p>
        </p:txBody>
      </p:sp>
      <p:sp>
        <p:nvSpPr>
          <p:cNvPr id="4" name="Platshållare för datum 3"/>
          <p:cNvSpPr>
            <a:spLocks noGrp="1"/>
          </p:cNvSpPr>
          <p:nvPr>
            <p:ph type="dt" sz="half" idx="2"/>
          </p:nvPr>
        </p:nvSpPr>
        <p:spPr/>
        <p:txBody>
          <a:bodyPr/>
          <a:lstStyle/>
          <a:p>
            <a:endParaRPr lang="sv-SE" dirty="0"/>
          </a:p>
        </p:txBody>
      </p:sp>
    </p:spTree>
    <p:extLst>
      <p:ext uri="{BB962C8B-B14F-4D97-AF65-F5344CB8AC3E}">
        <p14:creationId xmlns:p14="http://schemas.microsoft.com/office/powerpoint/2010/main" val="537982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19"/>
          <a:stretch/>
        </p:blipFill>
        <p:spPr/>
      </p:pic>
      <p:sp>
        <p:nvSpPr>
          <p:cNvPr id="4" name="Rubrik 3"/>
          <p:cNvSpPr>
            <a:spLocks noGrp="1"/>
          </p:cNvSpPr>
          <p:nvPr>
            <p:ph type="title"/>
          </p:nvPr>
        </p:nvSpPr>
        <p:spPr>
          <a:xfrm>
            <a:off x="696000" y="2514087"/>
            <a:ext cx="10800000" cy="1080000"/>
          </a:xfrm>
        </p:spPr>
        <p:txBody>
          <a:bodyPr/>
          <a:lstStyle/>
          <a:p>
            <a:r>
              <a:rPr lang="sv-SE" dirty="0" smtClean="0"/>
              <a:t>Varför behövs en uppförandekod?</a:t>
            </a:r>
            <a:endParaRPr lang="sv-SE" dirty="0"/>
          </a:p>
        </p:txBody>
      </p:sp>
      <p:sp>
        <p:nvSpPr>
          <p:cNvPr id="5" name="Platshållare för text 4"/>
          <p:cNvSpPr>
            <a:spLocks noGrp="1"/>
          </p:cNvSpPr>
          <p:nvPr>
            <p:ph type="body" sz="quarter" idx="10"/>
          </p:nvPr>
        </p:nvSpPr>
        <p:spPr/>
        <p:txBody>
          <a:bodyPr/>
          <a:lstStyle/>
          <a:p>
            <a:endParaRPr lang="sv-SE"/>
          </a:p>
        </p:txBody>
      </p:sp>
      <p:sp>
        <p:nvSpPr>
          <p:cNvPr id="6" name="Platshållare för bildnummer 4"/>
          <p:cNvSpPr>
            <a:spLocks noGrp="1"/>
          </p:cNvSpPr>
          <p:nvPr>
            <p:ph type="sldNum" sz="quarter" idx="4"/>
          </p:nvPr>
        </p:nvSpPr>
        <p:spPr>
          <a:xfrm>
            <a:off x="0" y="201600"/>
            <a:ext cx="784800" cy="365125"/>
          </a:xfrm>
        </p:spPr>
        <p:txBody>
          <a:bodyPr/>
          <a:lstStyle/>
          <a:p>
            <a:fld id="{816FEC2C-AD63-44F4-896C-A2025F5FB260}" type="slidenum">
              <a:rPr lang="sv-SE" smtClean="0">
                <a:solidFill>
                  <a:schemeClr val="bg1"/>
                </a:solidFill>
              </a:rPr>
              <a:pPr/>
              <a:t>3</a:t>
            </a:fld>
            <a:endParaRPr lang="sv-SE" dirty="0">
              <a:solidFill>
                <a:schemeClr val="bg1"/>
              </a:solidFill>
            </a:endParaRPr>
          </a:p>
        </p:txBody>
      </p:sp>
    </p:spTree>
    <p:extLst>
      <p:ext uri="{BB962C8B-B14F-4D97-AF65-F5344CB8AC3E}">
        <p14:creationId xmlns:p14="http://schemas.microsoft.com/office/powerpoint/2010/main" val="2105862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4255813" y="1269000"/>
            <a:ext cx="6507541" cy="900000"/>
          </a:xfrm>
        </p:spPr>
        <p:txBody>
          <a:bodyPr/>
          <a:lstStyle/>
          <a:p>
            <a:r>
              <a:rPr lang="sv-SE" sz="3200" dirty="0"/>
              <a:t>Trafikverkets uppförandekod </a:t>
            </a:r>
            <a:r>
              <a:rPr lang="sv-SE" sz="3200" dirty="0" smtClean="0"/>
              <a:t/>
            </a:r>
            <a:br>
              <a:rPr lang="sv-SE" sz="3200" dirty="0" smtClean="0"/>
            </a:br>
            <a:r>
              <a:rPr lang="sv-SE" sz="3200" dirty="0" smtClean="0"/>
              <a:t>– </a:t>
            </a:r>
            <a:r>
              <a:rPr lang="sv-SE" sz="3200" dirty="0"/>
              <a:t>en del av kontraktet</a:t>
            </a:r>
          </a:p>
        </p:txBody>
      </p:sp>
      <p:pic>
        <p:nvPicPr>
          <p:cNvPr id="10" name="Platshållare för bild 9"/>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94800" y="1542980"/>
            <a:ext cx="3017121" cy="3772039"/>
          </a:xfrm>
        </p:spPr>
      </p:pic>
      <p:sp>
        <p:nvSpPr>
          <p:cNvPr id="8" name="Platshållare för text 7"/>
          <p:cNvSpPr>
            <a:spLocks noGrp="1"/>
          </p:cNvSpPr>
          <p:nvPr>
            <p:ph type="body" sz="quarter" idx="12"/>
          </p:nvPr>
        </p:nvSpPr>
        <p:spPr>
          <a:xfrm>
            <a:off x="4255813" y="2324708"/>
            <a:ext cx="5259389" cy="3687471"/>
          </a:xfrm>
        </p:spPr>
        <p:txBody>
          <a:bodyPr/>
          <a:lstStyle/>
          <a:p>
            <a:pPr marL="0" indent="0">
              <a:buNone/>
            </a:pPr>
            <a:r>
              <a:rPr lang="sv-SE" sz="1700" dirty="0" smtClean="0"/>
              <a:t>”Vi </a:t>
            </a:r>
            <a:r>
              <a:rPr lang="sv-SE" sz="1700" dirty="0"/>
              <a:t>som arbetar på Trafikverket har alla ansvar för att bevara förtroendet för den offentliga verksamheten. Det är lätt att skada ett förtroende, men svårt och tidsödande att bygga upp det. </a:t>
            </a:r>
            <a:r>
              <a:rPr lang="sv-SE" sz="1700" dirty="0" smtClean="0"/>
              <a:t>Vi bygger också relationer – baserade på respekt och ansvar.</a:t>
            </a:r>
            <a:endParaRPr lang="sv-SE" sz="1700" dirty="0"/>
          </a:p>
          <a:p>
            <a:pPr marL="0" indent="0">
              <a:buNone/>
            </a:pPr>
            <a:r>
              <a:rPr lang="sv-SE" sz="1700" dirty="0" smtClean="0"/>
              <a:t>Därför </a:t>
            </a:r>
            <a:r>
              <a:rPr lang="sv-SE" sz="1700" dirty="0"/>
              <a:t>behöver vi en uppförandekod. Den betonar det förhållningssätt som gäller inom verket och i våra kontakter med avtalsparter och samhället i övrigt. </a:t>
            </a:r>
          </a:p>
          <a:p>
            <a:pPr marL="0" indent="0">
              <a:buNone/>
            </a:pPr>
            <a:r>
              <a:rPr lang="sv-SE" sz="1700" dirty="0" smtClean="0"/>
              <a:t>Därför </a:t>
            </a:r>
            <a:r>
              <a:rPr lang="sv-SE" sz="1700" dirty="0"/>
              <a:t>kräver vi att våra leverantörer och andra avtalsparter använder de principer som framgår av denna uppförandekod</a:t>
            </a:r>
            <a:r>
              <a:rPr lang="sv-SE" sz="1700" dirty="0" smtClean="0"/>
              <a:t>.”</a:t>
            </a:r>
          </a:p>
          <a:p>
            <a:pPr marL="0" indent="0">
              <a:buNone/>
            </a:pPr>
            <a:r>
              <a:rPr lang="sv-SE" sz="1700" i="1" smtClean="0"/>
              <a:t>Roberto Maiorana, </a:t>
            </a:r>
            <a:r>
              <a:rPr lang="sv-SE" sz="1700" i="1" dirty="0" smtClean="0"/>
              <a:t>Generaldirektör</a:t>
            </a:r>
            <a:endParaRPr lang="sv-SE" sz="1700" i="1" dirty="0"/>
          </a:p>
        </p:txBody>
      </p:sp>
      <p:sp>
        <p:nvSpPr>
          <p:cNvPr id="6" name="Platshållare för bildnummer 5"/>
          <p:cNvSpPr>
            <a:spLocks noGrp="1"/>
          </p:cNvSpPr>
          <p:nvPr>
            <p:ph type="sldNum" sz="quarter" idx="4294967295"/>
          </p:nvPr>
        </p:nvSpPr>
        <p:spPr>
          <a:xfrm>
            <a:off x="0" y="201613"/>
            <a:ext cx="784225" cy="365125"/>
          </a:xfrm>
        </p:spPr>
        <p:txBody>
          <a:bodyPr/>
          <a:lstStyle/>
          <a:p>
            <a:fld id="{816FEC2C-AD63-44F4-896C-A2025F5FB260}" type="slidenum">
              <a:rPr lang="sv-SE" smtClean="0"/>
              <a:pPr/>
              <a:t>4</a:t>
            </a:fld>
            <a:endParaRPr lang="sv-SE" dirty="0"/>
          </a:p>
        </p:txBody>
      </p:sp>
    </p:spTree>
    <p:extLst>
      <p:ext uri="{BB962C8B-B14F-4D97-AF65-F5344CB8AC3E}">
        <p14:creationId xmlns:p14="http://schemas.microsoft.com/office/powerpoint/2010/main" val="120421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z="3200" dirty="0" smtClean="0"/>
              <a:t>Uppförandekodens delar</a:t>
            </a:r>
            <a:endParaRPr lang="sv-SE" sz="3200" dirty="0"/>
          </a:p>
        </p:txBody>
      </p:sp>
      <p:sp>
        <p:nvSpPr>
          <p:cNvPr id="4" name="Platshållare för datum 3"/>
          <p:cNvSpPr>
            <a:spLocks noGrp="1"/>
          </p:cNvSpPr>
          <p:nvPr>
            <p:ph type="dt" sz="half" idx="14"/>
          </p:nvPr>
        </p:nvSpPr>
        <p:spPr/>
        <p:txBody>
          <a:bodyPr/>
          <a:lstStyle/>
          <a:p>
            <a:endParaRPr lang="sv-SE" dirty="0"/>
          </a:p>
        </p:txBody>
      </p:sp>
      <p:sp>
        <p:nvSpPr>
          <p:cNvPr id="5" name="Platshållare för bildnummer 4"/>
          <p:cNvSpPr>
            <a:spLocks noGrp="1"/>
          </p:cNvSpPr>
          <p:nvPr>
            <p:ph type="sldNum" sz="quarter" idx="16"/>
          </p:nvPr>
        </p:nvSpPr>
        <p:spPr/>
        <p:txBody>
          <a:bodyPr/>
          <a:lstStyle/>
          <a:p>
            <a:fld id="{816FEC2C-AD63-44F4-896C-A2025F5FB260}" type="slidenum">
              <a:rPr lang="sv-SE" smtClean="0"/>
              <a:pPr/>
              <a:t>5</a:t>
            </a:fld>
            <a:endParaRPr lang="sv-SE" dirty="0"/>
          </a:p>
        </p:txBody>
      </p:sp>
      <p:sp>
        <p:nvSpPr>
          <p:cNvPr id="8" name="Platshållare för text 7"/>
          <p:cNvSpPr>
            <a:spLocks noGrp="1"/>
          </p:cNvSpPr>
          <p:nvPr>
            <p:ph type="body" sz="quarter" idx="12"/>
          </p:nvPr>
        </p:nvSpPr>
        <p:spPr/>
        <p:txBody>
          <a:bodyPr/>
          <a:lstStyle/>
          <a:p>
            <a:r>
              <a:rPr lang="sv-SE" sz="1800" dirty="0"/>
              <a:t>Korruption, mutor och jäv</a:t>
            </a:r>
          </a:p>
          <a:p>
            <a:r>
              <a:rPr lang="sv-SE" sz="1800" dirty="0"/>
              <a:t>Sund konkurrens</a:t>
            </a:r>
          </a:p>
          <a:p>
            <a:r>
              <a:rPr lang="sv-SE" sz="1800" dirty="0" smtClean="0"/>
              <a:t>Representation</a:t>
            </a:r>
          </a:p>
          <a:p>
            <a:r>
              <a:rPr lang="sv-SE" sz="1800" dirty="0" smtClean="0"/>
              <a:t>Alkohol och droger</a:t>
            </a:r>
            <a:endParaRPr lang="sv-SE" sz="1800" dirty="0"/>
          </a:p>
          <a:p>
            <a:r>
              <a:rPr lang="sv-SE" sz="1800" dirty="0"/>
              <a:t>Antidiskriminering och mångfald</a:t>
            </a:r>
          </a:p>
          <a:p>
            <a:r>
              <a:rPr lang="sv-SE" sz="1800" dirty="0" smtClean="0"/>
              <a:t>Miljö</a:t>
            </a:r>
          </a:p>
          <a:p>
            <a:r>
              <a:rPr lang="sv-SE" sz="1800" dirty="0" smtClean="0"/>
              <a:t>Säkerhet, säkerhetskultur och arbetsmiljö</a:t>
            </a:r>
          </a:p>
          <a:p>
            <a:r>
              <a:rPr lang="sv-SE" sz="1800" dirty="0" smtClean="0"/>
              <a:t>Resor</a:t>
            </a:r>
            <a:endParaRPr lang="sv-SE" sz="1800" dirty="0"/>
          </a:p>
          <a:p>
            <a:r>
              <a:rPr lang="sv-SE" sz="1800" dirty="0"/>
              <a:t>Rapportera missförhållanden</a:t>
            </a:r>
          </a:p>
          <a:p>
            <a:endParaRPr lang="sv-SE" dirty="0"/>
          </a:p>
        </p:txBody>
      </p:sp>
      <p:pic>
        <p:nvPicPr>
          <p:cNvPr id="10" name="Bildobjekt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3350" y="1268414"/>
            <a:ext cx="4336610" cy="4331860"/>
          </a:xfrm>
          <a:prstGeom prst="rect">
            <a:avLst/>
          </a:prstGeom>
        </p:spPr>
      </p:pic>
    </p:spTree>
    <p:extLst>
      <p:ext uri="{BB962C8B-B14F-4D97-AF65-F5344CB8AC3E}">
        <p14:creationId xmlns:p14="http://schemas.microsoft.com/office/powerpoint/2010/main" val="1460789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2" name="Platshållare för text 1"/>
          <p:cNvSpPr>
            <a:spLocks noGrp="1"/>
          </p:cNvSpPr>
          <p:nvPr>
            <p:ph type="body" sz="quarter" idx="10"/>
          </p:nvPr>
        </p:nvSpPr>
        <p:spPr/>
        <p:txBody>
          <a:bodyPr/>
          <a:lstStyle/>
          <a:p>
            <a:endParaRPr lang="sv-SE"/>
          </a:p>
        </p:txBody>
      </p:sp>
      <p:sp>
        <p:nvSpPr>
          <p:cNvPr id="3" name="Rubrik 2"/>
          <p:cNvSpPr>
            <a:spLocks noGrp="1"/>
          </p:cNvSpPr>
          <p:nvPr>
            <p:ph type="title"/>
          </p:nvPr>
        </p:nvSpPr>
        <p:spPr/>
        <p:txBody>
          <a:bodyPr/>
          <a:lstStyle/>
          <a:p>
            <a:r>
              <a:rPr lang="sv-SE" dirty="0"/>
              <a:t>Korruption, </a:t>
            </a:r>
            <a:r>
              <a:rPr lang="sv-SE" dirty="0" smtClean="0"/>
              <a:t/>
            </a:r>
            <a:br>
              <a:rPr lang="sv-SE" dirty="0" smtClean="0"/>
            </a:br>
            <a:r>
              <a:rPr lang="sv-SE" dirty="0" smtClean="0"/>
              <a:t>mutor </a:t>
            </a:r>
            <a:r>
              <a:rPr lang="sv-SE" dirty="0"/>
              <a:t>och </a:t>
            </a:r>
            <a:r>
              <a:rPr lang="sv-SE" dirty="0" smtClean="0"/>
              <a:t>jäv</a:t>
            </a:r>
            <a:endParaRPr lang="sv-SE" dirty="0"/>
          </a:p>
        </p:txBody>
      </p:sp>
      <p:sp>
        <p:nvSpPr>
          <p:cNvPr id="6" name="Platshållare för text 5"/>
          <p:cNvSpPr>
            <a:spLocks noGrp="1"/>
          </p:cNvSpPr>
          <p:nvPr>
            <p:ph type="body" sz="quarter" idx="13"/>
          </p:nvPr>
        </p:nvSpPr>
        <p:spPr>
          <a:xfrm>
            <a:off x="696000" y="2682000"/>
            <a:ext cx="5040000" cy="3925544"/>
          </a:xfrm>
        </p:spPr>
        <p:txBody>
          <a:bodyPr/>
          <a:lstStyle/>
          <a:p>
            <a:r>
              <a:rPr lang="sv-SE" sz="1800" dirty="0" smtClean="0"/>
              <a:t>Inte ta emot </a:t>
            </a:r>
            <a:r>
              <a:rPr lang="sv-SE" sz="1800" dirty="0"/>
              <a:t>någon form av otillbörlig betalning, gåva eller annan ersättning som kan påverka, eller som kan uppfattas påverka, Trafikverkets objektivitet och opartiskhet</a:t>
            </a:r>
            <a:r>
              <a:rPr lang="sv-SE" sz="1800" dirty="0" smtClean="0"/>
              <a:t>. </a:t>
            </a:r>
            <a:endParaRPr lang="sv-SE" sz="1800" dirty="0"/>
          </a:p>
          <a:p>
            <a:r>
              <a:rPr lang="sv-SE" sz="1800" dirty="0" smtClean="0"/>
              <a:t>Inte erbjuda någon sådana förmåner.</a:t>
            </a:r>
            <a:endParaRPr lang="sv-SE" sz="1800" dirty="0"/>
          </a:p>
          <a:p>
            <a:r>
              <a:rPr lang="sv-SE" sz="1800" dirty="0" smtClean="0"/>
              <a:t>Undvika </a:t>
            </a:r>
            <a:r>
              <a:rPr lang="sv-SE" sz="1800" dirty="0"/>
              <a:t>situationer där personliga intressen kan komma i konflikt med Trafikverkets. </a:t>
            </a:r>
            <a:endParaRPr lang="sv-SE" sz="1800" dirty="0" smtClean="0"/>
          </a:p>
          <a:p>
            <a:r>
              <a:rPr lang="sv-SE" sz="1800" dirty="0" smtClean="0"/>
              <a:t>Inte blanda </a:t>
            </a:r>
            <a:r>
              <a:rPr lang="sv-SE" sz="1800" dirty="0"/>
              <a:t>privata intressen med Trafikverkets verksamhet.</a:t>
            </a:r>
          </a:p>
          <a:p>
            <a:endParaRPr lang="sv-SE" dirty="0"/>
          </a:p>
        </p:txBody>
      </p:sp>
      <p:sp>
        <p:nvSpPr>
          <p:cNvPr id="7" name="Platshållare för bildnummer 4"/>
          <p:cNvSpPr>
            <a:spLocks noGrp="1"/>
          </p:cNvSpPr>
          <p:nvPr>
            <p:ph type="sldNum" sz="quarter" idx="4294967295"/>
          </p:nvPr>
        </p:nvSpPr>
        <p:spPr>
          <a:xfrm>
            <a:off x="0" y="201600"/>
            <a:ext cx="784800" cy="365125"/>
          </a:xfrm>
          <a:prstGeom prst="rect">
            <a:avLst/>
          </a:prstGeom>
        </p:spPr>
        <p:txBody>
          <a:bodyPr/>
          <a:lstStyle/>
          <a:p>
            <a:pPr algn="ctr"/>
            <a:fld id="{816FEC2C-AD63-44F4-896C-A2025F5FB260}" type="slidenum">
              <a:rPr lang="sv-SE" sz="1000" smtClean="0"/>
              <a:pPr algn="ctr"/>
              <a:t>6</a:t>
            </a:fld>
            <a:endParaRPr lang="sv-SE" sz="1000" dirty="0"/>
          </a:p>
        </p:txBody>
      </p:sp>
    </p:spTree>
    <p:extLst>
      <p:ext uri="{BB962C8B-B14F-4D97-AF65-F5344CB8AC3E}">
        <p14:creationId xmlns:p14="http://schemas.microsoft.com/office/powerpoint/2010/main" val="222345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t="-829" b="-1529"/>
          <a:stretch/>
        </p:blipFill>
        <p:spPr>
          <a:xfrm>
            <a:off x="6101862" y="-52754"/>
            <a:ext cx="6106614" cy="7069016"/>
          </a:xfrm>
        </p:spPr>
      </p:pic>
      <p:sp>
        <p:nvSpPr>
          <p:cNvPr id="2" name="Platshållare för text 1"/>
          <p:cNvSpPr>
            <a:spLocks noGrp="1"/>
          </p:cNvSpPr>
          <p:nvPr>
            <p:ph type="body" sz="quarter" idx="10"/>
          </p:nvPr>
        </p:nvSpPr>
        <p:spPr/>
        <p:txBody>
          <a:bodyPr/>
          <a:lstStyle/>
          <a:p>
            <a:endParaRPr lang="sv-SE"/>
          </a:p>
        </p:txBody>
      </p:sp>
      <p:sp>
        <p:nvSpPr>
          <p:cNvPr id="3" name="Rubrik 2"/>
          <p:cNvSpPr>
            <a:spLocks noGrp="1"/>
          </p:cNvSpPr>
          <p:nvPr>
            <p:ph type="title"/>
          </p:nvPr>
        </p:nvSpPr>
        <p:spPr/>
        <p:txBody>
          <a:bodyPr/>
          <a:lstStyle/>
          <a:p>
            <a:r>
              <a:rPr lang="sv-SE" dirty="0"/>
              <a:t>Sund konkurrens</a:t>
            </a:r>
          </a:p>
        </p:txBody>
      </p:sp>
      <p:sp>
        <p:nvSpPr>
          <p:cNvPr id="6" name="Platshållare för text 5"/>
          <p:cNvSpPr>
            <a:spLocks noGrp="1"/>
          </p:cNvSpPr>
          <p:nvPr>
            <p:ph type="body" sz="quarter" idx="13"/>
          </p:nvPr>
        </p:nvSpPr>
        <p:spPr>
          <a:xfrm>
            <a:off x="694800" y="2169000"/>
            <a:ext cx="4947464" cy="3588056"/>
          </a:xfrm>
        </p:spPr>
        <p:txBody>
          <a:bodyPr/>
          <a:lstStyle/>
          <a:p>
            <a:pPr marL="0" indent="0">
              <a:buNone/>
            </a:pPr>
            <a:r>
              <a:rPr lang="sv-SE" dirty="0"/>
              <a:t> </a:t>
            </a:r>
          </a:p>
          <a:p>
            <a:pPr lvl="0"/>
            <a:r>
              <a:rPr lang="sv-SE" sz="1600" dirty="0"/>
              <a:t>Konkurrenslagstiftningen främjar rättvis och sund konkurrens till nytta för kunder och beställare. </a:t>
            </a:r>
          </a:p>
          <a:p>
            <a:pPr lvl="0"/>
            <a:r>
              <a:rPr lang="sv-SE" sz="1600" dirty="0"/>
              <a:t>Trafikverket motverkar otillåtna beteenden som till exempel kartellbildning och uppdelning av marknader. </a:t>
            </a:r>
          </a:p>
          <a:p>
            <a:pPr lvl="0"/>
            <a:r>
              <a:rPr lang="sv-SE" sz="1600" dirty="0"/>
              <a:t>Brott mot arbetsmiljöregler och skatteregler, missbruk av socialförsäkringar, penningtvätt och exploatering av arbetskraft påverkar också den sunda konkurrensen negativt.</a:t>
            </a:r>
          </a:p>
          <a:p>
            <a:pPr lvl="0"/>
            <a:r>
              <a:rPr lang="sv-SE" sz="1600" dirty="0"/>
              <a:t>Varje misstanke anmäls till behörig myndighet.</a:t>
            </a:r>
          </a:p>
          <a:p>
            <a:pPr marL="0" indent="0">
              <a:buNone/>
            </a:pPr>
            <a:endParaRPr lang="sv-SE" dirty="0"/>
          </a:p>
        </p:txBody>
      </p:sp>
      <p:sp>
        <p:nvSpPr>
          <p:cNvPr id="7" name="Platshållare för bildnummer 4"/>
          <p:cNvSpPr>
            <a:spLocks noGrp="1"/>
          </p:cNvSpPr>
          <p:nvPr>
            <p:ph type="sldNum" sz="quarter" idx="4294967295"/>
          </p:nvPr>
        </p:nvSpPr>
        <p:spPr>
          <a:xfrm>
            <a:off x="0" y="201600"/>
            <a:ext cx="784800" cy="365125"/>
          </a:xfrm>
          <a:prstGeom prst="rect">
            <a:avLst/>
          </a:prstGeom>
        </p:spPr>
        <p:txBody>
          <a:bodyPr/>
          <a:lstStyle/>
          <a:p>
            <a:pPr algn="ctr"/>
            <a:fld id="{816FEC2C-AD63-44F4-896C-A2025F5FB260}" type="slidenum">
              <a:rPr lang="sv-SE" sz="1000" smtClean="0"/>
              <a:pPr algn="ctr"/>
              <a:t>7</a:t>
            </a:fld>
            <a:endParaRPr lang="sv-SE" sz="1000" dirty="0"/>
          </a:p>
        </p:txBody>
      </p:sp>
    </p:spTree>
    <p:extLst>
      <p:ext uri="{BB962C8B-B14F-4D97-AF65-F5344CB8AC3E}">
        <p14:creationId xmlns:p14="http://schemas.microsoft.com/office/powerpoint/2010/main" val="174820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b="-155"/>
          <a:stretch/>
        </p:blipFill>
        <p:spPr/>
      </p:pic>
      <p:sp>
        <p:nvSpPr>
          <p:cNvPr id="2" name="Platshållare för text 1"/>
          <p:cNvSpPr>
            <a:spLocks noGrp="1"/>
          </p:cNvSpPr>
          <p:nvPr>
            <p:ph type="body" sz="quarter" idx="10"/>
          </p:nvPr>
        </p:nvSpPr>
        <p:spPr/>
        <p:txBody>
          <a:bodyPr/>
          <a:lstStyle/>
          <a:p>
            <a:endParaRPr lang="sv-SE"/>
          </a:p>
        </p:txBody>
      </p:sp>
      <p:sp>
        <p:nvSpPr>
          <p:cNvPr id="10" name="Rubrik 9"/>
          <p:cNvSpPr>
            <a:spLocks noGrp="1"/>
          </p:cNvSpPr>
          <p:nvPr>
            <p:ph type="title"/>
          </p:nvPr>
        </p:nvSpPr>
        <p:spPr/>
        <p:txBody>
          <a:bodyPr/>
          <a:lstStyle/>
          <a:p>
            <a:r>
              <a:rPr lang="sv-SE" dirty="0"/>
              <a:t>Representation</a:t>
            </a:r>
          </a:p>
        </p:txBody>
      </p:sp>
      <p:sp>
        <p:nvSpPr>
          <p:cNvPr id="6" name="Platshållare för text 5"/>
          <p:cNvSpPr>
            <a:spLocks noGrp="1"/>
          </p:cNvSpPr>
          <p:nvPr>
            <p:ph type="body" sz="quarter" idx="13"/>
          </p:nvPr>
        </p:nvSpPr>
        <p:spPr>
          <a:xfrm>
            <a:off x="6454800" y="2170800"/>
            <a:ext cx="5040000" cy="4058550"/>
          </a:xfrm>
        </p:spPr>
        <p:txBody>
          <a:bodyPr/>
          <a:lstStyle/>
          <a:p>
            <a:r>
              <a:rPr lang="sv-SE" dirty="0" smtClean="0"/>
              <a:t>Verksamheten </a:t>
            </a:r>
            <a:r>
              <a:rPr lang="sv-SE" dirty="0"/>
              <a:t>finansieras i huvudsak av skattemedel. </a:t>
            </a:r>
            <a:endParaRPr lang="sv-SE" dirty="0" smtClean="0"/>
          </a:p>
          <a:p>
            <a:r>
              <a:rPr lang="sv-SE" dirty="0" smtClean="0"/>
              <a:t>Pengarna ska användas </a:t>
            </a:r>
            <a:r>
              <a:rPr lang="sv-SE" dirty="0"/>
              <a:t>till det de är avsedda för </a:t>
            </a:r>
            <a:r>
              <a:rPr lang="sv-SE" dirty="0" smtClean="0"/>
              <a:t>och </a:t>
            </a:r>
            <a:r>
              <a:rPr lang="sv-SE" dirty="0"/>
              <a:t>alla kostnader </a:t>
            </a:r>
            <a:r>
              <a:rPr lang="sv-SE" dirty="0" smtClean="0"/>
              <a:t>ska vara till </a:t>
            </a:r>
            <a:r>
              <a:rPr lang="sv-SE" dirty="0"/>
              <a:t>nytta för verksamheten. </a:t>
            </a:r>
          </a:p>
          <a:p>
            <a:r>
              <a:rPr lang="sv-SE" dirty="0" smtClean="0"/>
              <a:t>Intern </a:t>
            </a:r>
            <a:r>
              <a:rPr lang="sv-SE" dirty="0"/>
              <a:t>och </a:t>
            </a:r>
            <a:r>
              <a:rPr lang="sv-SE" dirty="0" smtClean="0"/>
              <a:t>extern </a:t>
            </a:r>
            <a:r>
              <a:rPr lang="sv-SE" dirty="0"/>
              <a:t>representation ska präglas av måttfullhet och återhållsamhet</a:t>
            </a:r>
            <a:r>
              <a:rPr lang="sv-SE" dirty="0" smtClean="0"/>
              <a:t>.</a:t>
            </a:r>
          </a:p>
          <a:p>
            <a:r>
              <a:rPr lang="sv-SE" dirty="0" smtClean="0"/>
              <a:t>Restriktiv syn på alkohol.</a:t>
            </a:r>
            <a:endParaRPr lang="sv-SE" dirty="0"/>
          </a:p>
          <a:p>
            <a:endParaRPr lang="sv-SE" dirty="0"/>
          </a:p>
        </p:txBody>
      </p:sp>
      <p:sp>
        <p:nvSpPr>
          <p:cNvPr id="5" name="Platshållare för bildnummer 4"/>
          <p:cNvSpPr>
            <a:spLocks noGrp="1"/>
          </p:cNvSpPr>
          <p:nvPr>
            <p:ph type="sldNum" sz="quarter" idx="4294967295"/>
          </p:nvPr>
        </p:nvSpPr>
        <p:spPr>
          <a:xfrm>
            <a:off x="0" y="201613"/>
            <a:ext cx="784225" cy="365125"/>
          </a:xfrm>
        </p:spPr>
        <p:txBody>
          <a:bodyPr/>
          <a:lstStyle/>
          <a:p>
            <a:fld id="{816FEC2C-AD63-44F4-896C-A2025F5FB260}" type="slidenum">
              <a:rPr lang="sv-SE" smtClean="0">
                <a:solidFill>
                  <a:schemeClr val="bg1"/>
                </a:solidFill>
              </a:rPr>
              <a:pPr/>
              <a:t>8</a:t>
            </a:fld>
            <a:endParaRPr lang="sv-SE" dirty="0">
              <a:solidFill>
                <a:schemeClr val="bg1"/>
              </a:solidFill>
            </a:endParaRPr>
          </a:p>
        </p:txBody>
      </p:sp>
    </p:spTree>
    <p:extLst>
      <p:ext uri="{BB962C8B-B14F-4D97-AF65-F5344CB8AC3E}">
        <p14:creationId xmlns:p14="http://schemas.microsoft.com/office/powerpoint/2010/main" val="4049320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flipH="1">
            <a:off x="0" y="0"/>
            <a:ext cx="6096000" cy="6858000"/>
          </a:xfrm>
        </p:spPr>
      </p:pic>
      <p:sp>
        <p:nvSpPr>
          <p:cNvPr id="3" name="Platshållare för text 2"/>
          <p:cNvSpPr>
            <a:spLocks noGrp="1"/>
          </p:cNvSpPr>
          <p:nvPr>
            <p:ph type="body" sz="quarter" idx="10"/>
          </p:nvPr>
        </p:nvSpPr>
        <p:spPr/>
        <p:txBody>
          <a:bodyPr/>
          <a:lstStyle/>
          <a:p>
            <a:endParaRPr lang="sv-SE" dirty="0"/>
          </a:p>
        </p:txBody>
      </p:sp>
      <p:sp>
        <p:nvSpPr>
          <p:cNvPr id="2" name="Rubrik 1"/>
          <p:cNvSpPr>
            <a:spLocks noGrp="1"/>
          </p:cNvSpPr>
          <p:nvPr>
            <p:ph type="title"/>
          </p:nvPr>
        </p:nvSpPr>
        <p:spPr/>
        <p:txBody>
          <a:bodyPr/>
          <a:lstStyle/>
          <a:p>
            <a:r>
              <a:rPr lang="sv-SE" dirty="0" smtClean="0"/>
              <a:t>Alkohol och droger</a:t>
            </a:r>
            <a:endParaRPr lang="sv-SE" dirty="0"/>
          </a:p>
        </p:txBody>
      </p:sp>
      <p:sp>
        <p:nvSpPr>
          <p:cNvPr id="9" name="Platshållare för text 8"/>
          <p:cNvSpPr>
            <a:spLocks noGrp="1"/>
          </p:cNvSpPr>
          <p:nvPr>
            <p:ph type="body" sz="quarter" idx="13"/>
          </p:nvPr>
        </p:nvSpPr>
        <p:spPr>
          <a:xfrm>
            <a:off x="6454800" y="2170799"/>
            <a:ext cx="5040000" cy="4568667"/>
          </a:xfrm>
        </p:spPr>
        <p:txBody>
          <a:bodyPr/>
          <a:lstStyle/>
          <a:p>
            <a:r>
              <a:rPr lang="sv-SE" dirty="0" smtClean="0"/>
              <a:t>Arbetsplatserna </a:t>
            </a:r>
            <a:r>
              <a:rPr lang="sv-SE" dirty="0"/>
              <a:t>ska </a:t>
            </a:r>
            <a:r>
              <a:rPr lang="sv-SE" dirty="0" smtClean="0"/>
              <a:t>vara </a:t>
            </a:r>
            <a:r>
              <a:rPr lang="sv-SE" dirty="0"/>
              <a:t>alkohol­ och </a:t>
            </a:r>
            <a:r>
              <a:rPr lang="sv-SE" dirty="0" smtClean="0"/>
              <a:t>drogfria</a:t>
            </a:r>
            <a:r>
              <a:rPr lang="sv-SE" dirty="0"/>
              <a:t>. </a:t>
            </a:r>
            <a:endParaRPr lang="sv-SE" dirty="0" smtClean="0"/>
          </a:p>
          <a:p>
            <a:r>
              <a:rPr lang="sv-SE" dirty="0" smtClean="0"/>
              <a:t>Under </a:t>
            </a:r>
            <a:r>
              <a:rPr lang="sv-SE" dirty="0"/>
              <a:t>arbetstid får ingen dricka eller </a:t>
            </a:r>
            <a:r>
              <a:rPr lang="sv-SE" dirty="0" smtClean="0"/>
              <a:t>vara </a:t>
            </a:r>
            <a:r>
              <a:rPr lang="sv-SE" dirty="0"/>
              <a:t>påverkad av alkohol eller droger. </a:t>
            </a:r>
            <a:endParaRPr lang="sv-SE" dirty="0" smtClean="0"/>
          </a:p>
          <a:p>
            <a:r>
              <a:rPr lang="sv-SE" dirty="0" smtClean="0"/>
              <a:t>Alkoholkonsumtion </a:t>
            </a:r>
            <a:r>
              <a:rPr lang="sv-SE" dirty="0"/>
              <a:t>under fritiden </a:t>
            </a:r>
            <a:r>
              <a:rPr lang="sv-SE" dirty="0" smtClean="0"/>
              <a:t>får inte påverka </a:t>
            </a:r>
            <a:r>
              <a:rPr lang="sv-SE" dirty="0"/>
              <a:t>arbetsförmågan, </a:t>
            </a:r>
            <a:r>
              <a:rPr lang="sv-SE" dirty="0" smtClean="0"/>
              <a:t>säkerheten </a:t>
            </a:r>
            <a:r>
              <a:rPr lang="sv-SE" dirty="0"/>
              <a:t>eller arbetsmiljön på arbetet.</a:t>
            </a:r>
          </a:p>
          <a:p>
            <a:r>
              <a:rPr lang="sv-SE" dirty="0"/>
              <a:t>E</a:t>
            </a:r>
            <a:r>
              <a:rPr lang="sv-SE" dirty="0" smtClean="0"/>
              <a:t>ntreprenörer </a:t>
            </a:r>
            <a:r>
              <a:rPr lang="sv-SE" dirty="0"/>
              <a:t>och andra avtalspartner förväntas ha en egen </a:t>
            </a:r>
            <a:r>
              <a:rPr lang="sv-SE" dirty="0" smtClean="0"/>
              <a:t>alkohol</a:t>
            </a:r>
            <a:r>
              <a:rPr lang="sv-SE" dirty="0"/>
              <a:t>­ och drogpolicy samt rutiner för att vidta åtgärder när </a:t>
            </a:r>
            <a:r>
              <a:rPr lang="sv-SE" dirty="0" smtClean="0"/>
              <a:t>så </a:t>
            </a:r>
            <a:r>
              <a:rPr lang="sv-SE" dirty="0"/>
              <a:t>krävs.</a:t>
            </a:r>
          </a:p>
        </p:txBody>
      </p:sp>
      <p:sp>
        <p:nvSpPr>
          <p:cNvPr id="5" name="Platshållare för bildnummer 4"/>
          <p:cNvSpPr>
            <a:spLocks noGrp="1"/>
          </p:cNvSpPr>
          <p:nvPr>
            <p:ph type="sldNum" sz="quarter" idx="4294967295"/>
          </p:nvPr>
        </p:nvSpPr>
        <p:spPr>
          <a:xfrm>
            <a:off x="0" y="201613"/>
            <a:ext cx="784225" cy="365125"/>
          </a:xfrm>
        </p:spPr>
        <p:txBody>
          <a:bodyPr/>
          <a:lstStyle/>
          <a:p>
            <a:fld id="{816FEC2C-AD63-44F4-896C-A2025F5FB260}" type="slidenum">
              <a:rPr lang="sv-SE" smtClean="0">
                <a:solidFill>
                  <a:schemeClr val="bg1"/>
                </a:solidFill>
              </a:rPr>
              <a:pPr/>
              <a:t>9</a:t>
            </a:fld>
            <a:endParaRPr lang="sv-SE" dirty="0">
              <a:solidFill>
                <a:schemeClr val="bg1"/>
              </a:solidFill>
            </a:endParaRPr>
          </a:p>
        </p:txBody>
      </p:sp>
    </p:spTree>
    <p:extLst>
      <p:ext uri="{BB962C8B-B14F-4D97-AF65-F5344CB8AC3E}">
        <p14:creationId xmlns:p14="http://schemas.microsoft.com/office/powerpoint/2010/main" val="2244474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D7173223-B33E-4077-ABD4-035AAFC9D125}"/>
    </a:ext>
  </a:extLst>
</a:theme>
</file>

<file path=ppt/theme/theme2.xml><?xml version="1.0" encoding="utf-8"?>
<a:theme xmlns:a="http://schemas.openxmlformats.org/drawingml/2006/main" name="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E4365195-2222-447E-85D5-E2E80D21DC30}"/>
    </a:ext>
  </a:extLst>
</a:theme>
</file>

<file path=ppt/theme/theme3.xml><?xml version="1.0" encoding="utf-8"?>
<a:theme xmlns:a="http://schemas.openxmlformats.org/drawingml/2006/main" name="Rubrik med logga, titel, datum och sidnr">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BE482BF7-60C6-4C91-8161-795FAB4CA510}"/>
    </a:ext>
  </a:extLst>
</a:theme>
</file>

<file path=ppt/theme/theme4.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rvDocumentTemplateId xmlns="Trafikverket">TMALL 0145</TrvDocumentTemplateId>
    <TrvDocumentTemplateVersion xmlns="Trafikverket">2.0</TrvDocumentTemplateVersion>
    <Skapat_x0020_av_x0020_NY xmlns="Trafikverket">larsson johanna, kmiks</Skapat_x0020_av_x0020_NY>
    <Dokumentdatum_x0020_NY xmlns="Trafikverket">2021-09-05T22:00:00+00:00</Dokumentdatum_x0020_NY>
    <TRVversionNY xmlns="Trafikverket">1.0</TRVversionNY>
    <TaxCatchAll xmlns="5364f312-ac65-424a-af21-284130f3355e">
      <Value>30</Value>
    </TaxCatchAll>
    <TrvDocumentTypeTaxHTField0 xmlns="5364f312-ac65-424a-af21-284130f3355e">
      <Terms xmlns="http://schemas.microsoft.com/office/infopath/2007/PartnerControls">
        <TermInfo xmlns="http://schemas.microsoft.com/office/infopath/2007/PartnerControls">
          <TermName xmlns="http://schemas.microsoft.com/office/infopath/2007/PartnerControls">ARBETSMATERIAL</TermName>
          <TermId xmlns="http://schemas.microsoft.com/office/infopath/2007/PartnerControls">a2894791-a90f-4fd8-bd38-5426c743cb42</TermId>
        </TermInfo>
      </Terms>
    </TrvDocumentTypeTaxHTField0>
    <Komobjekt xmlns="0d062ad9-45db-48cb-9df9-2f4f866f438b">1563</Komobjekt>
    <_x00c5_r xmlns="3ccb5d91-bdd7-49ce-9cf3-991022628628" xsi:nil="true"/>
    <Ansvarig_x0020_kommunikat_x00f6_r xmlns="0d062ad9-45db-48cb-9df9-2f4f866f438b">
      <UserInfo>
        <DisplayName>Larsson Johanna, KMiks</DisplayName>
        <AccountId>365</AccountId>
        <AccountType/>
      </UserInfo>
    </Ansvarig_x0020_kommunikat_x00f6_r>
    <Typ_x0020_av_x0020_dokument xmlns="3ccb5d91-bdd7-49ce-9cf3-991022628628" xsi:nil="true"/>
    <Sida_x0020_p_x00e5__x0020_intran_x00e4_tet xmlns="0d062ad9-45db-48cb-9df9-2f4f866f438b">
      <Url xsi:nil="true"/>
      <Description xsi:nil="true"/>
    </Sida_x0020_p_x00e5__x0020_intran_x00e4_tet>
    <TrvConfidentialityLevelTaxHTField0 xmlns="5364f312-ac65-424a-af21-284130f3355e">
      <Terms xmlns="http://schemas.microsoft.com/office/infopath/2007/PartnerControls"/>
    </TrvConfidentialityLevel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rbDokument01" ma:contentTypeID="0x010100F3454A24D10946AC8A6A7F801497FF3100F8AAE1524C8247BC8FBD01CB77B5381600DBE285BDA6F7114CB76F5D3224824953" ma:contentTypeVersion="17" ma:contentTypeDescription="Skapa ett nytt dokument." ma:contentTypeScope="" ma:versionID="92e7951229caea583e929c9e02bb0eda">
  <xsd:schema xmlns:xsd="http://www.w3.org/2001/XMLSchema" xmlns:xs="http://www.w3.org/2001/XMLSchema" xmlns:p="http://schemas.microsoft.com/office/2006/metadata/properties" xmlns:ns1="Trafikverket" xmlns:ns3="5364f312-ac65-424a-af21-284130f3355e" xmlns:ns4="3ccb5d91-bdd7-49ce-9cf3-991022628628" xmlns:ns5="0d062ad9-45db-48cb-9df9-2f4f866f438b" targetNamespace="http://schemas.microsoft.com/office/2006/metadata/properties" ma:root="true" ma:fieldsID="c25945d7949fba43e127851cb032a2eb" ns1:_="" ns3:_="" ns4:_="" ns5:_="">
    <xsd:import namespace="Trafikverket"/>
    <xsd:import namespace="5364f312-ac65-424a-af21-284130f3355e"/>
    <xsd:import namespace="3ccb5d91-bdd7-49ce-9cf3-991022628628"/>
    <xsd:import namespace="0d062ad9-45db-48cb-9df9-2f4f866f438b"/>
    <xsd:element name="properties">
      <xsd:complexType>
        <xsd:sequence>
          <xsd:element name="documentManagement">
            <xsd:complexType>
              <xsd:all>
                <xsd:element ref="ns1:Skapat_x0020_av_x0020_NY"/>
                <xsd:element ref="ns1:Dokumentdatum_x0020_NY"/>
                <xsd:element ref="ns1:TRVversionNY" minOccurs="0"/>
                <xsd:element ref="ns1:TrvDocumentTemplateId" minOccurs="0"/>
                <xsd:element ref="ns1:TrvDocumentTemplateVersion" minOccurs="0"/>
                <xsd:element ref="ns3:TrvDocumentTypeTaxHTField0" minOccurs="0"/>
                <xsd:element ref="ns3:TaxCatchAll" minOccurs="0"/>
                <xsd:element ref="ns3:TaxCatchAllLabel" minOccurs="0"/>
                <xsd:element ref="ns4:_x00c5_r" minOccurs="0"/>
                <xsd:element ref="ns4:Typ_x0020_av_x0020_dokument" minOccurs="0"/>
                <xsd:element ref="ns5:Ansvarig_x0020_kommunikat_x00f6_r" minOccurs="0"/>
                <xsd:element ref="ns5:Sida_x0020_p_x00e5__x0020_intran_x00e4_tet" minOccurs="0"/>
                <xsd:element ref="ns5:Komobjekt" minOccurs="0"/>
                <xsd:element ref="ns3:TrvConfidentialityLevel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Trafikverket" elementFormDefault="qualified">
    <xsd:import namespace="http://schemas.microsoft.com/office/2006/documentManagement/types"/>
    <xsd:import namespace="http://schemas.microsoft.com/office/infopath/2007/PartnerControls"/>
    <xsd:element name="Skapat_x0020_av_x0020_NY" ma:index="0" ma:displayName="Skapat av" ma:description="Namn och organisationsbeteckning för den person som skapat dokumentet." ma:internalName="TrvCreatedBy" ma:readOnly="false">
      <xsd:simpleType>
        <xsd:restriction base="dms:Text"/>
      </xsd:simpleType>
    </xsd:element>
    <xsd:element name="Dokumentdatum_x0020_NY" ma:index="2" ma:displayName="Dokumentdatum" ma:description="Datum för nuvarande version" ma:format="DateOnly" ma:internalName="TrvDocumentDate" ma:readOnly="false">
      <xsd:simpleType>
        <xsd:restriction base="dms:DateTime"/>
      </xsd:simpleType>
    </xsd:element>
    <xsd:element name="TRVversionNY" ma:index="8" nillable="true" ma:displayName="Version" ma:description="Dokumentets versionsnummer" ma:internalName="TrvVersion" ma:readOnly="true">
      <xsd:simpleType>
        <xsd:restriction base="dms:Text"/>
      </xsd:simpleType>
    </xsd:element>
    <xsd:element name="TrvDocumentTemplateId" ma:index="9" nillable="true" ma:displayName="TMALL-nummer" ma:description="Unik sträng eller nummer som identifierar dokumentmallen. Värdet sätts av respektive system." ma:internalName="TrvDocumentTemplateId" ma:readOnly="true">
      <xsd:simpleType>
        <xsd:restriction base="dms:Text"/>
      </xsd:simpleType>
    </xsd:element>
    <xsd:element name="TrvDocumentTemplateVersion" ma:index="10" nillable="true" ma:displayName="Mallversion" ma:description="Dokumentmallens versionsnummer" ma:internalName="TrvDocumentTemplateVers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64f312-ac65-424a-af21-284130f3355e" elementFormDefault="qualified">
    <xsd:import namespace="http://schemas.microsoft.com/office/2006/documentManagement/types"/>
    <xsd:import namespace="http://schemas.microsoft.com/office/infopath/2007/PartnerControls"/>
    <xsd:element name="TrvDocumentTypeTaxHTField0" ma:index="11" nillable="true" ma:taxonomy="true" ma:internalName="TrvDocumentTypeTaxHTField0" ma:taxonomyFieldName="TrvDocumentType" ma:displayName="Dokumenttyp" ma:readOnly="true" ma:fieldId="{254c14be-9fac-4cea-a731-8aa49979445b}" ma:sspId="56b52474-2a4b-42ac-ac16-0a67cba4e670" ma:termSetId="152f56a5-fdb2-4180-8a6e-79ef00400bc3"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89d97c2a-c1ae-439b-bcf1-28b845c92a0f}" ma:internalName="TaxCatchAll" ma:showField="CatchAllData" ma:web="5364f312-ac65-424a-af21-284130f3355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89d97c2a-c1ae-439b-bcf1-28b845c92a0f}" ma:internalName="TaxCatchAllLabel" ma:readOnly="true" ma:showField="CatchAllDataLabel" ma:web="5364f312-ac65-424a-af21-284130f3355e">
      <xsd:complexType>
        <xsd:complexContent>
          <xsd:extension base="dms:MultiChoiceLookup">
            <xsd:sequence>
              <xsd:element name="Value" type="dms:Lookup" maxOccurs="unbounded" minOccurs="0" nillable="true"/>
            </xsd:sequence>
          </xsd:extension>
        </xsd:complexContent>
      </xsd:complexType>
    </xsd:element>
    <xsd:element name="TrvConfidentialityLevelTaxHTField0" ma:index="22" ma:taxonomy="true" ma:internalName="TrvConfidentialityLevelTaxHTField0" ma:taxonomyFieldName="TrvConfidentialityLevel" ma:displayName="Konfidentialitetsnivå" ma:readOnly="false" ma:default="" ma:fieldId="{a84a37ca-5c43-43e3-a37a-c23c41d1607d}" ma:sspId="56b52474-2a4b-42ac-ac16-0a67cba4e670" ma:termSetId="4d666f29-dc73-4030-952a-63de8896f39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cb5d91-bdd7-49ce-9cf3-991022628628" elementFormDefault="qualified">
    <xsd:import namespace="http://schemas.microsoft.com/office/2006/documentManagement/types"/>
    <xsd:import namespace="http://schemas.microsoft.com/office/infopath/2007/PartnerControls"/>
    <xsd:element name="_x00c5_r" ma:index="17" nillable="true" ma:displayName="År" ma:list="{728d8a36-a5ac-4587-ab5c-6745ee281f77}" ma:internalName="_x00c5_r" ma:showField="Title">
      <xsd:simpleType>
        <xsd:restriction base="dms:Lookup"/>
      </xsd:simpleType>
    </xsd:element>
    <xsd:element name="Typ_x0020_av_x0020_dokument" ma:index="18" nillable="true" ma:displayName="Typ av dokument" ma:internalName="Typ_x0020_av_x0020_dokum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062ad9-45db-48cb-9df9-2f4f866f438b" elementFormDefault="qualified">
    <xsd:import namespace="http://schemas.microsoft.com/office/2006/documentManagement/types"/>
    <xsd:import namespace="http://schemas.microsoft.com/office/infopath/2007/PartnerControls"/>
    <xsd:element name="Ansvarig_x0020_kommunikat_x00f6_r" ma:index="19" nillable="true" ma:displayName="Ansvarig kommunikatör" ma:list="UserInfo" ma:SharePointGroup="0" ma:internalName="Ansvarig_x0020_kommunikat_x00f6_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ida_x0020_p_x00e5__x0020_intran_x00e4_tet" ma:index="20" nillable="true" ma:displayName="Sida på intranätet" ma:format="Hyperlink" ma:internalName="Sida_x0020_p_x00e5__x0020_intran_x00e4_tet">
      <xsd:complexType>
        <xsd:complexContent>
          <xsd:extension base="dms:URL">
            <xsd:sequence>
              <xsd:element name="Url" type="dms:ValidUrl" minOccurs="0" nillable="true"/>
              <xsd:element name="Description" type="xsd:string" nillable="true"/>
            </xsd:sequence>
          </xsd:extension>
        </xsd:complexContent>
      </xsd:complexType>
    </xsd:element>
    <xsd:element name="Komobjekt" ma:index="21" nillable="true" ma:displayName="Komobjekt" ma:list="{766007fa-f7f9-4589-ae10-055fad796d73}" ma:internalName="Komobjekt"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Innehållstyp"/>
        <xsd:element ref="dc:title" maxOccurs="1" ma:index="1" ma:displayName="Dokument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E74B4E73-29F5-4C44-AEDC-5752B130AE4E}">
  <ds:schemaRefs>
    <ds:schemaRef ds:uri="http://schemas.microsoft.com/office/2006/metadata/properties"/>
    <ds:schemaRef ds:uri="http://schemas.microsoft.com/office/2006/documentManagement/types"/>
    <ds:schemaRef ds:uri="0d062ad9-45db-48cb-9df9-2f4f866f438b"/>
    <ds:schemaRef ds:uri="http://purl.org/dc/terms/"/>
    <ds:schemaRef ds:uri="http://purl.org/dc/dcmitype/"/>
    <ds:schemaRef ds:uri="Trafikverket"/>
    <ds:schemaRef ds:uri="http://schemas.microsoft.com/office/infopath/2007/PartnerControls"/>
    <ds:schemaRef ds:uri="3ccb5d91-bdd7-49ce-9cf3-991022628628"/>
    <ds:schemaRef ds:uri="http://purl.org/dc/elements/1.1/"/>
    <ds:schemaRef ds:uri="http://schemas.openxmlformats.org/package/2006/metadata/core-properties"/>
    <ds:schemaRef ds:uri="5364f312-ac65-424a-af21-284130f3355e"/>
    <ds:schemaRef ds:uri="http://www.w3.org/XML/1998/namespace"/>
  </ds:schemaRefs>
</ds:datastoreItem>
</file>

<file path=customXml/itemProps2.xml><?xml version="1.0" encoding="utf-8"?>
<ds:datastoreItem xmlns:ds="http://schemas.openxmlformats.org/officeDocument/2006/customXml" ds:itemID="{907995CE-3062-4DCB-913E-CA7C92E2CDC1}">
  <ds:schemaRefs>
    <ds:schemaRef ds:uri="http://schemas.microsoft.com/sharepoint/v3/contenttype/forms"/>
  </ds:schemaRefs>
</ds:datastoreItem>
</file>

<file path=customXml/itemProps3.xml><?xml version="1.0" encoding="utf-8"?>
<ds:datastoreItem xmlns:ds="http://schemas.openxmlformats.org/officeDocument/2006/customXml" ds:itemID="{6B95C709-1E15-49F3-9220-6CF6E39C3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Trafikverket"/>
    <ds:schemaRef ds:uri="5364f312-ac65-424a-af21-284130f3355e"/>
    <ds:schemaRef ds:uri="3ccb5d91-bdd7-49ce-9cf3-991022628628"/>
    <ds:schemaRef ds:uri="0d062ad9-45db-48cb-9df9-2f4f866f43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964152E-5F89-4F6F-8729-C4D08C09CDC6}">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Presentation_Trafikverket</Template>
  <TotalTime>4997</TotalTime>
  <Words>3415</Words>
  <Application>Microsoft Office PowerPoint</Application>
  <PresentationFormat>Bredbild</PresentationFormat>
  <Paragraphs>302</Paragraphs>
  <Slides>22</Slides>
  <Notes>19</Notes>
  <HiddenSlides>0</HiddenSlides>
  <MMClips>0</MMClips>
  <ScaleCrop>false</ScaleCrop>
  <HeadingPairs>
    <vt:vector size="6" baseType="variant">
      <vt:variant>
        <vt:lpstr>Använt teckensnitt</vt:lpstr>
      </vt:variant>
      <vt:variant>
        <vt:i4>1</vt:i4>
      </vt:variant>
      <vt:variant>
        <vt:lpstr>Tema</vt:lpstr>
      </vt:variant>
      <vt:variant>
        <vt:i4>3</vt:i4>
      </vt:variant>
      <vt:variant>
        <vt:lpstr>Bildrubriker</vt:lpstr>
      </vt:variant>
      <vt:variant>
        <vt:i4>22</vt:i4>
      </vt:variant>
    </vt:vector>
  </HeadingPairs>
  <TitlesOfParts>
    <vt:vector size="26" baseType="lpstr">
      <vt:lpstr>Arial</vt:lpstr>
      <vt:lpstr>Start</vt:lpstr>
      <vt:lpstr>Rubrik med logga</vt:lpstr>
      <vt:lpstr>Rubrik med logga, titel, datum och sidnr</vt:lpstr>
      <vt:lpstr>PowerPoint-presentation</vt:lpstr>
      <vt:lpstr>Trafikverkets  uppförandekod</vt:lpstr>
      <vt:lpstr>Varför behövs en uppförandekod?</vt:lpstr>
      <vt:lpstr>Trafikverkets uppförandekod  – en del av kontraktet</vt:lpstr>
      <vt:lpstr>Uppförandekodens delar</vt:lpstr>
      <vt:lpstr>Korruption,  mutor och jäv</vt:lpstr>
      <vt:lpstr>Sund konkurrens</vt:lpstr>
      <vt:lpstr>Representation</vt:lpstr>
      <vt:lpstr>Alkohol och droger</vt:lpstr>
      <vt:lpstr>Antidiskriminering och mångfald</vt:lpstr>
      <vt:lpstr>Miljö</vt:lpstr>
      <vt:lpstr>Säkerhet, säkerhetskultur  och arbetsmiljö</vt:lpstr>
      <vt:lpstr>Resor</vt:lpstr>
      <vt:lpstr>Rapportera missförhållanden</vt:lpstr>
      <vt:lpstr>Trafikverkets visslarsystem</vt:lpstr>
      <vt:lpstr>Uppförandekoden är en kontrakts-förutsättning och gäller oss alla i kontraktet</vt:lpstr>
      <vt:lpstr>Dilemman</vt:lpstr>
      <vt:lpstr>Överblivet material</vt:lpstr>
      <vt:lpstr>Inspirationsdag  hos en leverantör</vt:lpstr>
      <vt:lpstr>ÄTA eller inte  – det är frågan?</vt:lpstr>
      <vt:lpstr>Värna om förtroende  och viljan att göra rätt</vt:lpstr>
      <vt:lpstr>Tack!</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Sahrin Thomas, KMrf</dc:creator>
  <cp:lastModifiedBy>Dackevall Wolf Maria, KMee</cp:lastModifiedBy>
  <cp:revision>103</cp:revision>
  <dcterms:created xsi:type="dcterms:W3CDTF">2021-02-08T12:04:24Z</dcterms:created>
  <dcterms:modified xsi:type="dcterms:W3CDTF">2023-02-17T13:32:22Z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0x010100F3454A24D10946AC8A6A7F801497FF3100F8AAE1524C8247BC8FBD01CB77B5381600DBE285BDA6F7114CB76F5D3224824953</vt:lpwstr>
  </property>
  <property fmtid="{D5CDD505-2E9C-101B-9397-08002B2CF9AE}" pid="3" name="TrvDocumentType">
    <vt:lpwstr>30;#ARBETSMATERIAL|a2894791-a90f-4fd8-bd38-5426c743cb42</vt:lpwstr>
  </property>
  <property fmtid="{D5CDD505-2E9C-101B-9397-08002B2CF9AE}" pid="4" name="TrvDocumentTemplateOwner">
    <vt:lpwstr>277</vt:lpwstr>
  </property>
  <property fmtid="{D5CDD505-2E9C-101B-9397-08002B2CF9AE}" pid="5" name="TrvDocumentTemplateStatus">
    <vt:lpwstr>Ska distribueras</vt:lpwstr>
  </property>
  <property fmtid="{D5CDD505-2E9C-101B-9397-08002B2CF9AE}" pid="6" name="TrvDocumentTemplateTitle">
    <vt:lpwstr>Presentation_Trafikverket</vt:lpwstr>
  </property>
  <property fmtid="{D5CDD505-2E9C-101B-9397-08002B2CF9AE}" pid="7" name="TrvDocumentTemplateDescription">
    <vt:lpwstr>PPT-mall, widescreen, som ska användas av verksamheten för att skapa presentationer.</vt:lpwstr>
  </property>
  <property fmtid="{D5CDD505-2E9C-101B-9397-08002B2CF9AE}" pid="8" name="TrvDocumentTemplateContact">
    <vt:lpwstr>579</vt:lpwstr>
  </property>
  <property fmtid="{D5CDD505-2E9C-101B-9397-08002B2CF9AE}" pid="9" name="TrvDocumentTemplateOwnerTaxHTField0">
    <vt:lpwstr>KM Kommunikation|65ba4904-7f87-411a-bf82-b389570b62aa</vt:lpwstr>
  </property>
  <property fmtid="{D5CDD505-2E9C-101B-9397-08002B2CF9AE}" pid="10" name="TrvDocumentTemplateCategoryTaxHTField0">
    <vt:lpwstr/>
  </property>
  <property fmtid="{D5CDD505-2E9C-101B-9397-08002B2CF9AE}" pid="11" name="TrvDocumentTemplateCategory">
    <vt:lpwstr/>
  </property>
  <property fmtid="{D5CDD505-2E9C-101B-9397-08002B2CF9AE}" pid="12" name="TrvUploadedDocumentType">
    <vt:lpwstr>30;#ARBETSMATERIAL|a2894791-a90f-4fd8-bd38-5426c743cb42</vt:lpwstr>
  </property>
  <property fmtid="{D5CDD505-2E9C-101B-9397-08002B2CF9AE}" pid="13" name="TrvUploadedDocumentTypeTaxHTField0">
    <vt:lpwstr>ARBETSMATERIAL|a2894791-a90f-4fd8-bd38-5426c743cb42</vt:lpwstr>
  </property>
  <property fmtid="{D5CDD505-2E9C-101B-9397-08002B2CF9AE}" pid="14" name="TrvConfidentialityLevel">
    <vt:lpwstr/>
  </property>
</Properties>
</file>