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 id="2147483692" r:id="rId7"/>
  </p:sldMasterIdLst>
  <p:notesMasterIdLst>
    <p:notesMasterId r:id="rId32"/>
  </p:notesMasterIdLst>
  <p:sldIdLst>
    <p:sldId id="256" r:id="rId8"/>
    <p:sldId id="312" r:id="rId9"/>
    <p:sldId id="313" r:id="rId10"/>
    <p:sldId id="292" r:id="rId11"/>
    <p:sldId id="293" r:id="rId12"/>
    <p:sldId id="297" r:id="rId13"/>
    <p:sldId id="294" r:id="rId14"/>
    <p:sldId id="295" r:id="rId15"/>
    <p:sldId id="299" r:id="rId16"/>
    <p:sldId id="308" r:id="rId17"/>
    <p:sldId id="302" r:id="rId18"/>
    <p:sldId id="300" r:id="rId19"/>
    <p:sldId id="303" r:id="rId20"/>
    <p:sldId id="298" r:id="rId21"/>
    <p:sldId id="309" r:id="rId22"/>
    <p:sldId id="301" r:id="rId23"/>
    <p:sldId id="304" r:id="rId24"/>
    <p:sldId id="305" r:id="rId25"/>
    <p:sldId id="310" r:id="rId26"/>
    <p:sldId id="306" r:id="rId27"/>
    <p:sldId id="307" r:id="rId28"/>
    <p:sldId id="311" r:id="rId29"/>
    <p:sldId id="296" r:id="rId30"/>
    <p:sldId id="314"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6679" autoAdjust="0"/>
  </p:normalViewPr>
  <p:slideViewPr>
    <p:cSldViewPr>
      <p:cViewPr varScale="1">
        <p:scale>
          <a:sx n="54" d="100"/>
          <a:sy n="54" d="100"/>
        </p:scale>
        <p:origin x="18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BE0C308-7F8A-4A61-8634-2ADFF835C249}" type="datetimeFigureOut">
              <a:rPr lang="sv-SE"/>
              <a:pPr>
                <a:defRPr/>
              </a:pPr>
              <a:t>2016-05-26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B914C81-BE50-4068-9EC8-6D9E79D4C959}" type="slidenum">
              <a:rPr lang="sv-SE"/>
              <a:pPr>
                <a:defRPr/>
              </a:pPr>
              <a:t>‹#›</a:t>
            </a:fld>
            <a:endParaRPr lang="sv-SE"/>
          </a:p>
        </p:txBody>
      </p:sp>
    </p:spTree>
    <p:extLst>
      <p:ext uri="{BB962C8B-B14F-4D97-AF65-F5344CB8AC3E}">
        <p14:creationId xmlns:p14="http://schemas.microsoft.com/office/powerpoint/2010/main" val="1386540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9"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sz="800" i="1" dirty="0" smtClean="0"/>
              <a:t>(För att använda hyperlänkarna: Om du i en bild vänsterklickar på blåfärgad  text så kommer via hyperlänk upp aktuell lagtext. Återgå till senaste bilden i bildspelet genom högerklicka och vänsterklicka på ”Senast visad”.)</a:t>
            </a:r>
          </a:p>
          <a:p>
            <a:endParaRPr lang="sv-SE" sz="800"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sz="800" i="1" dirty="0" smtClean="0"/>
              <a:t>(Samrådet är ofta ett bra tillfälle att fånga upp information kring ledningar på de berörda fastigheterna.. Förslagsvis ber ni fastighetsägarna att efter mötet rita in på en karta (som vi tillhandahåller) vart det finns ledningar och vem som äger/använder dessa.)</a:t>
            </a:r>
          </a:p>
          <a:p>
            <a:endParaRPr lang="sv-SE" sz="800" i="1" dirty="0" smtClean="0"/>
          </a:p>
        </p:txBody>
      </p:sp>
      <p:sp>
        <p:nvSpPr>
          <p:cNvPr id="34820"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F9D53B-6B13-4FF6-8C3D-121F2E4EC2E2}" type="slidenum">
              <a:rPr lang="sv-SE" smtClean="0"/>
              <a:pPr/>
              <a:t>1</a:t>
            </a:fld>
            <a:endParaRPr lang="sv-SE" smtClean="0"/>
          </a:p>
        </p:txBody>
      </p:sp>
    </p:spTree>
    <p:extLst>
      <p:ext uri="{BB962C8B-B14F-4D97-AF65-F5344CB8AC3E}">
        <p14:creationId xmlns:p14="http://schemas.microsoft.com/office/powerpoint/2010/main" val="241909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243501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26550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162945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284782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64902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51957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398453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3336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20</a:t>
            </a:fld>
            <a:endParaRPr lang="sv-SE">
              <a:solidFill>
                <a:prstClr val="black"/>
              </a:solidFill>
            </a:endParaRPr>
          </a:p>
        </p:txBody>
      </p:sp>
    </p:spTree>
    <p:extLst>
      <p:ext uri="{BB962C8B-B14F-4D97-AF65-F5344CB8AC3E}">
        <p14:creationId xmlns:p14="http://schemas.microsoft.com/office/powerpoint/2010/main" val="427972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21</a:t>
            </a:fld>
            <a:endParaRPr lang="sv-SE">
              <a:solidFill>
                <a:prstClr val="black"/>
              </a:solidFill>
            </a:endParaRPr>
          </a:p>
        </p:txBody>
      </p:sp>
    </p:spTree>
    <p:extLst>
      <p:ext uri="{BB962C8B-B14F-4D97-AF65-F5344CB8AC3E}">
        <p14:creationId xmlns:p14="http://schemas.microsoft.com/office/powerpoint/2010/main" val="87814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236385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22</a:t>
            </a:fld>
            <a:endParaRPr lang="sv-SE">
              <a:solidFill>
                <a:prstClr val="black"/>
              </a:solidFill>
            </a:endParaRPr>
          </a:p>
        </p:txBody>
      </p:sp>
    </p:spTree>
    <p:extLst>
      <p:ext uri="{BB962C8B-B14F-4D97-AF65-F5344CB8AC3E}">
        <p14:creationId xmlns:p14="http://schemas.microsoft.com/office/powerpoint/2010/main" val="1585554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23</a:t>
            </a:fld>
            <a:endParaRPr lang="sv-SE">
              <a:solidFill>
                <a:prstClr val="black"/>
              </a:solidFill>
            </a:endParaRPr>
          </a:p>
        </p:txBody>
      </p:sp>
    </p:spTree>
    <p:extLst>
      <p:ext uri="{BB962C8B-B14F-4D97-AF65-F5344CB8AC3E}">
        <p14:creationId xmlns:p14="http://schemas.microsoft.com/office/powerpoint/2010/main" val="281231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313845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33229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166095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133442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356797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10</a:t>
            </a:fld>
            <a:endParaRPr lang="sv-SE">
              <a:solidFill>
                <a:prstClr val="black"/>
              </a:solidFill>
            </a:endParaRPr>
          </a:p>
        </p:txBody>
      </p:sp>
    </p:spTree>
    <p:extLst>
      <p:ext uri="{BB962C8B-B14F-4D97-AF65-F5344CB8AC3E}">
        <p14:creationId xmlns:p14="http://schemas.microsoft.com/office/powerpoint/2010/main" val="226859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TRV</a:t>
            </a:r>
            <a:r>
              <a:rPr lang="sv-SE" baseline="0" dirty="0" smtClean="0"/>
              <a:t> hälsar välkommen till Informationsmötet för E6 Södra infarten Halmstad.</a:t>
            </a:r>
          </a:p>
          <a:p>
            <a:r>
              <a:rPr lang="sv-SE" baseline="0" dirty="0" smtClean="0"/>
              <a:t>TRV går igenom dagordningen.</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420082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2" name="Platshållare för rubrik 7"/>
          <p:cNvSpPr>
            <a:spLocks noGrp="1"/>
          </p:cNvSpPr>
          <p:nvPr>
            <p:ph type="title"/>
          </p:nvPr>
        </p:nvSpPr>
        <p:spPr bwMode="auto">
          <a:xfrm>
            <a:off x="285720" y="357166"/>
            <a:ext cx="2571768" cy="2725737"/>
          </a:xfrm>
          <a:prstGeom prst="rect">
            <a:avLst/>
          </a:prstGeom>
          <a:noFill/>
          <a:ln w="9525">
            <a:noFill/>
            <a:miter lim="800000"/>
            <a:headEnd/>
            <a:tailEnd/>
          </a:ln>
        </p:spPr>
        <p:txBody>
          <a:bodyPr/>
          <a:lstStyle>
            <a:lvl1pPr>
              <a:defRPr/>
            </a:lvl1pPr>
          </a:lstStyle>
          <a:p>
            <a:pPr lvl="0"/>
            <a:r>
              <a:rPr lang="sv-SE" smtClean="0"/>
              <a:t>Klicka här för att ändra format</a:t>
            </a:r>
            <a:endParaRPr lang="sv-SE"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714348" y="1571612"/>
            <a:ext cx="7632000" cy="4248000"/>
          </a:xfrm>
        </p:spPr>
        <p:txBody>
          <a:bodyPr/>
          <a:lstStyle>
            <a:lvl1pPr marL="0" indent="0" algn="l">
              <a:lnSpc>
                <a:spcPct val="100000"/>
              </a:lnSpc>
              <a:spcBef>
                <a:spcPts val="432"/>
              </a:spcBef>
              <a:spcAft>
                <a:spcPts val="0"/>
              </a:spcAft>
              <a:buNone/>
              <a:defRPr sz="1800" baseline="0"/>
            </a:lvl1pPr>
            <a:lvl2pPr>
              <a:spcBef>
                <a:spcPts val="24"/>
              </a:spcBef>
              <a:defRPr sz="1600"/>
            </a:lvl2pPr>
            <a:lvl3pPr>
              <a:spcBef>
                <a:spcPts val="24"/>
              </a:spcBef>
              <a:defRPr sz="1600"/>
            </a:lvl3pPr>
            <a:lvl4pPr>
              <a:spcBef>
                <a:spcPts val="24"/>
              </a:spcBef>
              <a:defRPr sz="1600"/>
            </a:lvl4pPr>
            <a:lvl5pPr>
              <a:spcBef>
                <a:spcPts val="24"/>
              </a:spcBef>
              <a:defRPr sz="1600"/>
            </a:lvl5pPr>
          </a:lstStyle>
          <a:p>
            <a:pPr lvl="0"/>
            <a:r>
              <a:rPr lang="sv-SE" dirty="0" smtClean="0"/>
              <a:t>Klicka här för att ändra format på bakgrundstexten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14348" y="1467016"/>
            <a:ext cx="7632000" cy="4248000"/>
          </a:xfrm>
        </p:spPr>
        <p:txBody>
          <a:bodyPr/>
          <a:lstStyle>
            <a:lvl1pPr marL="273600" marR="0" indent="-273600" algn="l" defTabSz="914400" rtl="0" eaLnBrk="0" fontAlgn="base" latinLnBrk="0" hangingPunct="0">
              <a:lnSpc>
                <a:spcPts val="2200"/>
              </a:lnSpc>
              <a:spcBef>
                <a:spcPts val="400"/>
              </a:spcBef>
              <a:spcAft>
                <a:spcPts val="600"/>
              </a:spcAft>
              <a:buClrTx/>
              <a:buSzTx/>
              <a:buFont typeface="Arial" charset="0"/>
              <a:buChar char="•"/>
              <a:tabLst>
                <a:tab pos="266700" algn="l"/>
              </a:tabLst>
              <a:defRPr sz="1800"/>
            </a:lvl1pPr>
            <a:lvl2pPr>
              <a:spcBef>
                <a:spcPts val="24"/>
              </a:spcBef>
              <a:defRPr sz="1600"/>
            </a:lvl2pPr>
            <a:lvl3pPr>
              <a:spcBef>
                <a:spcPts val="24"/>
              </a:spcBef>
              <a:defRPr sz="1600"/>
            </a:lvl3pPr>
            <a:lvl4pPr>
              <a:spcBef>
                <a:spcPts val="24"/>
              </a:spcBef>
              <a:defRPr sz="1600"/>
            </a:lvl4pPr>
            <a:lvl5pPr>
              <a:spcBef>
                <a:spcPts val="24"/>
              </a:spcBef>
              <a:defRPr sz="1600"/>
            </a:lvl5pPr>
          </a:lstStyle>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p:txBody>
      </p:sp>
      <p:sp>
        <p:nvSpPr>
          <p:cNvPr id="4"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standard">
    <p:spTree>
      <p:nvGrpSpPr>
        <p:cNvPr id="1" name=""/>
        <p:cNvGrpSpPr/>
        <p:nvPr/>
      </p:nvGrpSpPr>
      <p:grpSpPr>
        <a:xfrm>
          <a:off x="0" y="0"/>
          <a:ext cx="0" cy="0"/>
          <a:chOff x="0" y="0"/>
          <a:chExt cx="0" cy="0"/>
        </a:xfrm>
      </p:grpSpPr>
      <p:sp>
        <p:nvSpPr>
          <p:cNvPr id="7" name="Platshållare för text 6"/>
          <p:cNvSpPr>
            <a:spLocks noGrp="1"/>
          </p:cNvSpPr>
          <p:nvPr>
            <p:ph type="body" sz="quarter" idx="10"/>
          </p:nvPr>
        </p:nvSpPr>
        <p:spPr>
          <a:xfrm>
            <a:off x="726214" y="1428736"/>
            <a:ext cx="7632000" cy="4248000"/>
          </a:xfrm>
        </p:spPr>
        <p:txBody>
          <a:bodyPr/>
          <a:lstStyle>
            <a:lvl1pPr marL="355600" indent="-355600">
              <a:tabLst>
                <a:tab pos="355600" algn="l"/>
              </a:tabLst>
              <a:defRPr/>
            </a:lvl1pPr>
            <a:lvl2pPr>
              <a:tabLst/>
              <a:defRPr/>
            </a:lvl2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3" cstate="print"/>
          <a:srcRect l="12184" t="423" b="2805"/>
          <a:stretch>
            <a:fillRect/>
          </a:stretch>
        </p:blipFill>
        <p:spPr bwMode="auto">
          <a:xfrm>
            <a:off x="142875" y="144463"/>
            <a:ext cx="2854325" cy="6583362"/>
          </a:xfrm>
          <a:prstGeom prst="rect">
            <a:avLst/>
          </a:prstGeom>
          <a:noFill/>
          <a:ln w="9525">
            <a:noFill/>
            <a:miter lim="800000"/>
            <a:headEnd/>
            <a:tailEnd/>
          </a:ln>
        </p:spPr>
      </p:pic>
      <p:sp>
        <p:nvSpPr>
          <p:cNvPr id="1027" name="Platshållare för rubrik 7"/>
          <p:cNvSpPr>
            <a:spLocks noGrp="1"/>
          </p:cNvSpPr>
          <p:nvPr>
            <p:ph type="title"/>
          </p:nvPr>
        </p:nvSpPr>
        <p:spPr bwMode="auto">
          <a:xfrm>
            <a:off x="285750" y="357188"/>
            <a:ext cx="2571750" cy="2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ange rubrik</a:t>
            </a:r>
          </a:p>
        </p:txBody>
      </p:sp>
      <p:pic>
        <p:nvPicPr>
          <p:cNvPr id="1028" name="Picture 36" descr="TRAFIKVERKET_LOGO_till_ppt-mall"/>
          <p:cNvPicPr>
            <a:picLocks noChangeAspect="1" noChangeArrowheads="1"/>
          </p:cNvPicPr>
          <p:nvPr userDrawn="1"/>
        </p:nvPicPr>
        <p:blipFill>
          <a:blip r:embed="rId4" cstate="print"/>
          <a:srcRect/>
          <a:stretch>
            <a:fillRect/>
          </a:stretch>
        </p:blipFill>
        <p:spPr bwMode="auto">
          <a:xfrm>
            <a:off x="3143250" y="3829050"/>
            <a:ext cx="5541963" cy="1087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9" r:id="rId1"/>
  </p:sldLayoutIdLst>
  <p:hf hdr="0" ftr="0" dt="0"/>
  <p:txStyles>
    <p:titleStyle>
      <a:lvl1pPr algn="l" rtl="0" eaLnBrk="0" fontAlgn="base" hangingPunct="0">
        <a:spcBef>
          <a:spcPct val="0"/>
        </a:spcBef>
        <a:spcAft>
          <a:spcPct val="0"/>
        </a:spcAft>
        <a:defRPr sz="20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000" b="1">
          <a:solidFill>
            <a:schemeClr val="bg1"/>
          </a:solidFill>
          <a:latin typeface="Arial" charset="0"/>
          <a:cs typeface="Arial" charset="0"/>
        </a:defRPr>
      </a:lvl2pPr>
      <a:lvl3pPr algn="l" rtl="0" eaLnBrk="0" fontAlgn="base" hangingPunct="0">
        <a:spcBef>
          <a:spcPct val="0"/>
        </a:spcBef>
        <a:spcAft>
          <a:spcPct val="0"/>
        </a:spcAft>
        <a:defRPr sz="2000" b="1">
          <a:solidFill>
            <a:schemeClr val="bg1"/>
          </a:solidFill>
          <a:latin typeface="Arial" charset="0"/>
          <a:cs typeface="Arial" charset="0"/>
        </a:defRPr>
      </a:lvl3pPr>
      <a:lvl4pPr algn="l" rtl="0" eaLnBrk="0" fontAlgn="base" hangingPunct="0">
        <a:spcBef>
          <a:spcPct val="0"/>
        </a:spcBef>
        <a:spcAft>
          <a:spcPct val="0"/>
        </a:spcAft>
        <a:defRPr sz="2000" b="1">
          <a:solidFill>
            <a:schemeClr val="bg1"/>
          </a:solidFill>
          <a:latin typeface="Arial" charset="0"/>
          <a:cs typeface="Arial" charset="0"/>
        </a:defRPr>
      </a:lvl4pPr>
      <a:lvl5pPr algn="l" rtl="0" eaLnBrk="0" fontAlgn="base" hangingPunct="0">
        <a:spcBef>
          <a:spcPct val="0"/>
        </a:spcBef>
        <a:spcAft>
          <a:spcPct val="0"/>
        </a:spcAft>
        <a:defRPr sz="2000" b="1">
          <a:solidFill>
            <a:schemeClr val="bg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0" descr="TRAFIKVERKET_sidfot_till_ppt-mall"/>
          <p:cNvPicPr>
            <a:picLocks noChangeAspect="1" noChangeArrowheads="1"/>
          </p:cNvPicPr>
          <p:nvPr userDrawn="1"/>
        </p:nvPicPr>
        <p:blipFill>
          <a:blip r:embed="rId6" cstate="print"/>
          <a:srcRect/>
          <a:stretch>
            <a:fillRect/>
          </a:stretch>
        </p:blipFill>
        <p:spPr bwMode="auto">
          <a:xfrm>
            <a:off x="0" y="6175375"/>
            <a:ext cx="9142413" cy="704850"/>
          </a:xfrm>
          <a:prstGeom prst="rect">
            <a:avLst/>
          </a:prstGeom>
          <a:noFill/>
          <a:ln w="9525">
            <a:noFill/>
            <a:miter lim="800000"/>
            <a:headEnd/>
            <a:tailEnd/>
          </a:ln>
        </p:spPr>
      </p:pic>
      <p:sp>
        <p:nvSpPr>
          <p:cNvPr id="2051"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2"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142875" y="6357938"/>
            <a:ext cx="571500" cy="215900"/>
          </a:xfrm>
          <a:prstGeom prst="rect">
            <a:avLst/>
          </a:prstGeom>
          <a:noFill/>
        </p:spPr>
        <p:txBody>
          <a:bodyPr>
            <a:spAutoFit/>
          </a:bodyPr>
          <a:lstStyle/>
          <a:p>
            <a:pPr>
              <a:defRPr/>
            </a:pPr>
            <a:fld id="{AF27315F-C9E1-4ECE-ABF0-5BB88B435ED9}" type="slidenum">
              <a:rPr lang="sv-SE" sz="800">
                <a:solidFill>
                  <a:schemeClr val="bg1"/>
                </a:solidFill>
              </a:rPr>
              <a:pPr>
                <a:defRPr/>
              </a:pPr>
              <a:t>‹#›</a:t>
            </a:fld>
            <a:endParaRPr lang="sv-SE" sz="800" dirty="0">
              <a:solidFill>
                <a:schemeClr val="bg1"/>
              </a:solidFill>
            </a:endParaRPr>
          </a:p>
        </p:txBody>
      </p:sp>
      <p:sp>
        <p:nvSpPr>
          <p:cNvPr id="8" name="textruta 7"/>
          <p:cNvSpPr txBox="1"/>
          <p:nvPr/>
        </p:nvSpPr>
        <p:spPr>
          <a:xfrm>
            <a:off x="500063" y="6357938"/>
            <a:ext cx="1000125" cy="215900"/>
          </a:xfrm>
          <a:prstGeom prst="rect">
            <a:avLst/>
          </a:prstGeom>
          <a:noFill/>
        </p:spPr>
        <p:txBody>
          <a:bodyPr>
            <a:spAutoFit/>
          </a:bodyPr>
          <a:lstStyle/>
          <a:p>
            <a:pPr>
              <a:defRPr/>
            </a:pPr>
            <a:fld id="{077D8C2F-A12E-42C7-9D8C-6FAF3C5D08E3}" type="datetime1">
              <a:rPr lang="sv-SE" sz="800">
                <a:solidFill>
                  <a:schemeClr val="bg1"/>
                </a:solidFill>
              </a:rPr>
              <a:pPr>
                <a:defRPr/>
              </a:pPr>
              <a:t>2016-05-26</a:t>
            </a:fld>
            <a:endParaRPr lang="sv-SE"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trafikverket.s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285750" y="357188"/>
            <a:ext cx="2571750" cy="2725737"/>
          </a:xfrm>
        </p:spPr>
        <p:txBody>
          <a:bodyPr/>
          <a:lstStyle/>
          <a:p>
            <a:r>
              <a:rPr lang="sv-SE" sz="1800" dirty="0" smtClean="0">
                <a:latin typeface="Arial" charset="0"/>
                <a:cs typeface="Arial" charset="0"/>
              </a:rPr>
              <a:t>Samrådsmöte</a:t>
            </a:r>
            <a:br>
              <a:rPr lang="sv-SE" sz="1800" dirty="0" smtClean="0">
                <a:latin typeface="Arial" charset="0"/>
                <a:cs typeface="Arial" charset="0"/>
              </a:rPr>
            </a:br>
            <a:r>
              <a:rPr lang="sv-SE" sz="1800" dirty="0" smtClean="0">
                <a:latin typeface="Arial" charset="0"/>
                <a:cs typeface="Arial" charset="0"/>
              </a:rPr>
              <a:t>Vägplan</a:t>
            </a:r>
            <a:br>
              <a:rPr lang="sv-SE" sz="1800" dirty="0" smtClean="0">
                <a:latin typeface="Arial" charset="0"/>
                <a:cs typeface="Arial" charset="0"/>
              </a:rPr>
            </a:br>
            <a:r>
              <a:rPr lang="sv-SE" sz="1800" dirty="0" smtClean="0">
                <a:latin typeface="Arial" charset="0"/>
                <a:cs typeface="Arial" charset="0"/>
              </a:rPr>
              <a:t>E6 Södra infarten</a:t>
            </a:r>
            <a:br>
              <a:rPr lang="sv-SE" sz="1800" dirty="0" smtClean="0">
                <a:latin typeface="Arial" charset="0"/>
                <a:cs typeface="Arial" charset="0"/>
              </a:rPr>
            </a:br>
            <a:r>
              <a:rPr lang="sv-SE" sz="1800" dirty="0">
                <a:latin typeface="Arial" charset="0"/>
                <a:cs typeface="Arial" charset="0"/>
              </a:rPr>
              <a:t/>
            </a:r>
            <a:br>
              <a:rPr lang="sv-SE" sz="1800" dirty="0">
                <a:latin typeface="Arial" charset="0"/>
                <a:cs typeface="Arial" charset="0"/>
              </a:rPr>
            </a:br>
            <a:r>
              <a:rPr lang="sv-SE" sz="1800" dirty="0" smtClean="0">
                <a:latin typeface="Arial" charset="0"/>
                <a:cs typeface="Arial" charset="0"/>
              </a:rPr>
              <a:t>2016-04-14</a:t>
            </a:r>
          </a:p>
        </p:txBody>
      </p:sp>
      <p:pic>
        <p:nvPicPr>
          <p:cNvPr id="6147" name="Picture 4" descr="http://www.bildarkivet.se/cust/getskiss_v3.asp?FHE987323070894"/>
          <p:cNvPicPr>
            <a:picLocks noChangeAspect="1" noChangeArrowheads="1"/>
          </p:cNvPicPr>
          <p:nvPr/>
        </p:nvPicPr>
        <p:blipFill>
          <a:blip r:embed="rId3" cstate="print"/>
          <a:srcRect/>
          <a:stretch>
            <a:fillRect/>
          </a:stretch>
        </p:blipFill>
        <p:spPr bwMode="auto">
          <a:xfrm>
            <a:off x="3132138" y="188913"/>
            <a:ext cx="5835650" cy="3255962"/>
          </a:xfrm>
          <a:prstGeom prst="rect">
            <a:avLst/>
          </a:prstGeom>
          <a:noFill/>
          <a:ln w="9525">
            <a:noFill/>
            <a:miter lim="800000"/>
            <a:headEnd/>
            <a:tailEnd/>
          </a:ln>
        </p:spPr>
      </p:pic>
      <p:pic>
        <p:nvPicPr>
          <p:cNvPr id="6148" name="Bildobjekt 3" descr="Bildarkivet_9R5V.jpg"/>
          <p:cNvPicPr>
            <a:picLocks noChangeAspect="1"/>
          </p:cNvPicPr>
          <p:nvPr/>
        </p:nvPicPr>
        <p:blipFill>
          <a:blip r:embed="rId4" cstate="print"/>
          <a:srcRect/>
          <a:stretch>
            <a:fillRect/>
          </a:stretch>
        </p:blipFill>
        <p:spPr bwMode="auto">
          <a:xfrm>
            <a:off x="7054850" y="5443538"/>
            <a:ext cx="1928813" cy="1282700"/>
          </a:xfrm>
          <a:prstGeom prst="rect">
            <a:avLst/>
          </a:prstGeom>
          <a:noFill/>
          <a:ln w="9525">
            <a:noFill/>
            <a:miter lim="800000"/>
            <a:headEnd/>
            <a:tailEnd/>
          </a:ln>
        </p:spPr>
      </p:pic>
      <p:pic>
        <p:nvPicPr>
          <p:cNvPr id="6149" name="Bildobjekt 4" descr="Bildarkivet_BTHC.jpg"/>
          <p:cNvPicPr>
            <a:picLocks noChangeAspect="1"/>
          </p:cNvPicPr>
          <p:nvPr/>
        </p:nvPicPr>
        <p:blipFill>
          <a:blip r:embed="rId5" cstate="print"/>
          <a:srcRect/>
          <a:stretch>
            <a:fillRect/>
          </a:stretch>
        </p:blipFill>
        <p:spPr bwMode="auto">
          <a:xfrm>
            <a:off x="3135313" y="5443538"/>
            <a:ext cx="1930400" cy="1282700"/>
          </a:xfrm>
          <a:prstGeom prst="rect">
            <a:avLst/>
          </a:prstGeom>
          <a:noFill/>
          <a:ln w="9525">
            <a:noFill/>
            <a:miter lim="800000"/>
            <a:headEnd/>
            <a:tailEnd/>
          </a:ln>
        </p:spPr>
      </p:pic>
      <p:pic>
        <p:nvPicPr>
          <p:cNvPr id="10" name="Picture 4" descr="35308544492"/>
          <p:cNvPicPr>
            <a:picLocks noChangeAspect="1" noChangeArrowheads="1"/>
          </p:cNvPicPr>
          <p:nvPr/>
        </p:nvPicPr>
        <p:blipFill>
          <a:blip r:embed="rId6" cstate="print"/>
          <a:srcRect/>
          <a:stretch>
            <a:fillRect/>
          </a:stretch>
        </p:blipFill>
        <p:spPr bwMode="auto">
          <a:xfrm>
            <a:off x="5076056" y="5443200"/>
            <a:ext cx="1922400" cy="12942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0"/>
            <a:ext cx="7772400" cy="1036800"/>
          </a:xfrm>
        </p:spPr>
        <p:txBody>
          <a:bodyPr/>
          <a:lstStyle/>
          <a:p>
            <a:r>
              <a:rPr lang="sv-SE" dirty="0" smtClean="0"/>
              <a:t>Åtgärdsförslag - Fyllebro</a:t>
            </a:r>
            <a:endParaRPr lang="sv-SE" dirty="0"/>
          </a:p>
        </p:txBody>
      </p:sp>
      <p:pic>
        <p:nvPicPr>
          <p:cNvPr id="4" name="Platshållare för innehåll 3"/>
          <p:cNvPicPr>
            <a:picLocks noGrp="1" noChangeAspect="1"/>
          </p:cNvPicPr>
          <p:nvPr>
            <p:ph idx="1"/>
          </p:nvPr>
        </p:nvPicPr>
        <p:blipFill>
          <a:blip r:embed="rId3"/>
          <a:stretch>
            <a:fillRect/>
          </a:stretch>
        </p:blipFill>
        <p:spPr>
          <a:xfrm>
            <a:off x="395536" y="764704"/>
            <a:ext cx="7704856" cy="5532962"/>
          </a:xfrm>
          <a:prstGeom prst="rect">
            <a:avLst/>
          </a:prstGeom>
        </p:spPr>
      </p:pic>
    </p:spTree>
    <p:extLst>
      <p:ext uri="{BB962C8B-B14F-4D97-AF65-F5344CB8AC3E}">
        <p14:creationId xmlns:p14="http://schemas.microsoft.com/office/powerpoint/2010/main" val="4163192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0"/>
            <a:ext cx="7772400" cy="1036800"/>
          </a:xfrm>
        </p:spPr>
        <p:txBody>
          <a:bodyPr/>
          <a:lstStyle/>
          <a:p>
            <a:r>
              <a:rPr lang="sv-SE" dirty="0" smtClean="0"/>
              <a:t>Åtgärdsförslag - Fyllebro</a:t>
            </a:r>
            <a:endParaRPr lang="sv-SE" dirty="0"/>
          </a:p>
        </p:txBody>
      </p:sp>
      <p:pic>
        <p:nvPicPr>
          <p:cNvPr id="6" name="Platshållare för innehåll 5"/>
          <p:cNvPicPr>
            <a:picLocks noGrp="1" noChangeAspect="1"/>
          </p:cNvPicPr>
          <p:nvPr>
            <p:ph idx="1"/>
          </p:nvPr>
        </p:nvPicPr>
        <p:blipFill>
          <a:blip r:embed="rId3"/>
          <a:stretch>
            <a:fillRect/>
          </a:stretch>
        </p:blipFill>
        <p:spPr>
          <a:xfrm>
            <a:off x="1557720" y="2060848"/>
            <a:ext cx="6168111" cy="4248150"/>
          </a:xfrm>
          <a:prstGeom prst="rect">
            <a:avLst/>
          </a:prstGeom>
        </p:spPr>
      </p:pic>
      <p:sp>
        <p:nvSpPr>
          <p:cNvPr id="7" name="Rektangel 6"/>
          <p:cNvSpPr/>
          <p:nvPr/>
        </p:nvSpPr>
        <p:spPr>
          <a:xfrm>
            <a:off x="4673309" y="1484784"/>
            <a:ext cx="4572000" cy="923330"/>
          </a:xfrm>
          <a:prstGeom prst="rect">
            <a:avLst/>
          </a:prstGeom>
        </p:spPr>
        <p:txBody>
          <a:bodyPr>
            <a:spAutoFit/>
          </a:bodyPr>
          <a:lstStyle/>
          <a:p>
            <a:r>
              <a:rPr lang="sv-SE" dirty="0">
                <a:solidFill>
                  <a:srgbClr val="000000"/>
                </a:solidFill>
                <a:latin typeface="Verdana" panose="020B0604030504040204" pitchFamily="34" charset="0"/>
              </a:rPr>
              <a:t>Bullerskärm </a:t>
            </a:r>
            <a:r>
              <a:rPr lang="sv-SE" dirty="0" smtClean="0">
                <a:solidFill>
                  <a:srgbClr val="000000"/>
                </a:solidFill>
                <a:latin typeface="Verdana" panose="020B0604030504040204" pitchFamily="34" charset="0"/>
              </a:rPr>
              <a:t>2 </a:t>
            </a:r>
            <a:r>
              <a:rPr lang="sv-SE" dirty="0">
                <a:solidFill>
                  <a:srgbClr val="000000"/>
                </a:solidFill>
                <a:latin typeface="Verdana" panose="020B0604030504040204" pitchFamily="34" charset="0"/>
              </a:rPr>
              <a:t>meter hög, 160 meter lång och placerad i vägkant vid väg 15, </a:t>
            </a:r>
            <a:endParaRPr lang="sv-SE" dirty="0"/>
          </a:p>
        </p:txBody>
      </p:sp>
      <p:sp>
        <p:nvSpPr>
          <p:cNvPr id="8" name="Rektangel 7"/>
          <p:cNvSpPr/>
          <p:nvPr/>
        </p:nvSpPr>
        <p:spPr>
          <a:xfrm>
            <a:off x="69776" y="1053891"/>
            <a:ext cx="4572000" cy="1200329"/>
          </a:xfrm>
          <a:prstGeom prst="rect">
            <a:avLst/>
          </a:prstGeom>
        </p:spPr>
        <p:txBody>
          <a:bodyPr>
            <a:spAutoFit/>
          </a:bodyPr>
          <a:lstStyle/>
          <a:p>
            <a:r>
              <a:rPr lang="sv-SE" dirty="0">
                <a:solidFill>
                  <a:srgbClr val="000000"/>
                </a:solidFill>
                <a:latin typeface="Verdana" panose="020B0604030504040204" pitchFamily="34" charset="0"/>
              </a:rPr>
              <a:t>Bullerskärm </a:t>
            </a:r>
            <a:r>
              <a:rPr lang="sv-SE" dirty="0" smtClean="0">
                <a:solidFill>
                  <a:srgbClr val="000000"/>
                </a:solidFill>
                <a:latin typeface="Verdana" panose="020B0604030504040204" pitchFamily="34" charset="0"/>
              </a:rPr>
              <a:t>på </a:t>
            </a:r>
            <a:r>
              <a:rPr lang="sv-SE" dirty="0">
                <a:solidFill>
                  <a:srgbClr val="000000"/>
                </a:solidFill>
                <a:latin typeface="Verdana" panose="020B0604030504040204" pitchFamily="34" charset="0"/>
              </a:rPr>
              <a:t>befintlig vall utmed </a:t>
            </a:r>
            <a:r>
              <a:rPr lang="sv-SE" dirty="0" smtClean="0">
                <a:solidFill>
                  <a:srgbClr val="000000"/>
                </a:solidFill>
                <a:latin typeface="Verdana" panose="020B0604030504040204" pitchFamily="34" charset="0"/>
              </a:rPr>
              <a:t>E6. </a:t>
            </a:r>
            <a:r>
              <a:rPr lang="sv-SE" dirty="0">
                <a:solidFill>
                  <a:srgbClr val="000000"/>
                </a:solidFill>
                <a:latin typeface="Verdana" panose="020B0604030504040204" pitchFamily="34" charset="0"/>
              </a:rPr>
              <a:t>Bullerskärmen är 585 meter lång, höjden på skärm och vallen kombinerat är 4 meter över </a:t>
            </a:r>
            <a:r>
              <a:rPr lang="sv-SE" dirty="0" smtClean="0">
                <a:solidFill>
                  <a:srgbClr val="000000"/>
                </a:solidFill>
                <a:latin typeface="Verdana" panose="020B0604030504040204" pitchFamily="34" charset="0"/>
              </a:rPr>
              <a:t>E6 </a:t>
            </a:r>
            <a:endParaRPr lang="sv-SE" dirty="0"/>
          </a:p>
        </p:txBody>
      </p:sp>
      <p:cxnSp>
        <p:nvCxnSpPr>
          <p:cNvPr id="10" name="Rak pil 9"/>
          <p:cNvCxnSpPr/>
          <p:nvPr/>
        </p:nvCxnSpPr>
        <p:spPr>
          <a:xfrm>
            <a:off x="1691680" y="2531219"/>
            <a:ext cx="432048" cy="20499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 11"/>
          <p:cNvCxnSpPr/>
          <p:nvPr/>
        </p:nvCxnSpPr>
        <p:spPr>
          <a:xfrm flipH="1">
            <a:off x="4932040" y="2132856"/>
            <a:ext cx="720080" cy="2160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6003008" y="2223448"/>
            <a:ext cx="2826011" cy="369332"/>
          </a:xfrm>
          <a:prstGeom prst="rect">
            <a:avLst/>
          </a:prstGeom>
          <a:noFill/>
        </p:spPr>
        <p:txBody>
          <a:bodyPr wrap="square" rtlCol="0">
            <a:spAutoFit/>
          </a:bodyPr>
          <a:lstStyle/>
          <a:p>
            <a:r>
              <a:rPr lang="sv-SE" dirty="0" smtClean="0">
                <a:solidFill>
                  <a:srgbClr val="FF0000"/>
                </a:solidFill>
              </a:rPr>
              <a:t>OBS! Krav enligt vägplan</a:t>
            </a:r>
            <a:endParaRPr lang="sv-SE" dirty="0">
              <a:solidFill>
                <a:srgbClr val="FF0000"/>
              </a:solidFill>
            </a:endParaRPr>
          </a:p>
        </p:txBody>
      </p:sp>
    </p:spTree>
    <p:extLst>
      <p:ext uri="{BB962C8B-B14F-4D97-AF65-F5344CB8AC3E}">
        <p14:creationId xmlns:p14="http://schemas.microsoft.com/office/powerpoint/2010/main" val="1703610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6035" y="24609"/>
            <a:ext cx="7772400" cy="1036800"/>
          </a:xfrm>
        </p:spPr>
        <p:txBody>
          <a:bodyPr/>
          <a:lstStyle/>
          <a:p>
            <a:r>
              <a:rPr lang="sv-SE" dirty="0" smtClean="0"/>
              <a:t>Slutligt urval - Strandtorp</a:t>
            </a:r>
            <a:endParaRPr lang="sv-SE" dirty="0"/>
          </a:p>
        </p:txBody>
      </p:sp>
      <p:pic>
        <p:nvPicPr>
          <p:cNvPr id="5" name="Platshållare för innehåll 4"/>
          <p:cNvPicPr>
            <a:picLocks noGrp="1" noChangeAspect="1"/>
          </p:cNvPicPr>
          <p:nvPr>
            <p:ph idx="1"/>
          </p:nvPr>
        </p:nvPicPr>
        <p:blipFill>
          <a:blip r:embed="rId3"/>
          <a:stretch>
            <a:fillRect/>
          </a:stretch>
        </p:blipFill>
        <p:spPr>
          <a:xfrm>
            <a:off x="0" y="978583"/>
            <a:ext cx="9144889" cy="4803085"/>
          </a:xfrm>
          <a:prstGeom prst="rect">
            <a:avLst/>
          </a:prstGeom>
        </p:spPr>
      </p:pic>
    </p:spTree>
    <p:extLst>
      <p:ext uri="{BB962C8B-B14F-4D97-AF65-F5344CB8AC3E}">
        <p14:creationId xmlns:p14="http://schemas.microsoft.com/office/powerpoint/2010/main" val="209410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0"/>
            <a:ext cx="7772400" cy="1036800"/>
          </a:xfrm>
        </p:spPr>
        <p:txBody>
          <a:bodyPr/>
          <a:lstStyle/>
          <a:p>
            <a:r>
              <a:rPr lang="sv-SE" dirty="0" smtClean="0"/>
              <a:t>Nuläget- Strandtorp</a:t>
            </a:r>
            <a:endParaRPr lang="sv-SE" dirty="0"/>
          </a:p>
        </p:txBody>
      </p:sp>
      <p:pic>
        <p:nvPicPr>
          <p:cNvPr id="4" name="Platshållare för innehåll 3"/>
          <p:cNvPicPr>
            <a:picLocks noGrp="1" noChangeAspect="1"/>
          </p:cNvPicPr>
          <p:nvPr>
            <p:ph idx="1"/>
          </p:nvPr>
        </p:nvPicPr>
        <p:blipFill>
          <a:blip r:embed="rId3"/>
          <a:stretch>
            <a:fillRect/>
          </a:stretch>
        </p:blipFill>
        <p:spPr>
          <a:xfrm>
            <a:off x="395536" y="836711"/>
            <a:ext cx="8132440" cy="5416783"/>
          </a:xfrm>
          <a:prstGeom prst="rect">
            <a:avLst/>
          </a:prstGeom>
        </p:spPr>
      </p:pic>
    </p:spTree>
    <p:extLst>
      <p:ext uri="{BB962C8B-B14F-4D97-AF65-F5344CB8AC3E}">
        <p14:creationId xmlns:p14="http://schemas.microsoft.com/office/powerpoint/2010/main" val="452735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4347" y="3972"/>
            <a:ext cx="7772400" cy="1036800"/>
          </a:xfrm>
        </p:spPr>
        <p:txBody>
          <a:bodyPr/>
          <a:lstStyle/>
          <a:p>
            <a:r>
              <a:rPr lang="sv-SE" dirty="0" smtClean="0"/>
              <a:t>Åtgärdsförslag - Strandtorp</a:t>
            </a:r>
            <a:endParaRPr lang="sv-SE" dirty="0"/>
          </a:p>
        </p:txBody>
      </p:sp>
      <p:pic>
        <p:nvPicPr>
          <p:cNvPr id="4" name="Platshållare för innehåll 3"/>
          <p:cNvPicPr>
            <a:picLocks noGrp="1" noChangeAspect="1"/>
          </p:cNvPicPr>
          <p:nvPr>
            <p:ph idx="1"/>
          </p:nvPr>
        </p:nvPicPr>
        <p:blipFill>
          <a:blip r:embed="rId3"/>
          <a:stretch>
            <a:fillRect/>
          </a:stretch>
        </p:blipFill>
        <p:spPr>
          <a:xfrm>
            <a:off x="323528" y="1040772"/>
            <a:ext cx="8715475" cy="4983063"/>
          </a:xfrm>
          <a:prstGeom prst="rect">
            <a:avLst/>
          </a:prstGeom>
        </p:spPr>
      </p:pic>
    </p:spTree>
    <p:extLst>
      <p:ext uri="{BB962C8B-B14F-4D97-AF65-F5344CB8AC3E}">
        <p14:creationId xmlns:p14="http://schemas.microsoft.com/office/powerpoint/2010/main" val="1817070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4347" y="3972"/>
            <a:ext cx="7772400" cy="1036800"/>
          </a:xfrm>
        </p:spPr>
        <p:txBody>
          <a:bodyPr/>
          <a:lstStyle/>
          <a:p>
            <a:r>
              <a:rPr lang="sv-SE" dirty="0" smtClean="0"/>
              <a:t>Åtgärdsförslag - Strandtorp</a:t>
            </a:r>
            <a:endParaRPr lang="sv-SE" dirty="0"/>
          </a:p>
        </p:txBody>
      </p:sp>
      <p:pic>
        <p:nvPicPr>
          <p:cNvPr id="6" name="Platshållare för innehåll 5"/>
          <p:cNvPicPr>
            <a:picLocks noGrp="1" noChangeAspect="1"/>
          </p:cNvPicPr>
          <p:nvPr>
            <p:ph idx="1"/>
          </p:nvPr>
        </p:nvPicPr>
        <p:blipFill>
          <a:blip r:embed="rId3"/>
          <a:stretch>
            <a:fillRect/>
          </a:stretch>
        </p:blipFill>
        <p:spPr>
          <a:xfrm>
            <a:off x="1368798" y="2132856"/>
            <a:ext cx="6463497" cy="4248150"/>
          </a:xfrm>
          <a:prstGeom prst="rect">
            <a:avLst/>
          </a:prstGeom>
        </p:spPr>
      </p:pic>
      <p:sp>
        <p:nvSpPr>
          <p:cNvPr id="7" name="Rektangel 6"/>
          <p:cNvSpPr/>
          <p:nvPr/>
        </p:nvSpPr>
        <p:spPr>
          <a:xfrm>
            <a:off x="2314546" y="1263648"/>
            <a:ext cx="4572000" cy="646331"/>
          </a:xfrm>
          <a:prstGeom prst="rect">
            <a:avLst/>
          </a:prstGeom>
        </p:spPr>
        <p:txBody>
          <a:bodyPr>
            <a:spAutoFit/>
          </a:bodyPr>
          <a:lstStyle/>
          <a:p>
            <a:r>
              <a:rPr lang="sv-SE" dirty="0">
                <a:solidFill>
                  <a:srgbClr val="000000"/>
                </a:solidFill>
                <a:latin typeface="Verdana" panose="020B0604030504040204" pitchFamily="34" charset="0"/>
              </a:rPr>
              <a:t>Bullerskärm </a:t>
            </a:r>
            <a:r>
              <a:rPr lang="sv-SE" dirty="0" smtClean="0">
                <a:solidFill>
                  <a:srgbClr val="000000"/>
                </a:solidFill>
                <a:latin typeface="Verdana" panose="020B0604030504040204" pitchFamily="34" charset="0"/>
              </a:rPr>
              <a:t>3 </a:t>
            </a:r>
            <a:r>
              <a:rPr lang="sv-SE" dirty="0">
                <a:solidFill>
                  <a:srgbClr val="000000"/>
                </a:solidFill>
                <a:latin typeface="Verdana" panose="020B0604030504040204" pitchFamily="34" charset="0"/>
              </a:rPr>
              <a:t>meter hög, 215 meter lång och står på befintlig vall. </a:t>
            </a:r>
            <a:endParaRPr lang="sv-SE" dirty="0"/>
          </a:p>
        </p:txBody>
      </p:sp>
    </p:spTree>
    <p:extLst>
      <p:ext uri="{BB962C8B-B14F-4D97-AF65-F5344CB8AC3E}">
        <p14:creationId xmlns:p14="http://schemas.microsoft.com/office/powerpoint/2010/main" val="859239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6035" y="24609"/>
            <a:ext cx="7772400" cy="1036800"/>
          </a:xfrm>
        </p:spPr>
        <p:txBody>
          <a:bodyPr/>
          <a:lstStyle/>
          <a:p>
            <a:r>
              <a:rPr lang="sv-SE" dirty="0" smtClean="0"/>
              <a:t>Slutligt urval – Hästskon, </a:t>
            </a:r>
            <a:r>
              <a:rPr lang="sv-SE" dirty="0" err="1" smtClean="0"/>
              <a:t>Gatehus</a:t>
            </a:r>
            <a:endParaRPr lang="sv-SE" dirty="0"/>
          </a:p>
        </p:txBody>
      </p:sp>
      <p:pic>
        <p:nvPicPr>
          <p:cNvPr id="4" name="Platshållare för innehåll 3"/>
          <p:cNvPicPr>
            <a:picLocks noGrp="1" noChangeAspect="1"/>
          </p:cNvPicPr>
          <p:nvPr>
            <p:ph idx="1"/>
          </p:nvPr>
        </p:nvPicPr>
        <p:blipFill>
          <a:blip r:embed="rId3"/>
          <a:stretch>
            <a:fillRect/>
          </a:stretch>
        </p:blipFill>
        <p:spPr>
          <a:xfrm>
            <a:off x="0" y="917506"/>
            <a:ext cx="9144000" cy="4739307"/>
          </a:xfrm>
          <a:prstGeom prst="rect">
            <a:avLst/>
          </a:prstGeom>
        </p:spPr>
      </p:pic>
    </p:spTree>
    <p:extLst>
      <p:ext uri="{BB962C8B-B14F-4D97-AF65-F5344CB8AC3E}">
        <p14:creationId xmlns:p14="http://schemas.microsoft.com/office/powerpoint/2010/main" val="3250064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0"/>
            <a:ext cx="7772400" cy="1036800"/>
          </a:xfrm>
        </p:spPr>
        <p:txBody>
          <a:bodyPr/>
          <a:lstStyle/>
          <a:p>
            <a:r>
              <a:rPr lang="sv-SE" dirty="0"/>
              <a:t>Nuläget- Hästskon, </a:t>
            </a:r>
            <a:r>
              <a:rPr lang="sv-SE" dirty="0" err="1"/>
              <a:t>Gatehus</a:t>
            </a:r>
            <a:endParaRPr lang="sv-SE" dirty="0"/>
          </a:p>
        </p:txBody>
      </p:sp>
      <p:pic>
        <p:nvPicPr>
          <p:cNvPr id="5" name="Platshållare för innehåll 4"/>
          <p:cNvPicPr>
            <a:picLocks noGrp="1" noChangeAspect="1"/>
          </p:cNvPicPr>
          <p:nvPr>
            <p:ph idx="1"/>
          </p:nvPr>
        </p:nvPicPr>
        <p:blipFill>
          <a:blip r:embed="rId3"/>
          <a:stretch>
            <a:fillRect/>
          </a:stretch>
        </p:blipFill>
        <p:spPr>
          <a:xfrm>
            <a:off x="519977" y="908720"/>
            <a:ext cx="8243597" cy="5378547"/>
          </a:xfrm>
          <a:prstGeom prst="rect">
            <a:avLst/>
          </a:prstGeom>
        </p:spPr>
      </p:pic>
    </p:spTree>
    <p:extLst>
      <p:ext uri="{BB962C8B-B14F-4D97-AF65-F5344CB8AC3E}">
        <p14:creationId xmlns:p14="http://schemas.microsoft.com/office/powerpoint/2010/main" val="2829280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4347" y="3972"/>
            <a:ext cx="7772400" cy="1036800"/>
          </a:xfrm>
        </p:spPr>
        <p:txBody>
          <a:bodyPr/>
          <a:lstStyle/>
          <a:p>
            <a:r>
              <a:rPr lang="sv-SE" dirty="0" smtClean="0"/>
              <a:t>Åtgärdsförslag </a:t>
            </a:r>
            <a:r>
              <a:rPr lang="sv-SE" dirty="0"/>
              <a:t>- Hästskon, </a:t>
            </a:r>
            <a:r>
              <a:rPr lang="sv-SE" dirty="0" err="1"/>
              <a:t>Gatehus</a:t>
            </a:r>
            <a:endParaRPr lang="sv-SE" dirty="0"/>
          </a:p>
        </p:txBody>
      </p:sp>
      <p:pic>
        <p:nvPicPr>
          <p:cNvPr id="5" name="Platshållare för innehåll 4"/>
          <p:cNvPicPr>
            <a:picLocks noGrp="1" noChangeAspect="1"/>
          </p:cNvPicPr>
          <p:nvPr>
            <p:ph idx="1"/>
          </p:nvPr>
        </p:nvPicPr>
        <p:blipFill>
          <a:blip r:embed="rId3"/>
          <a:stretch>
            <a:fillRect/>
          </a:stretch>
        </p:blipFill>
        <p:spPr>
          <a:xfrm>
            <a:off x="539553" y="939994"/>
            <a:ext cx="7970334" cy="5296472"/>
          </a:xfrm>
          <a:prstGeom prst="rect">
            <a:avLst/>
          </a:prstGeom>
        </p:spPr>
      </p:pic>
    </p:spTree>
    <p:extLst>
      <p:ext uri="{BB962C8B-B14F-4D97-AF65-F5344CB8AC3E}">
        <p14:creationId xmlns:p14="http://schemas.microsoft.com/office/powerpoint/2010/main" val="1575219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4347" y="3972"/>
            <a:ext cx="7772400" cy="1036800"/>
          </a:xfrm>
        </p:spPr>
        <p:txBody>
          <a:bodyPr/>
          <a:lstStyle/>
          <a:p>
            <a:r>
              <a:rPr lang="sv-SE" dirty="0" smtClean="0"/>
              <a:t>Åtgärdsförslag </a:t>
            </a:r>
            <a:r>
              <a:rPr lang="sv-SE" dirty="0"/>
              <a:t>- Hästskon, </a:t>
            </a:r>
            <a:r>
              <a:rPr lang="sv-SE" dirty="0" err="1"/>
              <a:t>Gatehus</a:t>
            </a:r>
            <a:endParaRPr lang="sv-SE" dirty="0"/>
          </a:p>
        </p:txBody>
      </p:sp>
      <p:pic>
        <p:nvPicPr>
          <p:cNvPr id="4" name="Platshållare för innehåll 3"/>
          <p:cNvPicPr>
            <a:picLocks noGrp="1" noChangeAspect="1"/>
          </p:cNvPicPr>
          <p:nvPr>
            <p:ph idx="1"/>
          </p:nvPr>
        </p:nvPicPr>
        <p:blipFill>
          <a:blip r:embed="rId3"/>
          <a:stretch>
            <a:fillRect/>
          </a:stretch>
        </p:blipFill>
        <p:spPr>
          <a:xfrm>
            <a:off x="721848" y="1571625"/>
            <a:ext cx="7617753" cy="4248150"/>
          </a:xfrm>
          <a:prstGeom prst="rect">
            <a:avLst/>
          </a:prstGeom>
        </p:spPr>
      </p:pic>
      <p:sp>
        <p:nvSpPr>
          <p:cNvPr id="6" name="Rektangel 5"/>
          <p:cNvSpPr/>
          <p:nvPr/>
        </p:nvSpPr>
        <p:spPr>
          <a:xfrm>
            <a:off x="714347" y="1040772"/>
            <a:ext cx="4572000" cy="646331"/>
          </a:xfrm>
          <a:prstGeom prst="rect">
            <a:avLst/>
          </a:prstGeom>
        </p:spPr>
        <p:txBody>
          <a:bodyPr>
            <a:spAutoFit/>
          </a:bodyPr>
          <a:lstStyle/>
          <a:p>
            <a:r>
              <a:rPr lang="sv-SE" dirty="0">
                <a:solidFill>
                  <a:srgbClr val="000000"/>
                </a:solidFill>
                <a:latin typeface="Verdana" panose="020B0604030504040204" pitchFamily="34" charset="0"/>
              </a:rPr>
              <a:t>Bullerskärm </a:t>
            </a:r>
            <a:r>
              <a:rPr lang="sv-SE" dirty="0" smtClean="0">
                <a:solidFill>
                  <a:srgbClr val="000000"/>
                </a:solidFill>
                <a:latin typeface="Verdana" panose="020B0604030504040204" pitchFamily="34" charset="0"/>
              </a:rPr>
              <a:t>är </a:t>
            </a:r>
            <a:r>
              <a:rPr lang="sv-SE" dirty="0">
                <a:solidFill>
                  <a:srgbClr val="000000"/>
                </a:solidFill>
                <a:latin typeface="Verdana" panose="020B0604030504040204" pitchFamily="34" charset="0"/>
              </a:rPr>
              <a:t>3 meter hög och 580 meter lång </a:t>
            </a:r>
            <a:endParaRPr lang="sv-SE" dirty="0"/>
          </a:p>
        </p:txBody>
      </p:sp>
    </p:spTree>
    <p:extLst>
      <p:ext uri="{BB962C8B-B14F-4D97-AF65-F5344CB8AC3E}">
        <p14:creationId xmlns:p14="http://schemas.microsoft.com/office/powerpoint/2010/main" val="79720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t>Trafikverket:</a:t>
            </a:r>
          </a:p>
          <a:p>
            <a:pPr marL="0" indent="0">
              <a:buNone/>
            </a:pPr>
            <a:r>
              <a:rPr lang="sv-SE" dirty="0"/>
              <a:t>Tonny Eliasson, projektledare</a:t>
            </a:r>
          </a:p>
          <a:p>
            <a:pPr marL="0" indent="0">
              <a:buNone/>
            </a:pPr>
            <a:r>
              <a:rPr lang="sv-SE" dirty="0"/>
              <a:t>Mikael Gustafsson, markförhandlare</a:t>
            </a:r>
          </a:p>
          <a:p>
            <a:pPr marL="0" indent="0">
              <a:buNone/>
            </a:pPr>
            <a:r>
              <a:rPr lang="sv-SE" dirty="0"/>
              <a:t>Henrik Säre, uppdragsledare &amp; vägprojektör</a:t>
            </a:r>
          </a:p>
          <a:p>
            <a:pPr marL="0" indent="0">
              <a:buNone/>
            </a:pPr>
            <a:r>
              <a:rPr lang="sv-SE" dirty="0"/>
              <a:t>David Reuterskiöld, Miljöexpert</a:t>
            </a:r>
          </a:p>
          <a:p>
            <a:pPr marL="0" indent="0">
              <a:buNone/>
            </a:pPr>
            <a:endParaRPr lang="sv-SE" dirty="0"/>
          </a:p>
          <a:p>
            <a:pPr marL="0" indent="0">
              <a:buNone/>
            </a:pPr>
            <a:r>
              <a:rPr lang="sv-SE" b="1" dirty="0"/>
              <a:t>Halmstads kommun:</a:t>
            </a:r>
          </a:p>
          <a:p>
            <a:pPr marL="0" indent="0">
              <a:buNone/>
            </a:pPr>
            <a:r>
              <a:rPr lang="sv-SE" dirty="0"/>
              <a:t>Aron </a:t>
            </a:r>
            <a:r>
              <a:rPr lang="sv-SE" dirty="0" smtClean="0"/>
              <a:t>Wetterlund</a:t>
            </a:r>
          </a:p>
          <a:p>
            <a:pPr marL="0" indent="0">
              <a:buNone/>
            </a:pPr>
            <a:r>
              <a:rPr lang="sv-SE" dirty="0" smtClean="0"/>
              <a:t>Katarina Löfqvist</a:t>
            </a:r>
            <a:endParaRPr lang="sv-SE" dirty="0"/>
          </a:p>
          <a:p>
            <a:pPr marL="0" indent="0">
              <a:buNone/>
            </a:pPr>
            <a:r>
              <a:rPr lang="sv-SE" dirty="0"/>
              <a:t>Mark Rodger</a:t>
            </a:r>
          </a:p>
          <a:p>
            <a:endParaRPr lang="sv-SE" dirty="0"/>
          </a:p>
        </p:txBody>
      </p:sp>
      <p:sp>
        <p:nvSpPr>
          <p:cNvPr id="3" name="Rubrik 2"/>
          <p:cNvSpPr>
            <a:spLocks noGrp="1"/>
          </p:cNvSpPr>
          <p:nvPr>
            <p:ph type="title"/>
          </p:nvPr>
        </p:nvSpPr>
        <p:spPr/>
        <p:txBody>
          <a:bodyPr/>
          <a:lstStyle/>
          <a:p>
            <a:r>
              <a:rPr lang="sv-SE" dirty="0" smtClean="0"/>
              <a:t>Deltagare</a:t>
            </a:r>
            <a:endParaRPr lang="sv-SE" dirty="0"/>
          </a:p>
        </p:txBody>
      </p:sp>
    </p:spTree>
    <p:extLst>
      <p:ext uri="{BB962C8B-B14F-4D97-AF65-F5344CB8AC3E}">
        <p14:creationId xmlns:p14="http://schemas.microsoft.com/office/powerpoint/2010/main" val="312956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4347" y="3972"/>
            <a:ext cx="7772400" cy="1036800"/>
          </a:xfrm>
        </p:spPr>
        <p:txBody>
          <a:bodyPr/>
          <a:lstStyle/>
          <a:p>
            <a:r>
              <a:rPr lang="sv-SE" dirty="0" smtClean="0"/>
              <a:t>Alt åtgärdsförslag </a:t>
            </a:r>
            <a:r>
              <a:rPr lang="sv-SE" dirty="0"/>
              <a:t>- Hästskon, </a:t>
            </a:r>
            <a:r>
              <a:rPr lang="sv-SE" dirty="0" err="1"/>
              <a:t>Gatehus</a:t>
            </a:r>
            <a:endParaRPr lang="sv-SE" dirty="0"/>
          </a:p>
        </p:txBody>
      </p:sp>
      <p:pic>
        <p:nvPicPr>
          <p:cNvPr id="4" name="Platshållare för innehåll 3"/>
          <p:cNvPicPr>
            <a:picLocks noGrp="1" noChangeAspect="1"/>
          </p:cNvPicPr>
          <p:nvPr>
            <p:ph idx="1"/>
          </p:nvPr>
        </p:nvPicPr>
        <p:blipFill rotWithShape="1">
          <a:blip r:embed="rId3"/>
          <a:srcRect b="6133"/>
          <a:stretch/>
        </p:blipFill>
        <p:spPr>
          <a:xfrm>
            <a:off x="370069" y="836712"/>
            <a:ext cx="4230478" cy="5616625"/>
          </a:xfrm>
          <a:prstGeom prst="rect">
            <a:avLst/>
          </a:prstGeom>
        </p:spPr>
      </p:pic>
      <p:pic>
        <p:nvPicPr>
          <p:cNvPr id="6" name="Bildobjekt 5"/>
          <p:cNvPicPr>
            <a:picLocks noChangeAspect="1"/>
          </p:cNvPicPr>
          <p:nvPr/>
        </p:nvPicPr>
        <p:blipFill>
          <a:blip r:embed="rId4"/>
          <a:stretch>
            <a:fillRect/>
          </a:stretch>
        </p:blipFill>
        <p:spPr>
          <a:xfrm>
            <a:off x="5220072" y="2060848"/>
            <a:ext cx="1394184" cy="2448272"/>
          </a:xfrm>
          <a:prstGeom prst="rect">
            <a:avLst/>
          </a:prstGeom>
        </p:spPr>
      </p:pic>
    </p:spTree>
    <p:extLst>
      <p:ext uri="{BB962C8B-B14F-4D97-AF65-F5344CB8AC3E}">
        <p14:creationId xmlns:p14="http://schemas.microsoft.com/office/powerpoint/2010/main" val="968777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4348" y="0"/>
            <a:ext cx="7772400" cy="1036800"/>
          </a:xfrm>
        </p:spPr>
        <p:txBody>
          <a:bodyPr/>
          <a:lstStyle/>
          <a:p>
            <a:r>
              <a:rPr lang="sv-SE" dirty="0" smtClean="0"/>
              <a:t>Beslut och fortsätt arbete</a:t>
            </a:r>
            <a:endParaRPr lang="sv-SE" dirty="0"/>
          </a:p>
        </p:txBody>
      </p:sp>
      <p:sp>
        <p:nvSpPr>
          <p:cNvPr id="3" name="Platshållare för innehåll 2"/>
          <p:cNvSpPr>
            <a:spLocks noGrp="1"/>
          </p:cNvSpPr>
          <p:nvPr>
            <p:ph idx="1"/>
          </p:nvPr>
        </p:nvSpPr>
        <p:spPr>
          <a:xfrm>
            <a:off x="714348" y="1031920"/>
            <a:ext cx="7632000" cy="4248000"/>
          </a:xfrm>
        </p:spPr>
        <p:txBody>
          <a:bodyPr/>
          <a:lstStyle/>
          <a:p>
            <a:r>
              <a:rPr lang="sv-SE" sz="2400" dirty="0" smtClean="0"/>
              <a:t>Fyllebro.</a:t>
            </a:r>
          </a:p>
          <a:p>
            <a:r>
              <a:rPr lang="sv-SE" dirty="0" smtClean="0"/>
              <a:t>- Bullerskärm längst med E6 kommer att ingå i vägplanen. Detaljprojektering kommer att ske i ett senare skede vid bygghandling.</a:t>
            </a:r>
          </a:p>
          <a:p>
            <a:endParaRPr lang="sv-SE" dirty="0" smtClean="0"/>
          </a:p>
          <a:p>
            <a:r>
              <a:rPr lang="sv-SE" dirty="0" smtClean="0"/>
              <a:t>- Bullerskärm vid väg 15. Skärmen kommer att byggas som avtalat tidigare. Denne kommer att blir båda högre och längre än det som krävs för just vägplanen. Process pågår för att kunna bygga skärmen som ett separat projekt så det inte kommer att ingå i vägplanen. </a:t>
            </a:r>
            <a:r>
              <a:rPr lang="sv-SE" dirty="0"/>
              <a:t>Detaljprojektering kommer att ske i ett senare skede vid </a:t>
            </a:r>
            <a:r>
              <a:rPr lang="sv-SE" dirty="0" smtClean="0"/>
              <a:t>bygghandling.</a:t>
            </a:r>
          </a:p>
          <a:p>
            <a:endParaRPr lang="sv-SE" dirty="0"/>
          </a:p>
        </p:txBody>
      </p:sp>
    </p:spTree>
    <p:extLst>
      <p:ext uri="{BB962C8B-B14F-4D97-AF65-F5344CB8AC3E}">
        <p14:creationId xmlns:p14="http://schemas.microsoft.com/office/powerpoint/2010/main" val="2580347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4348" y="0"/>
            <a:ext cx="7772400" cy="1036800"/>
          </a:xfrm>
        </p:spPr>
        <p:txBody>
          <a:bodyPr/>
          <a:lstStyle/>
          <a:p>
            <a:r>
              <a:rPr lang="sv-SE" dirty="0" smtClean="0"/>
              <a:t>Beslut och fortsätt arbete</a:t>
            </a:r>
            <a:endParaRPr lang="sv-SE" dirty="0"/>
          </a:p>
        </p:txBody>
      </p:sp>
      <p:sp>
        <p:nvSpPr>
          <p:cNvPr id="3" name="Platshållare för innehåll 2"/>
          <p:cNvSpPr>
            <a:spLocks noGrp="1"/>
          </p:cNvSpPr>
          <p:nvPr>
            <p:ph idx="1"/>
          </p:nvPr>
        </p:nvSpPr>
        <p:spPr>
          <a:xfrm>
            <a:off x="714348" y="1031920"/>
            <a:ext cx="7632000" cy="5349408"/>
          </a:xfrm>
        </p:spPr>
        <p:txBody>
          <a:bodyPr/>
          <a:lstStyle/>
          <a:p>
            <a:r>
              <a:rPr lang="sv-SE" sz="2400" dirty="0" smtClean="0"/>
              <a:t>Stugområdena.</a:t>
            </a:r>
          </a:p>
          <a:p>
            <a:r>
              <a:rPr lang="sv-SE" dirty="0" smtClean="0"/>
              <a:t>Trafikverket är inte skyldigt till åtgärder för stugområdena</a:t>
            </a:r>
          </a:p>
          <a:p>
            <a:r>
              <a:rPr lang="sv-SE" dirty="0" smtClean="0"/>
              <a:t>Inomhusnivåer </a:t>
            </a:r>
            <a:r>
              <a:rPr lang="sv-SE" dirty="0"/>
              <a:t>avgörs både av ljudnivån utomhus och av fasadens dämpningsförmåga. Dämpningsförmågan </a:t>
            </a:r>
            <a:r>
              <a:rPr lang="sv-SE" dirty="0" smtClean="0"/>
              <a:t>enligt Trafikverkets beräkningsmetoder är </a:t>
            </a:r>
            <a:r>
              <a:rPr lang="sv-SE" dirty="0"/>
              <a:t>minst 30 dB(A) för samtliga byggnader, vilket innebär att enbart byggnader med ljudnivåer över 60 dB(A) vid fasad kan </a:t>
            </a:r>
            <a:r>
              <a:rPr lang="sv-SE" dirty="0" smtClean="0"/>
              <a:t>vara aktuella.</a:t>
            </a:r>
            <a:endParaRPr lang="sv-SE" sz="1100" dirty="0" smtClean="0"/>
          </a:p>
          <a:p>
            <a:endParaRPr lang="sv-SE" sz="2400" dirty="0" smtClean="0"/>
          </a:p>
          <a:p>
            <a:r>
              <a:rPr lang="sv-SE" sz="2400" dirty="0" smtClean="0"/>
              <a:t>Strandtorp</a:t>
            </a:r>
          </a:p>
          <a:p>
            <a:r>
              <a:rPr lang="sv-SE" dirty="0"/>
              <a:t>Krav på åtgärd kommer inte att ställas av Trafikverket i vägplanen.</a:t>
            </a:r>
          </a:p>
          <a:p>
            <a:endParaRPr lang="sv-SE" dirty="0" smtClean="0"/>
          </a:p>
          <a:p>
            <a:r>
              <a:rPr lang="sv-SE" dirty="0" smtClean="0"/>
              <a:t>Halmstads kommun kommer att ta hänsyn till förslagen åtgärder vid detaljplanarbete och projektering för Södra infarten vid Västkustbanan. </a:t>
            </a:r>
            <a:endParaRPr lang="sv-SE" dirty="0"/>
          </a:p>
          <a:p>
            <a:endParaRPr lang="sv-SE" dirty="0"/>
          </a:p>
          <a:p>
            <a:endParaRPr lang="sv-SE" dirty="0"/>
          </a:p>
        </p:txBody>
      </p:sp>
    </p:spTree>
    <p:extLst>
      <p:ext uri="{BB962C8B-B14F-4D97-AF65-F5344CB8AC3E}">
        <p14:creationId xmlns:p14="http://schemas.microsoft.com/office/powerpoint/2010/main" val="1387699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sz="2400" dirty="0" smtClean="0"/>
              <a:t>Hästskon</a:t>
            </a:r>
            <a:r>
              <a:rPr lang="sv-SE" sz="2400" dirty="0"/>
              <a:t>, </a:t>
            </a:r>
            <a:r>
              <a:rPr lang="sv-SE" sz="2400" dirty="0" err="1" smtClean="0"/>
              <a:t>Gatehus</a:t>
            </a:r>
            <a:endParaRPr lang="sv-SE" sz="2400" dirty="0"/>
          </a:p>
          <a:p>
            <a:r>
              <a:rPr lang="sv-SE" dirty="0"/>
              <a:t>Krav på åtgärd kommer inte att ställas av Trafikverket i </a:t>
            </a:r>
            <a:r>
              <a:rPr lang="sv-SE" dirty="0" smtClean="0"/>
              <a:t>vägplanen.</a:t>
            </a:r>
          </a:p>
          <a:p>
            <a:endParaRPr lang="sv-SE" dirty="0"/>
          </a:p>
          <a:p>
            <a:r>
              <a:rPr lang="sv-SE" dirty="0" smtClean="0"/>
              <a:t>Halmstads </a:t>
            </a:r>
            <a:r>
              <a:rPr lang="sv-SE" dirty="0"/>
              <a:t>kommun kommer att </a:t>
            </a:r>
            <a:r>
              <a:rPr lang="sv-SE" dirty="0" smtClean="0"/>
              <a:t>utreda möjlighet att förbättra bullersituation med närliggande åtgärder. </a:t>
            </a:r>
            <a:endParaRPr lang="sv-SE" dirty="0"/>
          </a:p>
        </p:txBody>
      </p:sp>
      <p:sp>
        <p:nvSpPr>
          <p:cNvPr id="4" name="Rubrik 1"/>
          <p:cNvSpPr txBox="1">
            <a:spLocks/>
          </p:cNvSpPr>
          <p:nvPr/>
        </p:nvSpPr>
        <p:spPr bwMode="auto">
          <a:xfrm>
            <a:off x="714348" y="0"/>
            <a:ext cx="7772400" cy="103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a:lstStyle>
          <a:p>
            <a:r>
              <a:rPr lang="sv-SE" smtClean="0"/>
              <a:t>Beslut och fortsätt arbete</a:t>
            </a:r>
            <a:endParaRPr lang="sv-SE" dirty="0"/>
          </a:p>
        </p:txBody>
      </p:sp>
    </p:spTree>
    <p:extLst>
      <p:ext uri="{BB962C8B-B14F-4D97-AF65-F5344CB8AC3E}">
        <p14:creationId xmlns:p14="http://schemas.microsoft.com/office/powerpoint/2010/main" val="218923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14348" y="428604"/>
            <a:ext cx="7772400" cy="5232644"/>
          </a:xfrm>
        </p:spPr>
        <p:txBody>
          <a:bodyPr/>
          <a:lstStyle/>
          <a:p>
            <a:r>
              <a:rPr lang="sv-SE" dirty="0">
                <a:latin typeface="Arial" charset="0"/>
                <a:cs typeface="Arial" charset="0"/>
              </a:rPr>
              <a:t>Tack för uppmärksamheten!</a:t>
            </a:r>
            <a:br>
              <a:rPr lang="sv-SE" dirty="0">
                <a:latin typeface="Arial" charset="0"/>
                <a:cs typeface="Arial" charset="0"/>
              </a:rPr>
            </a:br>
            <a:r>
              <a:rPr lang="sv-SE" dirty="0">
                <a:latin typeface="Arial" charset="0"/>
                <a:cs typeface="Arial" charset="0"/>
              </a:rPr>
              <a:t/>
            </a:r>
            <a:br>
              <a:rPr lang="sv-SE" dirty="0">
                <a:latin typeface="Arial" charset="0"/>
                <a:cs typeface="Arial" charset="0"/>
              </a:rPr>
            </a:br>
            <a:r>
              <a:rPr lang="sv-SE" dirty="0">
                <a:latin typeface="Arial" charset="0"/>
                <a:cs typeface="Arial" charset="0"/>
              </a:rPr>
              <a:t/>
            </a:r>
            <a:br>
              <a:rPr lang="sv-SE" dirty="0">
                <a:latin typeface="Arial" charset="0"/>
                <a:cs typeface="Arial" charset="0"/>
              </a:rPr>
            </a:br>
            <a:r>
              <a:rPr lang="sv-SE" sz="3200" dirty="0">
                <a:latin typeface="Arial" charset="0"/>
                <a:cs typeface="Arial" charset="0"/>
              </a:rPr>
              <a:t>Några ytterligare frågor?</a:t>
            </a:r>
            <a:r>
              <a:rPr lang="sv-SE" sz="4400" dirty="0">
                <a:latin typeface="Arial" charset="0"/>
                <a:cs typeface="Arial" charset="0"/>
              </a:rPr>
              <a:t/>
            </a:r>
            <a:br>
              <a:rPr lang="sv-SE" sz="4400" dirty="0">
                <a:latin typeface="Arial" charset="0"/>
                <a:cs typeface="Arial" charset="0"/>
              </a:rPr>
            </a:br>
            <a:r>
              <a:rPr lang="sv-SE" dirty="0">
                <a:latin typeface="Arial" charset="0"/>
                <a:cs typeface="Arial" charset="0"/>
              </a:rPr>
              <a:t/>
            </a:r>
            <a:br>
              <a:rPr lang="sv-SE" dirty="0">
                <a:latin typeface="Arial" charset="0"/>
                <a:cs typeface="Arial" charset="0"/>
              </a:rPr>
            </a:br>
            <a:r>
              <a:rPr lang="sv-SE" dirty="0">
                <a:latin typeface="Arial" charset="0"/>
                <a:cs typeface="Arial" charset="0"/>
              </a:rPr>
              <a:t>För mer information gå in på:</a:t>
            </a:r>
            <a:br>
              <a:rPr lang="sv-SE" dirty="0">
                <a:latin typeface="Arial" charset="0"/>
                <a:cs typeface="Arial" charset="0"/>
              </a:rPr>
            </a:br>
            <a:r>
              <a:rPr lang="sv-SE" dirty="0">
                <a:latin typeface="Arial" charset="0"/>
                <a:cs typeface="Arial" charset="0"/>
                <a:hlinkClick r:id="rId2"/>
              </a:rPr>
              <a:t>www.trafikverket.se</a:t>
            </a:r>
            <a:r>
              <a:rPr lang="sv-SE" dirty="0">
                <a:latin typeface="Arial" charset="0"/>
                <a:cs typeface="Arial" charset="0"/>
              </a:rPr>
              <a:t/>
            </a:r>
            <a:br>
              <a:rPr lang="sv-SE" dirty="0">
                <a:latin typeface="Arial" charset="0"/>
                <a:cs typeface="Arial" charset="0"/>
              </a:rPr>
            </a:br>
            <a:r>
              <a:rPr lang="sv-SE" dirty="0">
                <a:latin typeface="Arial" charset="0"/>
                <a:cs typeface="Arial" charset="0"/>
              </a:rPr>
              <a:t>Nära dig &gt; Projekt i länet &gt; Halland &gt; E6 Södra infarten</a:t>
            </a:r>
            <a:endParaRPr lang="sv-SE" dirty="0"/>
          </a:p>
        </p:txBody>
      </p:sp>
    </p:spTree>
    <p:extLst>
      <p:ext uri="{BB962C8B-B14F-4D97-AF65-F5344CB8AC3E}">
        <p14:creationId xmlns:p14="http://schemas.microsoft.com/office/powerpoint/2010/main" val="3044140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Dagordning</a:t>
            </a:r>
            <a:endParaRPr lang="sv-SE" dirty="0"/>
          </a:p>
        </p:txBody>
      </p:sp>
      <p:sp>
        <p:nvSpPr>
          <p:cNvPr id="5" name="Platshållare för innehåll 4"/>
          <p:cNvSpPr>
            <a:spLocks noGrp="1"/>
          </p:cNvSpPr>
          <p:nvPr>
            <p:ph idx="1"/>
          </p:nvPr>
        </p:nvSpPr>
        <p:spPr>
          <a:xfrm>
            <a:off x="714348" y="1467016"/>
            <a:ext cx="7632000" cy="4482264"/>
          </a:xfrm>
        </p:spPr>
        <p:txBody>
          <a:bodyPr/>
          <a:lstStyle/>
          <a:p>
            <a:r>
              <a:rPr lang="sv-SE" dirty="0" smtClean="0"/>
              <a:t>§1	Mötets öppnas</a:t>
            </a:r>
          </a:p>
          <a:p>
            <a:r>
              <a:rPr lang="sv-SE" dirty="0" smtClean="0"/>
              <a:t>§2  	Presentation av medverkande</a:t>
            </a:r>
          </a:p>
          <a:p>
            <a:r>
              <a:rPr lang="sv-SE" dirty="0" smtClean="0"/>
              <a:t>§3	Närvarolista</a:t>
            </a:r>
          </a:p>
          <a:p>
            <a:r>
              <a:rPr lang="sv-SE" dirty="0" smtClean="0"/>
              <a:t>§4	Val av justeringsmän</a:t>
            </a:r>
          </a:p>
          <a:p>
            <a:r>
              <a:rPr lang="sv-SE" dirty="0" smtClean="0"/>
              <a:t>§5	Redogörelse för vägplanens prövning</a:t>
            </a:r>
          </a:p>
          <a:p>
            <a:r>
              <a:rPr lang="sv-SE" dirty="0" smtClean="0"/>
              <a:t>§6	Presentation av det upprättade förslaget samt bulleråtgärder</a:t>
            </a:r>
          </a:p>
          <a:p>
            <a:r>
              <a:rPr lang="sv-SE" dirty="0" smtClean="0"/>
              <a:t>§7	Information om ersättningsfrågor och marklösenförhandlingar</a:t>
            </a:r>
          </a:p>
          <a:p>
            <a:r>
              <a:rPr lang="sv-SE" dirty="0" smtClean="0"/>
              <a:t>§8	Redogörelse för hur enskilda vägar berörs</a:t>
            </a:r>
          </a:p>
          <a:p>
            <a:r>
              <a:rPr lang="sv-SE" dirty="0" smtClean="0"/>
              <a:t>§9	Allmänna synpunkter på förslaget</a:t>
            </a:r>
          </a:p>
          <a:p>
            <a:r>
              <a:rPr lang="sv-SE" dirty="0" smtClean="0"/>
              <a:t>§10	Övriga frågor</a:t>
            </a:r>
          </a:p>
          <a:p>
            <a:r>
              <a:rPr lang="sv-SE" dirty="0" smtClean="0"/>
              <a:t>§11	Mötet avslutas</a:t>
            </a:r>
          </a:p>
          <a:p>
            <a:endParaRPr lang="sv-SE" dirty="0"/>
          </a:p>
        </p:txBody>
      </p:sp>
    </p:spTree>
    <p:extLst>
      <p:ext uri="{BB962C8B-B14F-4D97-AF65-F5344CB8AC3E}">
        <p14:creationId xmlns:p14="http://schemas.microsoft.com/office/powerpoint/2010/main" val="204588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6" name="Platshållare för innehåll 5"/>
          <p:cNvSpPr>
            <a:spLocks noGrp="1"/>
          </p:cNvSpPr>
          <p:nvPr>
            <p:ph idx="1"/>
          </p:nvPr>
        </p:nvSpPr>
        <p:spPr/>
        <p:txBody>
          <a:bodyPr/>
          <a:lstStyle/>
          <a:p>
            <a:r>
              <a:rPr lang="sv-SE" dirty="0" smtClean="0"/>
              <a:t>Samråd vägplan 2016-01-28.</a:t>
            </a:r>
          </a:p>
          <a:p>
            <a:r>
              <a:rPr lang="sv-SE" dirty="0" smtClean="0"/>
              <a:t>-  </a:t>
            </a:r>
            <a:r>
              <a:rPr lang="sv-SE" dirty="0"/>
              <a:t>Avgränsning och urvals PM, bullerutredning E6/E20 Halmstad </a:t>
            </a:r>
          </a:p>
          <a:p>
            <a:pPr marL="1028700" lvl="1">
              <a:buFontTx/>
              <a:buChar char="-"/>
            </a:pPr>
            <a:r>
              <a:rPr lang="sv-SE" dirty="0" smtClean="0"/>
              <a:t>Urvalsprocess</a:t>
            </a:r>
          </a:p>
          <a:p>
            <a:pPr marL="1028700" lvl="1">
              <a:buFontTx/>
              <a:buChar char="-"/>
            </a:pPr>
            <a:r>
              <a:rPr lang="sv-SE" dirty="0" smtClean="0"/>
              <a:t>Slutligt </a:t>
            </a:r>
            <a:r>
              <a:rPr lang="sv-SE" dirty="0" err="1" smtClean="0"/>
              <a:t>urvall</a:t>
            </a:r>
            <a:endParaRPr lang="sv-SE" dirty="0" smtClean="0"/>
          </a:p>
          <a:p>
            <a:pPr marL="285750" indent="-285750">
              <a:buFontTx/>
              <a:buChar char="-"/>
            </a:pPr>
            <a:r>
              <a:rPr lang="sv-SE" dirty="0" smtClean="0"/>
              <a:t>Förslag </a:t>
            </a:r>
            <a:r>
              <a:rPr lang="sv-SE" dirty="0"/>
              <a:t>på tänkbara åtgärder</a:t>
            </a:r>
          </a:p>
          <a:p>
            <a:endParaRPr lang="sv-SE" dirty="0" smtClean="0"/>
          </a:p>
          <a:p>
            <a:endParaRPr lang="sv-SE" dirty="0" smtClean="0"/>
          </a:p>
          <a:p>
            <a:endParaRPr lang="sv-SE" dirty="0"/>
          </a:p>
          <a:p>
            <a:r>
              <a:rPr lang="sv-SE" dirty="0" smtClean="0"/>
              <a:t>Ny. Bullersamråd 2016-04-14</a:t>
            </a:r>
          </a:p>
          <a:p>
            <a:pPr marL="285750" indent="-285750">
              <a:buFontTx/>
              <a:buChar char="-"/>
            </a:pPr>
            <a:r>
              <a:rPr lang="sv-SE" dirty="0" smtClean="0"/>
              <a:t>Resultat-PM</a:t>
            </a:r>
            <a:r>
              <a:rPr lang="sv-SE" dirty="0"/>
              <a:t>, bullerutredning E6/E20 Halmstad </a:t>
            </a:r>
            <a:endParaRPr lang="sv-SE" dirty="0" smtClean="0"/>
          </a:p>
          <a:p>
            <a:pPr marL="1028700" lvl="1">
              <a:buFontTx/>
              <a:buChar char="-"/>
            </a:pPr>
            <a:r>
              <a:rPr lang="sv-SE" dirty="0" smtClean="0"/>
              <a:t>Åtgärdsförslag för bostadsområde Andersberg och Fyllebro</a:t>
            </a:r>
          </a:p>
          <a:p>
            <a:pPr marL="1028700" lvl="1">
              <a:buFontTx/>
              <a:buChar char="-"/>
            </a:pPr>
            <a:r>
              <a:rPr lang="sv-SE" dirty="0" smtClean="0"/>
              <a:t>Åtgärdsförslag för stugområden Strandtorp, Hästskon och </a:t>
            </a:r>
            <a:r>
              <a:rPr lang="sv-SE" dirty="0" err="1" smtClean="0"/>
              <a:t>Gatehus</a:t>
            </a:r>
            <a:r>
              <a:rPr lang="sv-SE" dirty="0"/>
              <a:t>	</a:t>
            </a:r>
          </a:p>
          <a:p>
            <a:r>
              <a:rPr lang="sv-SE" dirty="0"/>
              <a:t>	</a:t>
            </a:r>
          </a:p>
          <a:p>
            <a:endParaRPr lang="sv-SE" dirty="0"/>
          </a:p>
        </p:txBody>
      </p:sp>
    </p:spTree>
    <p:extLst>
      <p:ext uri="{BB962C8B-B14F-4D97-AF65-F5344CB8AC3E}">
        <p14:creationId xmlns:p14="http://schemas.microsoft.com/office/powerpoint/2010/main" val="153649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Genomförda bullerskyddsåtgärder </a:t>
            </a:r>
            <a:endParaRPr lang="sv-SE" dirty="0"/>
          </a:p>
        </p:txBody>
      </p:sp>
      <p:sp>
        <p:nvSpPr>
          <p:cNvPr id="3" name="Platshållare för innehåll 2"/>
          <p:cNvSpPr>
            <a:spLocks noGrp="1"/>
          </p:cNvSpPr>
          <p:nvPr>
            <p:ph idx="1"/>
          </p:nvPr>
        </p:nvSpPr>
        <p:spPr/>
        <p:txBody>
          <a:bodyPr/>
          <a:lstStyle/>
          <a:p>
            <a:r>
              <a:rPr lang="sv-SE" dirty="0" smtClean="0"/>
              <a:t>Befintliga </a:t>
            </a:r>
            <a:r>
              <a:rPr lang="sv-SE" dirty="0"/>
              <a:t>bullerskyddsåtgärder inom </a:t>
            </a:r>
            <a:r>
              <a:rPr lang="sv-SE" dirty="0" err="1"/>
              <a:t>utredningsområdet</a:t>
            </a:r>
            <a:r>
              <a:rPr lang="sv-SE" dirty="0"/>
              <a:t> finns med som förutsättning i beräkningarna. Detta innefattar: </a:t>
            </a:r>
          </a:p>
          <a:p>
            <a:r>
              <a:rPr lang="sv-SE" dirty="0"/>
              <a:t>- Bullervall längs vid E6/E20 i höjd med norra delen av Andersberg samt vid Fyllebro. </a:t>
            </a:r>
          </a:p>
          <a:p>
            <a:r>
              <a:rPr lang="sv-SE" dirty="0"/>
              <a:t>- Bullervall och en låg bullerskärm söder om järnvägen vid Stugby Strandtorp. </a:t>
            </a:r>
          </a:p>
          <a:p>
            <a:r>
              <a:rPr lang="sv-SE" dirty="0"/>
              <a:t>- Fasadåtgärder på två bostäder i Fyllebro, Halmstad 4:59 och 4:60. </a:t>
            </a:r>
          </a:p>
          <a:p>
            <a:endParaRPr lang="sv-SE" dirty="0"/>
          </a:p>
          <a:p>
            <a:r>
              <a:rPr lang="sv-SE" dirty="0"/>
              <a:t>Befintliga bullervallar och bullerskärm visas i </a:t>
            </a:r>
            <a:r>
              <a:rPr lang="sv-SE" dirty="0" smtClean="0"/>
              <a:t>figurer. </a:t>
            </a:r>
            <a:endParaRPr lang="sv-SE" dirty="0"/>
          </a:p>
        </p:txBody>
      </p:sp>
    </p:spTree>
    <p:extLst>
      <p:ext uri="{BB962C8B-B14F-4D97-AF65-F5344CB8AC3E}">
        <p14:creationId xmlns:p14="http://schemas.microsoft.com/office/powerpoint/2010/main" val="1526900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Riktvärden</a:t>
            </a:r>
            <a:endParaRPr lang="sv-SE" dirty="0"/>
          </a:p>
        </p:txBody>
      </p:sp>
      <p:pic>
        <p:nvPicPr>
          <p:cNvPr id="4" name="Platshållare för innehåll 3"/>
          <p:cNvPicPr>
            <a:picLocks noGrp="1" noChangeAspect="1"/>
          </p:cNvPicPr>
          <p:nvPr>
            <p:ph idx="1"/>
          </p:nvPr>
        </p:nvPicPr>
        <p:blipFill>
          <a:blip r:embed="rId3"/>
          <a:stretch>
            <a:fillRect/>
          </a:stretch>
        </p:blipFill>
        <p:spPr>
          <a:xfrm>
            <a:off x="520685" y="1462391"/>
            <a:ext cx="8159726" cy="2546935"/>
          </a:xfrm>
          <a:prstGeom prst="rect">
            <a:avLst/>
          </a:prstGeom>
        </p:spPr>
      </p:pic>
    </p:spTree>
    <p:extLst>
      <p:ext uri="{BB962C8B-B14F-4D97-AF65-F5344CB8AC3E}">
        <p14:creationId xmlns:p14="http://schemas.microsoft.com/office/powerpoint/2010/main" val="270124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286" y="10274"/>
            <a:ext cx="7772400" cy="1036800"/>
          </a:xfrm>
        </p:spPr>
        <p:txBody>
          <a:bodyPr/>
          <a:lstStyle/>
          <a:p>
            <a:r>
              <a:rPr lang="sv-SE" dirty="0" smtClean="0"/>
              <a:t>Mål</a:t>
            </a:r>
            <a:endParaRPr lang="sv-SE" dirty="0"/>
          </a:p>
        </p:txBody>
      </p:sp>
      <p:sp>
        <p:nvSpPr>
          <p:cNvPr id="3" name="Platshållare för innehåll 2"/>
          <p:cNvSpPr>
            <a:spLocks noGrp="1"/>
          </p:cNvSpPr>
          <p:nvPr>
            <p:ph idx="1"/>
          </p:nvPr>
        </p:nvSpPr>
        <p:spPr>
          <a:xfrm>
            <a:off x="611560" y="836712"/>
            <a:ext cx="7632000" cy="5184576"/>
          </a:xfrm>
        </p:spPr>
        <p:txBody>
          <a:bodyPr/>
          <a:lstStyle/>
          <a:p>
            <a:r>
              <a:rPr lang="sv-SE" dirty="0" smtClean="0"/>
              <a:t>- Vårt mål är att uppnå riktvärden på markplan för samtliga fastigheter</a:t>
            </a:r>
          </a:p>
          <a:p>
            <a:r>
              <a:rPr lang="sv-SE" dirty="0" smtClean="0"/>
              <a:t>- Ovanpå markplan kan fasadåtgärder vara aktuellt för att uppnå riktvärden för inomhusnivå.</a:t>
            </a:r>
          </a:p>
          <a:p>
            <a:endParaRPr lang="sv-SE" dirty="0"/>
          </a:p>
          <a:p>
            <a:r>
              <a:rPr lang="sv-SE" sz="2800" dirty="0">
                <a:ea typeface="+mj-ea"/>
              </a:rPr>
              <a:t>Skyldighet</a:t>
            </a:r>
          </a:p>
          <a:p>
            <a:endParaRPr lang="sv-SE" sz="800" dirty="0"/>
          </a:p>
          <a:p>
            <a:r>
              <a:rPr lang="sv-SE" dirty="0" smtClean="0"/>
              <a:t>- Enligt </a:t>
            </a:r>
            <a:r>
              <a:rPr lang="sv-SE" dirty="0"/>
              <a:t>trafikverkets riktlinje gällande buller från trafik på väg och järnväg, (TDOK 2014:1021) </a:t>
            </a:r>
            <a:r>
              <a:rPr lang="sv-SE" u="sng" dirty="0"/>
              <a:t>gäller riktvärdet 55 dB(A) utomhus vid fasad enbart för permanentbostäder. </a:t>
            </a:r>
            <a:endParaRPr lang="sv-SE" u="sng" dirty="0" smtClean="0"/>
          </a:p>
          <a:p>
            <a:r>
              <a:rPr lang="sv-SE" u="sng" dirty="0" smtClean="0"/>
              <a:t>- Inomhusnivån </a:t>
            </a:r>
            <a:r>
              <a:rPr lang="sv-SE" u="sng" dirty="0"/>
              <a:t>om 30 dB(A) ekvivalentnivå inomhus gäller för både permanentbostäder, fritidsbostäder och undervisningslokaler. </a:t>
            </a:r>
            <a:endParaRPr lang="sv-SE" u="sng" dirty="0" smtClean="0"/>
          </a:p>
          <a:p>
            <a:endParaRPr lang="sv-SE" u="sng" dirty="0"/>
          </a:p>
          <a:p>
            <a:r>
              <a:rPr lang="sv-SE" sz="2000" dirty="0" smtClean="0"/>
              <a:t>Trafikverket och </a:t>
            </a:r>
            <a:r>
              <a:rPr lang="sv-SE" sz="2000" dirty="0"/>
              <a:t>H</a:t>
            </a:r>
            <a:r>
              <a:rPr lang="sv-SE" sz="2000" dirty="0" smtClean="0"/>
              <a:t>almstads kommun har valt </a:t>
            </a:r>
            <a:r>
              <a:rPr lang="sv-SE" sz="2000" dirty="0"/>
              <a:t>ändå att titta på åtgärder som gynnar alla byggnader som är markerade i </a:t>
            </a:r>
            <a:r>
              <a:rPr lang="sv-SE" sz="2000" dirty="0" smtClean="0"/>
              <a:t>urvalsprocessen.</a:t>
            </a:r>
            <a:endParaRPr lang="sv-SE" sz="2000" u="sng" dirty="0"/>
          </a:p>
          <a:p>
            <a:endParaRPr lang="sv-SE" dirty="0"/>
          </a:p>
        </p:txBody>
      </p:sp>
    </p:spTree>
    <p:extLst>
      <p:ext uri="{BB962C8B-B14F-4D97-AF65-F5344CB8AC3E}">
        <p14:creationId xmlns:p14="http://schemas.microsoft.com/office/powerpoint/2010/main" val="3131285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6035" y="24609"/>
            <a:ext cx="7772400" cy="1036800"/>
          </a:xfrm>
        </p:spPr>
        <p:txBody>
          <a:bodyPr/>
          <a:lstStyle/>
          <a:p>
            <a:r>
              <a:rPr lang="sv-SE" dirty="0" smtClean="0"/>
              <a:t>Slutligt urval - Fyllebro</a:t>
            </a:r>
            <a:endParaRPr lang="sv-SE" dirty="0"/>
          </a:p>
        </p:txBody>
      </p:sp>
      <p:pic>
        <p:nvPicPr>
          <p:cNvPr id="4" name="Platshållare för innehåll 3"/>
          <p:cNvPicPr>
            <a:picLocks noGrp="1" noChangeAspect="1"/>
          </p:cNvPicPr>
          <p:nvPr>
            <p:ph idx="1"/>
          </p:nvPr>
        </p:nvPicPr>
        <p:blipFill>
          <a:blip r:embed="rId3"/>
          <a:stretch>
            <a:fillRect/>
          </a:stretch>
        </p:blipFill>
        <p:spPr>
          <a:xfrm>
            <a:off x="184936" y="1052736"/>
            <a:ext cx="8854598" cy="4644944"/>
          </a:xfrm>
          <a:prstGeom prst="rect">
            <a:avLst/>
          </a:prstGeom>
        </p:spPr>
      </p:pic>
    </p:spTree>
    <p:extLst>
      <p:ext uri="{BB962C8B-B14F-4D97-AF65-F5344CB8AC3E}">
        <p14:creationId xmlns:p14="http://schemas.microsoft.com/office/powerpoint/2010/main" val="3846804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0"/>
            <a:ext cx="7772400" cy="1036800"/>
          </a:xfrm>
        </p:spPr>
        <p:txBody>
          <a:bodyPr/>
          <a:lstStyle/>
          <a:p>
            <a:r>
              <a:rPr lang="sv-SE" dirty="0" smtClean="0"/>
              <a:t>Nuläget- Fyllebro</a:t>
            </a:r>
            <a:endParaRPr lang="sv-SE" dirty="0"/>
          </a:p>
        </p:txBody>
      </p:sp>
      <p:pic>
        <p:nvPicPr>
          <p:cNvPr id="5" name="Platshållare för innehåll 4"/>
          <p:cNvPicPr>
            <a:picLocks noGrp="1" noChangeAspect="1"/>
          </p:cNvPicPr>
          <p:nvPr>
            <p:ph idx="1"/>
          </p:nvPr>
        </p:nvPicPr>
        <p:blipFill>
          <a:blip r:embed="rId3"/>
          <a:stretch>
            <a:fillRect/>
          </a:stretch>
        </p:blipFill>
        <p:spPr>
          <a:xfrm>
            <a:off x="539552" y="836712"/>
            <a:ext cx="7552505" cy="5457923"/>
          </a:xfrm>
          <a:prstGeom prst="rect">
            <a:avLst/>
          </a:prstGeom>
        </p:spPr>
      </p:pic>
    </p:spTree>
    <p:extLst>
      <p:ext uri="{BB962C8B-B14F-4D97-AF65-F5344CB8AC3E}">
        <p14:creationId xmlns:p14="http://schemas.microsoft.com/office/powerpoint/2010/main" val="3661584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fikverks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fikverkspresentation, si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ojektDokument" ma:contentTypeID="0x0101D0D00002E90104878B3B4C927C690407C6FBAB" ma:contentTypeVersion="2" ma:contentTypeDescription="Generellt dokument för projektportalen." ma:contentTypeScope="" ma:versionID="cbf0d91bb54e5baa8e6eb97c74ce2e39">
  <xsd:schema xmlns:xsd="http://www.w3.org/2001/XMLSchema" xmlns:xs="http://www.w3.org/2001/XMLSchema" xmlns:p="http://schemas.microsoft.com/office/2006/metadata/properties" xmlns:ns1="http://schemas.microsoft.com/sharepoint/v3" xmlns:ns2="http://schemas.microsoft.com/sharepoint/v3/fields" xmlns:ns3="2967760b-b046-48d0-8178-6ac0a80cda1b" targetNamespace="http://schemas.microsoft.com/office/2006/metadata/properties" ma:root="true" ma:fieldsID="965f07c7a433543a8aae2e25063b9873" ns1:_="" ns2:_="" ns3:_="">
    <xsd:import namespace="http://schemas.microsoft.com/sharepoint/v3"/>
    <xsd:import namespace="http://schemas.microsoft.com/sharepoint/v3/fields"/>
    <xsd:import namespace="2967760b-b046-48d0-8178-6ac0a80cda1b"/>
    <xsd:element name="properties">
      <xsd:complexType>
        <xsd:sequence>
          <xsd:element name="documentManagement">
            <xsd:complexType>
              <xsd:all>
                <xsd:element ref="ns1:Dokumenttyp" minOccurs="0"/>
                <xsd:element ref="ns2:ppdokumentversion" minOccurs="0"/>
                <xsd:element ref="ns2:Dokumentdatum" minOccurs="0"/>
                <xsd:element ref="ns2:Upphovsman" minOccurs="0"/>
                <xsd:element ref="ns2:Faststalltav" minOccurs="0"/>
                <xsd:element ref="ns1:DokumentID" minOccurs="0"/>
                <xsd:element ref="ns1:Arendenummer" minOccurs="0"/>
                <xsd:element ref="ns1:Motpartensnamn" minOccurs="0"/>
                <xsd:element ref="ns2:Motpartensdatum" minOccurs="0"/>
                <xsd:element ref="ns1:Motpartensorganisation" minOccurs="0"/>
                <xsd:element ref="ns1:Motpartensarendenr" minOccurs="0"/>
                <xsd:element ref="ns1:Atgardsnummer" minOccurs="0"/>
                <xsd:element ref="ns1:Uppdragsnummer" minOccurs="0"/>
                <xsd:element ref="ns1:Projektnummer" minOccurs="0"/>
                <xsd:element ref="ns1:Projektnamn" minOccurs="0"/>
                <xsd:element ref="ns3:Projektledare" minOccurs="0"/>
                <xsd:element ref="ns1:Distrikt" minOccurs="0"/>
                <xsd:element ref="ns1:Bandel" minOccurs="0"/>
                <xsd:element ref="ns1:Vagnummer" minOccurs="0"/>
                <xsd:element ref="ns2:Mallprodukt" minOccurs="0"/>
                <xsd:element ref="ns2:Produk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kumenttyp" ma:index="8" nillable="true" ma:displayName="Dokumenttyp" ma:default="" ma:description="" ma:internalName="Dokumenttyp">
      <xsd:simpleType>
        <xsd:restriction base="dms:Choice">
          <xsd:enumeration value="Blankett"/>
          <xsd:enumeration value="Brev"/>
          <xsd:enumeration value="Checklista"/>
          <xsd:enumeration value="Dagordning"/>
          <xsd:enumeration value="Meddelande"/>
          <xsd:enumeration value="Minnesanteckningar"/>
          <xsd:enumeration value="Rapport"/>
          <xsd:enumeration value="Projektspecifikation"/>
          <xsd:enumeration value="Protokoll"/>
          <xsd:enumeration value="Slutrapport"/>
        </xsd:restriction>
      </xsd:simpleType>
    </xsd:element>
    <xsd:element name="DokumentID" ma:index="13" nillable="true" ma:displayName="DokumentID" ma:description="" ma:internalName="DokumentID">
      <xsd:simpleType>
        <xsd:restriction base="dms:Text"/>
      </xsd:simpleType>
    </xsd:element>
    <xsd:element name="Arendenummer" ma:index="14" nillable="true" ma:displayName="Ärendenummer" ma:description="" ma:internalName="Arendenummer">
      <xsd:simpleType>
        <xsd:restriction base="dms:Text"/>
      </xsd:simpleType>
    </xsd:element>
    <xsd:element name="Motpartensnamn" ma:index="15" nillable="true" ma:displayName="Motpartens namn" ma:description="" ma:internalName="Motpartensnamn">
      <xsd:simpleType>
        <xsd:restriction base="dms:Text"/>
      </xsd:simpleType>
    </xsd:element>
    <xsd:element name="Motpartensorganisation" ma:index="17" nillable="true" ma:displayName="Motpartens organisation" ma:description="" ma:internalName="Motpartensorganisation">
      <xsd:simpleType>
        <xsd:restriction base="dms:Text"/>
      </xsd:simpleType>
    </xsd:element>
    <xsd:element name="Motpartensarendenr" ma:index="18" nillable="true" ma:displayName="Motpartens ärendenummer" ma:description="" ma:internalName="Motpartensarendenr">
      <xsd:simpleType>
        <xsd:restriction base="dms:Text"/>
      </xsd:simpleType>
    </xsd:element>
    <xsd:element name="Atgardsnummer" ma:index="19" nillable="true" ma:displayName="Åtgärdsnummer" ma:description="" ma:internalName="Atgardsnummer">
      <xsd:simpleType>
        <xsd:restriction base="dms:Text"/>
      </xsd:simpleType>
    </xsd:element>
    <xsd:element name="Uppdragsnummer" ma:index="20" nillable="true" ma:displayName="Uppdragsnummer" ma:description="" ma:internalName="Uppdragsnummer">
      <xsd:simpleType>
        <xsd:restriction base="dms:Text"/>
      </xsd:simpleType>
    </xsd:element>
    <xsd:element name="Projektnummer" ma:index="21" nillable="true" ma:displayName="Projektnummer" ma:description="" ma:internalName="Projektnummer">
      <xsd:simpleType>
        <xsd:restriction base="dms:Text"/>
      </xsd:simpleType>
    </xsd:element>
    <xsd:element name="Projektnamn" ma:index="22" nillable="true" ma:displayName="Projektnamn" ma:description="" ma:internalName="Projektnamn">
      <xsd:simpleType>
        <xsd:restriction base="dms:Text"/>
      </xsd:simpleType>
    </xsd:element>
    <xsd:element name="Distrikt" ma:index="24" nillable="true" ma:displayName="Organisation" ma:description="" ma:internalName="Organisation">
      <xsd:simpleType>
        <xsd:restriction base="dms:Text"/>
      </xsd:simpleType>
    </xsd:element>
    <xsd:element name="Bandel" ma:index="25" nillable="true" ma:displayName="Bandel" ma:description="" ma:internalName="Bandel">
      <xsd:simpleType>
        <xsd:restriction base="dms:Text"/>
      </xsd:simpleType>
    </xsd:element>
    <xsd:element name="Vagnummer" ma:index="26" nillable="true" ma:displayName="Vägnummer" ma:description="" ma:internalName="Vagnumm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ppdokumentversion" ma:index="9" nillable="true" ma:displayName="Version" ma:internalName="ppdokumentversion" ma:readOnly="false">
      <xsd:simpleType>
        <xsd:restriction base="dms:Text">
          <xsd:maxLength value="255"/>
        </xsd:restriction>
      </xsd:simpleType>
    </xsd:element>
    <xsd:element name="Dokumentdatum" ma:index="10" nillable="true" ma:displayName="Dokumentdatum" ma:format="DateOnly" ma:internalName="Dokumentdatum">
      <xsd:simpleType>
        <xsd:restriction base="dms:DateTime"/>
      </xsd:simpleType>
    </xsd:element>
    <xsd:element name="Upphovsman" ma:index="11" nillable="true" ma:displayName="Skapat av" ma:internalName="Upphovsman"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aststalltav" ma:index="12" nillable="true" ma:displayName="Fastställt av" ma:internalName="Faststalltav"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partensdatum" ma:index="16" nillable="true" ma:displayName="Motpartens datum" ma:format="DateOnly" ma:internalName="Motpartensdatum">
      <xsd:simpleType>
        <xsd:restriction base="dms:DateTime"/>
      </xsd:simpleType>
    </xsd:element>
    <xsd:element name="Mallprodukt" ma:index="27" nillable="true" ma:displayName="Ingående produkter" ma:internalName="Mallprodukt">
      <xsd:complexType>
        <xsd:complexContent>
          <xsd:extension base="dms:MultiChoice">
            <xsd:sequence>
              <xsd:element name="Value" maxOccurs="unbounded" minOccurs="0" nillable="true">
                <xsd:simpleType>
                  <xsd:restriction base="dms:Choice">
                    <xsd:enumeration value="Järnvägsplan"/>
                    <xsd:enumeration value="Plantyp 1"/>
                    <xsd:enumeration value="Vägplan"/>
                    <xsd:enumeration value="Systemhandling"/>
                    <xsd:enumeration value="Anläggning"/>
                    <xsd:enumeration value="FU Utförande"/>
                    <xsd:enumeration value="FU Total"/>
                    <xsd:enumeration value="Åtgärdsval"/>
                  </xsd:restriction>
                </xsd:simpleType>
              </xsd:element>
            </xsd:sequence>
          </xsd:extension>
        </xsd:complexContent>
      </xsd:complexType>
    </xsd:element>
    <xsd:element name="Produkt" ma:index="28" nillable="true" ma:displayName="Aktuell produkt" ma:format="Dropdown" ma:internalName="Produkt">
      <xsd:simpleType>
        <xsd:restriction base="dms:Choice">
          <xsd:enumeration value="Järnvägsplan"/>
          <xsd:enumeration value="Plantyp 1"/>
          <xsd:enumeration value="Vägplan"/>
          <xsd:enumeration value="Systemhandling"/>
          <xsd:enumeration value="Anläggning"/>
          <xsd:enumeration value="FU Utförande"/>
          <xsd:enumeration value="FU Total"/>
          <xsd:enumeration value="Åtgärdsval"/>
        </xsd:restriction>
      </xsd:simpleType>
    </xsd:element>
  </xsd:schema>
  <xsd:schema xmlns:xsd="http://www.w3.org/2001/XMLSchema" xmlns:xs="http://www.w3.org/2001/XMLSchema" xmlns:dms="http://schemas.microsoft.com/office/2006/documentManagement/types" xmlns:pc="http://schemas.microsoft.com/office/infopath/2007/PartnerControls" targetNamespace="2967760b-b046-48d0-8178-6ac0a80cda1b" elementFormDefault="qualified">
    <xsd:import namespace="http://schemas.microsoft.com/office/2006/documentManagement/types"/>
    <xsd:import namespace="http://schemas.microsoft.com/office/infopath/2007/PartnerControls"/>
    <xsd:element name="Projektledare" ma:index="23" nillable="true" ma:displayName="Projektledare" ma:internalName="Projektledar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dokumentversion xmlns="http://schemas.microsoft.com/sharepoint/v3/fields">0.1</ppdokumentversion>
    <Dokumenttyp xmlns="http://schemas.microsoft.com/sharepoint/v3">Blankett</Dokumenttyp>
    <Projektnummer xmlns="http://schemas.microsoft.com/sharepoint/v3" xsi:nil="true"/>
    <Distrikt xmlns="http://schemas.microsoft.com/sharepoint/v3" xsi:nil="true"/>
    <Bandel xmlns="http://schemas.microsoft.com/sharepoint/v3" xsi:nil="true"/>
    <Mallprodukt xmlns="http://schemas.microsoft.com/sharepoint/v3/fields"/>
    <Uppdragsnummer xmlns="http://schemas.microsoft.com/sharepoint/v3" xsi:nil="true"/>
    <Motpartensorganisation xmlns="http://schemas.microsoft.com/sharepoint/v3" xsi:nil="true"/>
    <DokumentID xmlns="http://schemas.microsoft.com/sharepoint/v3">TDOK 2012:55</DokumentID>
    <Motpartensnamn xmlns="http://schemas.microsoft.com/sharepoint/v3" xsi:nil="true"/>
    <Projektnamn xmlns="http://schemas.microsoft.com/sharepoint/v3" xsi:nil="true"/>
    <Dokumentdatum xmlns="http://schemas.microsoft.com/sharepoint/v3/fields">2012-04-10T22:00:00+00:00</Dokumentdatum>
    <Faststalltav xmlns="http://schemas.microsoft.com/sharepoint/v3/fields">
      <UserInfo>
        <DisplayName/>
        <AccountId xsi:nil="true"/>
        <AccountType/>
      </UserInfo>
    </Faststalltav>
    <Arendenummer xmlns="http://schemas.microsoft.com/sharepoint/v3" xsi:nil="true"/>
    <Upphovsman xmlns="http://schemas.microsoft.com/sharepoint/v3/fields">
      <UserInfo>
        <DisplayName/>
        <AccountId xsi:nil="true"/>
        <AccountType/>
      </UserInfo>
    </Upphovsman>
    <Vagnummer xmlns="http://schemas.microsoft.com/sharepoint/v3" xsi:nil="true"/>
    <Motpartensarendenr xmlns="http://schemas.microsoft.com/sharepoint/v3" xsi:nil="true"/>
    <Produkt xmlns="http://schemas.microsoft.com/sharepoint/v3/fields" xsi:nil="true"/>
    <Atgardsnummer xmlns="http://schemas.microsoft.com/sharepoint/v3" xsi:nil="true"/>
    <Motpartensdatum xmlns="http://schemas.microsoft.com/sharepoint/v3/fields" xsi:nil="true"/>
    <Projektledare xmlns="2967760b-b046-48d0-8178-6ac0a80cda1b">
      <UserInfo>
        <DisplayName/>
        <AccountId xsi:nil="true"/>
        <AccountType/>
      </UserInfo>
    </Projektledare>
  </documentManagement>
</p: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BD6ECFDA-DEC1-4AA1-BCCF-E3E6D2705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2967760b-b046-48d0-8178-6ac0a80cd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677285-FB3D-456F-AF2C-538838009258}">
  <ds:schemaRefs>
    <ds:schemaRef ds:uri="http://schemas.microsoft.com/office/2006/metadata/longProperties"/>
  </ds:schemaRefs>
</ds:datastoreItem>
</file>

<file path=customXml/itemProps3.xml><?xml version="1.0" encoding="utf-8"?>
<ds:datastoreItem xmlns:ds="http://schemas.openxmlformats.org/officeDocument/2006/customXml" ds:itemID="{C9431DE0-42AD-4DE4-A7CC-CBC3E03CBB40}">
  <ds:schemaRefs>
    <ds:schemaRef ds:uri="http://schemas.microsoft.com/sharepoint/v3/contenttype/forms"/>
  </ds:schemaRefs>
</ds:datastoreItem>
</file>

<file path=customXml/itemProps4.xml><?xml version="1.0" encoding="utf-8"?>
<ds:datastoreItem xmlns:ds="http://schemas.openxmlformats.org/officeDocument/2006/customXml" ds:itemID="{B5B322AC-60C5-4F83-9058-0CA7DC52773F}">
  <ds:schemaRefs>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2967760b-b046-48d0-8178-6ac0a80cda1b"/>
    <ds:schemaRef ds:uri="http://schemas.microsoft.com/sharepoint/v3/fields"/>
    <ds:schemaRef ds:uri="http://www.w3.org/XML/1998/namespace"/>
  </ds:schemaRefs>
</ds:datastoreItem>
</file>

<file path=customXml/itemProps5.xml><?xml version="1.0" encoding="utf-8"?>
<ds:datastoreItem xmlns:ds="http://schemas.openxmlformats.org/officeDocument/2006/customXml" ds:itemID="{01A584E9-760B-4220-A74C-5C7C746A2281}">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1527</TotalTime>
  <Words>994</Words>
  <Application>Microsoft Office PowerPoint</Application>
  <PresentationFormat>Bildspel på skärmen (4:3)</PresentationFormat>
  <Paragraphs>158</Paragraphs>
  <Slides>24</Slides>
  <Notes>21</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24</vt:i4>
      </vt:variant>
    </vt:vector>
  </HeadingPairs>
  <TitlesOfParts>
    <vt:vector size="29" baseType="lpstr">
      <vt:lpstr>Arial</vt:lpstr>
      <vt:lpstr>Calibri</vt:lpstr>
      <vt:lpstr>Verdana</vt:lpstr>
      <vt:lpstr>Trafikverkspresentation</vt:lpstr>
      <vt:lpstr>Trafikverkspresentation, sidor</vt:lpstr>
      <vt:lpstr>Samrådsmöte Vägplan E6 Södra infarten  2016-04-14</vt:lpstr>
      <vt:lpstr>Deltagare</vt:lpstr>
      <vt:lpstr>Dagordning</vt:lpstr>
      <vt:lpstr>Bakgrund</vt:lpstr>
      <vt:lpstr>Genomförda bullerskyddsåtgärder </vt:lpstr>
      <vt:lpstr>Riktvärden</vt:lpstr>
      <vt:lpstr>Mål</vt:lpstr>
      <vt:lpstr>Slutligt urval - Fyllebro</vt:lpstr>
      <vt:lpstr>Nuläget- Fyllebro</vt:lpstr>
      <vt:lpstr>Åtgärdsförslag - Fyllebro</vt:lpstr>
      <vt:lpstr>Åtgärdsförslag - Fyllebro</vt:lpstr>
      <vt:lpstr>Slutligt urval - Strandtorp</vt:lpstr>
      <vt:lpstr>Nuläget- Strandtorp</vt:lpstr>
      <vt:lpstr>Åtgärdsförslag - Strandtorp</vt:lpstr>
      <vt:lpstr>Åtgärdsförslag - Strandtorp</vt:lpstr>
      <vt:lpstr>Slutligt urval – Hästskon, Gatehus</vt:lpstr>
      <vt:lpstr>Nuläget- Hästskon, Gatehus</vt:lpstr>
      <vt:lpstr>Åtgärdsförslag - Hästskon, Gatehus</vt:lpstr>
      <vt:lpstr>Åtgärdsförslag - Hästskon, Gatehus</vt:lpstr>
      <vt:lpstr>Alt åtgärdsförslag - Hästskon, Gatehus</vt:lpstr>
      <vt:lpstr>Beslut och fortsätt arbete</vt:lpstr>
      <vt:lpstr>Beslut och fortsätt arbete</vt:lpstr>
      <vt:lpstr>PowerPoint-presentation</vt:lpstr>
      <vt:lpstr>Tack för uppmärksamheten!   Några ytterligare frågor?  För mer information gå in på: www.trafikverket.se Nära dig &gt; Projekt i länet &gt; Halland &gt; E6 Södra infarten</vt:lpstr>
    </vt:vector>
  </TitlesOfParts>
  <Company>Banverket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Samråd - Markförhandling (väg)</dc:title>
  <dc:creator>forcar03</dc:creator>
  <cp:lastModifiedBy>Bengtson Monica, IVvä Konsult</cp:lastModifiedBy>
  <cp:revision>105</cp:revision>
  <dcterms:created xsi:type="dcterms:W3CDTF">2010-03-11T09:33:27Z</dcterms:created>
  <dcterms:modified xsi:type="dcterms:W3CDTF">2016-05-26T08:34:31Z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kumenttitel">
    <vt:lpwstr>Sakägarsammanträde - Markförhandling Väg</vt:lpwstr>
  </property>
  <property fmtid="{D5CDD505-2E9C-101B-9397-08002B2CF9AE}" pid="3" name="Ärendenummer">
    <vt:lpwstr/>
  </property>
  <property fmtid="{D5CDD505-2E9C-101B-9397-08002B2CF9AE}" pid="4" name="display_urn:schemas-microsoft-com:office:office#Fastst_x00e4_llt_x0020_av_x0020__x0028_personlista_x0029_">
    <vt:lpwstr>Jönis Åsa Stnita_Extern</vt:lpwstr>
  </property>
  <property fmtid="{D5CDD505-2E9C-101B-9397-08002B2CF9AE}" pid="5" name="ContentTypeId">
    <vt:lpwstr>0x0101D0D00002E90104878B3B4C927C690407C6FBAB</vt:lpwstr>
  </property>
  <property fmtid="{D5CDD505-2E9C-101B-9397-08002B2CF9AE}" pid="6" name="Skapat av">
    <vt:lpwstr>Hägg, Lina</vt:lpwstr>
  </property>
  <property fmtid="{D5CDD505-2E9C-101B-9397-08002B2CF9AE}" pid="7" name="ContentType">
    <vt:lpwstr>Dokument</vt:lpwstr>
  </property>
  <property fmtid="{D5CDD505-2E9C-101B-9397-08002B2CF9AE}" pid="8" name="Del i vårt gemensamma sätt att arbeta">
    <vt:lpwstr>Investera</vt:lpwstr>
  </property>
  <property fmtid="{D5CDD505-2E9C-101B-9397-08002B2CF9AE}" pid="9" name="tvdokumentversion">
    <vt:lpwstr>0.5</vt:lpwstr>
  </property>
  <property fmtid="{D5CDD505-2E9C-101B-9397-08002B2CF9AE}" pid="10" name="Dokumenttyp">
    <vt:lpwstr>INFORMATIONSMATERIAL</vt:lpwstr>
  </property>
  <property fmtid="{D5CDD505-2E9C-101B-9397-08002B2CF9AE}" pid="11" name="DokumentID">
    <vt:lpwstr>TDOK 2012:55</vt:lpwstr>
  </property>
  <property fmtid="{D5CDD505-2E9C-101B-9397-08002B2CF9AE}" pid="12" name="Order">
    <vt:lpwstr>700.000000000000</vt:lpwstr>
  </property>
  <property fmtid="{D5CDD505-2E9C-101B-9397-08002B2CF9AE}" pid="13" name="Fastställt av (personlista)">
    <vt:lpwstr>4365;#Engdahl Stefan, IV</vt:lpwstr>
  </property>
  <property fmtid="{D5CDD505-2E9C-101B-9397-08002B2CF9AE}" pid="14" name="Dokumentdatum">
    <vt:lpwstr>2012-04-12T00:00:00Z</vt:lpwstr>
  </property>
  <property fmtid="{D5CDD505-2E9C-101B-9397-08002B2CF9AE}" pid="15" name="Dokstatus">
    <vt:lpwstr>Gällande</vt:lpwstr>
  </property>
  <property fmtid="{D5CDD505-2E9C-101B-9397-08002B2CF9AE}" pid="16" name="Granskas av TS">
    <vt:lpwstr>Nej</vt:lpwstr>
  </property>
  <property fmtid="{D5CDD505-2E9C-101B-9397-08002B2CF9AE}" pid="17" name="Grupp">
    <vt:lpwstr>Specificerande dokument i Trafikverkets dokumentcenter</vt:lpwstr>
  </property>
</Properties>
</file>