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648" r:id="rId6"/>
    <p:sldMasterId id="2147483657" r:id="rId7"/>
    <p:sldMasterId id="2147483675" r:id="rId8"/>
  </p:sldMasterIdLst>
  <p:notesMasterIdLst>
    <p:notesMasterId r:id="rId57"/>
  </p:notesMasterIdLst>
  <p:handoutMasterIdLst>
    <p:handoutMasterId r:id="rId58"/>
  </p:handoutMasterIdLst>
  <p:sldIdLst>
    <p:sldId id="300" r:id="rId9"/>
    <p:sldId id="301" r:id="rId10"/>
    <p:sldId id="347" r:id="rId11"/>
    <p:sldId id="342" r:id="rId12"/>
    <p:sldId id="353" r:id="rId13"/>
    <p:sldId id="387" r:id="rId14"/>
    <p:sldId id="311" r:id="rId15"/>
    <p:sldId id="401" r:id="rId16"/>
    <p:sldId id="317" r:id="rId17"/>
    <p:sldId id="318" r:id="rId18"/>
    <p:sldId id="321" r:id="rId19"/>
    <p:sldId id="359" r:id="rId20"/>
    <p:sldId id="360" r:id="rId21"/>
    <p:sldId id="363" r:id="rId22"/>
    <p:sldId id="382" r:id="rId23"/>
    <p:sldId id="383" r:id="rId24"/>
    <p:sldId id="361" r:id="rId25"/>
    <p:sldId id="380" r:id="rId26"/>
    <p:sldId id="381" r:id="rId27"/>
    <p:sldId id="368" r:id="rId28"/>
    <p:sldId id="365" r:id="rId29"/>
    <p:sldId id="366" r:id="rId30"/>
    <p:sldId id="378" r:id="rId31"/>
    <p:sldId id="379" r:id="rId32"/>
    <p:sldId id="369" r:id="rId33"/>
    <p:sldId id="370" r:id="rId34"/>
    <p:sldId id="377" r:id="rId35"/>
    <p:sldId id="371" r:id="rId36"/>
    <p:sldId id="386" r:id="rId37"/>
    <p:sldId id="385" r:id="rId38"/>
    <p:sldId id="372" r:id="rId39"/>
    <p:sldId id="397" r:id="rId40"/>
    <p:sldId id="390" r:id="rId41"/>
    <p:sldId id="340" r:id="rId42"/>
    <p:sldId id="392" r:id="rId43"/>
    <p:sldId id="393" r:id="rId44"/>
    <p:sldId id="373" r:id="rId45"/>
    <p:sldId id="374" r:id="rId46"/>
    <p:sldId id="394" r:id="rId47"/>
    <p:sldId id="375" r:id="rId48"/>
    <p:sldId id="376" r:id="rId49"/>
    <p:sldId id="341" r:id="rId50"/>
    <p:sldId id="323" r:id="rId51"/>
    <p:sldId id="324" r:id="rId52"/>
    <p:sldId id="398" r:id="rId53"/>
    <p:sldId id="334" r:id="rId54"/>
    <p:sldId id="399" r:id="rId55"/>
    <p:sldId id="400" r:id="rId5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rtig Per, PLkvtvu" initials="HPP" lastIdx="7" clrIdx="0">
    <p:extLst>
      <p:ext uri="{19B8F6BF-5375-455C-9EA6-DF929625EA0E}">
        <p15:presenceInfo xmlns:p15="http://schemas.microsoft.com/office/powerpoint/2012/main" userId="S-1-5-21-3282178652-2823510310-3805757255-5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8DCC"/>
    <a:srgbClr val="D2D2D2"/>
    <a:srgbClr val="A0A0A0"/>
    <a:srgbClr val="D70000"/>
    <a:srgbClr val="870000"/>
    <a:srgbClr val="000000"/>
    <a:srgbClr val="5F0000"/>
    <a:srgbClr val="370000"/>
    <a:srgbClr val="D90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8" autoAdjust="0"/>
    <p:restoredTop sz="84941" autoAdjust="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>
        <p:guide pos="7242"/>
        <p:guide orient="horz" pos="799"/>
        <p:guide orient="horz" pos="3385"/>
        <p:guide orient="horz" pos="2160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min01\Desktop\PPT%20resultatkonferensen\Omkomna%202022%20diagramunderlag_230319M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min01\AppData\Local\Microsoft\Windows\INetCache\Content.Outlook\9QSP6M6E\GCM%20indikator%202022%20etappm&#229;l%20203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min01\AppData\Local\Microsoft\Windows\INetCache\Content.Outlook\9QSP6M6E\GCM%20indikator%202022%20etappm&#229;l%20203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rper01\AppData\Local\Microsoft\Windows\INetCache\Content.Outlook\67CXN20N\Kopia%20av%20s&#228;kra%20ford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rper01\AppData\Local\Microsoft\Windows\INetCache\Content.Outlook\67CXN20N\Kopia%20av%20s&#228;kra%20ford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inmin01\AppData\Local\Microsoft\Windows\INetCache\Content.Outlook\9QSP6M6E\Hastighet%20Andel%20inom%202022%20a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min01\Desktop\PPT%20resultatkonferensen\Hastighet%20b&#246;ter%20ATK%20manuell%20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adeby\Work%20Folders\Documents\projekt\Trafikverkets%20analysgrupp\2022\Hastigheter\NY_Indikator%20hastighet%20i%20t&#228;tort_202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orsman\Work%20Folders\Documents\projekt\Analysgrupp\Analysrapport2023\Data%20och%20diagram\alkoholsiffror_&#246;vrigt_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5\per.hurtig\Trafiks&#228;kerhet%20V&#228;g\Resultatrapport%202022\Omkomna%202022%20diagramunderlag_2303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min01\AppData\Local\Microsoft\Windows\INetCache\Content.Outlook\9QSP6M6E\B&#228;ltesindikator%202022%20etappm&#229;l%20203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min01\AppData\Local\Microsoft\Windows\INetCache\Content.Outlook\9QSP6M6E\B&#228;lte%20djup%20pb%20f&#246;rare%20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min01\AppData\Local\Microsoft\Windows\INetCache\Content.Outlook\9QSP6M6E\Diagram%20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AForsman\Work%20Folders\Documents\projekt\Analysgrupp\Analysrapport2023\Data%20och%20diagram\data_omv&#228;rldsfaktorer_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5\per.hurtig\Trafiks&#228;kerhet%20V&#228;g\Resultatrapport%202022\Omkomna%202022%20diagramunderlag_2303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5\per.hurtig\Trafiks&#228;kerhet%20V&#228;g\Resultatrapport%202022\Omkomna%202022%20diagramunderlag_2303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5\per.hurtig\Trafiks&#228;kerhet%20V&#228;g\Resultatrapport%202022\Omkomna%202022%20diagramunderlag_2303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5\per.hurtig\Trafiks&#228;kerhet%20V&#228;g\Resultatrapport%202022\Suicid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8\simon.sternlund\Simon\Resultatkonferensen\2023\Diagram%20-%20S&#228;kra%20statliga%20v&#228;gar%202022%20-%20Diagra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users\18\simon.sternlund\Simon\Resultatkonferensen\2023\S&#228;kra%20statliga%20v&#228;gar\Diagram%20-%20S&#228;kra%20statliga%20v&#228;gar%202022%20-%20Diagra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min01\AppData\Local\Microsoft\Windows\INetCache\Content.Outlook\9QSP6M6E\Diagram%20-%20S&#228;kra%20korsningar%20-%20F11%20och%20F1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65276921030043E-2"/>
          <c:y val="6.0242122512463712E-2"/>
          <c:w val="0.89782532510140778"/>
          <c:h val="0.6894173303498122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Dödade!$D$1</c:f>
              <c:strCache>
                <c:ptCount val="1"/>
                <c:pt idx="0">
                  <c:v>Omkomna totalt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1A-4791-BF72-37E4B0FC4F14}"/>
              </c:ext>
            </c:extLst>
          </c:dPt>
          <c:cat>
            <c:numRef>
              <c:f>Dödade!$A$2:$A$17</c:f>
              <c:numCache>
                <c:formatCode>0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Dödade!$D$2:$D$17</c:f>
              <c:numCache>
                <c:formatCode>General</c:formatCode>
                <c:ptCount val="16"/>
                <c:pt idx="0">
                  <c:v>259</c:v>
                </c:pt>
                <c:pt idx="1">
                  <c:v>270</c:v>
                </c:pt>
                <c:pt idx="2" formatCode="0">
                  <c:v>252</c:v>
                </c:pt>
                <c:pt idx="3" formatCode="0">
                  <c:v>324</c:v>
                </c:pt>
                <c:pt idx="4" formatCode="0">
                  <c:v>221</c:v>
                </c:pt>
                <c:pt idx="5" formatCode="0">
                  <c:v>204</c:v>
                </c:pt>
                <c:pt idx="6" formatCode="0">
                  <c:v>210</c:v>
                </c:pt>
                <c:pt idx="7" formatCode="0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A-4791-BF72-37E4B0FC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69724728"/>
        <c:axId val="630028528"/>
      </c:barChart>
      <c:lineChart>
        <c:grouping val="standard"/>
        <c:varyColors val="0"/>
        <c:ser>
          <c:idx val="0"/>
          <c:order val="1"/>
          <c:tx>
            <c:strRef>
              <c:f>Dödade!$C$1</c:f>
              <c:strCache>
                <c:ptCount val="1"/>
                <c:pt idx="0">
                  <c:v>Nuvarande nationellt mål</c:v>
                </c:pt>
              </c:strCache>
            </c:strRef>
          </c:tx>
          <c:spPr>
            <a:ln w="38100">
              <a:solidFill>
                <a:schemeClr val="accent4"/>
              </a:solidFill>
              <a:prstDash val="lgDash"/>
            </a:ln>
          </c:spPr>
          <c:marker>
            <c:symbol val="none"/>
          </c:marker>
          <c:cat>
            <c:numRef>
              <c:f>Dödade!$A$2:$A$17</c:f>
              <c:numCache>
                <c:formatCode>0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Dödade!$C$2:$C$17</c:f>
              <c:numCache>
                <c:formatCode>General</c:formatCode>
                <c:ptCount val="16"/>
                <c:pt idx="3" formatCode="0">
                  <c:v>266</c:v>
                </c:pt>
                <c:pt idx="4" formatCode="0">
                  <c:v>251</c:v>
                </c:pt>
                <c:pt idx="5" formatCode="0">
                  <c:v>237</c:v>
                </c:pt>
                <c:pt idx="6">
                  <c:v>224</c:v>
                </c:pt>
                <c:pt idx="7">
                  <c:v>211</c:v>
                </c:pt>
                <c:pt idx="8">
                  <c:v>199</c:v>
                </c:pt>
                <c:pt idx="9">
                  <c:v>188</c:v>
                </c:pt>
                <c:pt idx="10">
                  <c:v>178</c:v>
                </c:pt>
                <c:pt idx="11">
                  <c:v>168</c:v>
                </c:pt>
                <c:pt idx="12">
                  <c:v>158</c:v>
                </c:pt>
                <c:pt idx="13">
                  <c:v>149</c:v>
                </c:pt>
                <c:pt idx="14">
                  <c:v>141</c:v>
                </c:pt>
                <c:pt idx="15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1A-4791-BF72-37E4B0FC4F14}"/>
            </c:ext>
          </c:extLst>
        </c:ser>
        <c:ser>
          <c:idx val="2"/>
          <c:order val="2"/>
          <c:tx>
            <c:strRef>
              <c:f>Dödade!$B$1</c:f>
              <c:strCache>
                <c:ptCount val="1"/>
                <c:pt idx="0">
                  <c:v>EU-mål</c:v>
                </c:pt>
              </c:strCache>
            </c:strRef>
          </c:tx>
          <c:spPr>
            <a:ln w="381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Dödade!$A$2:$A$17</c:f>
              <c:numCache>
                <c:formatCode>0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Dödade!$B$2:$B$17</c:f>
              <c:numCache>
                <c:formatCode>General</c:formatCode>
                <c:ptCount val="16"/>
                <c:pt idx="4" formatCode="0">
                  <c:v>221</c:v>
                </c:pt>
                <c:pt idx="5" formatCode="0">
                  <c:v>208</c:v>
                </c:pt>
                <c:pt idx="6" formatCode="0">
                  <c:v>195</c:v>
                </c:pt>
                <c:pt idx="7" formatCode="0">
                  <c:v>183</c:v>
                </c:pt>
                <c:pt idx="8" formatCode="0">
                  <c:v>172</c:v>
                </c:pt>
                <c:pt idx="9" formatCode="0">
                  <c:v>161</c:v>
                </c:pt>
                <c:pt idx="10" formatCode="0">
                  <c:v>151</c:v>
                </c:pt>
                <c:pt idx="11" formatCode="0">
                  <c:v>142</c:v>
                </c:pt>
                <c:pt idx="12" formatCode="0">
                  <c:v>133</c:v>
                </c:pt>
                <c:pt idx="13" formatCode="0">
                  <c:v>125</c:v>
                </c:pt>
                <c:pt idx="14" formatCode="0">
                  <c:v>118</c:v>
                </c:pt>
                <c:pt idx="15" formatCode="0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1A-4791-BF72-37E4B0FC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724728"/>
        <c:axId val="630028528"/>
      </c:lineChart>
      <c:dateAx>
        <c:axId val="469724728"/>
        <c:scaling>
          <c:orientation val="minMax"/>
        </c:scaling>
        <c:delete val="0"/>
        <c:axPos val="b"/>
        <c:numFmt formatCode="0" sourceLinked="1"/>
        <c:majorTickMark val="out"/>
        <c:minorTickMark val="out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sv-SE"/>
          </a:p>
        </c:txPr>
        <c:crossAx val="630028528"/>
        <c:crosses val="autoZero"/>
        <c:auto val="1"/>
        <c:lblOffset val="100"/>
        <c:baseTimeUnit val="years"/>
        <c:minorUnit val="1"/>
        <c:minorTimeUnit val="years"/>
      </c:dateAx>
      <c:valAx>
        <c:axId val="630028528"/>
        <c:scaling>
          <c:orientation val="minMax"/>
        </c:scaling>
        <c:delete val="0"/>
        <c:axPos val="l"/>
        <c:majorGridlines>
          <c:spPr>
            <a:ln>
              <a:solidFill>
                <a:srgbClr val="CBC7B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sv-SE"/>
          </a:p>
        </c:txPr>
        <c:crossAx val="4697247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88886991219534E-2"/>
          <c:y val="0.10963817944384478"/>
          <c:w val="0.89379546295039702"/>
          <c:h val="0.6976094367514406"/>
        </c:manualLayout>
      </c:layout>
      <c:lineChart>
        <c:grouping val="standard"/>
        <c:varyColors val="0"/>
        <c:ser>
          <c:idx val="0"/>
          <c:order val="0"/>
          <c:tx>
            <c:strRef>
              <c:f>'GCM statl'!$C$2</c:f>
              <c:strCache>
                <c:ptCount val="1"/>
                <c:pt idx="0">
                  <c:v>Andel säkra GCM-passager</c:v>
                </c:pt>
              </c:strCache>
            </c:strRef>
          </c:tx>
          <c:spPr>
            <a:ln>
              <a:noFill/>
            </a:ln>
          </c:spPr>
          <c:marker>
            <c:spPr>
              <a:ln w="38100"/>
            </c:spPr>
          </c:marker>
          <c:cat>
            <c:numRef>
              <c:f>'GCM statl'!$A$3:$A$13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'GCM statl'!$C$3:$C$13</c:f>
              <c:numCache>
                <c:formatCode>0</c:formatCode>
                <c:ptCount val="11"/>
                <c:pt idx="0">
                  <c:v>60</c:v>
                </c:pt>
                <c:pt idx="1">
                  <c:v>60</c:v>
                </c:pt>
                <c:pt idx="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F-49E7-9803-4EE762516380}"/>
            </c:ext>
          </c:extLst>
        </c:ser>
        <c:ser>
          <c:idx val="1"/>
          <c:order val="1"/>
          <c:tx>
            <c:strRef>
              <c:f>'GCM statl'!$D$2</c:f>
              <c:strCache>
                <c:ptCount val="1"/>
                <c:pt idx="0">
                  <c:v>Nödvändig utveckling 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'GCM statl'!$A$3:$A$13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'GCM statl'!$D$3:$D$13</c:f>
              <c:numCache>
                <c:formatCode>0.0</c:formatCode>
                <c:ptCount val="11"/>
                <c:pt idx="0">
                  <c:v>60</c:v>
                </c:pt>
                <c:pt idx="1">
                  <c:v>61.751160537885639</c:v>
                </c:pt>
                <c:pt idx="2">
                  <c:v>63.553430462928731</c:v>
                </c:pt>
                <c:pt idx="3">
                  <c:v>65.408301454161062</c:v>
                </c:pt>
                <c:pt idx="4">
                  <c:v>67.317308726771969</c:v>
                </c:pt>
                <c:pt idx="5">
                  <c:v>69.282032302755084</c:v>
                </c:pt>
                <c:pt idx="6">
                  <c:v>71.304098318640129</c:v>
                </c:pt>
                <c:pt idx="7">
                  <c:v>73.385180371392124</c:v>
                </c:pt>
                <c:pt idx="8">
                  <c:v>75.527000903592153</c:v>
                </c:pt>
                <c:pt idx="9">
                  <c:v>77.73133262904588</c:v>
                </c:pt>
                <c:pt idx="1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EF-49E7-9803-4EE762516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975040"/>
        <c:axId val="713977392"/>
      </c:lineChart>
      <c:catAx>
        <c:axId val="7139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100" baseline="0"/>
            </a:pPr>
            <a:endParaRPr lang="sv-SE"/>
          </a:p>
        </c:txPr>
        <c:crossAx val="713977392"/>
        <c:crosses val="autoZero"/>
        <c:auto val="1"/>
        <c:lblAlgn val="ctr"/>
        <c:lblOffset val="100"/>
        <c:tickLblSkip val="1"/>
        <c:noMultiLvlLbl val="0"/>
      </c:catAx>
      <c:valAx>
        <c:axId val="71397739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sv-SE" sz="1100" b="0"/>
                  <a:t>Andel (%)</a:t>
                </a:r>
              </a:p>
            </c:rich>
          </c:tx>
          <c:layout>
            <c:manualLayout>
              <c:xMode val="edge"/>
              <c:yMode val="edge"/>
              <c:x val="1.5444015444015444E-2"/>
              <c:y val="1.163966573143874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sv-SE"/>
          </a:p>
        </c:txPr>
        <c:crossAx val="71397504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8888128027039E-2"/>
          <c:y val="0.10963812369641801"/>
          <c:w val="0.89379546295039702"/>
          <c:h val="0.6976094367514406"/>
        </c:manualLayout>
      </c:layout>
      <c:lineChart>
        <c:grouping val="standard"/>
        <c:varyColors val="0"/>
        <c:ser>
          <c:idx val="0"/>
          <c:order val="0"/>
          <c:tx>
            <c:strRef>
              <c:f>'GCM kommunalt'!$C$2</c:f>
              <c:strCache>
                <c:ptCount val="1"/>
                <c:pt idx="0">
                  <c:v>Andel säkra GCM-passager</c:v>
                </c:pt>
              </c:strCache>
            </c:strRef>
          </c:tx>
          <c:spPr>
            <a:ln>
              <a:noFill/>
            </a:ln>
          </c:spPr>
          <c:marker>
            <c:spPr>
              <a:ln w="38100"/>
            </c:spPr>
          </c:marker>
          <c:dPt>
            <c:idx val="0"/>
            <c:marker>
              <c:spPr>
                <a:ln w="38100">
                  <a:solidFill>
                    <a:schemeClr val="accent1"/>
                  </a:solidFill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FFE-48A2-85F0-0376E6FA9703}"/>
              </c:ext>
            </c:extLst>
          </c:dPt>
          <c:cat>
            <c:numRef>
              <c:f>'GCM statl'!$A$3:$A$13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'GCM kommunalt'!$C$3:$C$13</c:f>
              <c:numCache>
                <c:formatCode>0</c:formatCode>
                <c:ptCount val="11"/>
                <c:pt idx="0">
                  <c:v>50</c:v>
                </c:pt>
                <c:pt idx="1">
                  <c:v>52</c:v>
                </c:pt>
                <c:pt idx="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FE-48A2-85F0-0376E6FA9703}"/>
            </c:ext>
          </c:extLst>
        </c:ser>
        <c:ser>
          <c:idx val="1"/>
          <c:order val="1"/>
          <c:tx>
            <c:strRef>
              <c:f>'GCM statl'!$D$2</c:f>
              <c:strCache>
                <c:ptCount val="1"/>
                <c:pt idx="0">
                  <c:v>Nödvändig utveckling </c:v>
                </c:pt>
              </c:strCache>
            </c:strRef>
          </c:tx>
          <c:spPr>
            <a:ln w="28575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'GCM statl'!$A$3:$A$13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'GCM kommunalt'!$D$3:$D$13</c:f>
              <c:numCache>
                <c:formatCode>0.0</c:formatCode>
                <c:ptCount val="11"/>
                <c:pt idx="0">
                  <c:v>50</c:v>
                </c:pt>
                <c:pt idx="1">
                  <c:v>52.06898719962053</c:v>
                </c:pt>
                <c:pt idx="2">
                  <c:v>54.223588559884931</c:v>
                </c:pt>
                <c:pt idx="3">
                  <c:v>56.467346772842774</c:v>
                </c:pt>
                <c:pt idx="4">
                  <c:v>58.803951126233677</c:v>
                </c:pt>
                <c:pt idx="5">
                  <c:v>61.237243569579448</c:v>
                </c:pt>
                <c:pt idx="6">
                  <c:v>63.771225031289532</c:v>
                </c:pt>
                <c:pt idx="7">
                  <c:v>66.410061997166707</c:v>
                </c:pt>
                <c:pt idx="8">
                  <c:v>69.158093361129573</c:v>
                </c:pt>
                <c:pt idx="9">
                  <c:v>72.019837559416359</c:v>
                </c:pt>
                <c:pt idx="10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FE-48A2-85F0-0376E6FA9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975040"/>
        <c:axId val="713977392"/>
      </c:lineChart>
      <c:catAx>
        <c:axId val="7139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100" baseline="0"/>
            </a:pPr>
            <a:endParaRPr lang="sv-SE"/>
          </a:p>
        </c:txPr>
        <c:crossAx val="713977392"/>
        <c:crosses val="autoZero"/>
        <c:auto val="1"/>
        <c:lblAlgn val="ctr"/>
        <c:lblOffset val="100"/>
        <c:tickLblSkip val="1"/>
        <c:noMultiLvlLbl val="0"/>
      </c:catAx>
      <c:valAx>
        <c:axId val="71397739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sv-SE" sz="1100" b="0"/>
                  <a:t>Andel (%)</a:t>
                </a:r>
              </a:p>
            </c:rich>
          </c:tx>
          <c:layout>
            <c:manualLayout>
              <c:xMode val="edge"/>
              <c:yMode val="edge"/>
              <c:x val="1.5444015444015444E-2"/>
              <c:y val="1.163966573143874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sv-SE"/>
          </a:p>
        </c:txPr>
        <c:crossAx val="71397504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God kvalitet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399638-C7E1-4BF3-9166-2E6DF26C2CFA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DE-4C63-BCCF-DC6FC8F2AF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3DE-4C63-BCCF-DC6FC8F2A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Kommunala vägar</c:v>
                </c:pt>
                <c:pt idx="1">
                  <c:v>Statliga vägar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24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3-4228-9BA6-6DE9615070F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Mindre god kvalitet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3DE-4C63-BCCF-DC6FC8F2AF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25B596-C922-41B6-96DB-C7CF9698D4BF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3DE-4C63-BCCF-DC6FC8F2A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Kommunala vägar</c:v>
                </c:pt>
                <c:pt idx="1">
                  <c:v>Statliga vägar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3-4228-9BA6-6DE9615070F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Låg kvalitet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4D690D-1079-465C-AF8A-F58E367DE68F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DE-4C63-BCCF-DC6FC8F2AF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73F998-4208-4BCE-8279-9EA0CADB1792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DE-4C63-BCCF-DC6FC8F2A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Kommunala vägar</c:v>
                </c:pt>
                <c:pt idx="1">
                  <c:v>Statliga vägar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48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3-4228-9BA6-6DE9615070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5089880"/>
        <c:axId val="415090536"/>
      </c:barChart>
      <c:catAx>
        <c:axId val="41508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5090536"/>
        <c:crosses val="autoZero"/>
        <c:auto val="1"/>
        <c:lblAlgn val="ctr"/>
        <c:lblOffset val="100"/>
        <c:noMultiLvlLbl val="0"/>
      </c:catAx>
      <c:valAx>
        <c:axId val="41509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508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96240895119799E-2"/>
          <c:y val="5.7404574938709443E-2"/>
          <c:w val="0.92075505366917132"/>
          <c:h val="0.82482187882712865"/>
        </c:manualLayout>
      </c:layout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Andel 4 stjärnor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Blad1!$B$2:$F$2</c:f>
              <c:numCache>
                <c:formatCode>0%</c:formatCode>
                <c:ptCount val="5"/>
                <c:pt idx="0">
                  <c:v>5.2212241759049566E-2</c:v>
                </c:pt>
                <c:pt idx="1">
                  <c:v>5.7188927405626193E-2</c:v>
                </c:pt>
                <c:pt idx="2">
                  <c:v>4.6033780726888858E-2</c:v>
                </c:pt>
                <c:pt idx="3">
                  <c:v>5.1402738997473739E-2</c:v>
                </c:pt>
                <c:pt idx="4">
                  <c:v>7.2887704061620276E-2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C-473B-BCFB-66176B3CFFD0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Andel 5 stjärnor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Blad1!$B$3:$F$3</c:f>
              <c:numCache>
                <c:formatCode>0%</c:formatCode>
                <c:ptCount val="5"/>
                <c:pt idx="0">
                  <c:v>0.87774639445165414</c:v>
                </c:pt>
                <c:pt idx="1">
                  <c:v>0.88425689227986004</c:v>
                </c:pt>
                <c:pt idx="2">
                  <c:v>0.8947676889540862</c:v>
                </c:pt>
                <c:pt idx="3">
                  <c:v>0.87679165004653636</c:v>
                </c:pt>
                <c:pt idx="4">
                  <c:v>0.85976111383019715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C-473B-BCFB-66176B3CFFD0}"/>
            </c:ext>
          </c:extLst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Blad1!$B$4:$F$4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C-473B-BCFB-66176B3CF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821640"/>
        <c:axId val="452821968"/>
      </c:lineChart>
      <c:catAx>
        <c:axId val="45282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821968"/>
        <c:crosses val="autoZero"/>
        <c:auto val="1"/>
        <c:lblAlgn val="ctr"/>
        <c:lblOffset val="100"/>
        <c:noMultiLvlLbl val="0"/>
      </c:catAx>
      <c:valAx>
        <c:axId val="45282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82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'C:\Users\rizmat01\Matteo lokalt\Analysrapport 2023\NCAP\trafikarbete\[körsträckor 00-21_230206.xlsx]megabild'!$A$3</c:f>
              <c:strCache>
                <c:ptCount val="1"/>
                <c:pt idx="0">
                  <c:v>bältespåminnare prognos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[1]megabild!$B$3:$AK$3</c:f>
              <c:numCache>
                <c:formatCode>General</c:formatCode>
                <c:ptCount val="36"/>
                <c:pt idx="23">
                  <c:v>0.97628626211287683</c:v>
                </c:pt>
                <c:pt idx="24">
                  <c:v>0.98357282403141355</c:v>
                </c:pt>
                <c:pt idx="25">
                  <c:v>0.98980285901508369</c:v>
                </c:pt>
                <c:pt idx="26">
                  <c:v>0.99437357561030237</c:v>
                </c:pt>
                <c:pt idx="27">
                  <c:v>0.99592901349120189</c:v>
                </c:pt>
                <c:pt idx="28">
                  <c:v>0.99746985679274902</c:v>
                </c:pt>
                <c:pt idx="29">
                  <c:v>0.99902598733307679</c:v>
                </c:pt>
                <c:pt idx="30">
                  <c:v>0.99956738415856494</c:v>
                </c:pt>
                <c:pt idx="31">
                  <c:v>0.99976625067125002</c:v>
                </c:pt>
                <c:pt idx="32">
                  <c:v>0.99999961310571706</c:v>
                </c:pt>
                <c:pt idx="33">
                  <c:v>0.99999961310571706</c:v>
                </c:pt>
                <c:pt idx="34">
                  <c:v>0.99999961310571706</c:v>
                </c:pt>
                <c:pt idx="35">
                  <c:v>0.99999961310571706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A-4B18-BA52-ED53982A09CA}"/>
            </c:ext>
          </c:extLst>
        </c:ser>
        <c:ser>
          <c:idx val="1"/>
          <c:order val="1"/>
          <c:tx>
            <c:strRef>
              <c:f>'C:\Users\rizmat01\Matteo lokalt\Analysrapport 2023\NCAP\trafikarbete\[körsträckor 00-21_230206.xlsx]megabild'!$A$4</c:f>
              <c:strCache>
                <c:ptCount val="1"/>
                <c:pt idx="0">
                  <c:v>bältespåminnare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[1]megabild!$B$4:$AK$4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4.7641593256893501E-3</c:v>
                </c:pt>
                <c:pt idx="3">
                  <c:v>2.4381002543070747E-2</c:v>
                </c:pt>
                <c:pt idx="4">
                  <c:v>6.2459199270313723E-2</c:v>
                </c:pt>
                <c:pt idx="5">
                  <c:v>0.12229092304264905</c:v>
                </c:pt>
                <c:pt idx="6">
                  <c:v>0.20058602962118452</c:v>
                </c:pt>
                <c:pt idx="7">
                  <c:v>0.27256291418874001</c:v>
                </c:pt>
                <c:pt idx="8">
                  <c:v>0.32468052092061872</c:v>
                </c:pt>
                <c:pt idx="9">
                  <c:v>0.37618619184196872</c:v>
                </c:pt>
                <c:pt idx="10">
                  <c:v>0.4333031592868315</c:v>
                </c:pt>
                <c:pt idx="11">
                  <c:v>0.49517463005828782</c:v>
                </c:pt>
                <c:pt idx="12">
                  <c:v>0.55091326495719795</c:v>
                </c:pt>
                <c:pt idx="13">
                  <c:v>0.60976068283540819</c:v>
                </c:pt>
                <c:pt idx="14">
                  <c:v>0.66132773250929089</c:v>
                </c:pt>
                <c:pt idx="15">
                  <c:v>0.71519033539467625</c:v>
                </c:pt>
                <c:pt idx="16">
                  <c:v>0.76945283934354025</c:v>
                </c:pt>
                <c:pt idx="17">
                  <c:v>0.8269643472201299</c:v>
                </c:pt>
                <c:pt idx="18">
                  <c:v>0.87568485153588571</c:v>
                </c:pt>
                <c:pt idx="19">
                  <c:v>0.9074392905660531</c:v>
                </c:pt>
                <c:pt idx="20">
                  <c:v>0.93365044848129808</c:v>
                </c:pt>
                <c:pt idx="21">
                  <c:v>0.95228489570067287</c:v>
                </c:pt>
                <c:pt idx="22">
                  <c:v>0.96831447533867576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A-4B18-BA52-ED53982A09CA}"/>
            </c:ext>
          </c:extLst>
        </c:ser>
        <c:ser>
          <c:idx val="2"/>
          <c:order val="2"/>
          <c:tx>
            <c:strRef>
              <c:f>'C:\Users\rizmat01\Matteo lokalt\Analysrapport 2023\NCAP\trafikarbete\[körsträckor 00-21_230206.xlsx]megabild'!$A$5</c:f>
              <c:strCache>
                <c:ptCount val="1"/>
                <c:pt idx="0">
                  <c:v>antisladd prognos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[1]megabild!$B$5:$AK$5</c:f>
              <c:numCache>
                <c:formatCode>General</c:formatCode>
                <c:ptCount val="36"/>
                <c:pt idx="23">
                  <c:v>0.99408114230302991</c:v>
                </c:pt>
                <c:pt idx="24">
                  <c:v>0.99669568814549059</c:v>
                </c:pt>
                <c:pt idx="25">
                  <c:v>0.99790908732955497</c:v>
                </c:pt>
                <c:pt idx="26">
                  <c:v>0.99855946840146304</c:v>
                </c:pt>
                <c:pt idx="27">
                  <c:v>0.99895205597469328</c:v>
                </c:pt>
                <c:pt idx="28">
                  <c:v>0.99930276211281488</c:v>
                </c:pt>
                <c:pt idx="29">
                  <c:v>0.99960099486766818</c:v>
                </c:pt>
                <c:pt idx="30">
                  <c:v>0.99985492839634749</c:v>
                </c:pt>
                <c:pt idx="31">
                  <c:v>0.99999961310571706</c:v>
                </c:pt>
                <c:pt idx="32">
                  <c:v>0.99999961310571706</c:v>
                </c:pt>
                <c:pt idx="33">
                  <c:v>0.99999961310571706</c:v>
                </c:pt>
                <c:pt idx="34">
                  <c:v>0.99999961310571706</c:v>
                </c:pt>
                <c:pt idx="35">
                  <c:v>0.99999961310571706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A-4B18-BA52-ED53982A09CA}"/>
            </c:ext>
          </c:extLst>
        </c:ser>
        <c:ser>
          <c:idx val="3"/>
          <c:order val="3"/>
          <c:tx>
            <c:strRef>
              <c:f>'C:\Users\rizmat01\Matteo lokalt\Analysrapport 2023\NCAP\trafikarbete\[körsträckor 00-21_230206.xlsx]megabild'!$A$6</c:f>
              <c:strCache>
                <c:ptCount val="1"/>
                <c:pt idx="0">
                  <c:v>antisladd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[1]megabild!$B$6:$AK$6</c:f>
              <c:numCache>
                <c:formatCode>General</c:formatCode>
                <c:ptCount val="36"/>
                <c:pt idx="0">
                  <c:v>5.7262867800052675E-3</c:v>
                </c:pt>
                <c:pt idx="1">
                  <c:v>1.1998819400851613E-2</c:v>
                </c:pt>
                <c:pt idx="2">
                  <c:v>2.0164168204790778E-2</c:v>
                </c:pt>
                <c:pt idx="3">
                  <c:v>3.1168752986021151E-2</c:v>
                </c:pt>
                <c:pt idx="4">
                  <c:v>6.0996530800132842E-2</c:v>
                </c:pt>
                <c:pt idx="5">
                  <c:v>0.12684124923416196</c:v>
                </c:pt>
                <c:pt idx="6">
                  <c:v>0.21215001097447866</c:v>
                </c:pt>
                <c:pt idx="7">
                  <c:v>0.29913923464592213</c:v>
                </c:pt>
                <c:pt idx="8">
                  <c:v>0.36580448939027271</c:v>
                </c:pt>
                <c:pt idx="9">
                  <c:v>0.42376954991055787</c:v>
                </c:pt>
                <c:pt idx="10">
                  <c:v>0.48180600247237693</c:v>
                </c:pt>
                <c:pt idx="11">
                  <c:v>0.54424808339328468</c:v>
                </c:pt>
                <c:pt idx="12">
                  <c:v>0.59966112869553156</c:v>
                </c:pt>
                <c:pt idx="13">
                  <c:v>0.65650515784677421</c:v>
                </c:pt>
                <c:pt idx="14">
                  <c:v>0.70571017418643234</c:v>
                </c:pt>
                <c:pt idx="15">
                  <c:v>0.75725479142502949</c:v>
                </c:pt>
                <c:pt idx="16">
                  <c:v>0.80845910325072234</c:v>
                </c:pt>
                <c:pt idx="17">
                  <c:v>0.86214145171688694</c:v>
                </c:pt>
                <c:pt idx="18">
                  <c:v>0.90615191469451206</c:v>
                </c:pt>
                <c:pt idx="19">
                  <c:v>0.93417155088763038</c:v>
                </c:pt>
                <c:pt idx="20">
                  <c:v>0.95899492235174677</c:v>
                </c:pt>
                <c:pt idx="21">
                  <c:v>0.98010735876103006</c:v>
                </c:pt>
                <c:pt idx="22">
                  <c:v>0.98979083572685311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5A-4B18-BA52-ED53982A09CA}"/>
            </c:ext>
          </c:extLst>
        </c:ser>
        <c:ser>
          <c:idx val="4"/>
          <c:order val="4"/>
          <c:tx>
            <c:strRef>
              <c:f>'C:\Users\rizmat01\Matteo lokalt\Analysrapport 2023\NCAP\trafikarbete\[körsträckor 00-21_230206.xlsx]megabild'!$A$7</c:f>
              <c:strCache>
                <c:ptCount val="1"/>
                <c:pt idx="0">
                  <c:v>autobroms upphinnande bil-bil prognos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[1]megabild!$B$7:$AK$7</c:f>
              <c:numCache>
                <c:formatCode>General</c:formatCode>
                <c:ptCount val="36"/>
                <c:pt idx="23">
                  <c:v>0.59126112762263272</c:v>
                </c:pt>
                <c:pt idx="24">
                  <c:v>0.64917966480618383</c:v>
                </c:pt>
                <c:pt idx="25">
                  <c:v>0.70343085982461484</c:v>
                </c:pt>
                <c:pt idx="26">
                  <c:v>0.75243519822268212</c:v>
                </c:pt>
                <c:pt idx="27">
                  <c:v>0.79716212386482066</c:v>
                </c:pt>
                <c:pt idx="28">
                  <c:v>0.83753427537110847</c:v>
                </c:pt>
                <c:pt idx="29">
                  <c:v>0.87302682855390346</c:v>
                </c:pt>
                <c:pt idx="30">
                  <c:v>0.90283953761959823</c:v>
                </c:pt>
                <c:pt idx="31">
                  <c:v>0.92785906491015957</c:v>
                </c:pt>
                <c:pt idx="32">
                  <c:v>0.94968244029991566</c:v>
                </c:pt>
                <c:pt idx="33">
                  <c:v>0.96524256576500711</c:v>
                </c:pt>
                <c:pt idx="34">
                  <c:v>0.97756699444207407</c:v>
                </c:pt>
                <c:pt idx="35">
                  <c:v>0.9879490591474146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5A-4B18-BA52-ED53982A09CA}"/>
            </c:ext>
          </c:extLst>
        </c:ser>
        <c:ser>
          <c:idx val="5"/>
          <c:order val="5"/>
          <c:tx>
            <c:strRef>
              <c:f>'C:\Users\rizmat01\Matteo lokalt\Analysrapport 2023\NCAP\trafikarbete\[körsträckor 00-21_230206.xlsx]megabild'!$A$8</c:f>
              <c:strCache>
                <c:ptCount val="1"/>
                <c:pt idx="0">
                  <c:v>autobroms upphinnande bil-bil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[1]megabild!$B$8:$AK$8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8.2850566538355392E-4</c:v>
                </c:pt>
                <c:pt idx="9">
                  <c:v>2.540726208126455E-3</c:v>
                </c:pt>
                <c:pt idx="10">
                  <c:v>5.7375723282590153E-3</c:v>
                </c:pt>
                <c:pt idx="11">
                  <c:v>1.3620937873477599E-2</c:v>
                </c:pt>
                <c:pt idx="12">
                  <c:v>2.6854018478849918E-2</c:v>
                </c:pt>
                <c:pt idx="13">
                  <c:v>4.7139564790827003E-2</c:v>
                </c:pt>
                <c:pt idx="14">
                  <c:v>7.3359692221831613E-2</c:v>
                </c:pt>
                <c:pt idx="15">
                  <c:v>0.10921775758289071</c:v>
                </c:pt>
                <c:pt idx="16">
                  <c:v>0.15947955984669521</c:v>
                </c:pt>
                <c:pt idx="17">
                  <c:v>0.21656910199631027</c:v>
                </c:pt>
                <c:pt idx="18">
                  <c:v>0.27915969421391523</c:v>
                </c:pt>
                <c:pt idx="19">
                  <c:v>0.3347798081899695</c:v>
                </c:pt>
                <c:pt idx="20">
                  <c:v>0.39139167950276527</c:v>
                </c:pt>
                <c:pt idx="21">
                  <c:v>0.4496721241238526</c:v>
                </c:pt>
                <c:pt idx="22">
                  <c:v>0.52876527974937537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5A-4B18-BA52-ED53982A09CA}"/>
            </c:ext>
          </c:extLst>
        </c:ser>
        <c:ser>
          <c:idx val="6"/>
          <c:order val="6"/>
          <c:tx>
            <c:strRef>
              <c:f>'C:\Users\rizmat01\Matteo lokalt\Analysrapport 2023\NCAP\trafikarbete\[körsträckor 00-21_230206.xlsx]megabild'!$A$9</c:f>
              <c:strCache>
                <c:ptCount val="1"/>
                <c:pt idx="0">
                  <c:v>autobroms fotgängare prognos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[1]megabild!$B$9:$AK$9</c:f>
              <c:numCache>
                <c:formatCode>General</c:formatCode>
                <c:ptCount val="36"/>
                <c:pt idx="23">
                  <c:v>0.45148411027788726</c:v>
                </c:pt>
                <c:pt idx="24">
                  <c:v>0.52057458030783199</c:v>
                </c:pt>
                <c:pt idx="25">
                  <c:v>0.58421053268724732</c:v>
                </c:pt>
                <c:pt idx="26">
                  <c:v>0.64259304695480635</c:v>
                </c:pt>
                <c:pt idx="27">
                  <c:v>0.69693249956559311</c:v>
                </c:pt>
                <c:pt idx="28">
                  <c:v>0.7472356076312775</c:v>
                </c:pt>
                <c:pt idx="29">
                  <c:v>0.79355304490456191</c:v>
                </c:pt>
                <c:pt idx="30">
                  <c:v>0.83618906010693606</c:v>
                </c:pt>
                <c:pt idx="31">
                  <c:v>0.87531853636108037</c:v>
                </c:pt>
                <c:pt idx="32">
                  <c:v>0.90953563929012249</c:v>
                </c:pt>
                <c:pt idx="33">
                  <c:v>0.93822312149516052</c:v>
                </c:pt>
                <c:pt idx="34">
                  <c:v>0.96185147975871621</c:v>
                </c:pt>
                <c:pt idx="35">
                  <c:v>0.97900121540248042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5A-4B18-BA52-ED53982A09CA}"/>
            </c:ext>
          </c:extLst>
        </c:ser>
        <c:ser>
          <c:idx val="7"/>
          <c:order val="7"/>
          <c:tx>
            <c:strRef>
              <c:f>'C:\Users\rizmat01\Matteo lokalt\Analysrapport 2023\NCAP\trafikarbete\[körsträckor 00-21_230206.xlsx]megabild'!$A$10</c:f>
              <c:strCache>
                <c:ptCount val="1"/>
                <c:pt idx="0">
                  <c:v>autobroms fotgängare</c:v>
                </c:pt>
              </c:strCache>
            </c:strRef>
          </c:tx>
          <c:spPr>
            <a:ln w="28575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[1]megabild!$B$10:$AK$10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1.6570113307671076E-4</c:v>
                </c:pt>
                <c:pt idx="9">
                  <c:v>5.0814524162529095E-4</c:v>
                </c:pt>
                <c:pt idx="10">
                  <c:v>1.147514465651803E-3</c:v>
                </c:pt>
                <c:pt idx="11">
                  <c:v>2.2798680465444814E-3</c:v>
                </c:pt>
                <c:pt idx="12">
                  <c:v>3.3456302464364481E-3</c:v>
                </c:pt>
                <c:pt idx="13">
                  <c:v>4.5004193309135633E-3</c:v>
                </c:pt>
                <c:pt idx="14">
                  <c:v>7.1307735956469085E-3</c:v>
                </c:pt>
                <c:pt idx="15">
                  <c:v>1.5313985349629317E-2</c:v>
                </c:pt>
                <c:pt idx="16">
                  <c:v>3.1857999099871102E-2</c:v>
                </c:pt>
                <c:pt idx="17">
                  <c:v>6.0136843274928381E-2</c:v>
                </c:pt>
                <c:pt idx="18">
                  <c:v>0.1055443029469916</c:v>
                </c:pt>
                <c:pt idx="19">
                  <c:v>0.15778458205029514</c:v>
                </c:pt>
                <c:pt idx="20">
                  <c:v>0.21632243011875024</c:v>
                </c:pt>
                <c:pt idx="21">
                  <c:v>0.28075999515035294</c:v>
                </c:pt>
                <c:pt idx="22">
                  <c:v>0.3772692424896309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85A-4B18-BA52-ED53982A09CA}"/>
            </c:ext>
          </c:extLst>
        </c:ser>
        <c:ser>
          <c:idx val="8"/>
          <c:order val="8"/>
          <c:tx>
            <c:strRef>
              <c:f>'C:\Users\rizmat01\Matteo lokalt\Analysrapport 2023\NCAP\trafikarbete\[körsträckor 00-21_230206.xlsx]megabild'!$A$11</c:f>
              <c:strCache>
                <c:ptCount val="1"/>
                <c:pt idx="0">
                  <c:v>kurshållning* prognos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[1]megabild!$B$11:$AK$11</c:f>
              <c:numCache>
                <c:formatCode>General</c:formatCode>
                <c:ptCount val="36"/>
                <c:pt idx="23">
                  <c:v>0.42661442781657355</c:v>
                </c:pt>
                <c:pt idx="24">
                  <c:v>0.49741489167300867</c:v>
                </c:pt>
                <c:pt idx="25">
                  <c:v>0.56264732779276905</c:v>
                </c:pt>
                <c:pt idx="26">
                  <c:v>0.62287192231853605</c:v>
                </c:pt>
                <c:pt idx="27">
                  <c:v>0.67890986468139702</c:v>
                </c:pt>
                <c:pt idx="28">
                  <c:v>0.73031333103008655</c:v>
                </c:pt>
                <c:pt idx="29">
                  <c:v>0.7776493317040919</c:v>
                </c:pt>
                <c:pt idx="30">
                  <c:v>0.82149027096321425</c:v>
                </c:pt>
                <c:pt idx="31">
                  <c:v>0.86155323256159233</c:v>
                </c:pt>
                <c:pt idx="32">
                  <c:v>0.89713468935199392</c:v>
                </c:pt>
                <c:pt idx="33">
                  <c:v>0.92818684139043606</c:v>
                </c:pt>
                <c:pt idx="34">
                  <c:v>0.95389168849303674</c:v>
                </c:pt>
                <c:pt idx="35">
                  <c:v>0.9722125810084169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85A-4B18-BA52-ED53982A09CA}"/>
            </c:ext>
          </c:extLst>
        </c:ser>
        <c:ser>
          <c:idx val="9"/>
          <c:order val="9"/>
          <c:tx>
            <c:strRef>
              <c:f>'C:\Users\rizmat01\Matteo lokalt\Analysrapport 2023\NCAP\trafikarbete\[körsträckor 00-21_230206.xlsx]megabild'!$A$12</c:f>
              <c:strCache>
                <c:ptCount val="1"/>
                <c:pt idx="0">
                  <c:v>kurshållning*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[1]megabild!$B$2:$AK$2</c:f>
              <c:numCache>
                <c:formatCode>General</c:formatCode>
                <c:ptCount val="3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</c:numCache>
            </c:numRef>
          </c:cat>
          <c:val>
            <c:numRef>
              <c:f>[1]megabild!$B$12:$AK$12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1.6570113307671076E-4</c:v>
                </c:pt>
                <c:pt idx="9">
                  <c:v>5.0814524162529095E-4</c:v>
                </c:pt>
                <c:pt idx="10">
                  <c:v>1.147514465651803E-3</c:v>
                </c:pt>
                <c:pt idx="11">
                  <c:v>2.2798680465444814E-3</c:v>
                </c:pt>
                <c:pt idx="12">
                  <c:v>3.6297224671244339E-3</c:v>
                </c:pt>
                <c:pt idx="13">
                  <c:v>5.8167712362576585E-3</c:v>
                </c:pt>
                <c:pt idx="14">
                  <c:v>9.1133767743928531E-3</c:v>
                </c:pt>
                <c:pt idx="15">
                  <c:v>1.497504642548292E-2</c:v>
                </c:pt>
                <c:pt idx="16">
                  <c:v>2.6771699645664608E-2</c:v>
                </c:pt>
                <c:pt idx="17">
                  <c:v>5.1803507872538762E-2</c:v>
                </c:pt>
                <c:pt idx="18">
                  <c:v>9.4607288788722682E-2</c:v>
                </c:pt>
                <c:pt idx="19">
                  <c:v>0.14221744792904523</c:v>
                </c:pt>
                <c:pt idx="20">
                  <c:v>0.19521369747159661</c:v>
                </c:pt>
                <c:pt idx="21">
                  <c:v>0.25712280867002446</c:v>
                </c:pt>
                <c:pt idx="22">
                  <c:v>0.35150599457329984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85A-4B18-BA52-ED53982A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900400"/>
        <c:axId val="641897448"/>
      </c:lineChart>
      <c:catAx>
        <c:axId val="64190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1897448"/>
        <c:crosses val="autoZero"/>
        <c:auto val="1"/>
        <c:lblAlgn val="ctr"/>
        <c:lblOffset val="100"/>
        <c:noMultiLvlLbl val="0"/>
      </c:catAx>
      <c:valAx>
        <c:axId val="641897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190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6569619973975"/>
          <c:y val="0.10283930704860825"/>
          <c:w val="0.84948533182629371"/>
          <c:h val="0.65962184613870722"/>
        </c:manualLayout>
      </c:layout>
      <c:lineChart>
        <c:grouping val="standard"/>
        <c:varyColors val="0"/>
        <c:ser>
          <c:idx val="0"/>
          <c:order val="0"/>
          <c:tx>
            <c:strRef>
              <c:f>'beräkning 2019'!$C$3</c:f>
              <c:strCache>
                <c:ptCount val="1"/>
                <c:pt idx="0">
                  <c:v>Andel inom hastighetsgräns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pPr>
              <a:ln w="63500"/>
            </c:spPr>
          </c:marker>
          <c:cat>
            <c:numRef>
              <c:f>'beräkning 2019'!$A$24:$A$38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'beräkning 2019'!$C$24:$C$38</c:f>
              <c:numCache>
                <c:formatCode>General</c:formatCode>
                <c:ptCount val="15"/>
                <c:pt idx="0" formatCode="0.0">
                  <c:v>44</c:v>
                </c:pt>
                <c:pt idx="4">
                  <c:v>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7F-4341-A30A-C3DDDD4E3A62}"/>
            </c:ext>
          </c:extLst>
        </c:ser>
        <c:ser>
          <c:idx val="1"/>
          <c:order val="1"/>
          <c:tx>
            <c:strRef>
              <c:f>'beräkning 2019'!$E$3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'beräkning 2019'!$A$24:$A$38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'beräkning 2019'!$E$24:$E$38</c:f>
              <c:numCache>
                <c:formatCode>General</c:formatCode>
                <c:ptCount val="15"/>
                <c:pt idx="4" formatCode="0.0">
                  <c:v>49.4</c:v>
                </c:pt>
                <c:pt idx="5" formatCode="0.0">
                  <c:v>52.46</c:v>
                </c:pt>
                <c:pt idx="6" formatCode="0.0">
                  <c:v>55.52</c:v>
                </c:pt>
                <c:pt idx="7" formatCode="0.0">
                  <c:v>58.580000000000005</c:v>
                </c:pt>
                <c:pt idx="8" formatCode="0.0">
                  <c:v>61.640000000000008</c:v>
                </c:pt>
                <c:pt idx="9" formatCode="0.0">
                  <c:v>64.7</c:v>
                </c:pt>
                <c:pt idx="10" formatCode="0.0">
                  <c:v>67.760000000000005</c:v>
                </c:pt>
                <c:pt idx="11" formatCode="0.0">
                  <c:v>70.820000000000007</c:v>
                </c:pt>
                <c:pt idx="12" formatCode="0.0">
                  <c:v>73.88000000000001</c:v>
                </c:pt>
                <c:pt idx="13" formatCode="0.0">
                  <c:v>76.940000000000012</c:v>
                </c:pt>
                <c:pt idx="14" formatCode="0.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7F-4341-A30A-C3DDDD4E3A62}"/>
            </c:ext>
          </c:extLst>
        </c:ser>
        <c:ser>
          <c:idx val="2"/>
          <c:order val="2"/>
          <c:tx>
            <c:strRef>
              <c:f>'beräkning 2019'!$D$3</c:f>
              <c:strCache>
                <c:ptCount val="1"/>
                <c:pt idx="0">
                  <c:v>Skattad nivå 2017-2019, 2021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</c:spPr>
          </c:marker>
          <c:cat>
            <c:numRef>
              <c:f>'beräkning 2019'!$A$24:$A$38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'beräkning 2019'!$D$24:$D$38</c:f>
              <c:numCache>
                <c:formatCode>General</c:formatCode>
                <c:ptCount val="15"/>
                <c:pt idx="1">
                  <c:v>44.77</c:v>
                </c:pt>
                <c:pt idx="2">
                  <c:v>45.38</c:v>
                </c:pt>
                <c:pt idx="3" formatCode="0.00">
                  <c:v>47.063243752978586</c:v>
                </c:pt>
                <c:pt idx="5">
                  <c:v>52.2</c:v>
                </c:pt>
                <c:pt idx="6">
                  <c:v>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7F-4341-A30A-C3DDDD4E3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094752"/>
        <c:axId val="692092792"/>
      </c:lineChart>
      <c:catAx>
        <c:axId val="6920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692092792"/>
        <c:crosses val="autoZero"/>
        <c:auto val="1"/>
        <c:lblAlgn val="ctr"/>
        <c:lblOffset val="100"/>
        <c:tickLblSkip val="1"/>
        <c:noMultiLvlLbl val="0"/>
      </c:catAx>
      <c:valAx>
        <c:axId val="69209279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Andel (%)</a:t>
                </a:r>
              </a:p>
            </c:rich>
          </c:tx>
          <c:layout>
            <c:manualLayout>
              <c:xMode val="edge"/>
              <c:yMode val="edge"/>
              <c:x val="3.1214614745238407E-2"/>
              <c:y val="8.2139533303044378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69209475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sv-S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Obot!$D$29</c:f>
              <c:strCache>
                <c:ptCount val="1"/>
                <c:pt idx="0">
                  <c:v>Manuell övervakning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Obot!$F$28:$T$28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strCache>
            </c:strRef>
          </c:cat>
          <c:val>
            <c:numRef>
              <c:f>Obot!$F$29:$T$29</c:f>
              <c:numCache>
                <c:formatCode>#,##0</c:formatCode>
                <c:ptCount val="15"/>
                <c:pt idx="0">
                  <c:v>156595</c:v>
                </c:pt>
                <c:pt idx="1">
                  <c:v>157482</c:v>
                </c:pt>
                <c:pt idx="2">
                  <c:v>167574</c:v>
                </c:pt>
                <c:pt idx="3">
                  <c:v>159082</c:v>
                </c:pt>
                <c:pt idx="4">
                  <c:v>138503</c:v>
                </c:pt>
                <c:pt idx="5">
                  <c:v>139965</c:v>
                </c:pt>
                <c:pt idx="6">
                  <c:v>115310</c:v>
                </c:pt>
                <c:pt idx="7">
                  <c:v>87515</c:v>
                </c:pt>
                <c:pt idx="8">
                  <c:v>70157</c:v>
                </c:pt>
                <c:pt idx="9">
                  <c:v>69279</c:v>
                </c:pt>
                <c:pt idx="10">
                  <c:v>71016</c:v>
                </c:pt>
                <c:pt idx="11">
                  <c:v>89062</c:v>
                </c:pt>
                <c:pt idx="12">
                  <c:v>142748</c:v>
                </c:pt>
                <c:pt idx="13">
                  <c:v>163203</c:v>
                </c:pt>
                <c:pt idx="14">
                  <c:v>125503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9-4656-93AE-B2C5CE543DC7}"/>
            </c:ext>
          </c:extLst>
        </c:ser>
        <c:ser>
          <c:idx val="1"/>
          <c:order val="1"/>
          <c:tx>
            <c:strRef>
              <c:f>Obot!$D$30</c:f>
              <c:strCache>
                <c:ptCount val="1"/>
                <c:pt idx="0">
                  <c:v>ATK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Obot!$F$28:$T$28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strCache>
            </c:strRef>
          </c:cat>
          <c:val>
            <c:numRef>
              <c:f>Obot!$F$30:$T$30</c:f>
              <c:numCache>
                <c:formatCode>#,##0</c:formatCode>
                <c:ptCount val="15"/>
                <c:pt idx="0">
                  <c:v>58271</c:v>
                </c:pt>
                <c:pt idx="1">
                  <c:v>64925</c:v>
                </c:pt>
                <c:pt idx="2">
                  <c:v>52447</c:v>
                </c:pt>
                <c:pt idx="3">
                  <c:v>53299</c:v>
                </c:pt>
                <c:pt idx="4">
                  <c:v>73515</c:v>
                </c:pt>
                <c:pt idx="5">
                  <c:v>62738</c:v>
                </c:pt>
                <c:pt idx="6">
                  <c:v>72260</c:v>
                </c:pt>
                <c:pt idx="7">
                  <c:v>80971</c:v>
                </c:pt>
                <c:pt idx="8">
                  <c:v>74627</c:v>
                </c:pt>
                <c:pt idx="9">
                  <c:v>78670</c:v>
                </c:pt>
                <c:pt idx="10">
                  <c:v>85266</c:v>
                </c:pt>
                <c:pt idx="11">
                  <c:v>73541</c:v>
                </c:pt>
                <c:pt idx="12">
                  <c:v>83100</c:v>
                </c:pt>
                <c:pt idx="13">
                  <c:v>99404</c:v>
                </c:pt>
                <c:pt idx="14">
                  <c:v>94004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9-4656-93AE-B2C5CE543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152184"/>
        <c:axId val="676145624"/>
      </c:barChart>
      <c:catAx>
        <c:axId val="67615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6145624"/>
        <c:crosses val="autoZero"/>
        <c:auto val="1"/>
        <c:lblAlgn val="ctr"/>
        <c:lblOffset val="100"/>
        <c:noMultiLvlLbl val="0"/>
      </c:catAx>
      <c:valAx>
        <c:axId val="67614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615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53135498281932E-2"/>
          <c:y val="8.5660408805579943E-2"/>
          <c:w val="0.87641788019740763"/>
          <c:h val="0.7167665248740458"/>
        </c:manualLayout>
      </c:layout>
      <c:lineChart>
        <c:grouping val="standard"/>
        <c:varyColors val="0"/>
        <c:ser>
          <c:idx val="0"/>
          <c:order val="0"/>
          <c:tx>
            <c:strRef>
              <c:f>Hastighet!$D$2</c:f>
              <c:strCache>
                <c:ptCount val="1"/>
                <c:pt idx="0">
                  <c:v>Andel inom hastighetsgräns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</c:spPr>
          </c:marker>
          <c:cat>
            <c:strRef>
              <c:f>Hastighet!$A$3:$A$21</c:f>
              <c:strCach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strCache>
            </c:strRef>
          </c:cat>
          <c:val>
            <c:numRef>
              <c:f>Hastighet!$D$3:$D$21</c:f>
              <c:numCache>
                <c:formatCode>General</c:formatCode>
                <c:ptCount val="19"/>
                <c:pt idx="0">
                  <c:v>63.8</c:v>
                </c:pt>
                <c:pt idx="1">
                  <c:v>63.5</c:v>
                </c:pt>
                <c:pt idx="2">
                  <c:v>63.3</c:v>
                </c:pt>
                <c:pt idx="3">
                  <c:v>64.3</c:v>
                </c:pt>
                <c:pt idx="4">
                  <c:v>66.7</c:v>
                </c:pt>
                <c:pt idx="5">
                  <c:v>66.7</c:v>
                </c:pt>
                <c:pt idx="6">
                  <c:v>66.099999999999994</c:v>
                </c:pt>
                <c:pt idx="7">
                  <c:v>65.400000000000006</c:v>
                </c:pt>
                <c:pt idx="8">
                  <c:v>66.900000000000006</c:v>
                </c:pt>
                <c:pt idx="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6-4DF2-97BD-609B133CA772}"/>
            </c:ext>
          </c:extLst>
        </c:ser>
        <c:ser>
          <c:idx val="1"/>
          <c:order val="1"/>
          <c:tx>
            <c:strRef>
              <c:f>Hastighet!$E$2</c:f>
              <c:strCache>
                <c:ptCount val="1"/>
                <c:pt idx="0">
                  <c:v>Nödvändig utveckling 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Hastighet!$A$3:$A$21</c:f>
              <c:strCach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strCache>
            </c:strRef>
          </c:cat>
          <c:val>
            <c:numRef>
              <c:f>Hastighet!$E$3:$E$21</c:f>
              <c:numCache>
                <c:formatCode>General</c:formatCode>
                <c:ptCount val="19"/>
                <c:pt idx="8" formatCode="0.0">
                  <c:v>66.900000000000006</c:v>
                </c:pt>
                <c:pt idx="9" formatCode="0.0">
                  <c:v>68.107118233890958</c:v>
                </c:pt>
                <c:pt idx="10" formatCode="0.0">
                  <c:v>69.336017251497765</c:v>
                </c:pt>
                <c:pt idx="11" formatCode="0.0">
                  <c:v>70.587090057023318</c:v>
                </c:pt>
                <c:pt idx="12" formatCode="0.0">
                  <c:v>71.860736745889326</c:v>
                </c:pt>
                <c:pt idx="13" formatCode="0.0">
                  <c:v>73.157364632687532</c:v>
                </c:pt>
                <c:pt idx="14" formatCode="0.0">
                  <c:v>74.477388381439781</c:v>
                </c:pt>
                <c:pt idx="15" formatCode="0.0">
                  <c:v>75.821230138208293</c:v>
                </c:pt>
                <c:pt idx="16" formatCode="0.0">
                  <c:v>77.189319666098768</c:v>
                </c:pt>
                <c:pt idx="17" formatCode="0.0">
                  <c:v>78.582094482699432</c:v>
                </c:pt>
                <c:pt idx="18" formatCode="0.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6-4DF2-97BD-609B133CA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23096"/>
        <c:axId val="192923480"/>
      </c:lineChart>
      <c:catAx>
        <c:axId val="19292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980000" vert="horz"/>
          <a:lstStyle/>
          <a:p>
            <a:pPr>
              <a:defRPr sz="1000"/>
            </a:pPr>
            <a:endParaRPr lang="sv-SE"/>
          </a:p>
        </c:txPr>
        <c:crossAx val="192923480"/>
        <c:crosses val="autoZero"/>
        <c:auto val="1"/>
        <c:lblAlgn val="ctr"/>
        <c:lblOffset val="100"/>
        <c:tickLblSkip val="1"/>
        <c:noMultiLvlLbl val="0"/>
      </c:catAx>
      <c:valAx>
        <c:axId val="19292348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b="0"/>
                  <a:t>Andel (%)</a:t>
                </a:r>
              </a:p>
            </c:rich>
          </c:tx>
          <c:layout>
            <c:manualLayout>
              <c:xMode val="edge"/>
              <c:yMode val="edge"/>
              <c:x val="6.9498069498069498E-2"/>
              <c:y val="3.9768304823965825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292309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08773794422288E-2"/>
          <c:y val="4.0459764255984902E-2"/>
          <c:w val="0.88523791565241572"/>
          <c:h val="0.709155404593298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'AlkoDrog relaterat'!$S$8</c:f>
              <c:strCache>
                <c:ptCount val="1"/>
                <c:pt idx="0">
                  <c:v>Alkohol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'AlkoDrog relaterat'!$G$6:$Q$6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'AlkoDrog relaterat'!$G$8:$Q$8</c:f>
              <c:numCache>
                <c:formatCode>General</c:formatCode>
                <c:ptCount val="11"/>
                <c:pt idx="0">
                  <c:v>60</c:v>
                </c:pt>
                <c:pt idx="1">
                  <c:v>46</c:v>
                </c:pt>
                <c:pt idx="2">
                  <c:v>47</c:v>
                </c:pt>
                <c:pt idx="3">
                  <c:v>54</c:v>
                </c:pt>
                <c:pt idx="4">
                  <c:v>48</c:v>
                </c:pt>
                <c:pt idx="5">
                  <c:v>45</c:v>
                </c:pt>
                <c:pt idx="6">
                  <c:v>48</c:v>
                </c:pt>
                <c:pt idx="7">
                  <c:v>30</c:v>
                </c:pt>
                <c:pt idx="8">
                  <c:v>39</c:v>
                </c:pt>
                <c:pt idx="9">
                  <c:v>31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2-4E58-853A-2A3B102B934A}"/>
            </c:ext>
          </c:extLst>
        </c:ser>
        <c:ser>
          <c:idx val="2"/>
          <c:order val="1"/>
          <c:tx>
            <c:strRef>
              <c:f>'AlkoDrog relaterat'!$S$10</c:f>
              <c:strCache>
                <c:ptCount val="1"/>
                <c:pt idx="0">
                  <c:v>Alkohol och narkotika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'AlkoDrog relaterat'!$G$6:$Q$6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'AlkoDrog relaterat'!$G$10:$Q$10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17</c:v>
                </c:pt>
                <c:pt idx="5">
                  <c:v>13</c:v>
                </c:pt>
                <c:pt idx="6">
                  <c:v>9</c:v>
                </c:pt>
                <c:pt idx="7">
                  <c:v>7</c:v>
                </c:pt>
                <c:pt idx="8">
                  <c:v>3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2-4E58-853A-2A3B102B934A}"/>
            </c:ext>
          </c:extLst>
        </c:ser>
        <c:ser>
          <c:idx val="1"/>
          <c:order val="2"/>
          <c:tx>
            <c:strRef>
              <c:f>'AlkoDrog relaterat'!$S$9</c:f>
              <c:strCache>
                <c:ptCount val="1"/>
                <c:pt idx="0">
                  <c:v>Narkotika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'AlkoDrog relaterat'!$G$6:$Q$6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'AlkoDrog relaterat'!$G$9:$Q$9</c:f>
              <c:numCache>
                <c:formatCode>General</c:formatCode>
                <c:ptCount val="11"/>
                <c:pt idx="0">
                  <c:v>15</c:v>
                </c:pt>
                <c:pt idx="1">
                  <c:v>15</c:v>
                </c:pt>
                <c:pt idx="2">
                  <c:v>12</c:v>
                </c:pt>
                <c:pt idx="3">
                  <c:v>16</c:v>
                </c:pt>
                <c:pt idx="4">
                  <c:v>22</c:v>
                </c:pt>
                <c:pt idx="5">
                  <c:v>27</c:v>
                </c:pt>
                <c:pt idx="6">
                  <c:v>22</c:v>
                </c:pt>
                <c:pt idx="7">
                  <c:v>16</c:v>
                </c:pt>
                <c:pt idx="8">
                  <c:v>15</c:v>
                </c:pt>
                <c:pt idx="9">
                  <c:v>11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2-4E58-853A-2A3B102B9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700008"/>
        <c:axId val="500696480"/>
      </c:barChart>
      <c:lineChart>
        <c:grouping val="standard"/>
        <c:varyColors val="0"/>
        <c:ser>
          <c:idx val="3"/>
          <c:order val="3"/>
          <c:tx>
            <c:strRef>
              <c:f>'AlkoDrog relaterat'!$B$12</c:f>
              <c:strCache>
                <c:ptCount val="1"/>
                <c:pt idx="0">
                  <c:v>Andel av totala antalet omkomna i vägtrafik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'AlkoDrog relaterat'!$G$12:$Q$12</c:f>
              <c:numCache>
                <c:formatCode>0.00</c:formatCode>
                <c:ptCount val="11"/>
                <c:pt idx="0">
                  <c:v>0.29122807017543861</c:v>
                </c:pt>
                <c:pt idx="1">
                  <c:v>0.25</c:v>
                </c:pt>
                <c:pt idx="2">
                  <c:v>0.24814814814814815</c:v>
                </c:pt>
                <c:pt idx="3">
                  <c:v>0.29729729729729731</c:v>
                </c:pt>
                <c:pt idx="4">
                  <c:v>0.32222222222222224</c:v>
                </c:pt>
                <c:pt idx="5">
                  <c:v>0.3346456692913386</c:v>
                </c:pt>
                <c:pt idx="6">
                  <c:v>0.24382716049382716</c:v>
                </c:pt>
                <c:pt idx="7">
                  <c:v>0.23981900452488689</c:v>
                </c:pt>
                <c:pt idx="8">
                  <c:v>0.27941176470588236</c:v>
                </c:pt>
                <c:pt idx="9">
                  <c:v>0.22380952380952382</c:v>
                </c:pt>
                <c:pt idx="10">
                  <c:v>0.24669603524229075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2-4E58-853A-2A3B102B9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700792"/>
        <c:axId val="500701576"/>
      </c:lineChart>
      <c:catAx>
        <c:axId val="50070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0696480"/>
        <c:crosses val="autoZero"/>
        <c:auto val="1"/>
        <c:lblAlgn val="ctr"/>
        <c:lblOffset val="100"/>
        <c:noMultiLvlLbl val="0"/>
      </c:catAx>
      <c:valAx>
        <c:axId val="50069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0700008"/>
        <c:crosses val="autoZero"/>
        <c:crossBetween val="between"/>
      </c:valAx>
      <c:valAx>
        <c:axId val="5007015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0700792"/>
        <c:crosses val="max"/>
        <c:crossBetween val="between"/>
      </c:valAx>
      <c:catAx>
        <c:axId val="500700792"/>
        <c:scaling>
          <c:orientation val="minMax"/>
        </c:scaling>
        <c:delete val="1"/>
        <c:axPos val="b"/>
        <c:majorTickMark val="out"/>
        <c:minorTickMark val="none"/>
        <c:tickLblPos val="nextTo"/>
        <c:crossAx val="500701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77366964196333E-3"/>
          <c:y val="0.82583816396162302"/>
          <c:w val="0.9961822856507454"/>
          <c:h val="8.3561544892526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3593887400394E-2"/>
          <c:y val="1.8887112965712383E-2"/>
          <c:w val="0.84740886397749848"/>
          <c:h val="0.8475047998700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'Ny LAU-prov'!$E$21</c:f>
              <c:strCache>
                <c:ptCount val="1"/>
                <c:pt idx="0">
                  <c:v>Utandningsprov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'Ny LAU-prov'!$C$22:$C$34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2022*</c:v>
                </c:pt>
              </c:strCache>
            </c:strRef>
          </c:cat>
          <c:val>
            <c:numRef>
              <c:f>'Ny LAU-prov'!$E$22:$E$34</c:f>
              <c:numCache>
                <c:formatCode>General</c:formatCode>
                <c:ptCount val="13"/>
                <c:pt idx="0">
                  <c:v>2.6988159999999999</c:v>
                </c:pt>
                <c:pt idx="1">
                  <c:v>2.7586279999999999</c:v>
                </c:pt>
                <c:pt idx="2">
                  <c:v>2.4565480000000002</c:v>
                </c:pt>
                <c:pt idx="3">
                  <c:v>2.2473839999999998</c:v>
                </c:pt>
                <c:pt idx="4">
                  <c:v>2.0113970000000001</c:v>
                </c:pt>
                <c:pt idx="5">
                  <c:v>1.4674160000000001</c:v>
                </c:pt>
                <c:pt idx="6">
                  <c:v>1.2361260000000001</c:v>
                </c:pt>
                <c:pt idx="7">
                  <c:v>1.197157</c:v>
                </c:pt>
                <c:pt idx="8">
                  <c:v>1.21696</c:v>
                </c:pt>
                <c:pt idx="9">
                  <c:v>1.3344819999999999</c:v>
                </c:pt>
                <c:pt idx="10">
                  <c:v>0.45902500000000002</c:v>
                </c:pt>
                <c:pt idx="11">
                  <c:v>0.40361900000000001</c:v>
                </c:pt>
                <c:pt idx="12" formatCode="0.000000">
                  <c:v>0.90097560424189949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B-4C9A-A6EE-DB97D28AD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8880912"/>
        <c:axId val="597149184"/>
      </c:barChart>
      <c:lineChart>
        <c:grouping val="standard"/>
        <c:varyColors val="0"/>
        <c:ser>
          <c:idx val="1"/>
          <c:order val="1"/>
          <c:tx>
            <c:strRef>
              <c:f>'Ny LAU-prov'!$F$21</c:f>
              <c:strCache>
                <c:ptCount val="1"/>
                <c:pt idx="0">
                  <c:v>Antal anmälda brott map alkohol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'Ny LAU-prov'!$F$22:$F$34</c:f>
              <c:numCache>
                <c:formatCode>General</c:formatCode>
                <c:ptCount val="13"/>
                <c:pt idx="0">
                  <c:v>17064</c:v>
                </c:pt>
                <c:pt idx="1">
                  <c:v>16979</c:v>
                </c:pt>
                <c:pt idx="2">
                  <c:v>15244</c:v>
                </c:pt>
                <c:pt idx="3">
                  <c:v>13999</c:v>
                </c:pt>
                <c:pt idx="4">
                  <c:v>13769</c:v>
                </c:pt>
                <c:pt idx="5">
                  <c:v>13045</c:v>
                </c:pt>
                <c:pt idx="6">
                  <c:v>12065</c:v>
                </c:pt>
                <c:pt idx="7">
                  <c:v>11776</c:v>
                </c:pt>
                <c:pt idx="8">
                  <c:v>11626</c:v>
                </c:pt>
                <c:pt idx="9">
                  <c:v>12053</c:v>
                </c:pt>
                <c:pt idx="10">
                  <c:v>8804</c:v>
                </c:pt>
                <c:pt idx="11">
                  <c:v>8192</c:v>
                </c:pt>
                <c:pt idx="12">
                  <c:v>10380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EB-4C9A-A6EE-DB97D28AD3F8}"/>
            </c:ext>
          </c:extLst>
        </c:ser>
        <c:ser>
          <c:idx val="2"/>
          <c:order val="2"/>
          <c:tx>
            <c:strRef>
              <c:f>'Ny LAU-prov'!$G$21</c:f>
              <c:strCache>
                <c:ptCount val="1"/>
                <c:pt idx="0">
                  <c:v>Antal anmälda brott map narkotika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'Ny LAU-prov'!$G$22:$G$34</c:f>
              <c:numCache>
                <c:formatCode>General</c:formatCode>
                <c:ptCount val="13"/>
                <c:pt idx="0">
                  <c:v>12555</c:v>
                </c:pt>
                <c:pt idx="1">
                  <c:v>12659</c:v>
                </c:pt>
                <c:pt idx="2">
                  <c:v>11959</c:v>
                </c:pt>
                <c:pt idx="3">
                  <c:v>12814</c:v>
                </c:pt>
                <c:pt idx="4">
                  <c:v>12507</c:v>
                </c:pt>
                <c:pt idx="5">
                  <c:v>13083</c:v>
                </c:pt>
                <c:pt idx="6">
                  <c:v>12631</c:v>
                </c:pt>
                <c:pt idx="7">
                  <c:v>13804</c:v>
                </c:pt>
                <c:pt idx="8">
                  <c:v>14301</c:v>
                </c:pt>
                <c:pt idx="9">
                  <c:v>14569</c:v>
                </c:pt>
                <c:pt idx="10">
                  <c:v>16781</c:v>
                </c:pt>
                <c:pt idx="11">
                  <c:v>14834</c:v>
                </c:pt>
                <c:pt idx="12">
                  <c:v>12700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EB-4C9A-A6EE-DB97D28AD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866528"/>
        <c:axId val="597154464"/>
      </c:lineChart>
      <c:catAx>
        <c:axId val="99888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7149184"/>
        <c:crosses val="autoZero"/>
        <c:auto val="1"/>
        <c:lblAlgn val="ctr"/>
        <c:lblOffset val="100"/>
        <c:noMultiLvlLbl val="0"/>
      </c:catAx>
      <c:valAx>
        <c:axId val="59714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Antal utandningsprov (miljoner)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8880912"/>
        <c:crosses val="autoZero"/>
        <c:crossBetween val="between"/>
      </c:valAx>
      <c:valAx>
        <c:axId val="597154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Antal anmälda brott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8866528"/>
        <c:crosses val="max"/>
        <c:crossBetween val="between"/>
      </c:valAx>
      <c:catAx>
        <c:axId val="998866528"/>
        <c:scaling>
          <c:orientation val="minMax"/>
        </c:scaling>
        <c:delete val="1"/>
        <c:axPos val="b"/>
        <c:majorTickMark val="out"/>
        <c:minorTickMark val="none"/>
        <c:tickLblPos val="nextTo"/>
        <c:crossAx val="597154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98052134488998E-2"/>
          <c:y val="3.5533981629701047E-2"/>
          <c:w val="0.94926063460288879"/>
          <c:h val="0.78009804542505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Färdsätt!$A$6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Färdsätt!$B$6:$K$6</c:f>
              <c:numCache>
                <c:formatCode>General</c:formatCode>
                <c:ptCount val="10"/>
                <c:pt idx="0">
                  <c:v>95</c:v>
                </c:pt>
                <c:pt idx="1">
                  <c:v>47</c:v>
                </c:pt>
                <c:pt idx="2">
                  <c:v>13</c:v>
                </c:pt>
                <c:pt idx="3">
                  <c:v>5</c:v>
                </c:pt>
                <c:pt idx="4" formatCode="#,##0">
                  <c:v>2</c:v>
                </c:pt>
                <c:pt idx="5" formatCode="#,##0">
                  <c:v>31</c:v>
                </c:pt>
                <c:pt idx="6" formatCode="#,##0">
                  <c:v>8</c:v>
                </c:pt>
                <c:pt idx="7" formatCode="#,##0">
                  <c:v>28</c:v>
                </c:pt>
                <c:pt idx="8" formatCode="#,##0">
                  <c:v>50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D-4649-ADEB-ECBB199FB400}"/>
            </c:ext>
          </c:extLst>
        </c:ser>
        <c:ser>
          <c:idx val="1"/>
          <c:order val="1"/>
          <c:tx>
            <c:strRef>
              <c:f>Färdsätt!$A$7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Färdsätt!$B$7:$K$7</c:f>
              <c:numCache>
                <c:formatCode>General</c:formatCode>
                <c:ptCount val="10"/>
                <c:pt idx="0">
                  <c:v>102</c:v>
                </c:pt>
                <c:pt idx="1">
                  <c:v>42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40</c:v>
                </c:pt>
                <c:pt idx="6">
                  <c:v>3</c:v>
                </c:pt>
                <c:pt idx="7">
                  <c:v>14</c:v>
                </c:pt>
                <c:pt idx="8">
                  <c:v>42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D-4649-ADEB-ECBB199FB400}"/>
            </c:ext>
          </c:extLst>
        </c:ser>
        <c:ser>
          <c:idx val="2"/>
          <c:order val="2"/>
          <c:tx>
            <c:strRef>
              <c:f>Färdsätt!$A$8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Färdsätt!$B$8:$K$8</c:f>
              <c:numCache>
                <c:formatCode>General</c:formatCode>
                <c:ptCount val="10"/>
                <c:pt idx="0">
                  <c:v>86</c:v>
                </c:pt>
                <c:pt idx="1">
                  <c:v>36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31</c:v>
                </c:pt>
                <c:pt idx="6">
                  <c:v>8</c:v>
                </c:pt>
                <c:pt idx="7">
                  <c:v>33</c:v>
                </c:pt>
                <c:pt idx="8">
                  <c:v>52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D-4649-ADEB-ECBB199FB400}"/>
            </c:ext>
          </c:extLst>
        </c:ser>
        <c:ser>
          <c:idx val="3"/>
          <c:order val="3"/>
          <c:tx>
            <c:strRef>
              <c:f>Färdsätt!$A$9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Färdsätt!$B$9:$K$9</c:f>
              <c:numCache>
                <c:formatCode>General</c:formatCode>
                <c:ptCount val="10"/>
                <c:pt idx="0">
                  <c:v>102</c:v>
                </c:pt>
                <c:pt idx="1">
                  <c:v>42</c:v>
                </c:pt>
                <c:pt idx="2">
                  <c:v>9</c:v>
                </c:pt>
                <c:pt idx="3">
                  <c:v>6</c:v>
                </c:pt>
                <c:pt idx="5">
                  <c:v>44</c:v>
                </c:pt>
                <c:pt idx="6">
                  <c:v>5</c:v>
                </c:pt>
                <c:pt idx="7">
                  <c:v>17</c:v>
                </c:pt>
                <c:pt idx="8">
                  <c:v>28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7D-4649-ADEB-ECBB199FB400}"/>
            </c:ext>
          </c:extLst>
        </c:ser>
        <c:ser>
          <c:idx val="4"/>
          <c:order val="4"/>
          <c:tx>
            <c:strRef>
              <c:f>Färdsätt!$A$10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Färdsätt!$B$10:$K$10</c:f>
              <c:numCache>
                <c:formatCode>General</c:formatCode>
                <c:ptCount val="10"/>
                <c:pt idx="0">
                  <c:v>100</c:v>
                </c:pt>
                <c:pt idx="1">
                  <c:v>36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36</c:v>
                </c:pt>
                <c:pt idx="6">
                  <c:v>8</c:v>
                </c:pt>
                <c:pt idx="7">
                  <c:v>22</c:v>
                </c:pt>
                <c:pt idx="8">
                  <c:v>42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D-4649-ADEB-ECBB199FB400}"/>
            </c:ext>
          </c:extLst>
        </c:ser>
        <c:ser>
          <c:idx val="5"/>
          <c:order val="5"/>
          <c:tx>
            <c:strRef>
              <c:f>Färdsätt!$A$11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Färdsätt!$B$11:$K$11</c:f>
              <c:numCache>
                <c:formatCode>General</c:formatCode>
                <c:ptCount val="10"/>
                <c:pt idx="0">
                  <c:v>89</c:v>
                </c:pt>
                <c:pt idx="1">
                  <c:v>41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39</c:v>
                </c:pt>
                <c:pt idx="6">
                  <c:v>1</c:v>
                </c:pt>
                <c:pt idx="7">
                  <c:v>26</c:v>
                </c:pt>
                <c:pt idx="8">
                  <c:v>37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7D-4649-ADEB-ECBB199FB400}"/>
            </c:ext>
          </c:extLst>
        </c:ser>
        <c:ser>
          <c:idx val="6"/>
          <c:order val="6"/>
          <c:tx>
            <c:strRef>
              <c:f>Färdsätt!$A$12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Färdsätt!$B$12:$K$12</c:f>
              <c:numCache>
                <c:formatCode>General</c:formatCode>
                <c:ptCount val="10"/>
                <c:pt idx="0">
                  <c:v>127</c:v>
                </c:pt>
                <c:pt idx="1">
                  <c:v>53</c:v>
                </c:pt>
                <c:pt idx="2">
                  <c:v>12</c:v>
                </c:pt>
                <c:pt idx="3">
                  <c:v>4</c:v>
                </c:pt>
                <c:pt idx="5">
                  <c:v>47</c:v>
                </c:pt>
                <c:pt idx="6">
                  <c:v>7</c:v>
                </c:pt>
                <c:pt idx="7">
                  <c:v>23</c:v>
                </c:pt>
                <c:pt idx="8">
                  <c:v>34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7D-4649-ADEB-ECBB199FB400}"/>
            </c:ext>
          </c:extLst>
        </c:ser>
        <c:ser>
          <c:idx val="7"/>
          <c:order val="7"/>
          <c:tx>
            <c:strRef>
              <c:f>Färdsätt!$A$13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Färdsätt!$B$13:$K$13</c:f>
              <c:numCache>
                <c:formatCode>General</c:formatCode>
                <c:ptCount val="10"/>
                <c:pt idx="0">
                  <c:v>66</c:v>
                </c:pt>
                <c:pt idx="1">
                  <c:v>37</c:v>
                </c:pt>
                <c:pt idx="2">
                  <c:v>25</c:v>
                </c:pt>
                <c:pt idx="3">
                  <c:v>4</c:v>
                </c:pt>
                <c:pt idx="5">
                  <c:v>29</c:v>
                </c:pt>
                <c:pt idx="6">
                  <c:v>6</c:v>
                </c:pt>
                <c:pt idx="7">
                  <c:v>17</c:v>
                </c:pt>
                <c:pt idx="8">
                  <c:v>27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7D-4649-ADEB-ECBB199FB400}"/>
            </c:ext>
          </c:extLst>
        </c:ser>
        <c:ser>
          <c:idx val="8"/>
          <c:order val="8"/>
          <c:tx>
            <c:strRef>
              <c:f>Färdsätt!$A$14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Färdsätt!$B$14:$K$14</c:f>
              <c:numCache>
                <c:formatCode>General</c:formatCode>
                <c:ptCount val="10"/>
                <c:pt idx="0">
                  <c:v>78</c:v>
                </c:pt>
                <c:pt idx="1">
                  <c:v>28</c:v>
                </c:pt>
                <c:pt idx="2">
                  <c:v>15</c:v>
                </c:pt>
                <c:pt idx="3">
                  <c:v>1</c:v>
                </c:pt>
                <c:pt idx="5">
                  <c:v>28</c:v>
                </c:pt>
                <c:pt idx="6">
                  <c:v>4</c:v>
                </c:pt>
                <c:pt idx="7">
                  <c:v>16</c:v>
                </c:pt>
                <c:pt idx="8">
                  <c:v>25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7D-4649-ADEB-ECBB199FB400}"/>
            </c:ext>
          </c:extLst>
        </c:ser>
        <c:ser>
          <c:idx val="9"/>
          <c:order val="9"/>
          <c:tx>
            <c:strRef>
              <c:f>Färdsätt!$A$15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Färdsätt!$B$15:$K$15</c:f>
              <c:numCache>
                <c:formatCode>General</c:formatCode>
                <c:ptCount val="10"/>
                <c:pt idx="0">
                  <c:v>74</c:v>
                </c:pt>
                <c:pt idx="1">
                  <c:v>29</c:v>
                </c:pt>
                <c:pt idx="2">
                  <c:v>13</c:v>
                </c:pt>
                <c:pt idx="3">
                  <c:v>4</c:v>
                </c:pt>
                <c:pt idx="4">
                  <c:v>1</c:v>
                </c:pt>
                <c:pt idx="5">
                  <c:v>27</c:v>
                </c:pt>
                <c:pt idx="6">
                  <c:v>3</c:v>
                </c:pt>
                <c:pt idx="7">
                  <c:v>24</c:v>
                </c:pt>
                <c:pt idx="8">
                  <c:v>26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7D-4649-ADEB-ECBB199FB400}"/>
            </c:ext>
          </c:extLst>
        </c:ser>
        <c:ser>
          <c:idx val="10"/>
          <c:order val="10"/>
          <c:tx>
            <c:strRef>
              <c:f>Färdsätt!$A$16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Färdsätt!$B$5:$K$5</c:f>
              <c:strCache>
                <c:ptCount val="10"/>
                <c:pt idx="0">
                  <c:v>Pb-förare </c:v>
                </c:pt>
                <c:pt idx="1">
                  <c:v>Pb-pass</c:v>
                </c:pt>
                <c:pt idx="2">
                  <c:v>Lätt lastbil</c:v>
                </c:pt>
                <c:pt idx="3">
                  <c:v>Tung lastbil</c:v>
                </c:pt>
                <c:pt idx="4">
                  <c:v>Buss</c:v>
                </c:pt>
                <c:pt idx="5">
                  <c:v>Mc</c:v>
                </c:pt>
                <c:pt idx="6">
                  <c:v>Moped</c:v>
                </c:pt>
                <c:pt idx="7">
                  <c:v>Cykel</c:v>
                </c:pt>
                <c:pt idx="8">
                  <c:v>Gående</c:v>
                </c:pt>
                <c:pt idx="9">
                  <c:v>Övrigt</c:v>
                </c:pt>
              </c:strCache>
            </c:strRef>
          </c:cat>
          <c:val>
            <c:numRef>
              <c:f>Färdsätt!$B$16:$K$16</c:f>
              <c:numCache>
                <c:formatCode>General</c:formatCode>
                <c:ptCount val="10"/>
                <c:pt idx="0">
                  <c:v>85</c:v>
                </c:pt>
                <c:pt idx="1">
                  <c:v>22</c:v>
                </c:pt>
                <c:pt idx="2">
                  <c:v>12</c:v>
                </c:pt>
                <c:pt idx="3">
                  <c:v>1</c:v>
                </c:pt>
                <c:pt idx="4">
                  <c:v>2</c:v>
                </c:pt>
                <c:pt idx="5">
                  <c:v>30</c:v>
                </c:pt>
                <c:pt idx="6">
                  <c:v>11</c:v>
                </c:pt>
                <c:pt idx="7">
                  <c:v>25</c:v>
                </c:pt>
                <c:pt idx="8">
                  <c:v>28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7D-4649-ADEB-ECBB199FB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710984"/>
        <c:axId val="526701144"/>
      </c:barChart>
      <c:catAx>
        <c:axId val="526710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6701144"/>
        <c:crosses val="autoZero"/>
        <c:auto val="1"/>
        <c:lblAlgn val="ctr"/>
        <c:lblOffset val="100"/>
        <c:noMultiLvlLbl val="0"/>
      </c:catAx>
      <c:valAx>
        <c:axId val="526701144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6710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56867892330662E-2"/>
          <c:y val="0.12989414162082466"/>
          <c:w val="0.8977763130946893"/>
          <c:h val="0.69833467486342671"/>
        </c:manualLayout>
      </c:layout>
      <c:lineChart>
        <c:grouping val="standard"/>
        <c:varyColors val="0"/>
        <c:ser>
          <c:idx val="0"/>
          <c:order val="0"/>
          <c:tx>
            <c:strRef>
              <c:f>'framsäte, NTF'!$I$4</c:f>
              <c:strCache>
                <c:ptCount val="1"/>
                <c:pt idx="0">
                  <c:v>Bältesanvändning i personbilars framsäte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'framsäte, NTF'!$A$5:$A$22</c:f>
              <c:numCache>
                <c:formatCode>yyyy;@</c:formatCode>
                <c:ptCount val="18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  <c:pt idx="12">
                  <c:v>46022</c:v>
                </c:pt>
                <c:pt idx="13">
                  <c:v>46387</c:v>
                </c:pt>
                <c:pt idx="14">
                  <c:v>46752</c:v>
                </c:pt>
                <c:pt idx="15">
                  <c:v>47118</c:v>
                </c:pt>
                <c:pt idx="16">
                  <c:v>47483</c:v>
                </c:pt>
                <c:pt idx="17">
                  <c:v>47848</c:v>
                </c:pt>
              </c:numCache>
            </c:numRef>
          </c:cat>
          <c:val>
            <c:numRef>
              <c:f>'framsäte, NTF'!$I$5:$I$22</c:f>
              <c:numCache>
                <c:formatCode>0.00</c:formatCode>
                <c:ptCount val="18"/>
                <c:pt idx="0">
                  <c:v>93.112095553585846</c:v>
                </c:pt>
                <c:pt idx="1">
                  <c:v>93.358338926554225</c:v>
                </c:pt>
                <c:pt idx="2">
                  <c:v>93.887300161841097</c:v>
                </c:pt>
                <c:pt idx="3">
                  <c:v>94.053528771150781</c:v>
                </c:pt>
                <c:pt idx="4">
                  <c:v>95.042843941734503</c:v>
                </c:pt>
                <c:pt idx="5">
                  <c:v>95.231744916682672</c:v>
                </c:pt>
                <c:pt idx="6">
                  <c:v>95.522277670552896</c:v>
                </c:pt>
                <c:pt idx="7">
                  <c:v>95.992966398674241</c:v>
                </c:pt>
                <c:pt idx="8">
                  <c:v>95.718659265870954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5D-41B4-A363-55ADCADCDD60}"/>
            </c:ext>
          </c:extLst>
        </c:ser>
        <c:ser>
          <c:idx val="1"/>
          <c:order val="1"/>
          <c:tx>
            <c:strRef>
              <c:f>'framsäte, NTF'!$J$4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'framsäte, NTF'!$A$5:$A$22</c:f>
              <c:numCache>
                <c:formatCode>yyyy;@</c:formatCode>
                <c:ptCount val="18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  <c:pt idx="12">
                  <c:v>46022</c:v>
                </c:pt>
                <c:pt idx="13">
                  <c:v>46387</c:v>
                </c:pt>
                <c:pt idx="14">
                  <c:v>46752</c:v>
                </c:pt>
                <c:pt idx="15">
                  <c:v>47118</c:v>
                </c:pt>
                <c:pt idx="16">
                  <c:v>47483</c:v>
                </c:pt>
                <c:pt idx="17">
                  <c:v>47848</c:v>
                </c:pt>
              </c:numCache>
            </c:numRef>
          </c:cat>
          <c:val>
            <c:numRef>
              <c:f>'framsäte, NTF'!$J$5:$J$22</c:f>
              <c:numCache>
                <c:formatCode>General</c:formatCode>
                <c:ptCount val="18"/>
                <c:pt idx="7" formatCode="0.0">
                  <c:v>95.992966398674241</c:v>
                </c:pt>
                <c:pt idx="8" formatCode="0.0">
                  <c:v>96.338034020015456</c:v>
                </c:pt>
                <c:pt idx="9" formatCode="0.0">
                  <c:v>96.684342062064204</c:v>
                </c:pt>
                <c:pt idx="10" formatCode="0.0">
                  <c:v>97.03189498378282</c:v>
                </c:pt>
                <c:pt idx="11" formatCode="0.0">
                  <c:v>97.380697260162378</c:v>
                </c:pt>
                <c:pt idx="12" formatCode="0.0">
                  <c:v>97.73075338228027</c:v>
                </c:pt>
                <c:pt idx="13" formatCode="0.0">
                  <c:v>98.082067857358041</c:v>
                </c:pt>
                <c:pt idx="14" formatCode="0.0">
                  <c:v>98.434645208819433</c:v>
                </c:pt>
                <c:pt idx="15" formatCode="0.0">
                  <c:v>98.7884899763486</c:v>
                </c:pt>
                <c:pt idx="16" formatCode="0.0">
                  <c:v>99.143606715948593</c:v>
                </c:pt>
                <c:pt idx="17" formatCode="0.0">
                  <c:v>99.5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5D-41B4-A363-55ADCADCD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416088"/>
        <c:axId val="627421664"/>
      </c:lineChart>
      <c:dateAx>
        <c:axId val="627416088"/>
        <c:scaling>
          <c:orientation val="minMax"/>
        </c:scaling>
        <c:delete val="0"/>
        <c:axPos val="b"/>
        <c:numFmt formatCode="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7421664"/>
        <c:crosses val="autoZero"/>
        <c:auto val="1"/>
        <c:lblOffset val="100"/>
        <c:baseTimeUnit val="years"/>
      </c:dateAx>
      <c:valAx>
        <c:axId val="627421664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 baseline="0"/>
                  <a:t>Andel (%)</a:t>
                </a:r>
              </a:p>
            </c:rich>
          </c:tx>
          <c:layout>
            <c:manualLayout>
              <c:xMode val="edge"/>
              <c:yMode val="edge"/>
              <c:x val="1.4607100614610969E-2"/>
              <c:y val="3.48037998215531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741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60482041934165E-2"/>
          <c:y val="0.1042830540037244"/>
          <c:w val="0.87526022706025219"/>
          <c:h val="0.7241214680567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'Bild till rapport'!$F$3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'Bild till rapport'!$B$19:$B$29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'Bild till rapport'!$D$19:$D$29</c:f>
              <c:numCache>
                <c:formatCode>0</c:formatCode>
                <c:ptCount val="11"/>
                <c:pt idx="0">
                  <c:v>43.241379310344833</c:v>
                </c:pt>
                <c:pt idx="1">
                  <c:v>39.448275862068961</c:v>
                </c:pt>
                <c:pt idx="2">
                  <c:v>32.717948717948715</c:v>
                </c:pt>
                <c:pt idx="3">
                  <c:v>38.25</c:v>
                </c:pt>
                <c:pt idx="4">
                  <c:v>33.649484536082475</c:v>
                </c:pt>
                <c:pt idx="5">
                  <c:v>33.646341463414636</c:v>
                </c:pt>
                <c:pt idx="6">
                  <c:v>33.300813008130085</c:v>
                </c:pt>
                <c:pt idx="7">
                  <c:v>16.5</c:v>
                </c:pt>
                <c:pt idx="8">
                  <c:v>25.200000000000003</c:v>
                </c:pt>
                <c:pt idx="9">
                  <c:v>17.759999999999998</c:v>
                </c:pt>
                <c:pt idx="10">
                  <c:v>24.107142857142858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1-4AF2-915F-7DD60CCEA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3703128"/>
        <c:axId val="593698816"/>
      </c:barChart>
      <c:lineChart>
        <c:grouping val="standard"/>
        <c:varyColors val="0"/>
        <c:ser>
          <c:idx val="1"/>
          <c:order val="1"/>
          <c:tx>
            <c:strRef>
              <c:f>'Bild till rapport'!$E$3</c:f>
              <c:strCache>
                <c:ptCount val="1"/>
                <c:pt idx="0">
                  <c:v>Andel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round/>
              </a:ln>
              <a:effectLst/>
            </c:spPr>
          </c:marker>
          <c:val>
            <c:numRef>
              <c:f>'Bild till rapport'!$C$19:$C$29</c:f>
              <c:numCache>
                <c:formatCode>0.00</c:formatCode>
                <c:ptCount val="11"/>
                <c:pt idx="0">
                  <c:v>0.43678160919540232</c:v>
                </c:pt>
                <c:pt idx="1">
                  <c:v>0.37931034482758619</c:v>
                </c:pt>
                <c:pt idx="2">
                  <c:v>0.37179487179487181</c:v>
                </c:pt>
                <c:pt idx="3">
                  <c:v>0.375</c:v>
                </c:pt>
                <c:pt idx="4">
                  <c:v>0.32989690721649484</c:v>
                </c:pt>
                <c:pt idx="5">
                  <c:v>0.37804878048780488</c:v>
                </c:pt>
                <c:pt idx="6">
                  <c:v>0.26016260162601629</c:v>
                </c:pt>
                <c:pt idx="7">
                  <c:v>0.25</c:v>
                </c:pt>
                <c:pt idx="8">
                  <c:v>0.32307692307692309</c:v>
                </c:pt>
                <c:pt idx="9">
                  <c:v>0.24</c:v>
                </c:pt>
                <c:pt idx="10">
                  <c:v>0.29761904761904762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E1-4AF2-915F-7DD60CCEA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708616"/>
        <c:axId val="593699992"/>
      </c:lineChart>
      <c:catAx>
        <c:axId val="59370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698816"/>
        <c:crosses val="autoZero"/>
        <c:auto val="1"/>
        <c:lblAlgn val="ctr"/>
        <c:lblOffset val="100"/>
        <c:noMultiLvlLbl val="0"/>
      </c:catAx>
      <c:valAx>
        <c:axId val="59369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</a:t>
                </a:r>
              </a:p>
            </c:rich>
          </c:tx>
          <c:layout>
            <c:manualLayout>
              <c:xMode val="edge"/>
              <c:yMode val="edge"/>
              <c:x val="0"/>
              <c:y val="1.15858003783046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703128"/>
        <c:crosses val="autoZero"/>
        <c:crossBetween val="between"/>
      </c:valAx>
      <c:valAx>
        <c:axId val="593699992"/>
        <c:scaling>
          <c:orientation val="minMax"/>
          <c:max val="0.70000000000000007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Andel</a:t>
                </a:r>
              </a:p>
            </c:rich>
          </c:tx>
          <c:layout>
            <c:manualLayout>
              <c:xMode val="edge"/>
              <c:yMode val="edge"/>
              <c:x val="0.93423968817316683"/>
              <c:y val="1.07570492235956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708616"/>
        <c:crosses val="max"/>
        <c:crossBetween val="between"/>
      </c:valAx>
      <c:catAx>
        <c:axId val="593708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593699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674282517964022E-2"/>
          <c:y val="8.6987794558467071E-2"/>
          <c:w val="0.87363151327395572"/>
          <c:h val="0.61375227686703093"/>
        </c:manualLayout>
      </c:layout>
      <c:lineChart>
        <c:grouping val="standard"/>
        <c:varyColors val="0"/>
        <c:ser>
          <c:idx val="0"/>
          <c:order val="0"/>
          <c:tx>
            <c:strRef>
              <c:f>'Cykelhjälm, huvudindikator'!$B$2</c:f>
              <c:strCache>
                <c:ptCount val="1"/>
                <c:pt idx="0">
                  <c:v>Cykelhjälmsanvändning</c:v>
                </c:pt>
              </c:strCache>
            </c:strRef>
          </c:tx>
          <c:spPr>
            <a:ln w="38100">
              <a:solidFill>
                <a:srgbClr val="87000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870000"/>
                </a:solidFill>
              </a:ln>
            </c:spPr>
          </c:marker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0-C333-4614-A81C-43053D9902E5}"/>
              </c:ext>
            </c:extLst>
          </c:dPt>
          <c:cat>
            <c:numRef>
              <c:f>'Cykelhjälm, huvudindikator'!$A$20:$A$37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'Cykelhjälm, huvudindikator'!$B$20:$B$37</c:f>
              <c:numCache>
                <c:formatCode>0.0</c:formatCode>
                <c:ptCount val="18"/>
                <c:pt idx="0">
                  <c:v>36</c:v>
                </c:pt>
                <c:pt idx="1">
                  <c:v>37</c:v>
                </c:pt>
                <c:pt idx="2">
                  <c:v>36</c:v>
                </c:pt>
                <c:pt idx="3">
                  <c:v>37</c:v>
                </c:pt>
                <c:pt idx="4">
                  <c:v>39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33-4614-A81C-43053D9902E5}"/>
            </c:ext>
          </c:extLst>
        </c:ser>
        <c:ser>
          <c:idx val="2"/>
          <c:order val="1"/>
          <c:tx>
            <c:strRef>
              <c:f>'Cykelhjälm, huvudindikator'!$D$2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>
              <a:solidFill>
                <a:srgbClr val="A0A0A0">
                  <a:lumMod val="60000"/>
                  <a:lumOff val="40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'Cykelhjälm, huvudindikator'!$A$20:$A$37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'Cykelhjälm, huvudindikator'!$D$20:$D$37</c:f>
              <c:numCache>
                <c:formatCode>General</c:formatCode>
                <c:ptCount val="18"/>
                <c:pt idx="7" formatCode="0.0">
                  <c:v>43</c:v>
                </c:pt>
                <c:pt idx="8" formatCode="0.0">
                  <c:v>45.7541623353886</c:v>
                </c:pt>
                <c:pt idx="9" formatCode="0.0">
                  <c:v>48.684729558444019</c:v>
                </c:pt>
                <c:pt idx="10" formatCode="0.0">
                  <c:v>51.803000452826502</c:v>
                </c:pt>
                <c:pt idx="11" formatCode="0.0">
                  <c:v>55.120997492530989</c:v>
                </c:pt>
                <c:pt idx="12" formatCode="0.0">
                  <c:v>58.651513194460719</c:v>
                </c:pt>
                <c:pt idx="13" formatCode="0.0">
                  <c:v>62.408159439896323</c:v>
                </c:pt>
                <c:pt idx="14" formatCode="0.0">
                  <c:v>66.405419955019326</c:v>
                </c:pt>
                <c:pt idx="15" formatCode="0.0">
                  <c:v>70.658706152828088</c:v>
                </c:pt>
                <c:pt idx="16" formatCode="0.0">
                  <c:v>75.184416551744604</c:v>
                </c:pt>
                <c:pt idx="17" formatCode="0.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33-4614-A81C-43053D990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602296"/>
        <c:axId val="230602688"/>
      </c:lineChart>
      <c:catAx>
        <c:axId val="230602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30602688"/>
        <c:crosses val="autoZero"/>
        <c:auto val="1"/>
        <c:lblAlgn val="ctr"/>
        <c:lblOffset val="100"/>
        <c:tickLblSkip val="4"/>
        <c:noMultiLvlLbl val="0"/>
      </c:catAx>
      <c:valAx>
        <c:axId val="2306026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Andel (%)</a:t>
                </a:r>
              </a:p>
            </c:rich>
          </c:tx>
          <c:layout>
            <c:manualLayout>
              <c:xMode val="edge"/>
              <c:yMode val="edge"/>
              <c:x val="8.7431693989071038E-2"/>
              <c:y val="8.6065573770491861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30602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72631533178029E-2"/>
          <c:y val="6.0830262721203385E-2"/>
          <c:w val="0.95012117929573281"/>
          <c:h val="0.81200313885602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Blad1!$C$6</c:f>
              <c:strCache>
                <c:ptCount val="1"/>
                <c:pt idx="0">
                  <c:v>TA 2022 jämfört med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Blad1!$D$5:$F$5</c:f>
              <c:strCache>
                <c:ptCount val="3"/>
                <c:pt idx="0">
                  <c:v>Lätta fordon</c:v>
                </c:pt>
                <c:pt idx="1">
                  <c:v>Tunga fordon</c:v>
                </c:pt>
                <c:pt idx="2">
                  <c:v>Totalt</c:v>
                </c:pt>
              </c:strCache>
            </c:strRef>
          </c:cat>
          <c:val>
            <c:numRef>
              <c:f>Blad1!$D$6:$F$6</c:f>
              <c:numCache>
                <c:formatCode>General</c:formatCode>
                <c:ptCount val="3"/>
                <c:pt idx="0">
                  <c:v>-2.2999999999999998</c:v>
                </c:pt>
                <c:pt idx="1">
                  <c:v>3.3</c:v>
                </c:pt>
                <c:pt idx="2">
                  <c:v>-1.9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B-465B-A19B-0D2F4914C1B7}"/>
            </c:ext>
          </c:extLst>
        </c:ser>
        <c:ser>
          <c:idx val="1"/>
          <c:order val="1"/>
          <c:tx>
            <c:strRef>
              <c:f>Blad1!$C$7</c:f>
              <c:strCache>
                <c:ptCount val="1"/>
                <c:pt idx="0">
                  <c:v>TA 2022 jämfört med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Blad1!$D$5:$F$5</c:f>
              <c:strCache>
                <c:ptCount val="3"/>
                <c:pt idx="0">
                  <c:v>Lätta fordon</c:v>
                </c:pt>
                <c:pt idx="1">
                  <c:v>Tunga fordon</c:v>
                </c:pt>
                <c:pt idx="2">
                  <c:v>Totalt</c:v>
                </c:pt>
              </c:strCache>
            </c:strRef>
          </c:cat>
          <c:val>
            <c:numRef>
              <c:f>Blad1!$D$7:$F$7</c:f>
              <c:numCache>
                <c:formatCode>General</c:formatCode>
                <c:ptCount val="3"/>
                <c:pt idx="0">
                  <c:v>3.5</c:v>
                </c:pt>
                <c:pt idx="1">
                  <c:v>-0.9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CB-465B-A19B-0D2F4914C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982928"/>
        <c:axId val="496985880"/>
      </c:barChart>
      <c:catAx>
        <c:axId val="496982928"/>
        <c:scaling>
          <c:orientation val="minMax"/>
        </c:scaling>
        <c:delete val="0"/>
        <c:axPos val="b"/>
        <c:numFmt formatCode="0%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985880"/>
        <c:crosses val="autoZero"/>
        <c:auto val="1"/>
        <c:lblAlgn val="ctr"/>
        <c:lblOffset val="100"/>
        <c:tickLblSkip val="1"/>
        <c:noMultiLvlLbl val="0"/>
      </c:catAx>
      <c:valAx>
        <c:axId val="49698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982928"/>
        <c:crosses val="autoZero"/>
        <c:crossBetween val="between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87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70000"/>
              </a:solidFill>
              <a:ln w="38100">
                <a:solidFill>
                  <a:srgbClr val="870000"/>
                </a:solidFill>
              </a:ln>
              <a:effectLst/>
            </c:spPr>
          </c:marker>
          <c:cat>
            <c:strRef>
              <c:f>Arbetslöshet!$B$10:$B$22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Arbetslöshet!$I$10:$I$22</c:f>
              <c:numCache>
                <c:formatCode>0.0</c:formatCode>
                <c:ptCount val="13"/>
                <c:pt idx="0">
                  <c:v>8.8705961208160531</c:v>
                </c:pt>
                <c:pt idx="1">
                  <c:v>8.0481399532661957</c:v>
                </c:pt>
                <c:pt idx="2">
                  <c:v>8.2336716000082326</c:v>
                </c:pt>
                <c:pt idx="3">
                  <c:v>8.3368969800639423</c:v>
                </c:pt>
                <c:pt idx="4">
                  <c:v>8.2170198153796434</c:v>
                </c:pt>
                <c:pt idx="5">
                  <c:v>7.6859868526535191</c:v>
                </c:pt>
                <c:pt idx="6">
                  <c:v>7.191278493557979</c:v>
                </c:pt>
                <c:pt idx="7">
                  <c:v>6.9087860888550985</c:v>
                </c:pt>
                <c:pt idx="8">
                  <c:v>6.5742612378477245</c:v>
                </c:pt>
                <c:pt idx="9">
                  <c:v>7.0482650864122238</c:v>
                </c:pt>
                <c:pt idx="10">
                  <c:v>8.6778667782872585</c:v>
                </c:pt>
                <c:pt idx="11">
                  <c:v>8.8143378892277564</c:v>
                </c:pt>
                <c:pt idx="12">
                  <c:v>7.3760130864748312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0-4D25-B873-22E59FA98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44127"/>
        <c:axId val="1627081423"/>
      </c:lineChart>
      <c:catAx>
        <c:axId val="14364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27081423"/>
        <c:crosses val="autoZero"/>
        <c:auto val="1"/>
        <c:lblAlgn val="ctr"/>
        <c:lblOffset val="100"/>
        <c:noMultiLvlLbl val="0"/>
      </c:catAx>
      <c:valAx>
        <c:axId val="1627081423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Andel arbetslösa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364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81285634305783E-2"/>
          <c:y val="4.2359627627389013E-2"/>
          <c:w val="0.94089724903675298"/>
          <c:h val="0.77856201995033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 TLB olyckor'!$A$10</c:f>
              <c:strCache>
                <c:ptCount val="1"/>
                <c:pt idx="0">
                  <c:v>Omkomna i olyckor med tung lastbil delaktig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'D TLB olyckor'!$H$8:$R$8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'D TLB olyckor'!$H$10:$R$10</c:f>
              <c:numCache>
                <c:formatCode>General</c:formatCode>
                <c:ptCount val="11"/>
                <c:pt idx="0">
                  <c:v>53</c:v>
                </c:pt>
                <c:pt idx="1">
                  <c:v>35</c:v>
                </c:pt>
                <c:pt idx="2">
                  <c:v>55</c:v>
                </c:pt>
                <c:pt idx="3">
                  <c:v>43</c:v>
                </c:pt>
                <c:pt idx="4">
                  <c:v>47</c:v>
                </c:pt>
                <c:pt idx="5">
                  <c:v>35</c:v>
                </c:pt>
                <c:pt idx="6">
                  <c:v>72</c:v>
                </c:pt>
                <c:pt idx="7">
                  <c:v>54</c:v>
                </c:pt>
                <c:pt idx="8">
                  <c:v>24</c:v>
                </c:pt>
                <c:pt idx="9">
                  <c:v>45</c:v>
                </c:pt>
                <c:pt idx="1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7-409D-BF5C-A494F9524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537336984"/>
        <c:axId val="537332064"/>
      </c:barChart>
      <c:lineChart>
        <c:grouping val="standard"/>
        <c:varyColors val="0"/>
        <c:ser>
          <c:idx val="2"/>
          <c:order val="1"/>
          <c:tx>
            <c:strRef>
              <c:f>'D TLB olyckor'!$A$11</c:f>
              <c:strCache>
                <c:ptCount val="1"/>
                <c:pt idx="0">
                  <c:v>Andel av totala antalet omkomna i vägtrafiken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605621806699021E-3"/>
                  <c:y val="-7.147336128880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7-409D-BF5C-A494F9524201}"/>
                </c:ext>
              </c:extLst>
            </c:dLbl>
            <c:dLbl>
              <c:idx val="1"/>
              <c:layout>
                <c:manualLayout>
                  <c:x val="-2.1971827087177213E-2"/>
                  <c:y val="-6.018809371689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7-409D-BF5C-A494F9524201}"/>
                </c:ext>
              </c:extLst>
            </c:dLbl>
            <c:dLbl>
              <c:idx val="2"/>
              <c:layout>
                <c:manualLayout>
                  <c:x val="0"/>
                  <c:y val="-4.514107028766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A7-409D-BF5C-A494F9524201}"/>
                </c:ext>
              </c:extLst>
            </c:dLbl>
            <c:dLbl>
              <c:idx val="3"/>
              <c:layout>
                <c:manualLayout>
                  <c:x val="0"/>
                  <c:y val="-4.514107028766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A7-409D-BF5C-A494F9524201}"/>
                </c:ext>
              </c:extLst>
            </c:dLbl>
            <c:dLbl>
              <c:idx val="4"/>
              <c:layout>
                <c:manualLayout>
                  <c:x val="-2.1971827087177244E-2"/>
                  <c:y val="-7.147321318818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A7-409D-BF5C-A494F9524201}"/>
                </c:ext>
              </c:extLst>
            </c:dLbl>
            <c:dLbl>
              <c:idx val="5"/>
              <c:layout>
                <c:manualLayout>
                  <c:x val="-3.3802810903349571E-2"/>
                  <c:y val="-6.018809371689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A7-409D-BF5C-A494F9524201}"/>
                </c:ext>
              </c:extLst>
            </c:dLbl>
            <c:dLbl>
              <c:idx val="6"/>
              <c:layout>
                <c:manualLayout>
                  <c:x val="8.4507027258372541E-3"/>
                  <c:y val="3.385580271575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A7-409D-BF5C-A494F9524201}"/>
                </c:ext>
              </c:extLst>
            </c:dLbl>
            <c:dLbl>
              <c:idx val="7"/>
              <c:layout>
                <c:manualLayout>
                  <c:x val="-1.5211264906507281E-2"/>
                  <c:y val="-4.51410702876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A7-409D-BF5C-A494F9524201}"/>
                </c:ext>
              </c:extLst>
            </c:dLbl>
            <c:dLbl>
              <c:idx val="9"/>
              <c:layout>
                <c:manualLayout>
                  <c:x val="2.442533626668159E-3"/>
                  <c:y val="4.251899014162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0D-4BA5-AB28-7198C00FD28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'[2]Omkomna-trafikantkategori'!$H$27:$Q$27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'D TLB olyckor'!$H$11:$R$11</c:f>
              <c:numCache>
                <c:formatCode>0%</c:formatCode>
                <c:ptCount val="11"/>
                <c:pt idx="0">
                  <c:v>0.18596491228070175</c:v>
                </c:pt>
                <c:pt idx="1">
                  <c:v>0.13461538461538461</c:v>
                </c:pt>
                <c:pt idx="2">
                  <c:v>0.20370370370370369</c:v>
                </c:pt>
                <c:pt idx="3">
                  <c:v>0.16602316602316602</c:v>
                </c:pt>
                <c:pt idx="4">
                  <c:v>0.17407407407407408</c:v>
                </c:pt>
                <c:pt idx="5">
                  <c:v>0.13833992094861661</c:v>
                </c:pt>
                <c:pt idx="6">
                  <c:v>0.22222222222222221</c:v>
                </c:pt>
                <c:pt idx="7">
                  <c:v>0.24434389140271492</c:v>
                </c:pt>
                <c:pt idx="8">
                  <c:v>0.11764705882352941</c:v>
                </c:pt>
                <c:pt idx="9">
                  <c:v>0.21428571428571427</c:v>
                </c:pt>
                <c:pt idx="10">
                  <c:v>0.23348017621145375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A7-409D-BF5C-A494F9524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864984"/>
        <c:axId val="627861376"/>
      </c:lineChart>
      <c:catAx>
        <c:axId val="53733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32064"/>
        <c:crosses val="autoZero"/>
        <c:auto val="1"/>
        <c:lblAlgn val="ctr"/>
        <c:lblOffset val="100"/>
        <c:noMultiLvlLbl val="0"/>
      </c:catAx>
      <c:valAx>
        <c:axId val="5373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36984"/>
        <c:crosses val="autoZero"/>
        <c:crossBetween val="between"/>
      </c:valAx>
      <c:valAx>
        <c:axId val="62786137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7864984"/>
        <c:crosses val="max"/>
        <c:crossBetween val="between"/>
      </c:valAx>
      <c:catAx>
        <c:axId val="62786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7861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81917481213166"/>
          <c:y val="0.91145738358445583"/>
          <c:w val="0.76836155421299546"/>
          <c:h val="5.4527424302247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97731332074771E-2"/>
          <c:y val="2.5053263107967894E-2"/>
          <c:w val="0.95032078681368626"/>
          <c:h val="0.7528692808602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Olyckstyp!$A$6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Olyckstyp!$B$6:$I$6</c:f>
              <c:numCache>
                <c:formatCode>General</c:formatCode>
                <c:ptCount val="8"/>
                <c:pt idx="0">
                  <c:v>82</c:v>
                </c:pt>
                <c:pt idx="1">
                  <c:v>68</c:v>
                </c:pt>
                <c:pt idx="2">
                  <c:v>13</c:v>
                </c:pt>
                <c:pt idx="3">
                  <c:v>9</c:v>
                </c:pt>
                <c:pt idx="4">
                  <c:v>10</c:v>
                </c:pt>
                <c:pt idx="5">
                  <c:v>23</c:v>
                </c:pt>
                <c:pt idx="6">
                  <c:v>50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C-4382-8F67-A5949887F593}"/>
            </c:ext>
          </c:extLst>
        </c:ser>
        <c:ser>
          <c:idx val="1"/>
          <c:order val="1"/>
          <c:tx>
            <c:strRef>
              <c:f>Olyckstyp!$A$7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Olyckstyp!$B$7:$I$7</c:f>
              <c:numCache>
                <c:formatCode>General</c:formatCode>
                <c:ptCount val="8"/>
                <c:pt idx="0">
                  <c:v>92</c:v>
                </c:pt>
                <c:pt idx="1">
                  <c:v>48</c:v>
                </c:pt>
                <c:pt idx="2">
                  <c:v>10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39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C-4382-8F67-A5949887F593}"/>
            </c:ext>
          </c:extLst>
        </c:ser>
        <c:ser>
          <c:idx val="2"/>
          <c:order val="2"/>
          <c:tx>
            <c:strRef>
              <c:f>Olyckstyp!$A$8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Olyckstyp!$B$8:$I$8</c:f>
              <c:numCache>
                <c:formatCode>General</c:formatCode>
                <c:ptCount val="8"/>
                <c:pt idx="0">
                  <c:v>66</c:v>
                </c:pt>
                <c:pt idx="1">
                  <c:v>50</c:v>
                </c:pt>
                <c:pt idx="2">
                  <c:v>10</c:v>
                </c:pt>
                <c:pt idx="3">
                  <c:v>15</c:v>
                </c:pt>
                <c:pt idx="4">
                  <c:v>10</c:v>
                </c:pt>
                <c:pt idx="5">
                  <c:v>28</c:v>
                </c:pt>
                <c:pt idx="6">
                  <c:v>52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C-4382-8F67-A5949887F593}"/>
            </c:ext>
          </c:extLst>
        </c:ser>
        <c:ser>
          <c:idx val="3"/>
          <c:order val="3"/>
          <c:tx>
            <c:strRef>
              <c:f>Olyckstyp!$A$9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Olyckstyp!$B$9:$I$9</c:f>
              <c:numCache>
                <c:formatCode>General</c:formatCode>
                <c:ptCount val="8"/>
                <c:pt idx="0">
                  <c:v>96</c:v>
                </c:pt>
                <c:pt idx="1">
                  <c:v>55</c:v>
                </c:pt>
                <c:pt idx="2">
                  <c:v>20</c:v>
                </c:pt>
                <c:pt idx="3">
                  <c:v>4</c:v>
                </c:pt>
                <c:pt idx="4">
                  <c:v>12</c:v>
                </c:pt>
                <c:pt idx="5">
                  <c:v>16</c:v>
                </c:pt>
                <c:pt idx="6">
                  <c:v>27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C-4382-8F67-A5949887F593}"/>
            </c:ext>
          </c:extLst>
        </c:ser>
        <c:ser>
          <c:idx val="4"/>
          <c:order val="4"/>
          <c:tx>
            <c:strRef>
              <c:f>Olyckstyp!$A$10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Olyckstyp!$B$10:$I$10</c:f>
              <c:numCache>
                <c:formatCode>General</c:formatCode>
                <c:ptCount val="8"/>
                <c:pt idx="0">
                  <c:v>82</c:v>
                </c:pt>
                <c:pt idx="1">
                  <c:v>49</c:v>
                </c:pt>
                <c:pt idx="2">
                  <c:v>29</c:v>
                </c:pt>
                <c:pt idx="3">
                  <c:v>5</c:v>
                </c:pt>
                <c:pt idx="4">
                  <c:v>6</c:v>
                </c:pt>
                <c:pt idx="5">
                  <c:v>18</c:v>
                </c:pt>
                <c:pt idx="6">
                  <c:v>41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BC-4382-8F67-A5949887F593}"/>
            </c:ext>
          </c:extLst>
        </c:ser>
        <c:ser>
          <c:idx val="5"/>
          <c:order val="5"/>
          <c:tx>
            <c:strRef>
              <c:f>Olyckstyp!$A$11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Olyckstyp!$B$11:$I$11</c:f>
              <c:numCache>
                <c:formatCode>General</c:formatCode>
                <c:ptCount val="8"/>
                <c:pt idx="0">
                  <c:v>96</c:v>
                </c:pt>
                <c:pt idx="1">
                  <c:v>46</c:v>
                </c:pt>
                <c:pt idx="2">
                  <c:v>14</c:v>
                </c:pt>
                <c:pt idx="3">
                  <c:v>6</c:v>
                </c:pt>
                <c:pt idx="4">
                  <c:v>10</c:v>
                </c:pt>
                <c:pt idx="5">
                  <c:v>13</c:v>
                </c:pt>
                <c:pt idx="6">
                  <c:v>37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C-4382-8F67-A5949887F593}"/>
            </c:ext>
          </c:extLst>
        </c:ser>
        <c:ser>
          <c:idx val="6"/>
          <c:order val="6"/>
          <c:tx>
            <c:strRef>
              <c:f>Olyckstyp!$A$12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Olyckstyp!$B$12:$I$12</c:f>
              <c:numCache>
                <c:formatCode>General</c:formatCode>
                <c:ptCount val="8"/>
                <c:pt idx="0">
                  <c:v>95</c:v>
                </c:pt>
                <c:pt idx="1">
                  <c:v>77</c:v>
                </c:pt>
                <c:pt idx="2">
                  <c:v>26</c:v>
                </c:pt>
                <c:pt idx="3">
                  <c:v>17</c:v>
                </c:pt>
                <c:pt idx="4">
                  <c:v>13</c:v>
                </c:pt>
                <c:pt idx="5">
                  <c:v>19</c:v>
                </c:pt>
                <c:pt idx="6">
                  <c:v>32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C-4382-8F67-A5949887F593}"/>
            </c:ext>
          </c:extLst>
        </c:ser>
        <c:ser>
          <c:idx val="7"/>
          <c:order val="7"/>
          <c:tx>
            <c:strRef>
              <c:f>Olyckstyp!$A$13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Olyckstyp!$B$13:$I$13</c:f>
              <c:numCache>
                <c:formatCode>General</c:formatCode>
                <c:ptCount val="8"/>
                <c:pt idx="0">
                  <c:v>59</c:v>
                </c:pt>
                <c:pt idx="1">
                  <c:v>49</c:v>
                </c:pt>
                <c:pt idx="2">
                  <c:v>16</c:v>
                </c:pt>
                <c:pt idx="3">
                  <c:v>9</c:v>
                </c:pt>
                <c:pt idx="4">
                  <c:v>8</c:v>
                </c:pt>
                <c:pt idx="5">
                  <c:v>11</c:v>
                </c:pt>
                <c:pt idx="6">
                  <c:v>26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BC-4382-8F67-A5949887F593}"/>
            </c:ext>
          </c:extLst>
        </c:ser>
        <c:ser>
          <c:idx val="8"/>
          <c:order val="8"/>
          <c:tx>
            <c:strRef>
              <c:f>Olyckstyp!$A$14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Olyckstyp!$B$14:$I$14</c:f>
              <c:numCache>
                <c:formatCode>General</c:formatCode>
                <c:ptCount val="8"/>
                <c:pt idx="0">
                  <c:v>71</c:v>
                </c:pt>
                <c:pt idx="1">
                  <c:v>47</c:v>
                </c:pt>
                <c:pt idx="2">
                  <c:v>14</c:v>
                </c:pt>
                <c:pt idx="3">
                  <c:v>8</c:v>
                </c:pt>
                <c:pt idx="4">
                  <c:v>5</c:v>
                </c:pt>
                <c:pt idx="5">
                  <c:v>12</c:v>
                </c:pt>
                <c:pt idx="6">
                  <c:v>24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BC-4382-8F67-A5949887F593}"/>
            </c:ext>
          </c:extLst>
        </c:ser>
        <c:ser>
          <c:idx val="9"/>
          <c:order val="9"/>
          <c:tx>
            <c:strRef>
              <c:f>Olyckstyp!$A$15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Olyckstyp!$B$15:$I$15</c:f>
              <c:numCache>
                <c:formatCode>General</c:formatCode>
                <c:ptCount val="8"/>
                <c:pt idx="0">
                  <c:v>57</c:v>
                </c:pt>
                <c:pt idx="1">
                  <c:v>56</c:v>
                </c:pt>
                <c:pt idx="2">
                  <c:v>11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22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BC-4382-8F67-A5949887F593}"/>
            </c:ext>
          </c:extLst>
        </c:ser>
        <c:ser>
          <c:idx val="10"/>
          <c:order val="10"/>
          <c:tx>
            <c:strRef>
              <c:f>Olyckstyp!$A$16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Olyckstyp!$B$5:$I$5</c:f>
              <c:strCache>
                <c:ptCount val="8"/>
                <c:pt idx="0">
                  <c:v>Singel (motorfordon)</c:v>
                </c:pt>
                <c:pt idx="1">
                  <c:v>Möte/Omkörning</c:v>
                </c:pt>
                <c:pt idx="2">
                  <c:v>Korsande</c:v>
                </c:pt>
                <c:pt idx="3">
                  <c:v>Upphinnande </c:v>
                </c:pt>
                <c:pt idx="4">
                  <c:v>Avsväng</c:v>
                </c:pt>
                <c:pt idx="5">
                  <c:v>Mf - Cykel/moped</c:v>
                </c:pt>
                <c:pt idx="6">
                  <c:v>Mf - gående</c:v>
                </c:pt>
                <c:pt idx="7">
                  <c:v>Övrigt</c:v>
                </c:pt>
              </c:strCache>
            </c:strRef>
          </c:cat>
          <c:val>
            <c:numRef>
              <c:f>Olyckstyp!$B$16:$I$16</c:f>
              <c:numCache>
                <c:formatCode>General</c:formatCode>
                <c:ptCount val="8"/>
                <c:pt idx="0">
                  <c:v>55</c:v>
                </c:pt>
                <c:pt idx="1">
                  <c:v>58</c:v>
                </c:pt>
                <c:pt idx="2">
                  <c:v>7</c:v>
                </c:pt>
                <c:pt idx="3">
                  <c:v>10</c:v>
                </c:pt>
                <c:pt idx="4">
                  <c:v>4</c:v>
                </c:pt>
                <c:pt idx="5">
                  <c:v>15</c:v>
                </c:pt>
                <c:pt idx="6">
                  <c:v>26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BC-4382-8F67-A5949887F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6432864"/>
        <c:axId val="806433192"/>
      </c:barChart>
      <c:catAx>
        <c:axId val="806432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6433192"/>
        <c:crosses val="autoZero"/>
        <c:auto val="1"/>
        <c:lblAlgn val="ctr"/>
        <c:lblOffset val="100"/>
        <c:noMultiLvlLbl val="0"/>
      </c:catAx>
      <c:valAx>
        <c:axId val="80643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643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73600751624966E-2"/>
          <c:y val="1.6066814909776007E-2"/>
          <c:w val="0.93784727710954718"/>
          <c:h val="0.83386794287666655"/>
        </c:manualLayout>
      </c:layout>
      <c:lineChart>
        <c:grouping val="standard"/>
        <c:varyColors val="0"/>
        <c:ser>
          <c:idx val="0"/>
          <c:order val="0"/>
          <c:tx>
            <c:strRef>
              <c:f>Väghållare2!$A$3</c:f>
              <c:strCache>
                <c:ptCount val="1"/>
                <c:pt idx="0">
                  <c:v>Statlig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Väghållare2!$H$2:$R$2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Väghållare2!$H$3:$R$3</c:f>
              <c:numCache>
                <c:formatCode>General</c:formatCode>
                <c:ptCount val="11"/>
                <c:pt idx="0">
                  <c:v>210</c:v>
                </c:pt>
                <c:pt idx="1">
                  <c:v>207</c:v>
                </c:pt>
                <c:pt idx="2">
                  <c:v>170</c:v>
                </c:pt>
                <c:pt idx="3">
                  <c:v>193</c:v>
                </c:pt>
                <c:pt idx="4">
                  <c:v>195</c:v>
                </c:pt>
                <c:pt idx="5">
                  <c:v>173</c:v>
                </c:pt>
                <c:pt idx="6">
                  <c:v>247</c:v>
                </c:pt>
                <c:pt idx="7">
                  <c:v>168</c:v>
                </c:pt>
                <c:pt idx="8">
                  <c:v>139</c:v>
                </c:pt>
                <c:pt idx="9">
                  <c:v>147</c:v>
                </c:pt>
                <c:pt idx="10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C1-4C26-A257-F703A8E8293E}"/>
            </c:ext>
          </c:extLst>
        </c:ser>
        <c:ser>
          <c:idx val="1"/>
          <c:order val="1"/>
          <c:tx>
            <c:strRef>
              <c:f>Väghållare2!$A$4</c:f>
              <c:strCache>
                <c:ptCount val="1"/>
                <c:pt idx="0">
                  <c:v>Kommunal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cat>
            <c:numRef>
              <c:f>Väghållare2!$H$2:$R$2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Väghållare2!$H$4:$R$4</c:f>
              <c:numCache>
                <c:formatCode>General</c:formatCode>
                <c:ptCount val="11"/>
                <c:pt idx="0">
                  <c:v>65</c:v>
                </c:pt>
                <c:pt idx="1">
                  <c:v>46</c:v>
                </c:pt>
                <c:pt idx="2">
                  <c:v>71</c:v>
                </c:pt>
                <c:pt idx="3">
                  <c:v>53</c:v>
                </c:pt>
                <c:pt idx="4">
                  <c:v>53</c:v>
                </c:pt>
                <c:pt idx="5">
                  <c:v>64</c:v>
                </c:pt>
                <c:pt idx="6">
                  <c:v>59</c:v>
                </c:pt>
                <c:pt idx="7">
                  <c:v>35</c:v>
                </c:pt>
                <c:pt idx="8">
                  <c:v>53</c:v>
                </c:pt>
                <c:pt idx="9">
                  <c:v>39</c:v>
                </c:pt>
                <c:pt idx="1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1-4C26-A257-F703A8E8293E}"/>
            </c:ext>
          </c:extLst>
        </c:ser>
        <c:ser>
          <c:idx val="2"/>
          <c:order val="2"/>
          <c:tx>
            <c:strRef>
              <c:f>Väghållare2!$A$5</c:f>
              <c:strCache>
                <c:ptCount val="1"/>
                <c:pt idx="0">
                  <c:v>Enskild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Väghållare2!$H$2:$R$2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Väghållare2!$H$5:$R$5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29</c:v>
                </c:pt>
                <c:pt idx="3">
                  <c:v>13</c:v>
                </c:pt>
                <c:pt idx="4">
                  <c:v>22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12</c:v>
                </c:pt>
                <c:pt idx="9">
                  <c:v>24</c:v>
                </c:pt>
                <c:pt idx="1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1-4C26-A257-F703A8E82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549768"/>
        <c:axId val="485546488"/>
      </c:lineChart>
      <c:catAx>
        <c:axId val="48554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546488"/>
        <c:crosses val="autoZero"/>
        <c:auto val="1"/>
        <c:lblAlgn val="ctr"/>
        <c:lblOffset val="100"/>
        <c:noMultiLvlLbl val="0"/>
      </c:catAx>
      <c:valAx>
        <c:axId val="48554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54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Blad1!$D$51</c:f>
              <c:strCache>
                <c:ptCount val="1"/>
                <c:pt idx="0">
                  <c:v>Hopp från broar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Blad1!$C$52:$C$64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Blad1!$D$52:$D$64</c:f>
              <c:numCache>
                <c:formatCode>General</c:formatCode>
                <c:ptCount val="13"/>
                <c:pt idx="0">
                  <c:v>15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11</c:v>
                </c:pt>
                <c:pt idx="6">
                  <c:v>21</c:v>
                </c:pt>
                <c:pt idx="7">
                  <c:v>23</c:v>
                </c:pt>
                <c:pt idx="8">
                  <c:v>18</c:v>
                </c:pt>
                <c:pt idx="9">
                  <c:v>15</c:v>
                </c:pt>
                <c:pt idx="10">
                  <c:v>22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7-4CFD-9538-79C8D346C29F}"/>
            </c:ext>
          </c:extLst>
        </c:ser>
        <c:ser>
          <c:idx val="1"/>
          <c:order val="1"/>
          <c:tx>
            <c:strRef>
              <c:f>Blad1!$E$51</c:f>
              <c:strCache>
                <c:ptCount val="1"/>
                <c:pt idx="0">
                  <c:v>Suicid i vägtransportområdet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Blad1!$C$52:$C$64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Blad1!$E$52:$E$64</c:f>
              <c:numCache>
                <c:formatCode>General</c:formatCode>
                <c:ptCount val="13"/>
                <c:pt idx="0">
                  <c:v>17</c:v>
                </c:pt>
                <c:pt idx="1">
                  <c:v>23</c:v>
                </c:pt>
                <c:pt idx="2">
                  <c:v>36</c:v>
                </c:pt>
                <c:pt idx="3">
                  <c:v>28</c:v>
                </c:pt>
                <c:pt idx="4">
                  <c:v>25</c:v>
                </c:pt>
                <c:pt idx="5">
                  <c:v>23</c:v>
                </c:pt>
                <c:pt idx="6">
                  <c:v>31</c:v>
                </c:pt>
                <c:pt idx="7">
                  <c:v>29</c:v>
                </c:pt>
                <c:pt idx="8">
                  <c:v>35</c:v>
                </c:pt>
                <c:pt idx="9">
                  <c:v>36</c:v>
                </c:pt>
                <c:pt idx="10">
                  <c:v>23</c:v>
                </c:pt>
                <c:pt idx="11">
                  <c:v>26</c:v>
                </c:pt>
                <c:pt idx="1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7-4CFD-9538-79C8D346C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487504"/>
        <c:axId val="605487832"/>
      </c:barChart>
      <c:catAx>
        <c:axId val="60548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5487832"/>
        <c:crosses val="autoZero"/>
        <c:auto val="1"/>
        <c:lblAlgn val="ctr"/>
        <c:lblOffset val="100"/>
        <c:noMultiLvlLbl val="0"/>
      </c:catAx>
      <c:valAx>
        <c:axId val="60548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548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04636476612862E-2"/>
          <c:y val="8.4016888825369118E-2"/>
          <c:w val="0.90575048378979917"/>
          <c:h val="0.70349647002122306"/>
        </c:manualLayout>
      </c:layout>
      <c:lineChart>
        <c:grouping val="standard"/>
        <c:varyColors val="0"/>
        <c:ser>
          <c:idx val="0"/>
          <c:order val="0"/>
          <c:tx>
            <c:strRef>
              <c:f>'90-120'!$D$4</c:f>
              <c:strCache>
                <c:ptCount val="1"/>
                <c:pt idx="0">
                  <c:v>Andel mötesseparerat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'90-120'!$C$19:$C$39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'90-120'!$D$19:$D$39</c:f>
              <c:numCache>
                <c:formatCode>0</c:formatCode>
                <c:ptCount val="21"/>
                <c:pt idx="0">
                  <c:v>67</c:v>
                </c:pt>
                <c:pt idx="1">
                  <c:v>69</c:v>
                </c:pt>
                <c:pt idx="2">
                  <c:v>71</c:v>
                </c:pt>
                <c:pt idx="3">
                  <c:v>71.599999999999994</c:v>
                </c:pt>
                <c:pt idx="4">
                  <c:v>72</c:v>
                </c:pt>
                <c:pt idx="5">
                  <c:v>73</c:v>
                </c:pt>
                <c:pt idx="6">
                  <c:v>75</c:v>
                </c:pt>
                <c:pt idx="7">
                  <c:v>75.900000000000006</c:v>
                </c:pt>
                <c:pt idx="8">
                  <c:v>76.099999999999994</c:v>
                </c:pt>
                <c:pt idx="9">
                  <c:v>80.2</c:v>
                </c:pt>
                <c:pt idx="10">
                  <c:v>84.8</c:v>
                </c:pt>
                <c:pt idx="11" formatCode="0.0">
                  <c:v>85.931728768466897</c:v>
                </c:pt>
                <c:pt idx="12" formatCode="General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9C-4D41-8BBF-B8579733FC08}"/>
            </c:ext>
          </c:extLst>
        </c:ser>
        <c:ser>
          <c:idx val="1"/>
          <c:order val="1"/>
          <c:tx>
            <c:strRef>
              <c:f>'90-120'!$E$4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'90-120'!$C$19:$C$39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'90-120'!$E$19:$E$38</c:f>
              <c:numCache>
                <c:formatCode>General</c:formatCode>
                <c:ptCount val="20"/>
                <c:pt idx="10" formatCode="0">
                  <c:v>84.8</c:v>
                </c:pt>
                <c:pt idx="11" formatCode="0">
                  <c:v>85.858518487186188</c:v>
                </c:pt>
                <c:pt idx="12" formatCode="0">
                  <c:v>86.930249962435084</c:v>
                </c:pt>
                <c:pt idx="13" formatCode="0">
                  <c:v>88.01535935725768</c:v>
                </c:pt>
                <c:pt idx="14" formatCode="0">
                  <c:v>89.11401366192743</c:v>
                </c:pt>
                <c:pt idx="15" formatCode="0">
                  <c:v>90.22638195117878</c:v>
                </c:pt>
                <c:pt idx="16" formatCode="0">
                  <c:v>91.352635410226483</c:v>
                </c:pt>
                <c:pt idx="17" formatCode="0">
                  <c:v>92.492947361109827</c:v>
                </c:pt>
                <c:pt idx="18" formatCode="0">
                  <c:v>93.647493289365428</c:v>
                </c:pt>
                <c:pt idx="19" formatCode="0">
                  <c:v>94.816450871033354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9C-4D41-8BBF-B8579733F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275960"/>
        <c:axId val="746274000"/>
      </c:lineChart>
      <c:catAx>
        <c:axId val="746275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aseline="0"/>
                  <a:t>Andel (%)</a:t>
                </a:r>
              </a:p>
            </c:rich>
          </c:tx>
          <c:layout>
            <c:manualLayout>
              <c:xMode val="edge"/>
              <c:yMode val="edge"/>
              <c:x val="5.1726998113476872E-3"/>
              <c:y val="1.305915714277540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274000"/>
        <c:crosses val="autoZero"/>
        <c:auto val="1"/>
        <c:lblAlgn val="ctr"/>
        <c:lblOffset val="100"/>
        <c:tickLblSkip val="2"/>
        <c:noMultiLvlLbl val="0"/>
      </c:catAx>
      <c:valAx>
        <c:axId val="746274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27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71000815595639E-2"/>
          <c:y val="0.10056772100567721"/>
          <c:w val="0.90575048378979917"/>
          <c:h val="0.70349647002122306"/>
        </c:manualLayout>
      </c:layout>
      <c:lineChart>
        <c:grouping val="standard"/>
        <c:varyColors val="0"/>
        <c:ser>
          <c:idx val="0"/>
          <c:order val="0"/>
          <c:tx>
            <c:strRef>
              <c:f>'80-120'!$D$4</c:f>
              <c:strCache>
                <c:ptCount val="1"/>
                <c:pt idx="0">
                  <c:v>Andel mötesseparerat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'80-120'!$C$21:$C$39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'80-120'!$D$21:$D$39</c:f>
              <c:numCache>
                <c:formatCode>0</c:formatCode>
                <c:ptCount val="19"/>
                <c:pt idx="0">
                  <c:v>59.499270695692793</c:v>
                </c:pt>
                <c:pt idx="1">
                  <c:v>59.869335635505514</c:v>
                </c:pt>
                <c:pt idx="2">
                  <c:v>61.111405595183598</c:v>
                </c:pt>
                <c:pt idx="3">
                  <c:v>62.264718186543888</c:v>
                </c:pt>
                <c:pt idx="4">
                  <c:v>62.519553907297322</c:v>
                </c:pt>
                <c:pt idx="5">
                  <c:v>62.694407291279497</c:v>
                </c:pt>
                <c:pt idx="6">
                  <c:v>63.637568099615201</c:v>
                </c:pt>
                <c:pt idx="7">
                  <c:v>64.176113657106896</c:v>
                </c:pt>
                <c:pt idx="8">
                  <c:v>63.646855045559697</c:v>
                </c:pt>
                <c:pt idx="9">
                  <c:v>64.552725276061906</c:v>
                </c:pt>
                <c:pt idx="10" formatCode="General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A7-4CBF-9B54-9E91963E74D2}"/>
            </c:ext>
          </c:extLst>
        </c:ser>
        <c:ser>
          <c:idx val="1"/>
          <c:order val="1"/>
          <c:tx>
            <c:strRef>
              <c:f>'80-120'!$E$4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 cap="rnd">
              <a:solidFill>
                <a:schemeClr val="accent5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'80-120'!$C$21:$C$39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'80-120'!$E$21:$E$39</c:f>
              <c:numCache>
                <c:formatCode>General</c:formatCode>
                <c:ptCount val="19"/>
                <c:pt idx="8" formatCode="0">
                  <c:v>63.646855045559697</c:v>
                </c:pt>
                <c:pt idx="9" formatCode="0">
                  <c:v>64.255315154711937</c:v>
                </c:pt>
                <c:pt idx="10" formatCode="0">
                  <c:v>64.869592105940114</c:v>
                </c:pt>
                <c:pt idx="11" formatCode="0">
                  <c:v>65.489741507904867</c:v>
                </c:pt>
                <c:pt idx="12" formatCode="0">
                  <c:v>66.115819500882338</c:v>
                </c:pt>
                <c:pt idx="13" formatCode="0">
                  <c:v>66.747882761846299</c:v>
                </c:pt>
                <c:pt idx="14" formatCode="0">
                  <c:v>67.385988509598988</c:v>
                </c:pt>
                <c:pt idx="15" formatCode="0">
                  <c:v>68.030194509950974</c:v>
                </c:pt>
                <c:pt idx="16" formatCode="0">
                  <c:v>68.680559080950488</c:v>
                </c:pt>
                <c:pt idx="17" formatCode="0">
                  <c:v>69.337141098162775</c:v>
                </c:pt>
                <c:pt idx="18" formatCode="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A7-4CBF-9B54-9E91963E7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275960"/>
        <c:axId val="746274000"/>
      </c:lineChart>
      <c:catAx>
        <c:axId val="746275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aseline="0"/>
                  <a:t>Andel (%)</a:t>
                </a:r>
              </a:p>
            </c:rich>
          </c:tx>
          <c:layout>
            <c:manualLayout>
              <c:xMode val="edge"/>
              <c:yMode val="edge"/>
              <c:x val="6.0344019497563269E-5"/>
              <c:y val="1.389867260081759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27400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746274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27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71000815595639E-2"/>
          <c:y val="0.10056772100567721"/>
          <c:w val="0.90575048378979917"/>
          <c:h val="0.70349647002122306"/>
        </c:manualLayout>
      </c:layout>
      <c:lineChart>
        <c:grouping val="standard"/>
        <c:varyColors val="0"/>
        <c:ser>
          <c:idx val="0"/>
          <c:order val="0"/>
          <c:tx>
            <c:strRef>
              <c:f>'Figur 11'!$D$4</c:f>
              <c:strCache>
                <c:ptCount val="1"/>
                <c:pt idx="0">
                  <c:v>Säkra korsningar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'Figur 11'!$C$29:$C$39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'Figur 11'!$D$29:$D$39</c:f>
              <c:numCache>
                <c:formatCode>General</c:formatCode>
                <c:ptCount val="11"/>
                <c:pt idx="2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2-44B9-9FC4-34F4B95FBEA0}"/>
            </c:ext>
          </c:extLst>
        </c:ser>
        <c:ser>
          <c:idx val="1"/>
          <c:order val="1"/>
          <c:tx>
            <c:strRef>
              <c:f>'Figur 11'!$E$4</c:f>
              <c:strCache>
                <c:ptCount val="1"/>
                <c:pt idx="0">
                  <c:v>Nödvändig utveckling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'Figur 11'!$C$29:$C$39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'Figur 11'!$E$29:$E$39</c:f>
              <c:numCache>
                <c:formatCode>General</c:formatCode>
                <c:ptCount val="11"/>
                <c:pt idx="2" formatCode="0">
                  <c:v>74</c:v>
                </c:pt>
                <c:pt idx="3" formatCode="0">
                  <c:v>75.293089946401267</c:v>
                </c:pt>
                <c:pt idx="4" formatCode="0">
                  <c:v>76.608775590227992</c:v>
                </c:pt>
                <c:pt idx="5" formatCode="0">
                  <c:v>77.947451772955489</c:v>
                </c:pt>
                <c:pt idx="6" formatCode="0">
                  <c:v>79.309520235593411</c:v>
                </c:pt>
                <c:pt idx="7" formatCode="0">
                  <c:v>80.695389739249535</c:v>
                </c:pt>
                <c:pt idx="8" formatCode="0">
                  <c:v>82.105476187800292</c:v>
                </c:pt>
                <c:pt idx="9" formatCode="0">
                  <c:v>83.540202752704786</c:v>
                </c:pt>
                <c:pt idx="10" formatCode="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12-44B9-9FC4-34F4B95FB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275960"/>
        <c:axId val="746274000"/>
      </c:lineChart>
      <c:catAx>
        <c:axId val="746275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aseline="0"/>
                  <a:t>Andel (%)</a:t>
                </a:r>
              </a:p>
            </c:rich>
          </c:tx>
          <c:layout>
            <c:manualLayout>
              <c:xMode val="edge"/>
              <c:yMode val="edge"/>
              <c:x val="1.7421528580008859E-2"/>
              <c:y val="2.06808820430293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27400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746274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27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0.12345</cdr:x>
      <cdr:y>0.45396</cdr:y>
    </cdr:from>
    <cdr:to>
      <cdr:x>0.14261</cdr:x>
      <cdr:y>0.48993</cdr:y>
    </cdr:to>
    <cdr:sp macro="" textlink="">
      <cdr:nvSpPr>
        <cdr:cNvPr id="2" name="Ellips 1"/>
        <cdr:cNvSpPr/>
      </cdr:nvSpPr>
      <cdr:spPr>
        <a:xfrm xmlns:a="http://schemas.openxmlformats.org/drawingml/2006/main">
          <a:off x="1133949" y="2220868"/>
          <a:ext cx="175961" cy="175961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>
            <a:ln>
              <a:noFill/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2023-08-11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40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03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89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Drygt hälften</a:t>
            </a:r>
            <a:r>
              <a:rPr lang="sv-SE" baseline="0" dirty="0"/>
              <a:t> i personbilar</a:t>
            </a:r>
          </a:p>
          <a:p>
            <a:r>
              <a:rPr lang="sv-SE" baseline="0" dirty="0"/>
              <a:t>Drygt 20 procent av omkomna i personbil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89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Övrigt står för knappt 25 %</a:t>
            </a:r>
          </a:p>
          <a:p>
            <a:r>
              <a:rPr lang="sv-SE" dirty="0"/>
              <a:t>Cykel moped singel</a:t>
            </a:r>
          </a:p>
          <a:p>
            <a:r>
              <a:rPr lang="sv-SE" dirty="0"/>
              <a:t>Terrängfordon</a:t>
            </a:r>
          </a:p>
          <a:p>
            <a:r>
              <a:rPr lang="sv-SE" dirty="0"/>
              <a:t>Traktor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38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6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2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08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Många fler kommunala röda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29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909918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2666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909918"/>
            <a:ext cx="5040000" cy="5039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811718"/>
            <a:ext cx="5040000" cy="4137423"/>
          </a:xfrm>
          <a:prstGeom prst="rect">
            <a:avLst/>
          </a:prstGeom>
        </p:spPr>
        <p:txBody>
          <a:bodyPr/>
          <a:lstStyle>
            <a:lvl1pPr marL="239976" indent="-239976" defTabSz="239976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66" spc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79952" marR="0" indent="-239976" algn="l" defTabSz="239976" rtl="0" eaLnBrk="1" fontAlgn="auto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39976" algn="l"/>
              </a:tabLst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28" marR="0" indent="-239976" algn="l" defTabSz="609539" rtl="0" eaLnBrk="1" fontAlgn="auto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904" marR="0" indent="-239976" algn="l" defTabSz="609539" rtl="0" eaLnBrk="1" fontAlgn="auto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880" indent="-239976" defTabSz="2159784">
              <a:buFont typeface="Arial" panose="020B0604020202020204" pitchFamily="34" charset="0"/>
              <a:buChar char="‒"/>
              <a:tabLst>
                <a:tab pos="239976" algn="l"/>
                <a:tab pos="479952" algn="l"/>
                <a:tab pos="719928" algn="l"/>
                <a:tab pos="959904" algn="l"/>
                <a:tab pos="1199880" algn="l"/>
                <a:tab pos="1439856" algn="l"/>
                <a:tab pos="1679832" algn="l"/>
                <a:tab pos="1919808" algn="l"/>
                <a:tab pos="2159784" algn="l"/>
              </a:tabLst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856" indent="-239976">
              <a:buFont typeface="Arial" panose="020B0604020202020204" pitchFamily="34" charset="0"/>
              <a:buChar char="‒"/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9832" indent="-239976">
              <a:buFont typeface="Arial" panose="020B0604020202020204" pitchFamily="34" charset="0"/>
              <a:buChar char="‒"/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19808" indent="-239976">
              <a:buFont typeface="Arial" panose="020B0604020202020204" pitchFamily="34" charset="0"/>
              <a:buChar char="‒"/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9784" indent="-215978">
              <a:buFont typeface="Arial" panose="020B0604020202020204" pitchFamily="34" charset="0"/>
              <a:buChar char="‒"/>
              <a:defRPr lang="sv-SE" sz="12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33336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2" r:id="rId5"/>
    <p:sldLayoutId id="214748367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3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l" defTabSz="609539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5" indent="-152385" algn="l" defTabSz="6095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6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520" y="852094"/>
            <a:ext cx="10800000" cy="526035"/>
          </a:xfrm>
        </p:spPr>
        <p:txBody>
          <a:bodyPr/>
          <a:lstStyle/>
          <a:p>
            <a:r>
              <a:rPr lang="sv-SE" sz="3600" dirty="0"/>
              <a:t>Olyckstyp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10</a:t>
            </a:fld>
            <a:endParaRPr lang="sv-SE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82365"/>
              </p:ext>
            </p:extLst>
          </p:nvPr>
        </p:nvGraphicFramePr>
        <p:xfrm>
          <a:off x="740520" y="1567911"/>
          <a:ext cx="10800000" cy="484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424173" y="5950420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2012–2021              2022</a:t>
            </a:r>
          </a:p>
        </p:txBody>
      </p:sp>
      <p:sp>
        <p:nvSpPr>
          <p:cNvPr id="7" name="Rektangel 6"/>
          <p:cNvSpPr/>
          <p:nvPr/>
        </p:nvSpPr>
        <p:spPr>
          <a:xfrm>
            <a:off x="9281298" y="6037633"/>
            <a:ext cx="133350" cy="13335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862448" y="6037633"/>
            <a:ext cx="133350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/>
          <p:cNvGrpSpPr/>
          <p:nvPr/>
        </p:nvGrpSpPr>
        <p:grpSpPr>
          <a:xfrm>
            <a:off x="1280160" y="5338517"/>
            <a:ext cx="10093236" cy="461665"/>
            <a:chOff x="1280160" y="5531205"/>
            <a:chExt cx="10093236" cy="461665"/>
          </a:xfrm>
        </p:grpSpPr>
        <p:sp>
          <p:nvSpPr>
            <p:cNvPr id="9" name="textruta 7"/>
            <p:cNvSpPr txBox="1"/>
            <p:nvPr/>
          </p:nvSpPr>
          <p:spPr>
            <a:xfrm>
              <a:off x="2567609" y="5531205"/>
              <a:ext cx="1110342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Möte/</a:t>
              </a:r>
            </a:p>
            <a:p>
              <a:pPr algn="ctr"/>
              <a:r>
                <a:rPr lang="sv-SE" sz="1200" dirty="0"/>
                <a:t>Omkörning</a:t>
              </a:r>
            </a:p>
          </p:txBody>
        </p:sp>
        <p:sp>
          <p:nvSpPr>
            <p:cNvPr id="10" name="textruta 7"/>
            <p:cNvSpPr txBox="1"/>
            <p:nvPr/>
          </p:nvSpPr>
          <p:spPr>
            <a:xfrm>
              <a:off x="3850183" y="5531205"/>
              <a:ext cx="1110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Korsande</a:t>
              </a:r>
            </a:p>
          </p:txBody>
        </p:sp>
        <p:sp>
          <p:nvSpPr>
            <p:cNvPr id="12" name="textruta 7"/>
            <p:cNvSpPr txBox="1"/>
            <p:nvPr/>
          </p:nvSpPr>
          <p:spPr>
            <a:xfrm>
              <a:off x="5132757" y="5531205"/>
              <a:ext cx="1110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Upphinnande</a:t>
              </a:r>
            </a:p>
          </p:txBody>
        </p:sp>
        <p:sp>
          <p:nvSpPr>
            <p:cNvPr id="13" name="textruta 7"/>
            <p:cNvSpPr txBox="1"/>
            <p:nvPr/>
          </p:nvSpPr>
          <p:spPr>
            <a:xfrm>
              <a:off x="6415331" y="5531205"/>
              <a:ext cx="1110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 err="1"/>
                <a:t>Avsväng</a:t>
              </a:r>
              <a:endParaRPr lang="sv-SE" sz="1200" dirty="0"/>
            </a:p>
          </p:txBody>
        </p:sp>
        <p:sp>
          <p:nvSpPr>
            <p:cNvPr id="14" name="textruta 7"/>
            <p:cNvSpPr txBox="1"/>
            <p:nvPr/>
          </p:nvSpPr>
          <p:spPr>
            <a:xfrm>
              <a:off x="7697905" y="5531205"/>
              <a:ext cx="1110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Motorfordon</a:t>
              </a:r>
              <a:br>
                <a:rPr lang="sv-SE" sz="1200" dirty="0"/>
              </a:br>
              <a:r>
                <a:rPr lang="sv-SE" sz="1200" dirty="0"/>
                <a:t>Cykel/moped</a:t>
              </a:r>
            </a:p>
          </p:txBody>
        </p:sp>
        <p:sp>
          <p:nvSpPr>
            <p:cNvPr id="15" name="textruta 7"/>
            <p:cNvSpPr txBox="1"/>
            <p:nvPr/>
          </p:nvSpPr>
          <p:spPr>
            <a:xfrm>
              <a:off x="8980479" y="5531205"/>
              <a:ext cx="1110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Motorfordon</a:t>
              </a:r>
            </a:p>
            <a:p>
              <a:pPr algn="ctr"/>
              <a:r>
                <a:rPr lang="sv-SE" sz="1200" dirty="0"/>
                <a:t>gående</a:t>
              </a:r>
            </a:p>
          </p:txBody>
        </p:sp>
        <p:sp>
          <p:nvSpPr>
            <p:cNvPr id="16" name="textruta 7"/>
            <p:cNvSpPr txBox="1"/>
            <p:nvPr/>
          </p:nvSpPr>
          <p:spPr>
            <a:xfrm>
              <a:off x="10263054" y="5531205"/>
              <a:ext cx="1110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Övrigt</a:t>
              </a:r>
            </a:p>
          </p:txBody>
        </p:sp>
        <p:sp>
          <p:nvSpPr>
            <p:cNvPr id="17" name="textruta 7"/>
            <p:cNvSpPr txBox="1"/>
            <p:nvPr/>
          </p:nvSpPr>
          <p:spPr>
            <a:xfrm>
              <a:off x="1280160" y="5531205"/>
              <a:ext cx="1115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/>
                <a:t>Singel</a:t>
              </a:r>
            </a:p>
            <a:p>
              <a:pPr algn="ctr"/>
              <a:r>
                <a:rPr lang="sv-SE" sz="1200" dirty="0"/>
                <a:t>(motorfordon)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94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444806"/>
          </a:xfrm>
        </p:spPr>
        <p:txBody>
          <a:bodyPr/>
          <a:lstStyle/>
          <a:p>
            <a:r>
              <a:rPr lang="sv-SE" sz="3600" dirty="0"/>
              <a:t>Väghållare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11</a:t>
            </a:fld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735348"/>
              </p:ext>
            </p:extLst>
          </p:nvPr>
        </p:nvGraphicFramePr>
        <p:xfrm>
          <a:off x="694799" y="1725556"/>
          <a:ext cx="9125315" cy="460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upp 17"/>
          <p:cNvGrpSpPr/>
          <p:nvPr/>
        </p:nvGrpSpPr>
        <p:grpSpPr>
          <a:xfrm>
            <a:off x="10077480" y="3508310"/>
            <a:ext cx="1417320" cy="2167684"/>
            <a:chOff x="10077480" y="3508310"/>
            <a:chExt cx="1417320" cy="2167684"/>
          </a:xfrm>
        </p:grpSpPr>
        <p:sp>
          <p:nvSpPr>
            <p:cNvPr id="3" name="Rektangel 2"/>
            <p:cNvSpPr/>
            <p:nvPr/>
          </p:nvSpPr>
          <p:spPr>
            <a:xfrm>
              <a:off x="10077480" y="3508310"/>
              <a:ext cx="1417320" cy="2167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0181691" y="3865719"/>
              <a:ext cx="1273629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Statlig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Kommunal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Enskild</a:t>
              </a:r>
            </a:p>
          </p:txBody>
        </p:sp>
        <p:grpSp>
          <p:nvGrpSpPr>
            <p:cNvPr id="9" name="Grupp 8"/>
            <p:cNvGrpSpPr/>
            <p:nvPr/>
          </p:nvGrpSpPr>
          <p:grpSpPr>
            <a:xfrm>
              <a:off x="10549381" y="3764919"/>
              <a:ext cx="515983" cy="100800"/>
              <a:chOff x="10466615" y="1778400"/>
              <a:chExt cx="515983" cy="100800"/>
            </a:xfrm>
          </p:grpSpPr>
          <p:cxnSp>
            <p:nvCxnSpPr>
              <p:cNvPr id="7" name="Rak koppling 6"/>
              <p:cNvCxnSpPr/>
              <p:nvPr/>
            </p:nvCxnSpPr>
            <p:spPr>
              <a:xfrm>
                <a:off x="10466615" y="1828800"/>
                <a:ext cx="515983" cy="0"/>
              </a:xfrm>
              <a:prstGeom prst="line">
                <a:avLst/>
              </a:prstGeom>
              <a:ln w="381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Ellips 7"/>
              <p:cNvSpPr/>
              <p:nvPr/>
            </p:nvSpPr>
            <p:spPr>
              <a:xfrm>
                <a:off x="10685340" y="1778400"/>
                <a:ext cx="100800" cy="100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/>
            <p:cNvGrpSpPr/>
            <p:nvPr/>
          </p:nvGrpSpPr>
          <p:grpSpPr>
            <a:xfrm>
              <a:off x="10549382" y="4415931"/>
              <a:ext cx="515983" cy="100800"/>
              <a:chOff x="10477748" y="2204794"/>
              <a:chExt cx="515983" cy="100800"/>
            </a:xfrm>
          </p:grpSpPr>
          <p:cxnSp>
            <p:nvCxnSpPr>
              <p:cNvPr id="11" name="Rak koppling 10"/>
              <p:cNvCxnSpPr/>
              <p:nvPr/>
            </p:nvCxnSpPr>
            <p:spPr>
              <a:xfrm>
                <a:off x="10477748" y="2255194"/>
                <a:ext cx="515983" cy="0"/>
              </a:xfrm>
              <a:prstGeom prst="line">
                <a:avLst/>
              </a:prstGeom>
              <a:ln w="3810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lips 11"/>
              <p:cNvSpPr/>
              <p:nvPr/>
            </p:nvSpPr>
            <p:spPr>
              <a:xfrm>
                <a:off x="10696473" y="2204794"/>
                <a:ext cx="100800" cy="10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/>
            <p:cNvGrpSpPr/>
            <p:nvPr/>
          </p:nvGrpSpPr>
          <p:grpSpPr>
            <a:xfrm>
              <a:off x="10539278" y="5066943"/>
              <a:ext cx="515983" cy="100800"/>
              <a:chOff x="10466615" y="2631188"/>
              <a:chExt cx="515983" cy="100800"/>
            </a:xfrm>
          </p:grpSpPr>
          <p:cxnSp>
            <p:nvCxnSpPr>
              <p:cNvPr id="13" name="Rak koppling 12"/>
              <p:cNvCxnSpPr/>
              <p:nvPr/>
            </p:nvCxnSpPr>
            <p:spPr>
              <a:xfrm>
                <a:off x="10466615" y="2681588"/>
                <a:ext cx="515983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lips 13"/>
              <p:cNvSpPr/>
              <p:nvPr/>
            </p:nvSpPr>
            <p:spPr>
              <a:xfrm>
                <a:off x="10685340" y="2631188"/>
                <a:ext cx="100800" cy="10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43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53857"/>
            <a:ext cx="12192000" cy="1080000"/>
          </a:xfrm>
        </p:spPr>
        <p:txBody>
          <a:bodyPr/>
          <a:lstStyle/>
          <a:p>
            <a:r>
              <a:rPr lang="sv-SE" dirty="0"/>
              <a:t>Suicid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851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520" y="675335"/>
            <a:ext cx="10800000" cy="900000"/>
          </a:xfrm>
        </p:spPr>
        <p:txBody>
          <a:bodyPr/>
          <a:lstStyle/>
          <a:p>
            <a:r>
              <a:rPr lang="sv-SE" sz="3600" dirty="0"/>
              <a:t>Suicid inklusive hopp från broar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13</a:t>
            </a:fld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67830"/>
              </p:ext>
            </p:extLst>
          </p:nvPr>
        </p:nvGraphicFramePr>
        <p:xfrm>
          <a:off x="784800" y="1541707"/>
          <a:ext cx="8979686" cy="465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p 9"/>
          <p:cNvGrpSpPr/>
          <p:nvPr/>
        </p:nvGrpSpPr>
        <p:grpSpPr>
          <a:xfrm>
            <a:off x="9872265" y="4199831"/>
            <a:ext cx="1603719" cy="1685109"/>
            <a:chOff x="10079355" y="4059283"/>
            <a:chExt cx="1603719" cy="1685109"/>
          </a:xfrm>
        </p:grpSpPr>
        <p:sp>
          <p:nvSpPr>
            <p:cNvPr id="6" name="Rektangel 5"/>
            <p:cNvSpPr/>
            <p:nvPr/>
          </p:nvSpPr>
          <p:spPr>
            <a:xfrm>
              <a:off x="10079355" y="4059283"/>
              <a:ext cx="1417320" cy="1685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Rektangel 2"/>
            <p:cNvSpPr/>
            <p:nvPr/>
          </p:nvSpPr>
          <p:spPr>
            <a:xfrm>
              <a:off x="10200442" y="4216130"/>
              <a:ext cx="241663" cy="6007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0200442" y="4973776"/>
              <a:ext cx="241663" cy="601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10409445" y="4140040"/>
              <a:ext cx="1273629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300"/>
                </a:spcBef>
              </a:pPr>
              <a:r>
                <a:rPr lang="sv-SE" sz="1200" dirty="0"/>
                <a:t>Hopp från</a:t>
              </a:r>
              <a:br>
                <a:rPr lang="sv-SE" sz="1200" dirty="0"/>
              </a:br>
              <a:r>
                <a:rPr lang="sv-SE" sz="1200" dirty="0"/>
                <a:t>broar</a:t>
              </a:r>
            </a:p>
            <a:p>
              <a:pPr>
                <a:spcBef>
                  <a:spcPts val="3300"/>
                </a:spcBef>
              </a:pPr>
              <a:r>
                <a:rPr lang="sv-SE" sz="1200" dirty="0"/>
                <a:t>Suicid i</a:t>
              </a:r>
              <a:br>
                <a:rPr lang="sv-SE" sz="1200" dirty="0"/>
              </a:br>
              <a:r>
                <a:rPr lang="sv-SE" sz="1200" dirty="0"/>
                <a:t>vägtransport-</a:t>
              </a:r>
              <a:br>
                <a:rPr lang="sv-SE" sz="1200" dirty="0"/>
              </a:br>
              <a:r>
                <a:rPr lang="sv-SE" sz="1200" dirty="0"/>
                <a:t>området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25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920409"/>
            <a:ext cx="12192000" cy="1080000"/>
          </a:xfrm>
        </p:spPr>
        <p:txBody>
          <a:bodyPr/>
          <a:lstStyle/>
          <a:p>
            <a:r>
              <a:rPr lang="sv-SE" dirty="0"/>
              <a:t>Systemindikatorer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449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7478" y="868012"/>
            <a:ext cx="10800000" cy="555840"/>
          </a:xfrm>
        </p:spPr>
        <p:txBody>
          <a:bodyPr lIns="0"/>
          <a:lstStyle/>
          <a:p>
            <a:r>
              <a:rPr lang="sv-SE" sz="3600" dirty="0"/>
              <a:t>Systemindikatorer</a:t>
            </a:r>
            <a:r>
              <a:rPr lang="sv-SE" sz="2000" dirty="0"/>
              <a:t>   </a:t>
            </a:r>
            <a:r>
              <a:rPr lang="sv-SE" sz="2000" b="0" dirty="0"/>
              <a:t>(sid 1/2)</a:t>
            </a:r>
            <a:endParaRPr lang="sv-SE" sz="1600" b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78312"/>
              </p:ext>
            </p:extLst>
          </p:nvPr>
        </p:nvGraphicFramePr>
        <p:xfrm>
          <a:off x="887478" y="1633697"/>
          <a:ext cx="10444551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01">
                  <a:extLst>
                    <a:ext uri="{9D8B030D-6E8A-4147-A177-3AD203B41FA5}">
                      <a16:colId xmlns:a16="http://schemas.microsoft.com/office/drawing/2014/main" val="4004476620"/>
                    </a:ext>
                  </a:extLst>
                </a:gridCol>
                <a:gridCol w="3989105">
                  <a:extLst>
                    <a:ext uri="{9D8B030D-6E8A-4147-A177-3AD203B41FA5}">
                      <a16:colId xmlns:a16="http://schemas.microsoft.com/office/drawing/2014/main" val="2232245008"/>
                    </a:ext>
                  </a:extLst>
                </a:gridCol>
                <a:gridCol w="1554902">
                  <a:extLst>
                    <a:ext uri="{9D8B030D-6E8A-4147-A177-3AD203B41FA5}">
                      <a16:colId xmlns:a16="http://schemas.microsoft.com/office/drawing/2014/main" val="3161945599"/>
                    </a:ext>
                  </a:extLst>
                </a:gridCol>
                <a:gridCol w="968575">
                  <a:extLst>
                    <a:ext uri="{9D8B030D-6E8A-4147-A177-3AD203B41FA5}">
                      <a16:colId xmlns:a16="http://schemas.microsoft.com/office/drawing/2014/main" val="246937662"/>
                    </a:ext>
                  </a:extLst>
                </a:gridCol>
                <a:gridCol w="1733068">
                  <a:extLst>
                    <a:ext uri="{9D8B030D-6E8A-4147-A177-3AD203B41FA5}">
                      <a16:colId xmlns:a16="http://schemas.microsoft.com/office/drawing/2014/main" val="400522009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Indikator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Beskrivning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Utgångsvärde </a:t>
                      </a:r>
                      <a:br>
                        <a:rPr lang="sv-SE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Nödvändig</a:t>
                      </a:r>
                      <a:r>
                        <a:rPr lang="sv-SE" sz="1600" baseline="0" dirty="0">
                          <a:solidFill>
                            <a:schemeClr val="bg1"/>
                          </a:solidFill>
                        </a:rPr>
                        <a:t>t tillstånd </a:t>
                      </a: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893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Statligt vägnät,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vägar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trafikarbete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på mötesseparerade vägar ≥80 km/tim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224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Statligt vägnät,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vägar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trafikarbete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på mötesseparerade vägar ≥90 km/tim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67018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Statligt vägnät,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korsningar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ÅDT i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korsningar </a:t>
                      </a:r>
                      <a:br>
                        <a:rPr lang="sv-SE" sz="14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med mycket god eller god TS-klass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158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Statligt vägnät,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korsningar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ÅDT i korsningar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med mycket god,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god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eller mindre god TS-klass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369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Statligt vägnät, </a:t>
                      </a:r>
                      <a:b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säkrare GCM-passager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Andel GCM-passager </a:t>
                      </a:r>
                      <a:b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 god eller mindre god standard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314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Kommunalt vägnät,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GCM-passager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Andel GCM-passager </a:t>
                      </a:r>
                      <a:b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 god eller mindre god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0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77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2394" y="884340"/>
            <a:ext cx="10800000" cy="539511"/>
          </a:xfrm>
        </p:spPr>
        <p:txBody>
          <a:bodyPr anchor="ctr"/>
          <a:lstStyle/>
          <a:p>
            <a:r>
              <a:rPr lang="sv-SE" sz="3600" dirty="0"/>
              <a:t>Systemindikatorer</a:t>
            </a:r>
            <a:r>
              <a:rPr lang="sv-SE" dirty="0"/>
              <a:t> </a:t>
            </a:r>
            <a:r>
              <a:rPr lang="sv-SE" sz="2000" b="0" dirty="0"/>
              <a:t> (sid 2/2)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32697"/>
              </p:ext>
            </p:extLst>
          </p:nvPr>
        </p:nvGraphicFramePr>
        <p:xfrm>
          <a:off x="844287" y="1650026"/>
          <a:ext cx="10504775" cy="427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097">
                  <a:extLst>
                    <a:ext uri="{9D8B030D-6E8A-4147-A177-3AD203B41FA5}">
                      <a16:colId xmlns:a16="http://schemas.microsoft.com/office/drawing/2014/main" val="4004476620"/>
                    </a:ext>
                  </a:extLst>
                </a:gridCol>
                <a:gridCol w="3902803">
                  <a:extLst>
                    <a:ext uri="{9D8B030D-6E8A-4147-A177-3AD203B41FA5}">
                      <a16:colId xmlns:a16="http://schemas.microsoft.com/office/drawing/2014/main" val="2232245008"/>
                    </a:ext>
                  </a:extLst>
                </a:gridCol>
                <a:gridCol w="1557629">
                  <a:extLst>
                    <a:ext uri="{9D8B030D-6E8A-4147-A177-3AD203B41FA5}">
                      <a16:colId xmlns:a16="http://schemas.microsoft.com/office/drawing/2014/main" val="3161945599"/>
                    </a:ext>
                  </a:extLst>
                </a:gridCol>
                <a:gridCol w="870999">
                  <a:extLst>
                    <a:ext uri="{9D8B030D-6E8A-4147-A177-3AD203B41FA5}">
                      <a16:colId xmlns:a16="http://schemas.microsoft.com/office/drawing/2014/main" val="1881697056"/>
                    </a:ext>
                  </a:extLst>
                </a:gridCol>
                <a:gridCol w="1862247">
                  <a:extLst>
                    <a:ext uri="{9D8B030D-6E8A-4147-A177-3AD203B41FA5}">
                      <a16:colId xmlns:a16="http://schemas.microsoft.com/office/drawing/2014/main" val="4005220092"/>
                    </a:ext>
                  </a:extLst>
                </a:gridCol>
              </a:tblGrid>
              <a:tr h="605811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Indikator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Beskrivning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Utgångsvärde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Nödvändig</a:t>
                      </a:r>
                      <a:r>
                        <a:rPr lang="sv-SE" sz="1600" baseline="0" dirty="0">
                          <a:solidFill>
                            <a:schemeClr val="bg1"/>
                          </a:solidFill>
                        </a:rPr>
                        <a:t>t </a:t>
                      </a:r>
                      <a:br>
                        <a:rPr lang="sv-SE" sz="1600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sv-SE" sz="1600" baseline="0" dirty="0">
                          <a:solidFill>
                            <a:schemeClr val="bg1"/>
                          </a:solidFill>
                        </a:rPr>
                        <a:t>tillstånd </a:t>
                      </a: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893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gator i tätort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väglängd 30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och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40 km/h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av alla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gator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 med 30, 40 och 50 km/h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4386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Säkrare fordon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sålda nya bilar med 5 stjärnor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i ett Euro NCAP-test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4596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Systematiskt arbete för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säker gång- och cykeltrafik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Enkät till utvalda kommuner,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andel kommuner </a:t>
                      </a:r>
                      <a:br>
                        <a:rPr lang="sv-SE" sz="14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med hög nivå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15%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62396"/>
                  </a:ext>
                </a:extLst>
              </a:tr>
              <a:tr h="612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Suicidpreventiv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vägutformning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Hoppskydd på tätortsnära höga broar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50%</a:t>
                      </a:r>
                      <a:r>
                        <a:rPr lang="sv-SE" sz="1400" i="0" baseline="0" dirty="0">
                          <a:solidFill>
                            <a:schemeClr val="tx1"/>
                          </a:solidFill>
                        </a:rPr>
                        <a:t> åtgärdade </a:t>
                      </a:r>
                      <a:br>
                        <a:rPr lang="sv-SE" sz="1400" i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i="0" baseline="0" dirty="0">
                          <a:solidFill>
                            <a:schemeClr val="tx1"/>
                          </a:solidFill>
                        </a:rPr>
                        <a:t>av utpekade</a:t>
                      </a:r>
                      <a:endParaRPr lang="sv-SE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20837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ntrångsskydd tätortsnära högtrafikerade vägar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50%</a:t>
                      </a:r>
                      <a:r>
                        <a:rPr lang="sv-SE" sz="1400" i="0" baseline="0" dirty="0">
                          <a:solidFill>
                            <a:schemeClr val="tx1"/>
                          </a:solidFill>
                        </a:rPr>
                        <a:t> åtgärdade </a:t>
                      </a:r>
                      <a:br>
                        <a:rPr lang="sv-SE" sz="1400" i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i="0" baseline="0" dirty="0">
                          <a:solidFill>
                            <a:schemeClr val="tx1"/>
                          </a:solidFill>
                        </a:rPr>
                        <a:t>av utpekade</a:t>
                      </a:r>
                      <a:endParaRPr lang="sv-SE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77153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Viadukter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över tätortsnära högtrafikerade vägar 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i="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sv-SE" sz="1400" i="0" baseline="0" dirty="0">
                          <a:solidFill>
                            <a:schemeClr val="tx1"/>
                          </a:solidFill>
                        </a:rPr>
                        <a:t>% åtgärdade </a:t>
                      </a:r>
                      <a:br>
                        <a:rPr lang="sv-SE" sz="1400" i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i="0" baseline="0" dirty="0">
                          <a:solidFill>
                            <a:schemeClr val="tx1"/>
                          </a:solidFill>
                        </a:rPr>
                        <a:t>av utpekade</a:t>
                      </a:r>
                      <a:endParaRPr lang="sv-SE" sz="14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21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8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34263"/>
            <a:ext cx="12192000" cy="1080000"/>
          </a:xfrm>
        </p:spPr>
        <p:txBody>
          <a:bodyPr/>
          <a:lstStyle/>
          <a:p>
            <a:r>
              <a:rPr lang="sv-SE" dirty="0"/>
              <a:t>Säkra vägar </a:t>
            </a:r>
            <a:br>
              <a:rPr lang="sv-SE" dirty="0"/>
            </a:br>
            <a:r>
              <a:rPr lang="sv-SE" dirty="0"/>
              <a:t>och korsningar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396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926" y="835355"/>
            <a:ext cx="10800000" cy="575434"/>
          </a:xfrm>
        </p:spPr>
        <p:txBody>
          <a:bodyPr/>
          <a:lstStyle/>
          <a:p>
            <a:r>
              <a:rPr lang="sv-SE" sz="3600" dirty="0"/>
              <a:t>Mötesseparerade vägar 90‒120 km/tim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18</a:t>
            </a:fld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1156858"/>
              </p:ext>
            </p:extLst>
          </p:nvPr>
        </p:nvGraphicFramePr>
        <p:xfrm>
          <a:off x="784800" y="1608643"/>
          <a:ext cx="8983473" cy="515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p 3"/>
          <p:cNvGrpSpPr/>
          <p:nvPr/>
        </p:nvGrpSpPr>
        <p:grpSpPr>
          <a:xfrm>
            <a:off x="9911669" y="3516224"/>
            <a:ext cx="1417320" cy="2167684"/>
            <a:chOff x="10250097" y="3615612"/>
            <a:chExt cx="1417320" cy="2167684"/>
          </a:xfrm>
        </p:grpSpPr>
        <p:sp>
          <p:nvSpPr>
            <p:cNvPr id="10" name="Rektangel 9"/>
            <p:cNvSpPr/>
            <p:nvPr/>
          </p:nvSpPr>
          <p:spPr>
            <a:xfrm>
              <a:off x="10250097" y="3615612"/>
              <a:ext cx="1417320" cy="2167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10321943" y="3973021"/>
              <a:ext cx="1273629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Andel</a:t>
              </a:r>
              <a:br>
                <a:rPr lang="sv-SE" sz="1400" dirty="0"/>
              </a:br>
              <a:r>
                <a:rPr lang="sv-SE" sz="1400" dirty="0"/>
                <a:t>mötes-</a:t>
              </a:r>
              <a:br>
                <a:rPr lang="sv-SE" sz="1400" dirty="0"/>
              </a:br>
              <a:r>
                <a:rPr lang="sv-SE" sz="1400" dirty="0"/>
                <a:t>separerat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10700766" y="3872221"/>
              <a:ext cx="515983" cy="100800"/>
              <a:chOff x="10721998" y="3872221"/>
              <a:chExt cx="515983" cy="100800"/>
            </a:xfrm>
          </p:grpSpPr>
          <p:cxnSp>
            <p:nvCxnSpPr>
              <p:cNvPr id="19" name="Rak koppling 18"/>
              <p:cNvCxnSpPr/>
              <p:nvPr/>
            </p:nvCxnSpPr>
            <p:spPr>
              <a:xfrm>
                <a:off x="10721998" y="3922621"/>
                <a:ext cx="515983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lips 19"/>
              <p:cNvSpPr/>
              <p:nvPr/>
            </p:nvSpPr>
            <p:spPr>
              <a:xfrm>
                <a:off x="10940723" y="3872221"/>
                <a:ext cx="100800" cy="10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17" name="Rak koppling 16"/>
            <p:cNvCxnSpPr/>
            <p:nvPr/>
          </p:nvCxnSpPr>
          <p:spPr>
            <a:xfrm>
              <a:off x="10634757" y="4951523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084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900000"/>
          </a:xfrm>
        </p:spPr>
        <p:txBody>
          <a:bodyPr/>
          <a:lstStyle/>
          <a:p>
            <a:r>
              <a:rPr lang="sv-SE" dirty="0"/>
              <a:t>Mötesseparerade vägar 80‒120 km/tim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19</a:t>
            </a:fld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9818307"/>
              </p:ext>
            </p:extLst>
          </p:nvPr>
        </p:nvGraphicFramePr>
        <p:xfrm>
          <a:off x="695325" y="1761698"/>
          <a:ext cx="8807703" cy="502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p 5"/>
          <p:cNvGrpSpPr/>
          <p:nvPr/>
        </p:nvGrpSpPr>
        <p:grpSpPr>
          <a:xfrm>
            <a:off x="9832436" y="3650962"/>
            <a:ext cx="1417320" cy="2167684"/>
            <a:chOff x="10250097" y="3615612"/>
            <a:chExt cx="1417320" cy="2167684"/>
          </a:xfrm>
        </p:grpSpPr>
        <p:sp>
          <p:nvSpPr>
            <p:cNvPr id="8" name="Rektangel 7"/>
            <p:cNvSpPr/>
            <p:nvPr/>
          </p:nvSpPr>
          <p:spPr>
            <a:xfrm>
              <a:off x="10250097" y="3615612"/>
              <a:ext cx="1417320" cy="2167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10321943" y="3973021"/>
              <a:ext cx="1273629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Andel</a:t>
              </a:r>
              <a:br>
                <a:rPr lang="sv-SE" sz="1400" dirty="0"/>
              </a:br>
              <a:r>
                <a:rPr lang="sv-SE" sz="1400" dirty="0"/>
                <a:t>mötes-</a:t>
              </a:r>
              <a:br>
                <a:rPr lang="sv-SE" sz="1400" dirty="0"/>
              </a:br>
              <a:r>
                <a:rPr lang="sv-SE" sz="1400" dirty="0"/>
                <a:t>separerat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grpSp>
          <p:nvGrpSpPr>
            <p:cNvPr id="10" name="Grupp 9"/>
            <p:cNvGrpSpPr/>
            <p:nvPr/>
          </p:nvGrpSpPr>
          <p:grpSpPr>
            <a:xfrm>
              <a:off x="10700766" y="3872221"/>
              <a:ext cx="515983" cy="100800"/>
              <a:chOff x="10721998" y="3872221"/>
              <a:chExt cx="515983" cy="100800"/>
            </a:xfrm>
          </p:grpSpPr>
          <p:cxnSp>
            <p:nvCxnSpPr>
              <p:cNvPr id="12" name="Rak koppling 11"/>
              <p:cNvCxnSpPr/>
              <p:nvPr/>
            </p:nvCxnSpPr>
            <p:spPr>
              <a:xfrm>
                <a:off x="10721998" y="3922621"/>
                <a:ext cx="515983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 12"/>
              <p:cNvSpPr/>
              <p:nvPr/>
            </p:nvSpPr>
            <p:spPr>
              <a:xfrm>
                <a:off x="10940723" y="3872221"/>
                <a:ext cx="100800" cy="10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11" name="Rak koppling 10"/>
            <p:cNvCxnSpPr/>
            <p:nvPr/>
          </p:nvCxnSpPr>
          <p:spPr>
            <a:xfrm>
              <a:off x="10634757" y="4951523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1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970390"/>
            <a:ext cx="12192000" cy="1850065"/>
          </a:xfrm>
        </p:spPr>
        <p:txBody>
          <a:bodyPr/>
          <a:lstStyle/>
          <a:p>
            <a:r>
              <a:rPr lang="sv-SE" dirty="0"/>
              <a:t>Trafiksäkerhets-</a:t>
            </a:r>
            <a:br>
              <a:rPr lang="sv-SE" dirty="0"/>
            </a:br>
            <a:r>
              <a:rPr lang="sv-SE" dirty="0"/>
              <a:t>utvecklingen 2022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0" y="4075815"/>
            <a:ext cx="12192000" cy="89313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sv-SE" sz="2400" spc="0" dirty="0">
                <a:solidFill>
                  <a:schemeClr val="bg1"/>
                </a:solidFill>
              </a:rPr>
              <a:t>Per Hurtig och Magnus Lindholm, Trafikverket</a:t>
            </a:r>
          </a:p>
          <a:p>
            <a:pPr marL="0" indent="0" algn="ctr">
              <a:buNone/>
            </a:pPr>
            <a:r>
              <a:rPr lang="sv-SE" sz="2400" spc="0" dirty="0">
                <a:solidFill>
                  <a:schemeClr val="bg1"/>
                </a:solidFill>
              </a:rPr>
              <a:t>9 maj 2023</a:t>
            </a:r>
          </a:p>
        </p:txBody>
      </p:sp>
    </p:spTree>
    <p:extLst>
      <p:ext uri="{BB962C8B-B14F-4D97-AF65-F5344CB8AC3E}">
        <p14:creationId xmlns:p14="http://schemas.microsoft.com/office/powerpoint/2010/main" val="262121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019" y="879658"/>
            <a:ext cx="10800000" cy="442366"/>
          </a:xfrm>
        </p:spPr>
        <p:txBody>
          <a:bodyPr/>
          <a:lstStyle/>
          <a:p>
            <a:r>
              <a:rPr lang="sv-SE" sz="3600" dirty="0"/>
              <a:t>Säkra korsningar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664640"/>
              </p:ext>
            </p:extLst>
          </p:nvPr>
        </p:nvGraphicFramePr>
        <p:xfrm>
          <a:off x="784800" y="1585096"/>
          <a:ext cx="8386742" cy="516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 2"/>
          <p:cNvSpPr/>
          <p:nvPr/>
        </p:nvSpPr>
        <p:spPr>
          <a:xfrm>
            <a:off x="3070526" y="2988960"/>
            <a:ext cx="121174" cy="12117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/>
          <p:cNvGrpSpPr/>
          <p:nvPr/>
        </p:nvGrpSpPr>
        <p:grpSpPr>
          <a:xfrm>
            <a:off x="9806893" y="3793663"/>
            <a:ext cx="1417320" cy="1930861"/>
            <a:chOff x="9806893" y="3793663"/>
            <a:chExt cx="1417320" cy="1930861"/>
          </a:xfrm>
        </p:grpSpPr>
        <p:sp>
          <p:nvSpPr>
            <p:cNvPr id="11" name="Rektangel 10"/>
            <p:cNvSpPr/>
            <p:nvPr/>
          </p:nvSpPr>
          <p:spPr>
            <a:xfrm>
              <a:off x="9806893" y="3793663"/>
              <a:ext cx="1417320" cy="1930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9878739" y="4151072"/>
              <a:ext cx="1273629" cy="137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Säkra</a:t>
              </a:r>
              <a:br>
                <a:rPr lang="sv-SE" sz="1400" dirty="0"/>
              </a:br>
              <a:r>
                <a:rPr lang="sv-SE" sz="1400" dirty="0"/>
                <a:t>korsningar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cxnSp>
          <p:nvCxnSpPr>
            <p:cNvPr id="14" name="Rak koppling 13"/>
            <p:cNvCxnSpPr/>
            <p:nvPr/>
          </p:nvCxnSpPr>
          <p:spPr>
            <a:xfrm>
              <a:off x="10191553" y="4942290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 16"/>
            <p:cNvSpPr/>
            <p:nvPr/>
          </p:nvSpPr>
          <p:spPr>
            <a:xfrm>
              <a:off x="10434139" y="3999424"/>
              <a:ext cx="121174" cy="12117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17243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53857"/>
            <a:ext cx="12192000" cy="1080000"/>
          </a:xfrm>
        </p:spPr>
        <p:txBody>
          <a:bodyPr/>
          <a:lstStyle/>
          <a:p>
            <a:r>
              <a:rPr lang="sv-SE" dirty="0"/>
              <a:t>GCM-passager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08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416931"/>
          </a:xfrm>
        </p:spPr>
        <p:txBody>
          <a:bodyPr/>
          <a:lstStyle/>
          <a:p>
            <a:r>
              <a:rPr lang="sv-SE" sz="3600" dirty="0"/>
              <a:t>Statliga GCM-passager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22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919401"/>
              </p:ext>
            </p:extLst>
          </p:nvPr>
        </p:nvGraphicFramePr>
        <p:xfrm>
          <a:off x="661856" y="1940181"/>
          <a:ext cx="9390616" cy="43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upp 15"/>
          <p:cNvGrpSpPr/>
          <p:nvPr/>
        </p:nvGrpSpPr>
        <p:grpSpPr>
          <a:xfrm>
            <a:off x="10079355" y="3275642"/>
            <a:ext cx="1417320" cy="2167684"/>
            <a:chOff x="10030739" y="3579352"/>
            <a:chExt cx="1417320" cy="2167684"/>
          </a:xfrm>
        </p:grpSpPr>
        <p:sp>
          <p:nvSpPr>
            <p:cNvPr id="17" name="Rektangel 16"/>
            <p:cNvSpPr/>
            <p:nvPr/>
          </p:nvSpPr>
          <p:spPr>
            <a:xfrm>
              <a:off x="10030739" y="3579352"/>
              <a:ext cx="1417320" cy="2167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10102585" y="3936761"/>
              <a:ext cx="1273629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Andel</a:t>
              </a:r>
              <a:br>
                <a:rPr lang="sv-SE" sz="1400" dirty="0"/>
              </a:br>
              <a:r>
                <a:rPr lang="sv-SE" sz="1400" dirty="0"/>
                <a:t>säkra GCM-</a:t>
              </a:r>
              <a:br>
                <a:rPr lang="sv-SE" sz="1400" dirty="0"/>
              </a:br>
              <a:r>
                <a:rPr lang="sv-SE" sz="1400" dirty="0"/>
                <a:t>passager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cxnSp>
          <p:nvCxnSpPr>
            <p:cNvPr id="19" name="Rak koppling 18"/>
            <p:cNvCxnSpPr/>
            <p:nvPr/>
          </p:nvCxnSpPr>
          <p:spPr>
            <a:xfrm>
              <a:off x="10415399" y="4915263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mb 19"/>
            <p:cNvSpPr/>
            <p:nvPr/>
          </p:nvSpPr>
          <p:spPr>
            <a:xfrm>
              <a:off x="10646229" y="3742509"/>
              <a:ext cx="160020" cy="169817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144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426925"/>
          </a:xfrm>
        </p:spPr>
        <p:txBody>
          <a:bodyPr/>
          <a:lstStyle/>
          <a:p>
            <a:r>
              <a:rPr lang="sv-SE" sz="3600" dirty="0"/>
              <a:t>Kommunala GCM-passager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23</a:t>
            </a:fld>
            <a:endParaRPr lang="sv-SE" dirty="0"/>
          </a:p>
        </p:txBody>
      </p:sp>
      <p:grpSp>
        <p:nvGrpSpPr>
          <p:cNvPr id="16" name="Grupp 15"/>
          <p:cNvGrpSpPr/>
          <p:nvPr/>
        </p:nvGrpSpPr>
        <p:grpSpPr>
          <a:xfrm>
            <a:off x="9939299" y="3321361"/>
            <a:ext cx="1417320" cy="2167684"/>
            <a:chOff x="10030739" y="3579352"/>
            <a:chExt cx="1417320" cy="2167684"/>
          </a:xfrm>
        </p:grpSpPr>
        <p:sp>
          <p:nvSpPr>
            <p:cNvPr id="10" name="Rektangel 9"/>
            <p:cNvSpPr/>
            <p:nvPr/>
          </p:nvSpPr>
          <p:spPr>
            <a:xfrm>
              <a:off x="10030739" y="3579352"/>
              <a:ext cx="1417320" cy="2167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10102585" y="3936761"/>
              <a:ext cx="1273629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Andel</a:t>
              </a:r>
              <a:br>
                <a:rPr lang="sv-SE" sz="1400" dirty="0"/>
              </a:br>
              <a:r>
                <a:rPr lang="sv-SE" sz="1400" dirty="0"/>
                <a:t>säkra GCM-</a:t>
              </a:r>
              <a:br>
                <a:rPr lang="sv-SE" sz="1400" dirty="0"/>
              </a:br>
              <a:r>
                <a:rPr lang="sv-SE" sz="1400" dirty="0"/>
                <a:t>passager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cxnSp>
          <p:nvCxnSpPr>
            <p:cNvPr id="13" name="Rak koppling 12"/>
            <p:cNvCxnSpPr/>
            <p:nvPr/>
          </p:nvCxnSpPr>
          <p:spPr>
            <a:xfrm>
              <a:off x="10415399" y="4915263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mb 2"/>
            <p:cNvSpPr/>
            <p:nvPr/>
          </p:nvSpPr>
          <p:spPr>
            <a:xfrm>
              <a:off x="10646229" y="3742509"/>
              <a:ext cx="160020" cy="169817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02482"/>
              </p:ext>
            </p:extLst>
          </p:nvPr>
        </p:nvGraphicFramePr>
        <p:xfrm>
          <a:off x="661029" y="1835284"/>
          <a:ext cx="9150442" cy="454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07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9046384" y="4362138"/>
            <a:ext cx="2131281" cy="118572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6563" y="846146"/>
            <a:ext cx="10800000" cy="572169"/>
          </a:xfrm>
        </p:spPr>
        <p:txBody>
          <a:bodyPr/>
          <a:lstStyle/>
          <a:p>
            <a:r>
              <a:rPr lang="sv-SE" sz="3600" dirty="0"/>
              <a:t>Andel GCM-passager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24</a:t>
            </a:fld>
            <a:endParaRPr lang="sv-SE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20137841"/>
              </p:ext>
            </p:extLst>
          </p:nvPr>
        </p:nvGraphicFramePr>
        <p:xfrm>
          <a:off x="866564" y="1726262"/>
          <a:ext cx="7967639" cy="421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ktangel 12"/>
          <p:cNvSpPr/>
          <p:nvPr/>
        </p:nvSpPr>
        <p:spPr>
          <a:xfrm>
            <a:off x="9216571" y="4517033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9216571" y="4848794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9216571" y="5180554"/>
            <a:ext cx="180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9426852" y="4457427"/>
            <a:ext cx="1685855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sv-SE" sz="1400" dirty="0"/>
              <a:t>Låg kvalitet</a:t>
            </a:r>
          </a:p>
          <a:p>
            <a:pPr>
              <a:spcBef>
                <a:spcPts val="900"/>
              </a:spcBef>
            </a:pPr>
            <a:r>
              <a:rPr lang="sv-SE" sz="1400" dirty="0"/>
              <a:t>Mindre god kvalitet</a:t>
            </a:r>
          </a:p>
          <a:p>
            <a:pPr>
              <a:spcBef>
                <a:spcPts val="900"/>
              </a:spcBef>
            </a:pPr>
            <a:r>
              <a:rPr lang="sv-SE" sz="1400" dirty="0"/>
              <a:t>God kvalitet</a:t>
            </a:r>
          </a:p>
        </p:txBody>
      </p:sp>
    </p:spTree>
    <p:extLst>
      <p:ext uri="{BB962C8B-B14F-4D97-AF65-F5344CB8AC3E}">
        <p14:creationId xmlns:p14="http://schemas.microsoft.com/office/powerpoint/2010/main" val="1782337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920409"/>
            <a:ext cx="12192000" cy="740457"/>
          </a:xfrm>
        </p:spPr>
        <p:txBody>
          <a:bodyPr/>
          <a:lstStyle/>
          <a:p>
            <a:r>
              <a:rPr lang="sv-SE" dirty="0"/>
              <a:t>Säkra fordon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770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774" y="804473"/>
            <a:ext cx="11287338" cy="1049311"/>
          </a:xfrm>
        </p:spPr>
        <p:txBody>
          <a:bodyPr/>
          <a:lstStyle/>
          <a:p>
            <a:r>
              <a:rPr lang="sv-SE" sz="3600" dirty="0" err="1"/>
              <a:t>Nysålda</a:t>
            </a:r>
            <a:r>
              <a:rPr lang="sv-SE" sz="3600" dirty="0"/>
              <a:t> personbilar </a:t>
            </a:r>
            <a:br>
              <a:rPr lang="sv-SE" sz="3600" dirty="0"/>
            </a:br>
            <a:r>
              <a:rPr lang="sv-SE" sz="3600" dirty="0"/>
              <a:t>med fem stjärnor i Euro NCAP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26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01643"/>
              </p:ext>
            </p:extLst>
          </p:nvPr>
        </p:nvGraphicFramePr>
        <p:xfrm>
          <a:off x="694800" y="1930296"/>
          <a:ext cx="8749003" cy="450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upp 23"/>
          <p:cNvGrpSpPr/>
          <p:nvPr/>
        </p:nvGrpSpPr>
        <p:grpSpPr>
          <a:xfrm>
            <a:off x="9445678" y="3857469"/>
            <a:ext cx="2050997" cy="2063646"/>
            <a:chOff x="9443803" y="3562662"/>
            <a:chExt cx="2050997" cy="2063646"/>
          </a:xfrm>
        </p:grpSpPr>
        <p:sp>
          <p:nvSpPr>
            <p:cNvPr id="8" name="Rektangel 7"/>
            <p:cNvSpPr/>
            <p:nvPr/>
          </p:nvSpPr>
          <p:spPr>
            <a:xfrm>
              <a:off x="9443803" y="3562662"/>
              <a:ext cx="2050997" cy="2063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443803" y="3865719"/>
              <a:ext cx="2011518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Andel 4 stjärnor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Andel 5 stjärnor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 utveckling</a:t>
              </a:r>
            </a:p>
          </p:txBody>
        </p:sp>
        <p:cxnSp>
          <p:nvCxnSpPr>
            <p:cNvPr id="17" name="Rak koppling 16"/>
            <p:cNvCxnSpPr/>
            <p:nvPr/>
          </p:nvCxnSpPr>
          <p:spPr>
            <a:xfrm>
              <a:off x="10211310" y="3815319"/>
              <a:ext cx="515983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koppling 14"/>
            <p:cNvCxnSpPr/>
            <p:nvPr/>
          </p:nvCxnSpPr>
          <p:spPr>
            <a:xfrm>
              <a:off x="10211310" y="4466331"/>
              <a:ext cx="515983" cy="0"/>
            </a:xfrm>
            <a:prstGeom prst="line">
              <a:avLst/>
            </a:prstGeom>
            <a:ln w="381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koppling 12"/>
            <p:cNvCxnSpPr/>
            <p:nvPr/>
          </p:nvCxnSpPr>
          <p:spPr>
            <a:xfrm>
              <a:off x="10211310" y="5117343"/>
              <a:ext cx="515983" cy="0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49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9233" y="866405"/>
            <a:ext cx="10800000" cy="464400"/>
          </a:xfrm>
        </p:spPr>
        <p:txBody>
          <a:bodyPr/>
          <a:lstStyle/>
          <a:p>
            <a:r>
              <a:rPr lang="sv-SE" sz="3600" dirty="0"/>
              <a:t>Trafikarbete med olika säkerhetssystem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27</a:t>
            </a:fld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646148"/>
              </p:ext>
            </p:extLst>
          </p:nvPr>
        </p:nvGraphicFramePr>
        <p:xfrm>
          <a:off x="695325" y="1453966"/>
          <a:ext cx="10857441" cy="429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Grupp 36"/>
          <p:cNvGrpSpPr/>
          <p:nvPr/>
        </p:nvGrpSpPr>
        <p:grpSpPr>
          <a:xfrm>
            <a:off x="2823635" y="5868363"/>
            <a:ext cx="1905004" cy="421282"/>
            <a:chOff x="3022600" y="5868363"/>
            <a:chExt cx="1905004" cy="421282"/>
          </a:xfrm>
        </p:grpSpPr>
        <p:sp>
          <p:nvSpPr>
            <p:cNvPr id="3" name="textruta 2"/>
            <p:cNvSpPr txBox="1"/>
            <p:nvPr/>
          </p:nvSpPr>
          <p:spPr>
            <a:xfrm>
              <a:off x="3407836" y="6058813"/>
              <a:ext cx="1519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Bältespåminnare prognos</a:t>
              </a:r>
            </a:p>
          </p:txBody>
        </p:sp>
        <p:cxnSp>
          <p:nvCxnSpPr>
            <p:cNvPr id="7" name="Rak koppling 6"/>
            <p:cNvCxnSpPr/>
            <p:nvPr/>
          </p:nvCxnSpPr>
          <p:spPr>
            <a:xfrm>
              <a:off x="3022600" y="6181974"/>
              <a:ext cx="461433" cy="0"/>
            </a:xfrm>
            <a:prstGeom prst="line">
              <a:avLst/>
            </a:prstGeom>
            <a:ln w="38100" cap="rnd">
              <a:solidFill>
                <a:srgbClr val="348D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3407836" y="5868363"/>
              <a:ext cx="13292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Bältespåminnare</a:t>
              </a:r>
            </a:p>
          </p:txBody>
        </p:sp>
        <p:cxnSp>
          <p:nvCxnSpPr>
            <p:cNvPr id="12" name="Rak koppling 11"/>
            <p:cNvCxnSpPr/>
            <p:nvPr/>
          </p:nvCxnSpPr>
          <p:spPr>
            <a:xfrm>
              <a:off x="3022600" y="5987583"/>
              <a:ext cx="393700" cy="0"/>
            </a:xfrm>
            <a:prstGeom prst="line">
              <a:avLst/>
            </a:prstGeom>
            <a:ln w="38100" cap="rnd">
              <a:solidFill>
                <a:srgbClr val="348D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1187453" y="5853547"/>
            <a:ext cx="1524007" cy="421283"/>
            <a:chOff x="1225550" y="5853547"/>
            <a:chExt cx="1524007" cy="421283"/>
          </a:xfrm>
        </p:grpSpPr>
        <p:sp>
          <p:nvSpPr>
            <p:cNvPr id="14" name="textruta 13"/>
            <p:cNvSpPr txBox="1"/>
            <p:nvPr/>
          </p:nvSpPr>
          <p:spPr>
            <a:xfrm>
              <a:off x="1627721" y="6043998"/>
              <a:ext cx="11218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Antisladd prognos</a:t>
              </a:r>
            </a:p>
          </p:txBody>
        </p:sp>
        <p:cxnSp>
          <p:nvCxnSpPr>
            <p:cNvPr id="15" name="Rak koppling 14"/>
            <p:cNvCxnSpPr/>
            <p:nvPr/>
          </p:nvCxnSpPr>
          <p:spPr>
            <a:xfrm>
              <a:off x="1225550" y="6167159"/>
              <a:ext cx="461433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1627721" y="5853547"/>
              <a:ext cx="9016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Antisladd</a:t>
              </a:r>
            </a:p>
          </p:txBody>
        </p:sp>
        <p:cxnSp>
          <p:nvCxnSpPr>
            <p:cNvPr id="17" name="Rak koppling 16"/>
            <p:cNvCxnSpPr/>
            <p:nvPr/>
          </p:nvCxnSpPr>
          <p:spPr>
            <a:xfrm>
              <a:off x="1225550" y="5972768"/>
              <a:ext cx="393700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 35"/>
          <p:cNvGrpSpPr/>
          <p:nvPr/>
        </p:nvGrpSpPr>
        <p:grpSpPr>
          <a:xfrm>
            <a:off x="4847174" y="5863041"/>
            <a:ext cx="2599270" cy="421282"/>
            <a:chOff x="5317066" y="5863041"/>
            <a:chExt cx="2599270" cy="421282"/>
          </a:xfrm>
        </p:grpSpPr>
        <p:sp>
          <p:nvSpPr>
            <p:cNvPr id="18" name="textruta 17"/>
            <p:cNvSpPr txBox="1"/>
            <p:nvPr/>
          </p:nvSpPr>
          <p:spPr>
            <a:xfrm>
              <a:off x="5710768" y="6053491"/>
              <a:ext cx="22055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Autobroms upphinnande bil-bil prognos</a:t>
              </a:r>
            </a:p>
          </p:txBody>
        </p:sp>
        <p:cxnSp>
          <p:nvCxnSpPr>
            <p:cNvPr id="19" name="Rak koppling 18"/>
            <p:cNvCxnSpPr/>
            <p:nvPr/>
          </p:nvCxnSpPr>
          <p:spPr>
            <a:xfrm>
              <a:off x="5317066" y="6176652"/>
              <a:ext cx="461433" cy="0"/>
            </a:xfrm>
            <a:prstGeom prst="line">
              <a:avLst/>
            </a:prstGeom>
            <a:ln w="381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ruta 19"/>
            <p:cNvSpPr txBox="1"/>
            <p:nvPr/>
          </p:nvSpPr>
          <p:spPr>
            <a:xfrm>
              <a:off x="5710768" y="5863041"/>
              <a:ext cx="19134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Autobroms upphinnande bil-bil</a:t>
              </a:r>
            </a:p>
          </p:txBody>
        </p:sp>
        <p:cxnSp>
          <p:nvCxnSpPr>
            <p:cNvPr id="21" name="Rak koppling 20"/>
            <p:cNvCxnSpPr/>
            <p:nvPr/>
          </p:nvCxnSpPr>
          <p:spPr>
            <a:xfrm>
              <a:off x="5317066" y="5982261"/>
              <a:ext cx="393700" cy="0"/>
            </a:xfrm>
            <a:prstGeom prst="line">
              <a:avLst/>
            </a:prstGeom>
            <a:ln w="38100" cap="rnd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/>
          <p:cNvGrpSpPr/>
          <p:nvPr/>
        </p:nvGrpSpPr>
        <p:grpSpPr>
          <a:xfrm>
            <a:off x="7594600" y="5863041"/>
            <a:ext cx="2315635" cy="421282"/>
            <a:chOff x="8153399" y="5863041"/>
            <a:chExt cx="2315635" cy="421282"/>
          </a:xfrm>
        </p:grpSpPr>
        <p:sp>
          <p:nvSpPr>
            <p:cNvPr id="22" name="textruta 21"/>
            <p:cNvSpPr txBox="1"/>
            <p:nvPr/>
          </p:nvSpPr>
          <p:spPr>
            <a:xfrm>
              <a:off x="8555566" y="6053491"/>
              <a:ext cx="1841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Autobroms fotgängare prognos</a:t>
              </a:r>
            </a:p>
          </p:txBody>
        </p:sp>
        <p:cxnSp>
          <p:nvCxnSpPr>
            <p:cNvPr id="23" name="Rak koppling 22"/>
            <p:cNvCxnSpPr/>
            <p:nvPr/>
          </p:nvCxnSpPr>
          <p:spPr>
            <a:xfrm>
              <a:off x="8153399" y="6176652"/>
              <a:ext cx="461433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ruta 23"/>
            <p:cNvSpPr txBox="1"/>
            <p:nvPr/>
          </p:nvSpPr>
          <p:spPr>
            <a:xfrm>
              <a:off x="8555567" y="5863041"/>
              <a:ext cx="19134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Autobroms fotgängare</a:t>
              </a:r>
            </a:p>
          </p:txBody>
        </p:sp>
        <p:cxnSp>
          <p:nvCxnSpPr>
            <p:cNvPr id="25" name="Rak koppling 24"/>
            <p:cNvCxnSpPr/>
            <p:nvPr/>
          </p:nvCxnSpPr>
          <p:spPr>
            <a:xfrm>
              <a:off x="8153399" y="5982261"/>
              <a:ext cx="393700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 38"/>
          <p:cNvGrpSpPr/>
          <p:nvPr/>
        </p:nvGrpSpPr>
        <p:grpSpPr>
          <a:xfrm>
            <a:off x="9880602" y="5863041"/>
            <a:ext cx="2370667" cy="421282"/>
            <a:chOff x="9961032" y="5863041"/>
            <a:chExt cx="2370667" cy="421282"/>
          </a:xfrm>
        </p:grpSpPr>
        <p:sp>
          <p:nvSpPr>
            <p:cNvPr id="27" name="textruta 26"/>
            <p:cNvSpPr txBox="1"/>
            <p:nvPr/>
          </p:nvSpPr>
          <p:spPr>
            <a:xfrm>
              <a:off x="10418231" y="6053491"/>
              <a:ext cx="1841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Kurshållning prognos</a:t>
              </a:r>
            </a:p>
          </p:txBody>
        </p:sp>
        <p:cxnSp>
          <p:nvCxnSpPr>
            <p:cNvPr id="28" name="Rak koppling 27"/>
            <p:cNvCxnSpPr/>
            <p:nvPr/>
          </p:nvCxnSpPr>
          <p:spPr>
            <a:xfrm>
              <a:off x="9961032" y="6176652"/>
              <a:ext cx="461433" cy="0"/>
            </a:xfrm>
            <a:prstGeom prst="line">
              <a:avLst/>
            </a:prstGeom>
            <a:ln w="38100" cap="rnd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ruta 28"/>
            <p:cNvSpPr txBox="1"/>
            <p:nvPr/>
          </p:nvSpPr>
          <p:spPr>
            <a:xfrm>
              <a:off x="10418232" y="5863041"/>
              <a:ext cx="19134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Kurshållning</a:t>
              </a:r>
            </a:p>
          </p:txBody>
        </p:sp>
        <p:cxnSp>
          <p:nvCxnSpPr>
            <p:cNvPr id="30" name="Rak koppling 29"/>
            <p:cNvCxnSpPr/>
            <p:nvPr/>
          </p:nvCxnSpPr>
          <p:spPr>
            <a:xfrm>
              <a:off x="9961032" y="5982261"/>
              <a:ext cx="393700" cy="0"/>
            </a:xfrm>
            <a:prstGeom prst="line">
              <a:avLst/>
            </a:prstGeom>
            <a:ln w="38100" cap="rnd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9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" y="2727732"/>
            <a:ext cx="12192000" cy="1080000"/>
          </a:xfrm>
        </p:spPr>
        <p:txBody>
          <a:bodyPr/>
          <a:lstStyle/>
          <a:p>
            <a:r>
              <a:rPr lang="sv-SE" dirty="0"/>
              <a:t>Användningsindikatorer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68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799" y="907200"/>
            <a:ext cx="10800000" cy="402351"/>
          </a:xfrm>
        </p:spPr>
        <p:txBody>
          <a:bodyPr/>
          <a:lstStyle/>
          <a:p>
            <a:r>
              <a:rPr lang="sv-SE" dirty="0"/>
              <a:t>Användningsindikatorer</a:t>
            </a:r>
            <a:endParaRPr lang="sv-SE" sz="1600" b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83633"/>
              </p:ext>
            </p:extLst>
          </p:nvPr>
        </p:nvGraphicFramePr>
        <p:xfrm>
          <a:off x="792994" y="1710411"/>
          <a:ext cx="10606012" cy="42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649">
                  <a:extLst>
                    <a:ext uri="{9D8B030D-6E8A-4147-A177-3AD203B41FA5}">
                      <a16:colId xmlns:a16="http://schemas.microsoft.com/office/drawing/2014/main" val="4004476620"/>
                    </a:ext>
                  </a:extLst>
                </a:gridCol>
                <a:gridCol w="3837214">
                  <a:extLst>
                    <a:ext uri="{9D8B030D-6E8A-4147-A177-3AD203B41FA5}">
                      <a16:colId xmlns:a16="http://schemas.microsoft.com/office/drawing/2014/main" val="2232245008"/>
                    </a:ext>
                  </a:extLst>
                </a:gridCol>
                <a:gridCol w="1570808">
                  <a:extLst>
                    <a:ext uri="{9D8B030D-6E8A-4147-A177-3AD203B41FA5}">
                      <a16:colId xmlns:a16="http://schemas.microsoft.com/office/drawing/2014/main" val="32171678"/>
                    </a:ext>
                  </a:extLst>
                </a:gridCol>
                <a:gridCol w="1049971">
                  <a:extLst>
                    <a:ext uri="{9D8B030D-6E8A-4147-A177-3AD203B41FA5}">
                      <a16:colId xmlns:a16="http://schemas.microsoft.com/office/drawing/2014/main" val="4113720190"/>
                    </a:ext>
                  </a:extLst>
                </a:gridCol>
                <a:gridCol w="1670370">
                  <a:extLst>
                    <a:ext uri="{9D8B030D-6E8A-4147-A177-3AD203B41FA5}">
                      <a16:colId xmlns:a16="http://schemas.microsoft.com/office/drawing/2014/main" val="2959746966"/>
                    </a:ext>
                  </a:extLst>
                </a:gridCol>
              </a:tblGrid>
              <a:tr h="450863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Indikator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Beskrivning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Utgångsvärde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Nödvändigt</a:t>
                      </a:r>
                      <a:r>
                        <a:rPr lang="sv-SE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600" dirty="0">
                          <a:solidFill>
                            <a:schemeClr val="bg1"/>
                          </a:solidFill>
                        </a:rPr>
                        <a:t>tillstånd 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893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Hastighetsefterlevnad,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statligt vägnät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trafik inom gällande hastighetsgräns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54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224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Hastighetsefterlevnad, </a:t>
                      </a:r>
                      <a:br>
                        <a:rPr lang="sv-S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kommunalt vägnät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trafik inom gällande hastighetsgräns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63%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67018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Nykter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trafik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trafikarbete med nyktra förare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99,9 %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369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Bältesanvändning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observerade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bältade i personbil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97,9</a:t>
                      </a:r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95,7%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99,5%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7314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Hjälmanvändning, cykel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observerade cyklister med hjälm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46%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D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0554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Hjälmanvändning, moped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Andel observerade mopedister med hjälm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98%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100 %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62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35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77239"/>
            <a:ext cx="5040000" cy="1612430"/>
          </a:xfrm>
          <a:prstGeom prst="rect">
            <a:avLst/>
          </a:prstGeom>
        </p:spPr>
        <p:txBody>
          <a:bodyPr/>
          <a:lstStyle/>
          <a:p>
            <a:r>
              <a:rPr lang="sv-SE" sz="3600" dirty="0"/>
              <a:t>Resultat 2022 </a:t>
            </a:r>
            <a:br>
              <a:rPr lang="sv-SE" sz="3600" dirty="0"/>
            </a:br>
            <a:r>
              <a:rPr lang="sv-SE" sz="3600" dirty="0"/>
              <a:t>och framåtblick </a:t>
            </a:r>
            <a:br>
              <a:rPr lang="sv-SE" sz="3600" dirty="0"/>
            </a:br>
            <a:r>
              <a:rPr lang="sv-SE" sz="3600" dirty="0"/>
              <a:t>mot 2030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5325" y="2613440"/>
            <a:ext cx="3710124" cy="3743914"/>
          </a:xfrm>
          <a:prstGeom prst="rect">
            <a:avLst/>
          </a:prstGeom>
        </p:spPr>
        <p:txBody>
          <a:bodyPr/>
          <a:lstStyle/>
          <a:p>
            <a:pPr marL="228577" indent="-228577">
              <a:lnSpc>
                <a:spcPts val="2900"/>
              </a:lnSpc>
              <a:spcBef>
                <a:spcPts val="1600"/>
              </a:spcBef>
            </a:pPr>
            <a:r>
              <a:rPr lang="sv-SE" sz="2000" dirty="0"/>
              <a:t>Etappmålen 2030</a:t>
            </a:r>
          </a:p>
          <a:p>
            <a:pPr marL="228577" indent="-228577">
              <a:lnSpc>
                <a:spcPts val="2900"/>
              </a:lnSpc>
              <a:spcBef>
                <a:spcPts val="1600"/>
              </a:spcBef>
            </a:pPr>
            <a:r>
              <a:rPr lang="sv-SE" sz="2000" dirty="0"/>
              <a:t>Utfallsindikatorer</a:t>
            </a:r>
          </a:p>
          <a:p>
            <a:pPr marL="228577" indent="-228577">
              <a:lnSpc>
                <a:spcPts val="2900"/>
              </a:lnSpc>
              <a:spcBef>
                <a:spcPts val="1600"/>
              </a:spcBef>
            </a:pPr>
            <a:r>
              <a:rPr lang="sv-SE" sz="2000" dirty="0"/>
              <a:t>Systemindikatorer</a:t>
            </a:r>
          </a:p>
          <a:p>
            <a:pPr marL="228577" indent="-228577">
              <a:lnSpc>
                <a:spcPts val="2900"/>
              </a:lnSpc>
              <a:spcBef>
                <a:spcPts val="1600"/>
              </a:spcBef>
            </a:pPr>
            <a:r>
              <a:rPr lang="sv-SE" sz="2000" dirty="0"/>
              <a:t>Användningsindikatorer</a:t>
            </a:r>
          </a:p>
          <a:p>
            <a:pPr marL="228577" indent="-228577">
              <a:lnSpc>
                <a:spcPts val="2900"/>
              </a:lnSpc>
              <a:spcBef>
                <a:spcPts val="1600"/>
              </a:spcBef>
            </a:pPr>
            <a:r>
              <a:rPr lang="sv-SE" sz="2000" dirty="0"/>
              <a:t>Omvärldsfaktorer</a:t>
            </a:r>
          </a:p>
          <a:p>
            <a:pPr marL="228577" indent="-228577">
              <a:lnSpc>
                <a:spcPts val="2900"/>
              </a:lnSpc>
              <a:spcBef>
                <a:spcPts val="1600"/>
              </a:spcBef>
            </a:pPr>
            <a:r>
              <a:rPr lang="sv-SE" sz="2000" dirty="0"/>
              <a:t>Slutsatser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033" y="806633"/>
            <a:ext cx="6123413" cy="51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53857"/>
            <a:ext cx="12192000" cy="1080000"/>
          </a:xfrm>
        </p:spPr>
        <p:txBody>
          <a:bodyPr/>
          <a:lstStyle/>
          <a:p>
            <a:r>
              <a:rPr lang="sv-SE" dirty="0"/>
              <a:t>Hastighet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205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7457" y="835354"/>
            <a:ext cx="10800000" cy="581966"/>
          </a:xfrm>
        </p:spPr>
        <p:txBody>
          <a:bodyPr/>
          <a:lstStyle/>
          <a:p>
            <a:r>
              <a:rPr lang="sv-SE" sz="3600" dirty="0"/>
              <a:t>Hastighetsefterlevnad statligt vägnät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31</a:t>
            </a:fld>
            <a:endParaRPr lang="sv-SE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007609"/>
              </p:ext>
            </p:extLst>
          </p:nvPr>
        </p:nvGraphicFramePr>
        <p:xfrm>
          <a:off x="596880" y="1596752"/>
          <a:ext cx="9185203" cy="489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9782083" y="2736670"/>
            <a:ext cx="1712688" cy="2606038"/>
            <a:chOff x="9794929" y="3429001"/>
            <a:chExt cx="1712688" cy="2305372"/>
          </a:xfrm>
        </p:grpSpPr>
        <p:sp>
          <p:nvSpPr>
            <p:cNvPr id="13" name="Rektangel 12"/>
            <p:cNvSpPr/>
            <p:nvPr/>
          </p:nvSpPr>
          <p:spPr>
            <a:xfrm>
              <a:off x="9794929" y="3429001"/>
              <a:ext cx="1712688" cy="2305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9876049" y="3796163"/>
              <a:ext cx="1550447" cy="18607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900"/>
                </a:spcBef>
              </a:pPr>
              <a:r>
                <a:rPr lang="sv-SE" sz="1200" dirty="0"/>
                <a:t>Andel inom</a:t>
              </a:r>
              <a:br>
                <a:rPr lang="sv-SE" sz="1200" dirty="0"/>
              </a:br>
              <a:r>
                <a:rPr lang="sv-SE" sz="1200" dirty="0"/>
                <a:t>hastighetsgräns</a:t>
              </a:r>
            </a:p>
            <a:p>
              <a:pPr algn="ctr">
                <a:spcBef>
                  <a:spcPts val="3000"/>
                </a:spcBef>
              </a:pPr>
              <a:r>
                <a:rPr lang="sv-SE" sz="1200" dirty="0"/>
                <a:t>Skattad nivå</a:t>
              </a:r>
              <a:br>
                <a:rPr lang="sv-SE" sz="1200" dirty="0"/>
              </a:br>
              <a:r>
                <a:rPr lang="sv-SE" sz="1200" dirty="0"/>
                <a:t>2017-2019, 2021</a:t>
              </a:r>
            </a:p>
            <a:p>
              <a:pPr algn="ctr">
                <a:spcBef>
                  <a:spcPts val="3000"/>
                </a:spcBef>
              </a:pPr>
              <a:r>
                <a:rPr lang="sv-SE" sz="1200" dirty="0"/>
                <a:t>Nödvändig</a:t>
              </a:r>
              <a:br>
                <a:rPr lang="sv-SE" sz="1200" dirty="0"/>
              </a:br>
              <a:r>
                <a:rPr lang="sv-SE" sz="1200" dirty="0"/>
                <a:t>utveckling</a:t>
              </a:r>
            </a:p>
          </p:txBody>
        </p:sp>
      </p:grpSp>
      <p:sp>
        <p:nvSpPr>
          <p:cNvPr id="22" name="Ellips 21"/>
          <p:cNvSpPr/>
          <p:nvPr/>
        </p:nvSpPr>
        <p:spPr>
          <a:xfrm>
            <a:off x="3784068" y="3651262"/>
            <a:ext cx="175961" cy="175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ln>
                <a:noFill/>
              </a:ln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10550443" y="2874206"/>
            <a:ext cx="175961" cy="175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ln>
                <a:noFill/>
              </a:ln>
            </a:endParaRPr>
          </a:p>
        </p:txBody>
      </p:sp>
      <p:cxnSp>
        <p:nvCxnSpPr>
          <p:cNvPr id="24" name="Rak koppling 23"/>
          <p:cNvCxnSpPr/>
          <p:nvPr/>
        </p:nvCxnSpPr>
        <p:spPr>
          <a:xfrm>
            <a:off x="10316822" y="4591981"/>
            <a:ext cx="648000" cy="0"/>
          </a:xfrm>
          <a:prstGeom prst="line">
            <a:avLst/>
          </a:prstGeom>
          <a:ln w="38100" cap="rnd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mb 5"/>
          <p:cNvSpPr/>
          <p:nvPr/>
        </p:nvSpPr>
        <p:spPr>
          <a:xfrm>
            <a:off x="10532291" y="3703520"/>
            <a:ext cx="212272" cy="212272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965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900000"/>
          </a:xfrm>
        </p:spPr>
        <p:txBody>
          <a:bodyPr/>
          <a:lstStyle/>
          <a:p>
            <a:r>
              <a:rPr lang="sv-SE" sz="3600" dirty="0"/>
              <a:t>Utfärdade böter för hastighetsförseelser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32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460502"/>
              </p:ext>
            </p:extLst>
          </p:nvPr>
        </p:nvGraphicFramePr>
        <p:xfrm>
          <a:off x="784800" y="1891032"/>
          <a:ext cx="9193143" cy="429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upp 12"/>
          <p:cNvGrpSpPr/>
          <p:nvPr/>
        </p:nvGrpSpPr>
        <p:grpSpPr>
          <a:xfrm>
            <a:off x="9977943" y="4897639"/>
            <a:ext cx="1330759" cy="971316"/>
            <a:chOff x="9977943" y="4855652"/>
            <a:chExt cx="1330759" cy="971316"/>
          </a:xfrm>
        </p:grpSpPr>
        <p:sp>
          <p:nvSpPr>
            <p:cNvPr id="9" name="Rektangel 8"/>
            <p:cNvSpPr/>
            <p:nvPr/>
          </p:nvSpPr>
          <p:spPr>
            <a:xfrm>
              <a:off x="9977943" y="4855652"/>
              <a:ext cx="1330759" cy="971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10099030" y="4993836"/>
              <a:ext cx="18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10099030" y="5462220"/>
              <a:ext cx="180000" cy="1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0308033" y="4917746"/>
              <a:ext cx="1000669" cy="78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300"/>
                </a:spcBef>
              </a:pPr>
              <a:r>
                <a:rPr lang="sv-SE" sz="1200" dirty="0"/>
                <a:t>Manuell</a:t>
              </a:r>
              <a:br>
                <a:rPr lang="sv-SE" sz="1200" dirty="0"/>
              </a:br>
              <a:r>
                <a:rPr lang="sv-SE" sz="1200" dirty="0"/>
                <a:t>övervakning</a:t>
              </a:r>
            </a:p>
            <a:p>
              <a:pPr>
                <a:spcBef>
                  <a:spcPts val="1100"/>
                </a:spcBef>
              </a:pPr>
              <a:r>
                <a:rPr lang="sv-SE" sz="1200"/>
                <a:t>ATK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491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421928"/>
          </a:xfrm>
        </p:spPr>
        <p:txBody>
          <a:bodyPr/>
          <a:lstStyle/>
          <a:p>
            <a:r>
              <a:rPr lang="sv-SE" sz="3600" dirty="0"/>
              <a:t>Hastighetsefterlevnad kommunalt vägnät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33</a:t>
            </a:fld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747243"/>
              </p:ext>
            </p:extLst>
          </p:nvPr>
        </p:nvGraphicFramePr>
        <p:xfrm>
          <a:off x="460013" y="1570395"/>
          <a:ext cx="8763934" cy="515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p 5"/>
          <p:cNvGrpSpPr/>
          <p:nvPr/>
        </p:nvGrpSpPr>
        <p:grpSpPr>
          <a:xfrm>
            <a:off x="9440931" y="3786188"/>
            <a:ext cx="1756177" cy="1896524"/>
            <a:chOff x="9321863" y="3786188"/>
            <a:chExt cx="1756177" cy="1896524"/>
          </a:xfrm>
        </p:grpSpPr>
        <p:sp>
          <p:nvSpPr>
            <p:cNvPr id="8" name="Rektangel 7"/>
            <p:cNvSpPr/>
            <p:nvPr/>
          </p:nvSpPr>
          <p:spPr>
            <a:xfrm>
              <a:off x="9358313" y="3786188"/>
              <a:ext cx="1671637" cy="189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21863" y="4111901"/>
              <a:ext cx="1756177" cy="137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Andel inom hastighetsgräns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cxnSp>
          <p:nvCxnSpPr>
            <p:cNvPr id="11" name="Rak koppling 10"/>
            <p:cNvCxnSpPr/>
            <p:nvPr/>
          </p:nvCxnSpPr>
          <p:spPr>
            <a:xfrm>
              <a:off x="9875951" y="4925084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 14"/>
            <p:cNvGrpSpPr/>
            <p:nvPr/>
          </p:nvGrpSpPr>
          <p:grpSpPr>
            <a:xfrm>
              <a:off x="9941960" y="3994045"/>
              <a:ext cx="515983" cy="134912"/>
              <a:chOff x="10475486" y="3818397"/>
              <a:chExt cx="515983" cy="134912"/>
            </a:xfrm>
          </p:grpSpPr>
          <p:cxnSp>
            <p:nvCxnSpPr>
              <p:cNvPr id="12" name="Rak koppling 11"/>
              <p:cNvCxnSpPr/>
              <p:nvPr/>
            </p:nvCxnSpPr>
            <p:spPr>
              <a:xfrm>
                <a:off x="10475486" y="3885853"/>
                <a:ext cx="515983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omb 2"/>
              <p:cNvSpPr/>
              <p:nvPr/>
            </p:nvSpPr>
            <p:spPr>
              <a:xfrm>
                <a:off x="10666021" y="3818397"/>
                <a:ext cx="134912" cy="134912"/>
              </a:xfrm>
              <a:prstGeom prst="diamond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3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21200"/>
            <a:ext cx="12192000" cy="1080000"/>
          </a:xfrm>
        </p:spPr>
        <p:txBody>
          <a:bodyPr/>
          <a:lstStyle/>
          <a:p>
            <a:r>
              <a:rPr lang="sv-SE" dirty="0"/>
              <a:t>Nykter trafik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8572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2290" y="938197"/>
            <a:ext cx="10800000" cy="869939"/>
          </a:xfrm>
        </p:spPr>
        <p:txBody>
          <a:bodyPr/>
          <a:lstStyle/>
          <a:p>
            <a:r>
              <a:rPr lang="sv-SE" sz="3600" dirty="0"/>
              <a:t>Omkomna i alkohol- och/eller</a:t>
            </a:r>
            <a:br>
              <a:rPr lang="sv-SE" sz="3600" dirty="0"/>
            </a:br>
            <a:r>
              <a:rPr lang="sv-SE" sz="3600" dirty="0"/>
              <a:t>narkotikarelaterade olyckor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35</a:t>
            </a:fld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476785"/>
              </p:ext>
            </p:extLst>
          </p:nvPr>
        </p:nvGraphicFramePr>
        <p:xfrm>
          <a:off x="628164" y="1936800"/>
          <a:ext cx="10602941" cy="472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591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2397" y="842751"/>
            <a:ext cx="10800000" cy="555840"/>
          </a:xfrm>
        </p:spPr>
        <p:txBody>
          <a:bodyPr/>
          <a:lstStyle/>
          <a:p>
            <a:r>
              <a:rPr lang="sv-SE" sz="3600" dirty="0"/>
              <a:t>Alkoholutandningsprov och rattfylleribrott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36</a:t>
            </a:fld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818A5E7-D130-A2AE-FB47-E36B338FD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00596"/>
              </p:ext>
            </p:extLst>
          </p:nvPr>
        </p:nvGraphicFramePr>
        <p:xfrm>
          <a:off x="753008" y="1591247"/>
          <a:ext cx="8447819" cy="480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/>
          <p:cNvGrpSpPr/>
          <p:nvPr/>
        </p:nvGrpSpPr>
        <p:grpSpPr>
          <a:xfrm>
            <a:off x="9794929" y="3429001"/>
            <a:ext cx="1712688" cy="2305372"/>
            <a:chOff x="9794929" y="3429001"/>
            <a:chExt cx="1712688" cy="2305372"/>
          </a:xfrm>
        </p:grpSpPr>
        <p:sp>
          <p:nvSpPr>
            <p:cNvPr id="6" name="Rektangel 5"/>
            <p:cNvSpPr/>
            <p:nvPr/>
          </p:nvSpPr>
          <p:spPr>
            <a:xfrm>
              <a:off x="9794929" y="3429001"/>
              <a:ext cx="1712688" cy="2305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0561273" y="3538669"/>
              <a:ext cx="18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9876049" y="3796163"/>
              <a:ext cx="1550447" cy="18607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900"/>
                </a:spcBef>
              </a:pPr>
              <a:r>
                <a:rPr lang="sv-SE" sz="1200" dirty="0"/>
                <a:t>Utandningsprov</a:t>
              </a:r>
            </a:p>
            <a:p>
              <a:pPr algn="ctr">
                <a:spcBef>
                  <a:spcPts val="3000"/>
                </a:spcBef>
              </a:pPr>
              <a:r>
                <a:rPr lang="sv-SE" sz="1200" dirty="0"/>
                <a:t>Antal anmälda</a:t>
              </a:r>
              <a:br>
                <a:rPr lang="sv-SE" sz="1200" dirty="0"/>
              </a:br>
              <a:r>
                <a:rPr lang="sv-SE" sz="1200" dirty="0"/>
                <a:t>brott </a:t>
              </a:r>
              <a:r>
                <a:rPr lang="sv-SE" sz="1200" dirty="0" err="1"/>
                <a:t>map</a:t>
              </a:r>
              <a:r>
                <a:rPr lang="sv-SE" sz="1200" dirty="0"/>
                <a:t> alkohol</a:t>
              </a:r>
            </a:p>
            <a:p>
              <a:pPr algn="ctr">
                <a:spcBef>
                  <a:spcPts val="3000"/>
                </a:spcBef>
              </a:pPr>
              <a:r>
                <a:rPr lang="sv-SE" sz="1200" dirty="0"/>
                <a:t>Antal anmälda </a:t>
              </a:r>
              <a:br>
                <a:rPr lang="sv-SE" sz="1200" dirty="0"/>
              </a:br>
              <a:r>
                <a:rPr lang="sv-SE" sz="1200" dirty="0"/>
                <a:t>brott </a:t>
              </a:r>
              <a:r>
                <a:rPr lang="sv-SE" sz="1200" dirty="0" err="1"/>
                <a:t>map</a:t>
              </a:r>
              <a:r>
                <a:rPr lang="sv-SE" sz="1200" dirty="0"/>
                <a:t> narkotika</a:t>
              </a:r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10393280" y="4284666"/>
              <a:ext cx="515983" cy="100800"/>
              <a:chOff x="10721998" y="3872221"/>
              <a:chExt cx="515983" cy="100800"/>
            </a:xfrm>
            <a:solidFill>
              <a:schemeClr val="tx1"/>
            </a:solidFill>
          </p:grpSpPr>
          <p:cxnSp>
            <p:nvCxnSpPr>
              <p:cNvPr id="20" name="Rak koppling 19"/>
              <p:cNvCxnSpPr/>
              <p:nvPr/>
            </p:nvCxnSpPr>
            <p:spPr>
              <a:xfrm>
                <a:off x="10721998" y="3922621"/>
                <a:ext cx="515983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 20"/>
              <p:cNvSpPr/>
              <p:nvPr/>
            </p:nvSpPr>
            <p:spPr>
              <a:xfrm>
                <a:off x="10940723" y="3872221"/>
                <a:ext cx="100800" cy="100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2" name="Grupp 21"/>
            <p:cNvGrpSpPr/>
            <p:nvPr/>
          </p:nvGrpSpPr>
          <p:grpSpPr>
            <a:xfrm>
              <a:off x="10393279" y="4995972"/>
              <a:ext cx="515983" cy="100800"/>
              <a:chOff x="10721998" y="3872221"/>
              <a:chExt cx="515983" cy="100800"/>
            </a:xfrm>
          </p:grpSpPr>
          <p:cxnSp>
            <p:nvCxnSpPr>
              <p:cNvPr id="23" name="Rak koppling 22"/>
              <p:cNvCxnSpPr/>
              <p:nvPr/>
            </p:nvCxnSpPr>
            <p:spPr>
              <a:xfrm>
                <a:off x="10721998" y="3922621"/>
                <a:ext cx="515983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 23"/>
              <p:cNvSpPr/>
              <p:nvPr/>
            </p:nvSpPr>
            <p:spPr>
              <a:xfrm>
                <a:off x="10940723" y="3872221"/>
                <a:ext cx="100800" cy="10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550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60389"/>
            <a:ext cx="12192000" cy="1080000"/>
          </a:xfrm>
        </p:spPr>
        <p:txBody>
          <a:bodyPr/>
          <a:lstStyle/>
          <a:p>
            <a:r>
              <a:rPr lang="sv-SE" dirty="0"/>
              <a:t>Bälte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900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07200"/>
            <a:ext cx="10800000" cy="900000"/>
          </a:xfrm>
        </p:spPr>
        <p:txBody>
          <a:bodyPr/>
          <a:lstStyle/>
          <a:p>
            <a:r>
              <a:rPr lang="sv-SE" dirty="0"/>
              <a:t>Bältesanvändning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9875520" y="3429000"/>
            <a:ext cx="1621155" cy="1936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9875521" y="3743951"/>
            <a:ext cx="162115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300"/>
              </a:spcBef>
            </a:pPr>
            <a:r>
              <a:rPr lang="sv-SE" sz="1300" dirty="0"/>
              <a:t>Bältesanvändning</a:t>
            </a:r>
            <a:br>
              <a:rPr lang="sv-SE" sz="1300" dirty="0"/>
            </a:br>
            <a:r>
              <a:rPr lang="sv-SE" sz="1300" dirty="0"/>
              <a:t>i personbilars</a:t>
            </a:r>
            <a:br>
              <a:rPr lang="sv-SE" sz="1300" dirty="0"/>
            </a:br>
            <a:r>
              <a:rPr lang="sv-SE" sz="1300" dirty="0"/>
              <a:t>framsäte</a:t>
            </a:r>
          </a:p>
          <a:p>
            <a:pPr algn="ctr">
              <a:spcBef>
                <a:spcPts val="3300"/>
              </a:spcBef>
            </a:pPr>
            <a:r>
              <a:rPr lang="sv-SE" sz="1300" dirty="0"/>
              <a:t>Nödvändig</a:t>
            </a:r>
            <a:br>
              <a:rPr lang="sv-SE" sz="1300" dirty="0"/>
            </a:br>
            <a:r>
              <a:rPr lang="sv-SE" sz="1300" dirty="0"/>
              <a:t>utveckling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10428106" y="3643151"/>
            <a:ext cx="515983" cy="100800"/>
            <a:chOff x="10721998" y="3872221"/>
            <a:chExt cx="515983" cy="100800"/>
          </a:xfrm>
        </p:grpSpPr>
        <p:cxnSp>
          <p:nvCxnSpPr>
            <p:cNvPr id="12" name="Rak koppling 11"/>
            <p:cNvCxnSpPr/>
            <p:nvPr/>
          </p:nvCxnSpPr>
          <p:spPr>
            <a:xfrm>
              <a:off x="10721998" y="3922621"/>
              <a:ext cx="515983" cy="0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 12"/>
            <p:cNvSpPr/>
            <p:nvPr/>
          </p:nvSpPr>
          <p:spPr>
            <a:xfrm>
              <a:off x="10940723" y="3872221"/>
              <a:ext cx="100800" cy="10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1" name="Rak koppling 10"/>
          <p:cNvCxnSpPr/>
          <p:nvPr/>
        </p:nvCxnSpPr>
        <p:spPr>
          <a:xfrm>
            <a:off x="10362097" y="4722453"/>
            <a:ext cx="648000" cy="0"/>
          </a:xfrm>
          <a:prstGeom prst="line">
            <a:avLst/>
          </a:prstGeom>
          <a:ln w="38100" cap="rnd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15863"/>
              </p:ext>
            </p:extLst>
          </p:nvPr>
        </p:nvGraphicFramePr>
        <p:xfrm>
          <a:off x="664858" y="1746358"/>
          <a:ext cx="9079800" cy="433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651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114" y="887606"/>
            <a:ext cx="10800000" cy="497057"/>
          </a:xfrm>
        </p:spPr>
        <p:txBody>
          <a:bodyPr/>
          <a:lstStyle/>
          <a:p>
            <a:r>
              <a:rPr lang="sv-SE" sz="3600" dirty="0"/>
              <a:t>Omkomna obältade personbilsförare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39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916188"/>
              </p:ext>
            </p:extLst>
          </p:nvPr>
        </p:nvGraphicFramePr>
        <p:xfrm>
          <a:off x="855842" y="1744732"/>
          <a:ext cx="9005800" cy="44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p 3"/>
          <p:cNvGrpSpPr/>
          <p:nvPr/>
        </p:nvGrpSpPr>
        <p:grpSpPr>
          <a:xfrm>
            <a:off x="10283734" y="4065815"/>
            <a:ext cx="953589" cy="1387928"/>
            <a:chOff x="10283734" y="4065815"/>
            <a:chExt cx="953589" cy="1387928"/>
          </a:xfrm>
        </p:grpSpPr>
        <p:sp>
          <p:nvSpPr>
            <p:cNvPr id="8" name="Rektangel 7"/>
            <p:cNvSpPr/>
            <p:nvPr/>
          </p:nvSpPr>
          <p:spPr>
            <a:xfrm>
              <a:off x="10283734" y="4065815"/>
              <a:ext cx="953589" cy="1387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10682107" y="4240800"/>
              <a:ext cx="18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10283734" y="4432977"/>
              <a:ext cx="953589" cy="10207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900"/>
                </a:spcBef>
              </a:pPr>
              <a:r>
                <a:rPr lang="sv-SE" sz="1200" dirty="0"/>
                <a:t>Antal</a:t>
              </a:r>
            </a:p>
            <a:p>
              <a:pPr algn="ctr">
                <a:spcBef>
                  <a:spcPts val="3000"/>
                </a:spcBef>
              </a:pPr>
              <a:r>
                <a:rPr lang="sv-SE" sz="1200" dirty="0"/>
                <a:t>Andel</a:t>
              </a:r>
            </a:p>
          </p:txBody>
        </p:sp>
        <p:grpSp>
          <p:nvGrpSpPr>
            <p:cNvPr id="14" name="Grupp 13"/>
            <p:cNvGrpSpPr/>
            <p:nvPr/>
          </p:nvGrpSpPr>
          <p:grpSpPr>
            <a:xfrm>
              <a:off x="10507582" y="4907800"/>
              <a:ext cx="515983" cy="100800"/>
              <a:chOff x="10721998" y="3872221"/>
              <a:chExt cx="515983" cy="100800"/>
            </a:xfrm>
          </p:grpSpPr>
          <p:cxnSp>
            <p:nvCxnSpPr>
              <p:cNvPr id="15" name="Rak koppling 14"/>
              <p:cNvCxnSpPr/>
              <p:nvPr/>
            </p:nvCxnSpPr>
            <p:spPr>
              <a:xfrm>
                <a:off x="10721998" y="3922621"/>
                <a:ext cx="515983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lips 15"/>
              <p:cNvSpPr/>
              <p:nvPr/>
            </p:nvSpPr>
            <p:spPr>
              <a:xfrm>
                <a:off x="10940723" y="3872221"/>
                <a:ext cx="100800" cy="10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770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470890"/>
            <a:ext cx="12192000" cy="1080000"/>
          </a:xfrm>
        </p:spPr>
        <p:txBody>
          <a:bodyPr/>
          <a:lstStyle/>
          <a:p>
            <a:r>
              <a:rPr lang="sv-SE" dirty="0"/>
              <a:t>Utfallsindikatorer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0" y="3628704"/>
            <a:ext cx="12192000" cy="42078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sv-SE" sz="2400" dirty="0">
                <a:solidFill>
                  <a:schemeClr val="bg1"/>
                </a:solidFill>
              </a:rPr>
              <a:t>Med sikte på etappmålen 2030</a:t>
            </a:r>
          </a:p>
        </p:txBody>
      </p:sp>
    </p:spTree>
    <p:extLst>
      <p:ext uri="{BB962C8B-B14F-4D97-AF65-F5344CB8AC3E}">
        <p14:creationId xmlns:p14="http://schemas.microsoft.com/office/powerpoint/2010/main" val="840316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0795"/>
            <a:ext cx="12192000" cy="1080000"/>
          </a:xfrm>
        </p:spPr>
        <p:txBody>
          <a:bodyPr/>
          <a:lstStyle/>
          <a:p>
            <a:r>
              <a:rPr lang="sv-SE" dirty="0"/>
              <a:t>Hjälm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579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4800" y="873022"/>
            <a:ext cx="10800000" cy="503118"/>
          </a:xfrm>
        </p:spPr>
        <p:txBody>
          <a:bodyPr/>
          <a:lstStyle/>
          <a:p>
            <a:r>
              <a:rPr lang="sv-SE" sz="3600" dirty="0"/>
              <a:t>Cykelhjälm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41</a:t>
            </a:fld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165FD2A-FC52-4ED8-892B-FE2BA2104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961952"/>
              </p:ext>
            </p:extLst>
          </p:nvPr>
        </p:nvGraphicFramePr>
        <p:xfrm>
          <a:off x="279606" y="1499147"/>
          <a:ext cx="9755641" cy="526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10079355" y="3232692"/>
            <a:ext cx="1417320" cy="1964410"/>
            <a:chOff x="10079355" y="3232692"/>
            <a:chExt cx="1417320" cy="1964410"/>
          </a:xfrm>
        </p:grpSpPr>
        <p:sp>
          <p:nvSpPr>
            <p:cNvPr id="8" name="Rektangel 7"/>
            <p:cNvSpPr/>
            <p:nvPr/>
          </p:nvSpPr>
          <p:spPr>
            <a:xfrm>
              <a:off x="10079355" y="3232692"/>
              <a:ext cx="1417320" cy="1964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10151201" y="3590101"/>
              <a:ext cx="1273629" cy="137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300"/>
                </a:spcBef>
              </a:pPr>
              <a:r>
                <a:rPr lang="sv-SE" sz="1400" dirty="0"/>
                <a:t>Cykelhjälms-användning</a:t>
              </a:r>
            </a:p>
            <a:p>
              <a:pPr algn="ctr">
                <a:spcBef>
                  <a:spcPts val="3300"/>
                </a:spcBef>
              </a:pPr>
              <a:r>
                <a:rPr lang="sv-SE" sz="1400" dirty="0"/>
                <a:t>Nödvändig</a:t>
              </a:r>
              <a:br>
                <a:rPr lang="sv-SE" sz="1400" dirty="0"/>
              </a:br>
              <a:r>
                <a:rPr lang="sv-SE" sz="1400" dirty="0"/>
                <a:t>utveckling</a:t>
              </a:r>
            </a:p>
          </p:txBody>
        </p:sp>
        <p:cxnSp>
          <p:nvCxnSpPr>
            <p:cNvPr id="11" name="Rak koppling 10"/>
            <p:cNvCxnSpPr/>
            <p:nvPr/>
          </p:nvCxnSpPr>
          <p:spPr>
            <a:xfrm>
              <a:off x="10464015" y="4361957"/>
              <a:ext cx="648000" cy="0"/>
            </a:xfrm>
            <a:prstGeom prst="line">
              <a:avLst/>
            </a:prstGeom>
            <a:ln w="38100" cap="rnd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 5"/>
            <p:cNvGrpSpPr/>
            <p:nvPr/>
          </p:nvGrpSpPr>
          <p:grpSpPr>
            <a:xfrm>
              <a:off x="10530024" y="3433416"/>
              <a:ext cx="515983" cy="138604"/>
              <a:chOff x="10530024" y="3433416"/>
              <a:chExt cx="515983" cy="138604"/>
            </a:xfrm>
          </p:grpSpPr>
          <p:grpSp>
            <p:nvGrpSpPr>
              <p:cNvPr id="10" name="Grupp 9"/>
              <p:cNvGrpSpPr/>
              <p:nvPr/>
            </p:nvGrpSpPr>
            <p:grpSpPr>
              <a:xfrm>
                <a:off x="10530024" y="3453139"/>
                <a:ext cx="515983" cy="100800"/>
                <a:chOff x="10721998" y="3872221"/>
                <a:chExt cx="515983" cy="100800"/>
              </a:xfrm>
            </p:grpSpPr>
            <p:cxnSp>
              <p:nvCxnSpPr>
                <p:cNvPr id="12" name="Rak koppling 11"/>
                <p:cNvCxnSpPr/>
                <p:nvPr/>
              </p:nvCxnSpPr>
              <p:spPr>
                <a:xfrm>
                  <a:off x="10721998" y="3922621"/>
                  <a:ext cx="515983" cy="0"/>
                </a:xfrm>
                <a:prstGeom prst="line">
                  <a:avLst/>
                </a:prstGeom>
                <a:ln w="38100" cap="rnd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Ellips 12"/>
                <p:cNvSpPr/>
                <p:nvPr/>
              </p:nvSpPr>
              <p:spPr>
                <a:xfrm>
                  <a:off x="10940723" y="3872221"/>
                  <a:ext cx="100800" cy="1008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3" name="Romb 2"/>
              <p:cNvSpPr/>
              <p:nvPr/>
            </p:nvSpPr>
            <p:spPr>
              <a:xfrm>
                <a:off x="10729847" y="3433416"/>
                <a:ext cx="138604" cy="138604"/>
              </a:xfrm>
              <a:prstGeom prst="diamond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722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7520"/>
            <a:ext cx="12192001" cy="1080000"/>
          </a:xfrm>
        </p:spPr>
        <p:txBody>
          <a:bodyPr/>
          <a:lstStyle/>
          <a:p>
            <a:r>
              <a:rPr lang="sv-SE" dirty="0"/>
              <a:t>Omvärldsfaktorer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8041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675" y="879658"/>
            <a:ext cx="10800000" cy="900000"/>
          </a:xfrm>
        </p:spPr>
        <p:txBody>
          <a:bodyPr/>
          <a:lstStyle/>
          <a:p>
            <a:pPr>
              <a:lnSpc>
                <a:spcPts val="3500"/>
              </a:lnSpc>
              <a:spcBef>
                <a:spcPts val="1500"/>
              </a:spcBef>
            </a:pPr>
            <a:r>
              <a:rPr lang="sv-SE" sz="3600" dirty="0"/>
              <a:t>Trafikarbete</a:t>
            </a:r>
            <a:br>
              <a:rPr lang="sv-SE" dirty="0"/>
            </a:br>
            <a:r>
              <a:rPr lang="sv-SE" sz="2000" b="0" dirty="0"/>
              <a:t>Förändring av trafikarbete för 2022 jämfört med 2021 och 2019</a:t>
            </a:r>
            <a:endParaRPr lang="sv-SE" b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43</a:t>
            </a:fld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814193" y="4826654"/>
            <a:ext cx="1713471" cy="1254346"/>
            <a:chOff x="814193" y="4820126"/>
            <a:chExt cx="1713471" cy="1254346"/>
          </a:xfrm>
        </p:grpSpPr>
        <p:sp>
          <p:nvSpPr>
            <p:cNvPr id="11" name="Rektangel 10"/>
            <p:cNvSpPr/>
            <p:nvPr/>
          </p:nvSpPr>
          <p:spPr>
            <a:xfrm>
              <a:off x="814193" y="4820126"/>
              <a:ext cx="1713471" cy="1254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117925" y="4916619"/>
              <a:ext cx="1409739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300"/>
                </a:spcBef>
              </a:pPr>
              <a:r>
                <a:rPr lang="sv-SE" sz="1200" dirty="0"/>
                <a:t>TA 2022</a:t>
              </a:r>
              <a:br>
                <a:rPr lang="sv-SE" sz="1200" dirty="0"/>
              </a:br>
              <a:r>
                <a:rPr lang="sv-SE" sz="1200" dirty="0"/>
                <a:t>jämfört med 2019</a:t>
              </a:r>
            </a:p>
            <a:p>
              <a:pPr>
                <a:spcBef>
                  <a:spcPts val="1500"/>
                </a:spcBef>
              </a:pPr>
              <a:r>
                <a:rPr lang="sv-SE" sz="1200" dirty="0"/>
                <a:t>TA 2022</a:t>
              </a:r>
              <a:br>
                <a:rPr lang="sv-SE" sz="1200" dirty="0"/>
              </a:br>
              <a:r>
                <a:rPr lang="sv-SE" sz="1200" dirty="0"/>
                <a:t>jämfört med 2021</a:t>
              </a:r>
            </a:p>
          </p:txBody>
        </p:sp>
        <p:sp>
          <p:nvSpPr>
            <p:cNvPr id="3" name="Rektangel 2"/>
            <p:cNvSpPr/>
            <p:nvPr/>
          </p:nvSpPr>
          <p:spPr>
            <a:xfrm>
              <a:off x="940526" y="4980213"/>
              <a:ext cx="162000" cy="16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940526" y="5533874"/>
              <a:ext cx="162000" cy="1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" name="Grupp 15"/>
          <p:cNvGrpSpPr/>
          <p:nvPr/>
        </p:nvGrpSpPr>
        <p:grpSpPr>
          <a:xfrm>
            <a:off x="3033183" y="1789610"/>
            <a:ext cx="8463492" cy="4493495"/>
            <a:chOff x="3033183" y="2188029"/>
            <a:chExt cx="8463492" cy="4493495"/>
          </a:xfrm>
        </p:grpSpPr>
        <p:sp>
          <p:nvSpPr>
            <p:cNvPr id="7" name="Rektangel 6"/>
            <p:cNvSpPr/>
            <p:nvPr/>
          </p:nvSpPr>
          <p:spPr>
            <a:xfrm>
              <a:off x="3415937" y="2468879"/>
              <a:ext cx="2680063" cy="40396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8783517" y="2439488"/>
              <a:ext cx="2680063" cy="4069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3415937" y="6100354"/>
              <a:ext cx="8047643" cy="4082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9" name="Diagra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7154973"/>
                </p:ext>
              </p:extLst>
            </p:nvPr>
          </p:nvGraphicFramePr>
          <p:xfrm>
            <a:off x="3033183" y="2188029"/>
            <a:ext cx="8463492" cy="44934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4" name="textruta 13"/>
          <p:cNvSpPr txBox="1"/>
          <p:nvPr/>
        </p:nvSpPr>
        <p:spPr>
          <a:xfrm>
            <a:off x="4836424" y="3026156"/>
            <a:ext cx="59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3,5%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076003" y="4575613"/>
            <a:ext cx="59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-2,3%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769127" y="3089649"/>
            <a:ext cx="59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3,3%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518948" y="4225546"/>
            <a:ext cx="59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-0,9%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9449790" y="4465618"/>
            <a:ext cx="59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-1,9%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0222391" y="2812650"/>
            <a:ext cx="59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2,8%</a:t>
            </a:r>
          </a:p>
        </p:txBody>
      </p:sp>
    </p:spTree>
    <p:extLst>
      <p:ext uri="{BB962C8B-B14F-4D97-AF65-F5344CB8AC3E}">
        <p14:creationId xmlns:p14="http://schemas.microsoft.com/office/powerpoint/2010/main" val="1664106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4721" y="852236"/>
            <a:ext cx="10800000" cy="556839"/>
          </a:xfrm>
        </p:spPr>
        <p:txBody>
          <a:bodyPr/>
          <a:lstStyle/>
          <a:p>
            <a:r>
              <a:rPr lang="sv-SE" sz="3600" dirty="0"/>
              <a:t>Arbetslöshet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44</a:t>
            </a:fld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7ED6B0-FE9F-4A3B-ECAE-52E2814AF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266516"/>
              </p:ext>
            </p:extLst>
          </p:nvPr>
        </p:nvGraphicFramePr>
        <p:xfrm>
          <a:off x="695325" y="1456767"/>
          <a:ext cx="10337559" cy="463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743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" y="2848756"/>
            <a:ext cx="12192001" cy="880689"/>
          </a:xfrm>
        </p:spPr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01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675" y="897612"/>
            <a:ext cx="10800000" cy="480729"/>
          </a:xfrm>
        </p:spPr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5325" y="1607991"/>
            <a:ext cx="5666811" cy="4397657"/>
          </a:xfrm>
        </p:spPr>
        <p:txBody>
          <a:bodyPr/>
          <a:lstStyle/>
          <a:p>
            <a:pPr marL="234000" indent="-234000">
              <a:spcBef>
                <a:spcPts val="1500"/>
              </a:spcBef>
            </a:pPr>
            <a:r>
              <a:rPr lang="sv-SE" sz="1800" dirty="0"/>
              <a:t>Antal omkomna 2022 (227) ligger över linjen </a:t>
            </a:r>
            <a:br>
              <a:rPr lang="sv-SE" sz="1800" dirty="0"/>
            </a:br>
            <a:r>
              <a:rPr lang="sv-SE" sz="1800" dirty="0"/>
              <a:t>för nödvändig utveckling till 2030</a:t>
            </a:r>
          </a:p>
          <a:p>
            <a:pPr marL="234000" indent="-234000">
              <a:spcBef>
                <a:spcPts val="1500"/>
              </a:spcBef>
            </a:pPr>
            <a:r>
              <a:rPr lang="sv-SE" sz="1800" dirty="0"/>
              <a:t>Bland dödsolyckorna är singel och möte med personbil fortsatt de vanligaste olyckstyperna</a:t>
            </a:r>
          </a:p>
          <a:p>
            <a:pPr marL="234000" indent="-234000">
              <a:spcBef>
                <a:spcPts val="1500"/>
              </a:spcBef>
            </a:pPr>
            <a:r>
              <a:rPr lang="sv-SE" sz="1800" dirty="0"/>
              <a:t>Antal allvarligt skadade kan inte redovisas </a:t>
            </a:r>
          </a:p>
          <a:p>
            <a:pPr marL="234000" indent="-234000">
              <a:spcBef>
                <a:spcPts val="1500"/>
              </a:spcBef>
            </a:pPr>
            <a:r>
              <a:rPr lang="sv-SE" sz="1800" dirty="0"/>
              <a:t>Även om hastighetsefterlevnaden förbättrats </a:t>
            </a:r>
            <a:br>
              <a:rPr lang="sv-SE" sz="1800" dirty="0"/>
            </a:br>
            <a:r>
              <a:rPr lang="sv-SE" sz="1800" dirty="0"/>
              <a:t>är det fortsatt långt till det nödvändiga tillståndet </a:t>
            </a:r>
            <a:br>
              <a:rPr lang="sv-SE" sz="1800" dirty="0"/>
            </a:br>
            <a:r>
              <a:rPr lang="sv-SE" sz="1800" dirty="0"/>
              <a:t>på 80 procent</a:t>
            </a:r>
          </a:p>
          <a:p>
            <a:pPr marL="234000" indent="-234000">
              <a:spcBef>
                <a:spcPts val="1500"/>
              </a:spcBef>
            </a:pPr>
            <a:r>
              <a:rPr lang="sv-SE" sz="1800" dirty="0"/>
              <a:t>Anpassade hastighetsgränser till vägarnas säkerhetsstandard och fortsatt mötesseparering </a:t>
            </a:r>
            <a:br>
              <a:rPr lang="sv-SE" sz="1800" dirty="0"/>
            </a:br>
            <a:r>
              <a:rPr lang="sv-SE" sz="1800" dirty="0"/>
              <a:t>är av största vikt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33" name="Freeform 29"/>
          <p:cNvSpPr>
            <a:spLocks noEditPoints="1"/>
          </p:cNvSpPr>
          <p:nvPr/>
        </p:nvSpPr>
        <p:spPr bwMode="auto">
          <a:xfrm>
            <a:off x="8713788" y="12941301"/>
            <a:ext cx="465137" cy="774700"/>
          </a:xfrm>
          <a:custGeom>
            <a:avLst/>
            <a:gdLst>
              <a:gd name="T0" fmla="*/ 240 w 240"/>
              <a:gd name="T1" fmla="*/ 80 h 400"/>
              <a:gd name="T2" fmla="*/ 240 w 240"/>
              <a:gd name="T3" fmla="*/ 16 h 400"/>
              <a:gd name="T4" fmla="*/ 224 w 240"/>
              <a:gd name="T5" fmla="*/ 0 h 400"/>
              <a:gd name="T6" fmla="*/ 16 w 240"/>
              <a:gd name="T7" fmla="*/ 0 h 400"/>
              <a:gd name="T8" fmla="*/ 0 w 240"/>
              <a:gd name="T9" fmla="*/ 16 h 400"/>
              <a:gd name="T10" fmla="*/ 0 w 240"/>
              <a:gd name="T11" fmla="*/ 81 h 400"/>
              <a:gd name="T12" fmla="*/ 73 w 240"/>
              <a:gd name="T13" fmla="*/ 200 h 400"/>
              <a:gd name="T14" fmla="*/ 0 w 240"/>
              <a:gd name="T15" fmla="*/ 320 h 400"/>
              <a:gd name="T16" fmla="*/ 0 w 240"/>
              <a:gd name="T17" fmla="*/ 384 h 400"/>
              <a:gd name="T18" fmla="*/ 16 w 240"/>
              <a:gd name="T19" fmla="*/ 400 h 400"/>
              <a:gd name="T20" fmla="*/ 31 w 240"/>
              <a:gd name="T21" fmla="*/ 400 h 400"/>
              <a:gd name="T22" fmla="*/ 211 w 240"/>
              <a:gd name="T23" fmla="*/ 400 h 400"/>
              <a:gd name="T24" fmla="*/ 224 w 240"/>
              <a:gd name="T25" fmla="*/ 400 h 400"/>
              <a:gd name="T26" fmla="*/ 240 w 240"/>
              <a:gd name="T27" fmla="*/ 384 h 400"/>
              <a:gd name="T28" fmla="*/ 240 w 240"/>
              <a:gd name="T29" fmla="*/ 320 h 400"/>
              <a:gd name="T30" fmla="*/ 169 w 240"/>
              <a:gd name="T31" fmla="*/ 200 h 400"/>
              <a:gd name="T32" fmla="*/ 240 w 240"/>
              <a:gd name="T33" fmla="*/ 80 h 400"/>
              <a:gd name="T34" fmla="*/ 137 w 240"/>
              <a:gd name="T35" fmla="*/ 200 h 400"/>
              <a:gd name="T36" fmla="*/ 174 w 240"/>
              <a:gd name="T37" fmla="*/ 266 h 400"/>
              <a:gd name="T38" fmla="*/ 208 w 240"/>
              <a:gd name="T39" fmla="*/ 320 h 400"/>
              <a:gd name="T40" fmla="*/ 208 w 240"/>
              <a:gd name="T41" fmla="*/ 360 h 400"/>
              <a:gd name="T42" fmla="*/ 199 w 240"/>
              <a:gd name="T43" fmla="*/ 360 h 400"/>
              <a:gd name="T44" fmla="*/ 143 w 240"/>
              <a:gd name="T45" fmla="*/ 306 h 400"/>
              <a:gd name="T46" fmla="*/ 97 w 240"/>
              <a:gd name="T47" fmla="*/ 306 h 400"/>
              <a:gd name="T48" fmla="*/ 41 w 240"/>
              <a:gd name="T49" fmla="*/ 360 h 400"/>
              <a:gd name="T50" fmla="*/ 32 w 240"/>
              <a:gd name="T51" fmla="*/ 360 h 400"/>
              <a:gd name="T52" fmla="*/ 32 w 240"/>
              <a:gd name="T53" fmla="*/ 320 h 400"/>
              <a:gd name="T54" fmla="*/ 68 w 240"/>
              <a:gd name="T55" fmla="*/ 263 h 400"/>
              <a:gd name="T56" fmla="*/ 105 w 240"/>
              <a:gd name="T57" fmla="*/ 200 h 400"/>
              <a:gd name="T58" fmla="*/ 68 w 240"/>
              <a:gd name="T59" fmla="*/ 137 h 400"/>
              <a:gd name="T60" fmla="*/ 32 w 240"/>
              <a:gd name="T61" fmla="*/ 81 h 400"/>
              <a:gd name="T62" fmla="*/ 32 w 240"/>
              <a:gd name="T63" fmla="*/ 40 h 400"/>
              <a:gd name="T64" fmla="*/ 208 w 240"/>
              <a:gd name="T65" fmla="*/ 40 h 400"/>
              <a:gd name="T66" fmla="*/ 208 w 240"/>
              <a:gd name="T67" fmla="*/ 80 h 400"/>
              <a:gd name="T68" fmla="*/ 174 w 240"/>
              <a:gd name="T69" fmla="*/ 135 h 400"/>
              <a:gd name="T70" fmla="*/ 137 w 240"/>
              <a:gd name="T71" fmla="*/ 2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400">
                <a:moveTo>
                  <a:pt x="240" y="80"/>
                </a:moveTo>
                <a:cubicBezTo>
                  <a:pt x="240" y="20"/>
                  <a:pt x="240" y="16"/>
                  <a:pt x="240" y="16"/>
                </a:cubicBezTo>
                <a:cubicBezTo>
                  <a:pt x="240" y="7"/>
                  <a:pt x="233" y="0"/>
                  <a:pt x="22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"/>
                  <a:pt x="0" y="21"/>
                  <a:pt x="0" y="81"/>
                </a:cubicBezTo>
                <a:cubicBezTo>
                  <a:pt x="0" y="140"/>
                  <a:pt x="73" y="169"/>
                  <a:pt x="73" y="200"/>
                </a:cubicBezTo>
                <a:cubicBezTo>
                  <a:pt x="73" y="231"/>
                  <a:pt x="0" y="260"/>
                  <a:pt x="0" y="320"/>
                </a:cubicBezTo>
                <a:cubicBezTo>
                  <a:pt x="0" y="380"/>
                  <a:pt x="0" y="384"/>
                  <a:pt x="0" y="384"/>
                </a:cubicBezTo>
                <a:cubicBezTo>
                  <a:pt x="0" y="393"/>
                  <a:pt x="7" y="400"/>
                  <a:pt x="16" y="400"/>
                </a:cubicBezTo>
                <a:cubicBezTo>
                  <a:pt x="31" y="400"/>
                  <a:pt x="31" y="400"/>
                  <a:pt x="31" y="400"/>
                </a:cubicBezTo>
                <a:cubicBezTo>
                  <a:pt x="211" y="400"/>
                  <a:pt x="211" y="400"/>
                  <a:pt x="211" y="400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33" y="400"/>
                  <a:pt x="240" y="393"/>
                  <a:pt x="240" y="384"/>
                </a:cubicBezTo>
                <a:cubicBezTo>
                  <a:pt x="240" y="384"/>
                  <a:pt x="240" y="379"/>
                  <a:pt x="240" y="320"/>
                </a:cubicBezTo>
                <a:cubicBezTo>
                  <a:pt x="240" y="261"/>
                  <a:pt x="169" y="235"/>
                  <a:pt x="169" y="200"/>
                </a:cubicBezTo>
                <a:cubicBezTo>
                  <a:pt x="169" y="166"/>
                  <a:pt x="240" y="140"/>
                  <a:pt x="240" y="80"/>
                </a:cubicBezTo>
                <a:close/>
                <a:moveTo>
                  <a:pt x="137" y="200"/>
                </a:moveTo>
                <a:cubicBezTo>
                  <a:pt x="137" y="228"/>
                  <a:pt x="157" y="249"/>
                  <a:pt x="174" y="266"/>
                </a:cubicBezTo>
                <a:cubicBezTo>
                  <a:pt x="195" y="286"/>
                  <a:pt x="208" y="301"/>
                  <a:pt x="208" y="320"/>
                </a:cubicBezTo>
                <a:cubicBezTo>
                  <a:pt x="208" y="360"/>
                  <a:pt x="208" y="360"/>
                  <a:pt x="208" y="360"/>
                </a:cubicBezTo>
                <a:cubicBezTo>
                  <a:pt x="199" y="360"/>
                  <a:pt x="199" y="360"/>
                  <a:pt x="199" y="360"/>
                </a:cubicBezTo>
                <a:cubicBezTo>
                  <a:pt x="143" y="306"/>
                  <a:pt x="143" y="306"/>
                  <a:pt x="143" y="306"/>
                </a:cubicBezTo>
                <a:cubicBezTo>
                  <a:pt x="130" y="294"/>
                  <a:pt x="110" y="294"/>
                  <a:pt x="97" y="306"/>
                </a:cubicBezTo>
                <a:cubicBezTo>
                  <a:pt x="41" y="360"/>
                  <a:pt x="41" y="360"/>
                  <a:pt x="41" y="360"/>
                </a:cubicBezTo>
                <a:cubicBezTo>
                  <a:pt x="32" y="360"/>
                  <a:pt x="32" y="360"/>
                  <a:pt x="32" y="36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299"/>
                  <a:pt x="50" y="281"/>
                  <a:pt x="68" y="263"/>
                </a:cubicBezTo>
                <a:cubicBezTo>
                  <a:pt x="86" y="245"/>
                  <a:pt x="105" y="227"/>
                  <a:pt x="105" y="200"/>
                </a:cubicBezTo>
                <a:cubicBezTo>
                  <a:pt x="105" y="174"/>
                  <a:pt x="86" y="155"/>
                  <a:pt x="68" y="137"/>
                </a:cubicBezTo>
                <a:cubicBezTo>
                  <a:pt x="46" y="116"/>
                  <a:pt x="32" y="100"/>
                  <a:pt x="32" y="81"/>
                </a:cubicBezTo>
                <a:cubicBezTo>
                  <a:pt x="32" y="40"/>
                  <a:pt x="32" y="40"/>
                  <a:pt x="32" y="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80"/>
                  <a:pt x="208" y="80"/>
                  <a:pt x="208" y="80"/>
                </a:cubicBezTo>
                <a:cubicBezTo>
                  <a:pt x="208" y="100"/>
                  <a:pt x="194" y="114"/>
                  <a:pt x="174" y="135"/>
                </a:cubicBezTo>
                <a:cubicBezTo>
                  <a:pt x="157" y="152"/>
                  <a:pt x="137" y="172"/>
                  <a:pt x="137" y="200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8813800" y="13112751"/>
            <a:ext cx="265112" cy="120650"/>
          </a:xfrm>
          <a:custGeom>
            <a:avLst/>
            <a:gdLst>
              <a:gd name="T0" fmla="*/ 69 w 137"/>
              <a:gd name="T1" fmla="*/ 0 h 62"/>
              <a:gd name="T2" fmla="*/ 104 w 137"/>
              <a:gd name="T3" fmla="*/ 0 h 62"/>
              <a:gd name="T4" fmla="*/ 127 w 137"/>
              <a:gd name="T5" fmla="*/ 21 h 62"/>
              <a:gd name="T6" fmla="*/ 110 w 137"/>
              <a:gd name="T7" fmla="*/ 37 h 62"/>
              <a:gd name="T8" fmla="*/ 92 w 137"/>
              <a:gd name="T9" fmla="*/ 53 h 62"/>
              <a:gd name="T10" fmla="*/ 46 w 137"/>
              <a:gd name="T11" fmla="*/ 53 h 62"/>
              <a:gd name="T12" fmla="*/ 28 w 137"/>
              <a:gd name="T13" fmla="*/ 37 h 62"/>
              <a:gd name="T14" fmla="*/ 11 w 137"/>
              <a:gd name="T15" fmla="*/ 21 h 62"/>
              <a:gd name="T16" fmla="*/ 34 w 137"/>
              <a:gd name="T17" fmla="*/ 0 h 62"/>
              <a:gd name="T18" fmla="*/ 69 w 137"/>
              <a:gd name="T1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7" h="62">
                <a:moveTo>
                  <a:pt x="69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25" y="0"/>
                  <a:pt x="137" y="12"/>
                  <a:pt x="127" y="21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92" y="53"/>
                  <a:pt x="92" y="53"/>
                  <a:pt x="92" y="53"/>
                </a:cubicBezTo>
                <a:cubicBezTo>
                  <a:pt x="82" y="62"/>
                  <a:pt x="56" y="62"/>
                  <a:pt x="46" y="53"/>
                </a:cubicBezTo>
                <a:cubicBezTo>
                  <a:pt x="28" y="37"/>
                  <a:pt x="28" y="37"/>
                  <a:pt x="28" y="37"/>
                </a:cubicBezTo>
                <a:cubicBezTo>
                  <a:pt x="11" y="21"/>
                  <a:pt x="11" y="21"/>
                  <a:pt x="11" y="21"/>
                </a:cubicBezTo>
                <a:cubicBezTo>
                  <a:pt x="0" y="12"/>
                  <a:pt x="13" y="0"/>
                  <a:pt x="34" y="0"/>
                </a:cubicBezTo>
                <a:lnTo>
                  <a:pt x="69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5" name="Freeform 31"/>
          <p:cNvSpPr>
            <a:spLocks noEditPoints="1"/>
          </p:cNvSpPr>
          <p:nvPr/>
        </p:nvSpPr>
        <p:spPr bwMode="auto">
          <a:xfrm>
            <a:off x="9885363" y="13323888"/>
            <a:ext cx="622300" cy="620713"/>
          </a:xfrm>
          <a:custGeom>
            <a:avLst/>
            <a:gdLst>
              <a:gd name="T0" fmla="*/ 161 w 321"/>
              <a:gd name="T1" fmla="*/ 0 h 320"/>
              <a:gd name="T2" fmla="*/ 0 w 321"/>
              <a:gd name="T3" fmla="*/ 160 h 320"/>
              <a:gd name="T4" fmla="*/ 161 w 321"/>
              <a:gd name="T5" fmla="*/ 320 h 320"/>
              <a:gd name="T6" fmla="*/ 321 w 321"/>
              <a:gd name="T7" fmla="*/ 160 h 320"/>
              <a:gd name="T8" fmla="*/ 161 w 321"/>
              <a:gd name="T9" fmla="*/ 0 h 320"/>
              <a:gd name="T10" fmla="*/ 161 w 321"/>
              <a:gd name="T11" fmla="*/ 188 h 320"/>
              <a:gd name="T12" fmla="*/ 133 w 321"/>
              <a:gd name="T13" fmla="*/ 160 h 320"/>
              <a:gd name="T14" fmla="*/ 147 w 321"/>
              <a:gd name="T15" fmla="*/ 135 h 320"/>
              <a:gd name="T16" fmla="*/ 156 w 321"/>
              <a:gd name="T17" fmla="*/ 60 h 320"/>
              <a:gd name="T18" fmla="*/ 160 w 321"/>
              <a:gd name="T19" fmla="*/ 56 h 320"/>
              <a:gd name="T20" fmla="*/ 165 w 321"/>
              <a:gd name="T21" fmla="*/ 60 h 320"/>
              <a:gd name="T22" fmla="*/ 174 w 321"/>
              <a:gd name="T23" fmla="*/ 135 h 320"/>
              <a:gd name="T24" fmla="*/ 189 w 321"/>
              <a:gd name="T25" fmla="*/ 160 h 320"/>
              <a:gd name="T26" fmla="*/ 161 w 321"/>
              <a:gd name="T27" fmla="*/ 18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1" h="320">
                <a:moveTo>
                  <a:pt x="161" y="0"/>
                </a:moveTo>
                <a:cubicBezTo>
                  <a:pt x="72" y="0"/>
                  <a:pt x="1" y="72"/>
                  <a:pt x="0" y="160"/>
                </a:cubicBezTo>
                <a:cubicBezTo>
                  <a:pt x="0" y="248"/>
                  <a:pt x="72" y="320"/>
                  <a:pt x="161" y="320"/>
                </a:cubicBezTo>
                <a:cubicBezTo>
                  <a:pt x="249" y="320"/>
                  <a:pt x="321" y="248"/>
                  <a:pt x="321" y="160"/>
                </a:cubicBezTo>
                <a:cubicBezTo>
                  <a:pt x="321" y="72"/>
                  <a:pt x="249" y="0"/>
                  <a:pt x="161" y="0"/>
                </a:cubicBezTo>
                <a:close/>
                <a:moveTo>
                  <a:pt x="161" y="188"/>
                </a:moveTo>
                <a:cubicBezTo>
                  <a:pt x="145" y="188"/>
                  <a:pt x="133" y="175"/>
                  <a:pt x="133" y="160"/>
                </a:cubicBezTo>
                <a:cubicBezTo>
                  <a:pt x="133" y="149"/>
                  <a:pt x="139" y="140"/>
                  <a:pt x="147" y="135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58"/>
                  <a:pt x="158" y="56"/>
                  <a:pt x="160" y="56"/>
                </a:cubicBezTo>
                <a:cubicBezTo>
                  <a:pt x="163" y="56"/>
                  <a:pt x="165" y="58"/>
                  <a:pt x="165" y="60"/>
                </a:cubicBezTo>
                <a:cubicBezTo>
                  <a:pt x="174" y="135"/>
                  <a:pt x="174" y="135"/>
                  <a:pt x="174" y="135"/>
                </a:cubicBezTo>
                <a:cubicBezTo>
                  <a:pt x="182" y="140"/>
                  <a:pt x="189" y="149"/>
                  <a:pt x="189" y="160"/>
                </a:cubicBezTo>
                <a:cubicBezTo>
                  <a:pt x="189" y="175"/>
                  <a:pt x="176" y="188"/>
                  <a:pt x="161" y="188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10104438" y="13169901"/>
            <a:ext cx="185737" cy="107950"/>
          </a:xfrm>
          <a:custGeom>
            <a:avLst/>
            <a:gdLst>
              <a:gd name="T0" fmla="*/ 8 w 96"/>
              <a:gd name="T1" fmla="*/ 56 h 56"/>
              <a:gd name="T2" fmla="*/ 88 w 96"/>
              <a:gd name="T3" fmla="*/ 56 h 56"/>
              <a:gd name="T4" fmla="*/ 96 w 96"/>
              <a:gd name="T5" fmla="*/ 48 h 56"/>
              <a:gd name="T6" fmla="*/ 96 w 96"/>
              <a:gd name="T7" fmla="*/ 8 h 56"/>
              <a:gd name="T8" fmla="*/ 88 w 96"/>
              <a:gd name="T9" fmla="*/ 0 h 56"/>
              <a:gd name="T10" fmla="*/ 8 w 96"/>
              <a:gd name="T11" fmla="*/ 0 h 56"/>
              <a:gd name="T12" fmla="*/ 0 w 96"/>
              <a:gd name="T13" fmla="*/ 8 h 56"/>
              <a:gd name="T14" fmla="*/ 0 w 96"/>
              <a:gd name="T15" fmla="*/ 48 h 56"/>
              <a:gd name="T16" fmla="*/ 8 w 96"/>
              <a:gd name="T1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" h="56">
                <a:moveTo>
                  <a:pt x="8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52"/>
                  <a:pt x="96" y="4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3"/>
                  <a:pt x="92" y="0"/>
                  <a:pt x="8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2"/>
                  <a:pt x="3" y="56"/>
                  <a:pt x="8" y="56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10426700" y="13304838"/>
            <a:ext cx="98425" cy="98425"/>
          </a:xfrm>
          <a:custGeom>
            <a:avLst/>
            <a:gdLst>
              <a:gd name="T0" fmla="*/ 48 w 51"/>
              <a:gd name="T1" fmla="*/ 20 h 51"/>
              <a:gd name="T2" fmla="*/ 31 w 51"/>
              <a:gd name="T3" fmla="*/ 3 h 51"/>
              <a:gd name="T4" fmla="*/ 20 w 51"/>
              <a:gd name="T5" fmla="*/ 3 h 51"/>
              <a:gd name="T6" fmla="*/ 3 w 51"/>
              <a:gd name="T7" fmla="*/ 20 h 51"/>
              <a:gd name="T8" fmla="*/ 3 w 51"/>
              <a:gd name="T9" fmla="*/ 31 h 51"/>
              <a:gd name="T10" fmla="*/ 20 w 51"/>
              <a:gd name="T11" fmla="*/ 48 h 51"/>
              <a:gd name="T12" fmla="*/ 31 w 51"/>
              <a:gd name="T13" fmla="*/ 48 h 51"/>
              <a:gd name="T14" fmla="*/ 48 w 51"/>
              <a:gd name="T15" fmla="*/ 31 h 51"/>
              <a:gd name="T16" fmla="*/ 48 w 51"/>
              <a:gd name="T17" fmla="*/ 2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1">
                <a:moveTo>
                  <a:pt x="48" y="20"/>
                </a:moveTo>
                <a:cubicBezTo>
                  <a:pt x="31" y="3"/>
                  <a:pt x="31" y="3"/>
                  <a:pt x="31" y="3"/>
                </a:cubicBezTo>
                <a:cubicBezTo>
                  <a:pt x="28" y="0"/>
                  <a:pt x="23" y="0"/>
                  <a:pt x="20" y="3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3"/>
                  <a:pt x="0" y="28"/>
                  <a:pt x="3" y="31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1"/>
                  <a:pt x="28" y="51"/>
                  <a:pt x="31" y="48"/>
                </a:cubicBezTo>
                <a:cubicBezTo>
                  <a:pt x="48" y="31"/>
                  <a:pt x="48" y="31"/>
                  <a:pt x="48" y="31"/>
                </a:cubicBezTo>
                <a:cubicBezTo>
                  <a:pt x="51" y="28"/>
                  <a:pt x="51" y="23"/>
                  <a:pt x="48" y="20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45" name="Grupp 44"/>
          <p:cNvGrpSpPr/>
          <p:nvPr/>
        </p:nvGrpSpPr>
        <p:grpSpPr>
          <a:xfrm>
            <a:off x="7260978" y="964367"/>
            <a:ext cx="3910507" cy="4811844"/>
            <a:chOff x="7260978" y="964367"/>
            <a:chExt cx="3910507" cy="4811844"/>
          </a:xfrm>
        </p:grpSpPr>
        <p:sp>
          <p:nvSpPr>
            <p:cNvPr id="42" name="Rektangel 41"/>
            <p:cNvSpPr/>
            <p:nvPr/>
          </p:nvSpPr>
          <p:spPr>
            <a:xfrm>
              <a:off x="7260978" y="964367"/>
              <a:ext cx="3910507" cy="481184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12769" y="3714133"/>
              <a:ext cx="1499915" cy="1494137"/>
            </a:xfrm>
            <a:custGeom>
              <a:avLst/>
              <a:gdLst>
                <a:gd name="T0" fmla="*/ 986 w 1073"/>
                <a:gd name="T1" fmla="*/ 424 h 1069"/>
                <a:gd name="T2" fmla="*/ 923 w 1073"/>
                <a:gd name="T3" fmla="*/ 362 h 1069"/>
                <a:gd name="T4" fmla="*/ 836 w 1073"/>
                <a:gd name="T5" fmla="*/ 327 h 1069"/>
                <a:gd name="T6" fmla="*/ 780 w 1073"/>
                <a:gd name="T7" fmla="*/ 449 h 1069"/>
                <a:gd name="T8" fmla="*/ 624 w 1073"/>
                <a:gd name="T9" fmla="*/ 443 h 1069"/>
                <a:gd name="T10" fmla="*/ 618 w 1073"/>
                <a:gd name="T11" fmla="*/ 286 h 1069"/>
                <a:gd name="T12" fmla="*/ 739 w 1073"/>
                <a:gd name="T13" fmla="*/ 231 h 1069"/>
                <a:gd name="T14" fmla="*/ 696 w 1073"/>
                <a:gd name="T15" fmla="*/ 134 h 1069"/>
                <a:gd name="T16" fmla="*/ 639 w 1073"/>
                <a:gd name="T17" fmla="*/ 77 h 1069"/>
                <a:gd name="T18" fmla="*/ 581 w 1073"/>
                <a:gd name="T19" fmla="*/ 19 h 1069"/>
                <a:gd name="T20" fmla="*/ 581 w 1073"/>
                <a:gd name="T21" fmla="*/ 19 h 1069"/>
                <a:gd name="T22" fmla="*/ 581 w 1073"/>
                <a:gd name="T23" fmla="*/ 19 h 1069"/>
                <a:gd name="T24" fmla="*/ 536 w 1073"/>
                <a:gd name="T25" fmla="*/ 1 h 1069"/>
                <a:gd name="T26" fmla="*/ 491 w 1073"/>
                <a:gd name="T27" fmla="*/ 19 h 1069"/>
                <a:gd name="T28" fmla="*/ 398 w 1073"/>
                <a:gd name="T29" fmla="*/ 112 h 1069"/>
                <a:gd name="T30" fmla="*/ 279 w 1073"/>
                <a:gd name="T31" fmla="*/ 179 h 1069"/>
                <a:gd name="T32" fmla="*/ 224 w 1073"/>
                <a:gd name="T33" fmla="*/ 57 h 1069"/>
                <a:gd name="T34" fmla="*/ 67 w 1073"/>
                <a:gd name="T35" fmla="*/ 63 h 1069"/>
                <a:gd name="T36" fmla="*/ 61 w 1073"/>
                <a:gd name="T37" fmla="*/ 220 h 1069"/>
                <a:gd name="T38" fmla="*/ 183 w 1073"/>
                <a:gd name="T39" fmla="*/ 275 h 1069"/>
                <a:gd name="T40" fmla="*/ 116 w 1073"/>
                <a:gd name="T41" fmla="*/ 394 h 1069"/>
                <a:gd name="T42" fmla="*/ 23 w 1073"/>
                <a:gd name="T43" fmla="*/ 487 h 1069"/>
                <a:gd name="T44" fmla="*/ 21 w 1073"/>
                <a:gd name="T45" fmla="*/ 574 h 1069"/>
                <a:gd name="T46" fmla="*/ 148 w 1073"/>
                <a:gd name="T47" fmla="*/ 702 h 1069"/>
                <a:gd name="T48" fmla="*/ 183 w 1073"/>
                <a:gd name="T49" fmla="*/ 789 h 1069"/>
                <a:gd name="T50" fmla="*/ 61 w 1073"/>
                <a:gd name="T51" fmla="*/ 844 h 1069"/>
                <a:gd name="T52" fmla="*/ 67 w 1073"/>
                <a:gd name="T53" fmla="*/ 1000 h 1069"/>
                <a:gd name="T54" fmla="*/ 224 w 1073"/>
                <a:gd name="T55" fmla="*/ 1006 h 1069"/>
                <a:gd name="T56" fmla="*/ 279 w 1073"/>
                <a:gd name="T57" fmla="*/ 885 h 1069"/>
                <a:gd name="T58" fmla="*/ 366 w 1073"/>
                <a:gd name="T59" fmla="*/ 920 h 1069"/>
                <a:gd name="T60" fmla="*/ 494 w 1073"/>
                <a:gd name="T61" fmla="*/ 1047 h 1069"/>
                <a:gd name="T62" fmla="*/ 499 w 1073"/>
                <a:gd name="T63" fmla="*/ 1051 h 1069"/>
                <a:gd name="T64" fmla="*/ 581 w 1073"/>
                <a:gd name="T65" fmla="*/ 1045 h 1069"/>
                <a:gd name="T66" fmla="*/ 707 w 1073"/>
                <a:gd name="T67" fmla="*/ 918 h 1069"/>
                <a:gd name="T68" fmla="*/ 793 w 1073"/>
                <a:gd name="T69" fmla="*/ 885 h 1069"/>
                <a:gd name="T70" fmla="*/ 848 w 1073"/>
                <a:gd name="T71" fmla="*/ 1006 h 1069"/>
                <a:gd name="T72" fmla="*/ 1004 w 1073"/>
                <a:gd name="T73" fmla="*/ 1000 h 1069"/>
                <a:gd name="T74" fmla="*/ 1010 w 1073"/>
                <a:gd name="T75" fmla="*/ 844 h 1069"/>
                <a:gd name="T76" fmla="*/ 889 w 1073"/>
                <a:gd name="T77" fmla="*/ 788 h 1069"/>
                <a:gd name="T78" fmla="*/ 917 w 1073"/>
                <a:gd name="T79" fmla="*/ 708 h 1069"/>
                <a:gd name="T80" fmla="*/ 1049 w 1073"/>
                <a:gd name="T81" fmla="*/ 577 h 1069"/>
                <a:gd name="T82" fmla="*/ 1049 w 1073"/>
                <a:gd name="T83" fmla="*/ 487 h 1069"/>
                <a:gd name="T84" fmla="*/ 986 w 1073"/>
                <a:gd name="T85" fmla="*/ 42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3" h="1069">
                  <a:moveTo>
                    <a:pt x="986" y="424"/>
                  </a:moveTo>
                  <a:cubicBezTo>
                    <a:pt x="964" y="403"/>
                    <a:pt x="943" y="382"/>
                    <a:pt x="923" y="362"/>
                  </a:cubicBezTo>
                  <a:cubicBezTo>
                    <a:pt x="892" y="331"/>
                    <a:pt x="859" y="307"/>
                    <a:pt x="836" y="327"/>
                  </a:cubicBezTo>
                  <a:cubicBezTo>
                    <a:pt x="783" y="372"/>
                    <a:pt x="829" y="398"/>
                    <a:pt x="780" y="449"/>
                  </a:cubicBezTo>
                  <a:cubicBezTo>
                    <a:pt x="739" y="491"/>
                    <a:pt x="671" y="490"/>
                    <a:pt x="624" y="443"/>
                  </a:cubicBezTo>
                  <a:cubicBezTo>
                    <a:pt x="576" y="395"/>
                    <a:pt x="576" y="327"/>
                    <a:pt x="618" y="286"/>
                  </a:cubicBezTo>
                  <a:cubicBezTo>
                    <a:pt x="668" y="237"/>
                    <a:pt x="695" y="284"/>
                    <a:pt x="739" y="231"/>
                  </a:cubicBezTo>
                  <a:cubicBezTo>
                    <a:pt x="762" y="205"/>
                    <a:pt x="731" y="169"/>
                    <a:pt x="696" y="134"/>
                  </a:cubicBezTo>
                  <a:cubicBezTo>
                    <a:pt x="677" y="115"/>
                    <a:pt x="658" y="96"/>
                    <a:pt x="639" y="77"/>
                  </a:cubicBezTo>
                  <a:cubicBezTo>
                    <a:pt x="581" y="19"/>
                    <a:pt x="581" y="19"/>
                    <a:pt x="581" y="19"/>
                  </a:cubicBezTo>
                  <a:cubicBezTo>
                    <a:pt x="581" y="19"/>
                    <a:pt x="581" y="19"/>
                    <a:pt x="581" y="19"/>
                  </a:cubicBezTo>
                  <a:cubicBezTo>
                    <a:pt x="581" y="19"/>
                    <a:pt x="581" y="19"/>
                    <a:pt x="581" y="19"/>
                  </a:cubicBezTo>
                  <a:cubicBezTo>
                    <a:pt x="568" y="7"/>
                    <a:pt x="551" y="1"/>
                    <a:pt x="536" y="1"/>
                  </a:cubicBezTo>
                  <a:cubicBezTo>
                    <a:pt x="520" y="0"/>
                    <a:pt x="504" y="7"/>
                    <a:pt x="491" y="19"/>
                  </a:cubicBezTo>
                  <a:cubicBezTo>
                    <a:pt x="460" y="50"/>
                    <a:pt x="398" y="112"/>
                    <a:pt x="398" y="112"/>
                  </a:cubicBezTo>
                  <a:cubicBezTo>
                    <a:pt x="356" y="154"/>
                    <a:pt x="311" y="206"/>
                    <a:pt x="279" y="179"/>
                  </a:cubicBezTo>
                  <a:cubicBezTo>
                    <a:pt x="226" y="134"/>
                    <a:pt x="273" y="108"/>
                    <a:pt x="224" y="57"/>
                  </a:cubicBezTo>
                  <a:cubicBezTo>
                    <a:pt x="183" y="15"/>
                    <a:pt x="115" y="16"/>
                    <a:pt x="67" y="63"/>
                  </a:cubicBezTo>
                  <a:cubicBezTo>
                    <a:pt x="20" y="111"/>
                    <a:pt x="19" y="179"/>
                    <a:pt x="61" y="220"/>
                  </a:cubicBezTo>
                  <a:cubicBezTo>
                    <a:pt x="112" y="268"/>
                    <a:pt x="138" y="222"/>
                    <a:pt x="183" y="275"/>
                  </a:cubicBezTo>
                  <a:cubicBezTo>
                    <a:pt x="210" y="307"/>
                    <a:pt x="158" y="352"/>
                    <a:pt x="116" y="394"/>
                  </a:cubicBezTo>
                  <a:cubicBezTo>
                    <a:pt x="86" y="425"/>
                    <a:pt x="49" y="456"/>
                    <a:pt x="23" y="487"/>
                  </a:cubicBezTo>
                  <a:cubicBezTo>
                    <a:pt x="0" y="515"/>
                    <a:pt x="0" y="553"/>
                    <a:pt x="21" y="574"/>
                  </a:cubicBezTo>
                  <a:cubicBezTo>
                    <a:pt x="66" y="621"/>
                    <a:pt x="104" y="657"/>
                    <a:pt x="148" y="702"/>
                  </a:cubicBezTo>
                  <a:cubicBezTo>
                    <a:pt x="179" y="733"/>
                    <a:pt x="203" y="765"/>
                    <a:pt x="183" y="789"/>
                  </a:cubicBezTo>
                  <a:cubicBezTo>
                    <a:pt x="138" y="842"/>
                    <a:pt x="112" y="795"/>
                    <a:pt x="61" y="844"/>
                  </a:cubicBezTo>
                  <a:cubicBezTo>
                    <a:pt x="19" y="885"/>
                    <a:pt x="20" y="953"/>
                    <a:pt x="67" y="1000"/>
                  </a:cubicBezTo>
                  <a:cubicBezTo>
                    <a:pt x="115" y="1048"/>
                    <a:pt x="183" y="1049"/>
                    <a:pt x="224" y="1006"/>
                  </a:cubicBezTo>
                  <a:cubicBezTo>
                    <a:pt x="272" y="956"/>
                    <a:pt x="226" y="930"/>
                    <a:pt x="279" y="885"/>
                  </a:cubicBezTo>
                  <a:cubicBezTo>
                    <a:pt x="303" y="865"/>
                    <a:pt x="334" y="889"/>
                    <a:pt x="366" y="920"/>
                  </a:cubicBezTo>
                  <a:cubicBezTo>
                    <a:pt x="410" y="962"/>
                    <a:pt x="454" y="1009"/>
                    <a:pt x="494" y="1047"/>
                  </a:cubicBezTo>
                  <a:cubicBezTo>
                    <a:pt x="495" y="1048"/>
                    <a:pt x="497" y="1050"/>
                    <a:pt x="499" y="1051"/>
                  </a:cubicBezTo>
                  <a:cubicBezTo>
                    <a:pt x="523" y="1069"/>
                    <a:pt x="558" y="1067"/>
                    <a:pt x="581" y="1045"/>
                  </a:cubicBezTo>
                  <a:cubicBezTo>
                    <a:pt x="622" y="1003"/>
                    <a:pt x="664" y="961"/>
                    <a:pt x="707" y="918"/>
                  </a:cubicBezTo>
                  <a:cubicBezTo>
                    <a:pt x="738" y="887"/>
                    <a:pt x="769" y="865"/>
                    <a:pt x="793" y="885"/>
                  </a:cubicBezTo>
                  <a:cubicBezTo>
                    <a:pt x="845" y="929"/>
                    <a:pt x="799" y="955"/>
                    <a:pt x="848" y="1006"/>
                  </a:cubicBezTo>
                  <a:cubicBezTo>
                    <a:pt x="889" y="1048"/>
                    <a:pt x="957" y="1047"/>
                    <a:pt x="1004" y="1000"/>
                  </a:cubicBezTo>
                  <a:cubicBezTo>
                    <a:pt x="1052" y="952"/>
                    <a:pt x="1052" y="885"/>
                    <a:pt x="1010" y="844"/>
                  </a:cubicBezTo>
                  <a:cubicBezTo>
                    <a:pt x="960" y="795"/>
                    <a:pt x="933" y="841"/>
                    <a:pt x="889" y="788"/>
                  </a:cubicBezTo>
                  <a:cubicBezTo>
                    <a:pt x="870" y="766"/>
                    <a:pt x="890" y="737"/>
                    <a:pt x="917" y="708"/>
                  </a:cubicBezTo>
                  <a:cubicBezTo>
                    <a:pt x="962" y="663"/>
                    <a:pt x="1006" y="619"/>
                    <a:pt x="1049" y="577"/>
                  </a:cubicBezTo>
                  <a:cubicBezTo>
                    <a:pt x="1073" y="552"/>
                    <a:pt x="1073" y="512"/>
                    <a:pt x="1049" y="487"/>
                  </a:cubicBezTo>
                  <a:cubicBezTo>
                    <a:pt x="1028" y="466"/>
                    <a:pt x="1007" y="445"/>
                    <a:pt x="986" y="4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719110" y="1288521"/>
              <a:ext cx="1593574" cy="1594823"/>
            </a:xfrm>
            <a:custGeom>
              <a:avLst/>
              <a:gdLst>
                <a:gd name="T0" fmla="*/ 660 w 1051"/>
                <a:gd name="T1" fmla="*/ 114 h 1052"/>
                <a:gd name="T2" fmla="*/ 725 w 1051"/>
                <a:gd name="T3" fmla="*/ 231 h 1052"/>
                <a:gd name="T4" fmla="*/ 606 w 1051"/>
                <a:gd name="T5" fmla="*/ 285 h 1052"/>
                <a:gd name="T6" fmla="*/ 612 w 1051"/>
                <a:gd name="T7" fmla="*/ 438 h 1052"/>
                <a:gd name="T8" fmla="*/ 765 w 1051"/>
                <a:gd name="T9" fmla="*/ 444 h 1052"/>
                <a:gd name="T10" fmla="*/ 819 w 1051"/>
                <a:gd name="T11" fmla="*/ 325 h 1052"/>
                <a:gd name="T12" fmla="*/ 905 w 1051"/>
                <a:gd name="T13" fmla="*/ 359 h 1052"/>
                <a:gd name="T14" fmla="*/ 1027 w 1051"/>
                <a:gd name="T15" fmla="*/ 481 h 1052"/>
                <a:gd name="T16" fmla="*/ 1027 w 1051"/>
                <a:gd name="T17" fmla="*/ 569 h 1052"/>
                <a:gd name="T18" fmla="*/ 936 w 1051"/>
                <a:gd name="T19" fmla="*/ 660 h 1052"/>
                <a:gd name="T20" fmla="*/ 871 w 1051"/>
                <a:gd name="T21" fmla="*/ 777 h 1052"/>
                <a:gd name="T22" fmla="*/ 990 w 1051"/>
                <a:gd name="T23" fmla="*/ 831 h 1052"/>
                <a:gd name="T24" fmla="*/ 984 w 1051"/>
                <a:gd name="T25" fmla="*/ 984 h 1052"/>
                <a:gd name="T26" fmla="*/ 831 w 1051"/>
                <a:gd name="T27" fmla="*/ 990 h 1052"/>
                <a:gd name="T28" fmla="*/ 776 w 1051"/>
                <a:gd name="T29" fmla="*/ 871 h 1052"/>
                <a:gd name="T30" fmla="*/ 660 w 1051"/>
                <a:gd name="T31" fmla="*/ 937 h 1052"/>
                <a:gd name="T32" fmla="*/ 569 w 1051"/>
                <a:gd name="T33" fmla="*/ 1028 h 1052"/>
                <a:gd name="T34" fmla="*/ 481 w 1051"/>
                <a:gd name="T35" fmla="*/ 1028 h 1052"/>
                <a:gd name="T36" fmla="*/ 391 w 1051"/>
                <a:gd name="T37" fmla="*/ 938 h 1052"/>
                <a:gd name="T38" fmla="*/ 326 w 1051"/>
                <a:gd name="T39" fmla="*/ 821 h 1052"/>
                <a:gd name="T40" fmla="*/ 445 w 1051"/>
                <a:gd name="T41" fmla="*/ 767 h 1052"/>
                <a:gd name="T42" fmla="*/ 439 w 1051"/>
                <a:gd name="T43" fmla="*/ 614 h 1052"/>
                <a:gd name="T44" fmla="*/ 286 w 1051"/>
                <a:gd name="T45" fmla="*/ 608 h 1052"/>
                <a:gd name="T46" fmla="*/ 232 w 1051"/>
                <a:gd name="T47" fmla="*/ 727 h 1052"/>
                <a:gd name="T48" fmla="*/ 146 w 1051"/>
                <a:gd name="T49" fmla="*/ 693 h 1052"/>
                <a:gd name="T50" fmla="*/ 24 w 1051"/>
                <a:gd name="T51" fmla="*/ 570 h 1052"/>
                <a:gd name="T52" fmla="*/ 24 w 1051"/>
                <a:gd name="T53" fmla="*/ 483 h 1052"/>
                <a:gd name="T54" fmla="*/ 115 w 1051"/>
                <a:gd name="T55" fmla="*/ 392 h 1052"/>
                <a:gd name="T56" fmla="*/ 180 w 1051"/>
                <a:gd name="T57" fmla="*/ 275 h 1052"/>
                <a:gd name="T58" fmla="*/ 61 w 1051"/>
                <a:gd name="T59" fmla="*/ 221 h 1052"/>
                <a:gd name="T60" fmla="*/ 67 w 1051"/>
                <a:gd name="T61" fmla="*/ 68 h 1052"/>
                <a:gd name="T62" fmla="*/ 220 w 1051"/>
                <a:gd name="T63" fmla="*/ 62 h 1052"/>
                <a:gd name="T64" fmla="*/ 275 w 1051"/>
                <a:gd name="T65" fmla="*/ 181 h 1052"/>
                <a:gd name="T66" fmla="*/ 391 w 1051"/>
                <a:gd name="T67" fmla="*/ 115 h 1052"/>
                <a:gd name="T68" fmla="*/ 482 w 1051"/>
                <a:gd name="T69" fmla="*/ 24 h 1052"/>
                <a:gd name="T70" fmla="*/ 570 w 1051"/>
                <a:gd name="T71" fmla="*/ 24 h 1052"/>
                <a:gd name="T72" fmla="*/ 660 w 1051"/>
                <a:gd name="T73" fmla="*/ 11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1" h="1052">
                  <a:moveTo>
                    <a:pt x="660" y="114"/>
                  </a:moveTo>
                  <a:cubicBezTo>
                    <a:pt x="701" y="155"/>
                    <a:pt x="751" y="200"/>
                    <a:pt x="725" y="231"/>
                  </a:cubicBezTo>
                  <a:cubicBezTo>
                    <a:pt x="681" y="282"/>
                    <a:pt x="656" y="237"/>
                    <a:pt x="606" y="285"/>
                  </a:cubicBezTo>
                  <a:cubicBezTo>
                    <a:pt x="565" y="325"/>
                    <a:pt x="565" y="392"/>
                    <a:pt x="612" y="438"/>
                  </a:cubicBezTo>
                  <a:cubicBezTo>
                    <a:pt x="658" y="485"/>
                    <a:pt x="725" y="485"/>
                    <a:pt x="765" y="444"/>
                  </a:cubicBezTo>
                  <a:cubicBezTo>
                    <a:pt x="813" y="395"/>
                    <a:pt x="768" y="369"/>
                    <a:pt x="819" y="325"/>
                  </a:cubicBezTo>
                  <a:cubicBezTo>
                    <a:pt x="842" y="306"/>
                    <a:pt x="874" y="330"/>
                    <a:pt x="905" y="359"/>
                  </a:cubicBezTo>
                  <a:cubicBezTo>
                    <a:pt x="947" y="402"/>
                    <a:pt x="991" y="445"/>
                    <a:pt x="1027" y="481"/>
                  </a:cubicBezTo>
                  <a:cubicBezTo>
                    <a:pt x="1051" y="506"/>
                    <a:pt x="1051" y="545"/>
                    <a:pt x="1027" y="569"/>
                  </a:cubicBezTo>
                  <a:cubicBezTo>
                    <a:pt x="936" y="660"/>
                    <a:pt x="936" y="660"/>
                    <a:pt x="936" y="660"/>
                  </a:cubicBezTo>
                  <a:cubicBezTo>
                    <a:pt x="895" y="701"/>
                    <a:pt x="844" y="746"/>
                    <a:pt x="871" y="777"/>
                  </a:cubicBezTo>
                  <a:cubicBezTo>
                    <a:pt x="914" y="829"/>
                    <a:pt x="940" y="783"/>
                    <a:pt x="990" y="831"/>
                  </a:cubicBezTo>
                  <a:cubicBezTo>
                    <a:pt x="1031" y="871"/>
                    <a:pt x="1030" y="938"/>
                    <a:pt x="984" y="984"/>
                  </a:cubicBezTo>
                  <a:cubicBezTo>
                    <a:pt x="937" y="1031"/>
                    <a:pt x="871" y="1031"/>
                    <a:pt x="831" y="990"/>
                  </a:cubicBezTo>
                  <a:cubicBezTo>
                    <a:pt x="783" y="941"/>
                    <a:pt x="828" y="915"/>
                    <a:pt x="776" y="871"/>
                  </a:cubicBezTo>
                  <a:cubicBezTo>
                    <a:pt x="745" y="845"/>
                    <a:pt x="701" y="895"/>
                    <a:pt x="660" y="937"/>
                  </a:cubicBezTo>
                  <a:cubicBezTo>
                    <a:pt x="569" y="1028"/>
                    <a:pt x="569" y="1028"/>
                    <a:pt x="569" y="1028"/>
                  </a:cubicBezTo>
                  <a:cubicBezTo>
                    <a:pt x="544" y="1052"/>
                    <a:pt x="505" y="1052"/>
                    <a:pt x="481" y="1028"/>
                  </a:cubicBezTo>
                  <a:cubicBezTo>
                    <a:pt x="458" y="1005"/>
                    <a:pt x="304" y="851"/>
                    <a:pt x="391" y="938"/>
                  </a:cubicBezTo>
                  <a:cubicBezTo>
                    <a:pt x="350" y="897"/>
                    <a:pt x="300" y="852"/>
                    <a:pt x="326" y="821"/>
                  </a:cubicBezTo>
                  <a:cubicBezTo>
                    <a:pt x="370" y="769"/>
                    <a:pt x="395" y="815"/>
                    <a:pt x="445" y="767"/>
                  </a:cubicBezTo>
                  <a:cubicBezTo>
                    <a:pt x="486" y="727"/>
                    <a:pt x="486" y="660"/>
                    <a:pt x="439" y="614"/>
                  </a:cubicBezTo>
                  <a:cubicBezTo>
                    <a:pt x="393" y="567"/>
                    <a:pt x="326" y="567"/>
                    <a:pt x="286" y="608"/>
                  </a:cubicBezTo>
                  <a:cubicBezTo>
                    <a:pt x="238" y="657"/>
                    <a:pt x="283" y="683"/>
                    <a:pt x="232" y="727"/>
                  </a:cubicBezTo>
                  <a:cubicBezTo>
                    <a:pt x="209" y="746"/>
                    <a:pt x="177" y="722"/>
                    <a:pt x="146" y="693"/>
                  </a:cubicBezTo>
                  <a:cubicBezTo>
                    <a:pt x="104" y="650"/>
                    <a:pt x="60" y="607"/>
                    <a:pt x="24" y="570"/>
                  </a:cubicBezTo>
                  <a:cubicBezTo>
                    <a:pt x="0" y="546"/>
                    <a:pt x="0" y="507"/>
                    <a:pt x="24" y="483"/>
                  </a:cubicBezTo>
                  <a:cubicBezTo>
                    <a:pt x="115" y="392"/>
                    <a:pt x="115" y="392"/>
                    <a:pt x="115" y="392"/>
                  </a:cubicBezTo>
                  <a:cubicBezTo>
                    <a:pt x="156" y="350"/>
                    <a:pt x="207" y="306"/>
                    <a:pt x="180" y="275"/>
                  </a:cubicBezTo>
                  <a:cubicBezTo>
                    <a:pt x="137" y="223"/>
                    <a:pt x="111" y="268"/>
                    <a:pt x="61" y="221"/>
                  </a:cubicBezTo>
                  <a:cubicBezTo>
                    <a:pt x="20" y="181"/>
                    <a:pt x="21" y="114"/>
                    <a:pt x="67" y="68"/>
                  </a:cubicBezTo>
                  <a:cubicBezTo>
                    <a:pt x="114" y="21"/>
                    <a:pt x="180" y="20"/>
                    <a:pt x="220" y="62"/>
                  </a:cubicBezTo>
                  <a:cubicBezTo>
                    <a:pt x="268" y="111"/>
                    <a:pt x="223" y="137"/>
                    <a:pt x="275" y="181"/>
                  </a:cubicBezTo>
                  <a:cubicBezTo>
                    <a:pt x="306" y="207"/>
                    <a:pt x="350" y="157"/>
                    <a:pt x="391" y="115"/>
                  </a:cubicBezTo>
                  <a:cubicBezTo>
                    <a:pt x="482" y="24"/>
                    <a:pt x="482" y="24"/>
                    <a:pt x="482" y="24"/>
                  </a:cubicBezTo>
                  <a:cubicBezTo>
                    <a:pt x="507" y="0"/>
                    <a:pt x="546" y="0"/>
                    <a:pt x="570" y="24"/>
                  </a:cubicBezTo>
                  <a:lnTo>
                    <a:pt x="660" y="1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9189244" y="2930830"/>
              <a:ext cx="1566606" cy="1566606"/>
            </a:xfrm>
            <a:custGeom>
              <a:avLst/>
              <a:gdLst>
                <a:gd name="T0" fmla="*/ 314 w 1000"/>
                <a:gd name="T1" fmla="*/ 0 h 1000"/>
                <a:gd name="T2" fmla="*/ 271 w 1000"/>
                <a:gd name="T3" fmla="*/ 18 h 1000"/>
                <a:gd name="T4" fmla="*/ 254 w 1000"/>
                <a:gd name="T5" fmla="*/ 60 h 1000"/>
                <a:gd name="T6" fmla="*/ 254 w 1000"/>
                <a:gd name="T7" fmla="*/ 184 h 1000"/>
                <a:gd name="T8" fmla="*/ 219 w 1000"/>
                <a:gd name="T9" fmla="*/ 309 h 1000"/>
                <a:gd name="T10" fmla="*/ 100 w 1000"/>
                <a:gd name="T11" fmla="*/ 265 h 1000"/>
                <a:gd name="T12" fmla="*/ 0 w 1000"/>
                <a:gd name="T13" fmla="*/ 373 h 1000"/>
                <a:gd name="T14" fmla="*/ 100 w 1000"/>
                <a:gd name="T15" fmla="*/ 482 h 1000"/>
                <a:gd name="T16" fmla="*/ 219 w 1000"/>
                <a:gd name="T17" fmla="*/ 437 h 1000"/>
                <a:gd name="T18" fmla="*/ 254 w 1000"/>
                <a:gd name="T19" fmla="*/ 562 h 1000"/>
                <a:gd name="T20" fmla="*/ 254 w 1000"/>
                <a:gd name="T21" fmla="*/ 686 h 1000"/>
                <a:gd name="T22" fmla="*/ 311 w 1000"/>
                <a:gd name="T23" fmla="*/ 746 h 1000"/>
                <a:gd name="T24" fmla="*/ 481 w 1000"/>
                <a:gd name="T25" fmla="*/ 746 h 1000"/>
                <a:gd name="T26" fmla="*/ 562 w 1000"/>
                <a:gd name="T27" fmla="*/ 781 h 1000"/>
                <a:gd name="T28" fmla="*/ 518 w 1000"/>
                <a:gd name="T29" fmla="*/ 899 h 1000"/>
                <a:gd name="T30" fmla="*/ 627 w 1000"/>
                <a:gd name="T31" fmla="*/ 1000 h 1000"/>
                <a:gd name="T32" fmla="*/ 735 w 1000"/>
                <a:gd name="T33" fmla="*/ 899 h 1000"/>
                <a:gd name="T34" fmla="*/ 691 w 1000"/>
                <a:gd name="T35" fmla="*/ 781 h 1000"/>
                <a:gd name="T36" fmla="*/ 773 w 1000"/>
                <a:gd name="T37" fmla="*/ 746 h 1000"/>
                <a:gd name="T38" fmla="*/ 943 w 1000"/>
                <a:gd name="T39" fmla="*/ 746 h 1000"/>
                <a:gd name="T40" fmla="*/ 949 w 1000"/>
                <a:gd name="T41" fmla="*/ 745 h 1000"/>
                <a:gd name="T42" fmla="*/ 1000 w 1000"/>
                <a:gd name="T43" fmla="*/ 686 h 1000"/>
                <a:gd name="T44" fmla="*/ 1000 w 1000"/>
                <a:gd name="T45" fmla="*/ 518 h 1000"/>
                <a:gd name="T46" fmla="*/ 964 w 1000"/>
                <a:gd name="T47" fmla="*/ 437 h 1000"/>
                <a:gd name="T48" fmla="*/ 846 w 1000"/>
                <a:gd name="T49" fmla="*/ 481 h 1000"/>
                <a:gd name="T50" fmla="*/ 745 w 1000"/>
                <a:gd name="T51" fmla="*/ 372 h 1000"/>
                <a:gd name="T52" fmla="*/ 846 w 1000"/>
                <a:gd name="T53" fmla="*/ 263 h 1000"/>
                <a:gd name="T54" fmla="*/ 964 w 1000"/>
                <a:gd name="T55" fmla="*/ 308 h 1000"/>
                <a:gd name="T56" fmla="*/ 1000 w 1000"/>
                <a:gd name="T57" fmla="*/ 204 h 1000"/>
                <a:gd name="T58" fmla="*/ 1000 w 1000"/>
                <a:gd name="T59" fmla="*/ 60 h 1000"/>
                <a:gd name="T60" fmla="*/ 940 w 1000"/>
                <a:gd name="T61" fmla="*/ 0 h 1000"/>
                <a:gd name="T62" fmla="*/ 772 w 1000"/>
                <a:gd name="T63" fmla="*/ 0 h 1000"/>
                <a:gd name="T64" fmla="*/ 690 w 1000"/>
                <a:gd name="T65" fmla="*/ 35 h 1000"/>
                <a:gd name="T66" fmla="*/ 734 w 1000"/>
                <a:gd name="T67" fmla="*/ 154 h 1000"/>
                <a:gd name="T68" fmla="*/ 626 w 1000"/>
                <a:gd name="T69" fmla="*/ 255 h 1000"/>
                <a:gd name="T70" fmla="*/ 517 w 1000"/>
                <a:gd name="T71" fmla="*/ 154 h 1000"/>
                <a:gd name="T72" fmla="*/ 561 w 1000"/>
                <a:gd name="T73" fmla="*/ 35 h 1000"/>
                <a:gd name="T74" fmla="*/ 468 w 1000"/>
                <a:gd name="T75" fmla="*/ 0 h 1000"/>
                <a:gd name="T76" fmla="*/ 391 w 1000"/>
                <a:gd name="T77" fmla="*/ 0 h 1000"/>
                <a:gd name="T78" fmla="*/ 314 w 1000"/>
                <a:gd name="T79" fmla="*/ 0 h 1000"/>
                <a:gd name="T80" fmla="*/ 314 w 1000"/>
                <a:gd name="T81" fmla="*/ 0 h 1000"/>
                <a:gd name="T82" fmla="*/ 314 w 1000"/>
                <a:gd name="T83" fmla="*/ 0 h 1000"/>
                <a:gd name="T84" fmla="*/ 314 w 1000"/>
                <a:gd name="T85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0" h="1000">
                  <a:moveTo>
                    <a:pt x="314" y="0"/>
                  </a:moveTo>
                  <a:cubicBezTo>
                    <a:pt x="297" y="0"/>
                    <a:pt x="282" y="7"/>
                    <a:pt x="271" y="18"/>
                  </a:cubicBezTo>
                  <a:cubicBezTo>
                    <a:pt x="261" y="28"/>
                    <a:pt x="254" y="43"/>
                    <a:pt x="254" y="60"/>
                  </a:cubicBezTo>
                  <a:cubicBezTo>
                    <a:pt x="254" y="60"/>
                    <a:pt x="254" y="143"/>
                    <a:pt x="254" y="184"/>
                  </a:cubicBezTo>
                  <a:cubicBezTo>
                    <a:pt x="254" y="241"/>
                    <a:pt x="258" y="305"/>
                    <a:pt x="219" y="309"/>
                  </a:cubicBezTo>
                  <a:cubicBezTo>
                    <a:pt x="154" y="314"/>
                    <a:pt x="167" y="266"/>
                    <a:pt x="100" y="265"/>
                  </a:cubicBezTo>
                  <a:cubicBezTo>
                    <a:pt x="45" y="264"/>
                    <a:pt x="0" y="310"/>
                    <a:pt x="0" y="373"/>
                  </a:cubicBezTo>
                  <a:cubicBezTo>
                    <a:pt x="0" y="437"/>
                    <a:pt x="45" y="482"/>
                    <a:pt x="100" y="482"/>
                  </a:cubicBezTo>
                  <a:cubicBezTo>
                    <a:pt x="167" y="480"/>
                    <a:pt x="154" y="432"/>
                    <a:pt x="219" y="437"/>
                  </a:cubicBezTo>
                  <a:cubicBezTo>
                    <a:pt x="258" y="441"/>
                    <a:pt x="254" y="505"/>
                    <a:pt x="254" y="562"/>
                  </a:cubicBezTo>
                  <a:cubicBezTo>
                    <a:pt x="254" y="603"/>
                    <a:pt x="250" y="648"/>
                    <a:pt x="254" y="686"/>
                  </a:cubicBezTo>
                  <a:cubicBezTo>
                    <a:pt x="257" y="720"/>
                    <a:pt x="282" y="745"/>
                    <a:pt x="311" y="746"/>
                  </a:cubicBezTo>
                  <a:cubicBezTo>
                    <a:pt x="372" y="747"/>
                    <a:pt x="422" y="746"/>
                    <a:pt x="481" y="746"/>
                  </a:cubicBezTo>
                  <a:cubicBezTo>
                    <a:pt x="523" y="746"/>
                    <a:pt x="560" y="752"/>
                    <a:pt x="562" y="781"/>
                  </a:cubicBezTo>
                  <a:cubicBezTo>
                    <a:pt x="568" y="846"/>
                    <a:pt x="519" y="833"/>
                    <a:pt x="518" y="899"/>
                  </a:cubicBezTo>
                  <a:cubicBezTo>
                    <a:pt x="517" y="955"/>
                    <a:pt x="563" y="1000"/>
                    <a:pt x="627" y="1000"/>
                  </a:cubicBezTo>
                  <a:cubicBezTo>
                    <a:pt x="690" y="1000"/>
                    <a:pt x="736" y="955"/>
                    <a:pt x="735" y="899"/>
                  </a:cubicBezTo>
                  <a:cubicBezTo>
                    <a:pt x="734" y="833"/>
                    <a:pt x="686" y="846"/>
                    <a:pt x="691" y="781"/>
                  </a:cubicBezTo>
                  <a:cubicBezTo>
                    <a:pt x="694" y="752"/>
                    <a:pt x="731" y="747"/>
                    <a:pt x="773" y="746"/>
                  </a:cubicBezTo>
                  <a:cubicBezTo>
                    <a:pt x="830" y="745"/>
                    <a:pt x="891" y="748"/>
                    <a:pt x="943" y="746"/>
                  </a:cubicBezTo>
                  <a:cubicBezTo>
                    <a:pt x="945" y="746"/>
                    <a:pt x="947" y="746"/>
                    <a:pt x="949" y="745"/>
                  </a:cubicBezTo>
                  <a:cubicBezTo>
                    <a:pt x="978" y="741"/>
                    <a:pt x="1000" y="716"/>
                    <a:pt x="1000" y="686"/>
                  </a:cubicBezTo>
                  <a:cubicBezTo>
                    <a:pt x="1000" y="630"/>
                    <a:pt x="1000" y="574"/>
                    <a:pt x="1000" y="518"/>
                  </a:cubicBezTo>
                  <a:cubicBezTo>
                    <a:pt x="999" y="477"/>
                    <a:pt x="993" y="439"/>
                    <a:pt x="964" y="437"/>
                  </a:cubicBezTo>
                  <a:cubicBezTo>
                    <a:pt x="899" y="431"/>
                    <a:pt x="913" y="480"/>
                    <a:pt x="846" y="481"/>
                  </a:cubicBezTo>
                  <a:cubicBezTo>
                    <a:pt x="790" y="482"/>
                    <a:pt x="745" y="436"/>
                    <a:pt x="745" y="372"/>
                  </a:cubicBezTo>
                  <a:cubicBezTo>
                    <a:pt x="745" y="309"/>
                    <a:pt x="790" y="263"/>
                    <a:pt x="846" y="263"/>
                  </a:cubicBezTo>
                  <a:cubicBezTo>
                    <a:pt x="913" y="265"/>
                    <a:pt x="899" y="313"/>
                    <a:pt x="964" y="308"/>
                  </a:cubicBezTo>
                  <a:cubicBezTo>
                    <a:pt x="999" y="305"/>
                    <a:pt x="1000" y="255"/>
                    <a:pt x="1000" y="204"/>
                  </a:cubicBezTo>
                  <a:cubicBezTo>
                    <a:pt x="1000" y="156"/>
                    <a:pt x="1000" y="104"/>
                    <a:pt x="1000" y="60"/>
                  </a:cubicBezTo>
                  <a:cubicBezTo>
                    <a:pt x="1000" y="27"/>
                    <a:pt x="973" y="0"/>
                    <a:pt x="940" y="0"/>
                  </a:cubicBezTo>
                  <a:cubicBezTo>
                    <a:pt x="885" y="0"/>
                    <a:pt x="825" y="0"/>
                    <a:pt x="772" y="0"/>
                  </a:cubicBezTo>
                  <a:cubicBezTo>
                    <a:pt x="731" y="1"/>
                    <a:pt x="693" y="6"/>
                    <a:pt x="690" y="35"/>
                  </a:cubicBezTo>
                  <a:cubicBezTo>
                    <a:pt x="685" y="101"/>
                    <a:pt x="733" y="87"/>
                    <a:pt x="734" y="154"/>
                  </a:cubicBezTo>
                  <a:cubicBezTo>
                    <a:pt x="735" y="210"/>
                    <a:pt x="689" y="255"/>
                    <a:pt x="626" y="255"/>
                  </a:cubicBezTo>
                  <a:cubicBezTo>
                    <a:pt x="562" y="255"/>
                    <a:pt x="516" y="210"/>
                    <a:pt x="517" y="154"/>
                  </a:cubicBezTo>
                  <a:cubicBezTo>
                    <a:pt x="518" y="87"/>
                    <a:pt x="567" y="101"/>
                    <a:pt x="561" y="35"/>
                  </a:cubicBezTo>
                  <a:cubicBezTo>
                    <a:pt x="559" y="3"/>
                    <a:pt x="515" y="0"/>
                    <a:pt x="468" y="0"/>
                  </a:cubicBezTo>
                  <a:cubicBezTo>
                    <a:pt x="443" y="0"/>
                    <a:pt x="417" y="0"/>
                    <a:pt x="391" y="0"/>
                  </a:cubicBezTo>
                  <a:cubicBezTo>
                    <a:pt x="366" y="0"/>
                    <a:pt x="340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09295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675" y="874542"/>
            <a:ext cx="10800000" cy="503589"/>
          </a:xfrm>
        </p:spPr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6676" y="1581866"/>
            <a:ext cx="5504916" cy="4358650"/>
          </a:xfrm>
        </p:spPr>
        <p:txBody>
          <a:bodyPr/>
          <a:lstStyle/>
          <a:p>
            <a:pPr marL="234000" indent="-234000"/>
            <a:r>
              <a:rPr lang="sv-SE" sz="1800" dirty="0"/>
              <a:t>Fordonssäkerhet är viktigt men nyintroducerade och kommande fordonssystem ger stor effekt </a:t>
            </a:r>
            <a:br>
              <a:rPr lang="sv-SE" sz="1800" dirty="0"/>
            </a:br>
            <a:r>
              <a:rPr lang="sv-SE" sz="1800" dirty="0"/>
              <a:t>först efter 2030</a:t>
            </a:r>
          </a:p>
          <a:p>
            <a:pPr marL="234000" indent="-234000"/>
            <a:r>
              <a:rPr lang="sv-SE" sz="1800" dirty="0"/>
              <a:t>En fjärdedel av alla som omkommer i trafiken </a:t>
            </a:r>
            <a:br>
              <a:rPr lang="sv-SE" sz="1800" dirty="0"/>
            </a:br>
            <a:r>
              <a:rPr lang="sv-SE" sz="1800" dirty="0"/>
              <a:t>gör det i en alkohol- eller drogrelaterad olycka </a:t>
            </a:r>
            <a:br>
              <a:rPr lang="sv-SE" sz="1800" dirty="0"/>
            </a:br>
            <a:r>
              <a:rPr lang="sv-SE" sz="1800" dirty="0"/>
              <a:t>och det är nödvändigt att ökade insatser görs </a:t>
            </a:r>
            <a:br>
              <a:rPr lang="sv-SE" sz="1800" dirty="0"/>
            </a:br>
            <a:r>
              <a:rPr lang="sv-SE" sz="1800" dirty="0"/>
              <a:t>för att minska alkohol- och droganvändningen </a:t>
            </a:r>
            <a:br>
              <a:rPr lang="sv-SE" sz="1800" dirty="0"/>
            </a:br>
            <a:r>
              <a:rPr lang="sv-SE" sz="1800" dirty="0"/>
              <a:t>i trafiken.</a:t>
            </a:r>
          </a:p>
          <a:p>
            <a:pPr marL="234000" indent="-234000"/>
            <a:r>
              <a:rPr lang="sv-SE" sz="1800" dirty="0"/>
              <a:t>Cykelhjälmsanvändningen har ökat </a:t>
            </a:r>
            <a:br>
              <a:rPr lang="sv-SE" sz="1800" dirty="0"/>
            </a:br>
            <a:r>
              <a:rPr lang="sv-SE" sz="1800" dirty="0"/>
              <a:t>men det är långt kvar till det nödvändiga </a:t>
            </a:r>
            <a:br>
              <a:rPr lang="sv-SE" sz="1800" dirty="0"/>
            </a:br>
            <a:r>
              <a:rPr lang="sv-SE" sz="1800" dirty="0"/>
              <a:t>tillståndet på 80 procent </a:t>
            </a:r>
          </a:p>
          <a:p>
            <a:pPr marL="234000" indent="-234000"/>
            <a:r>
              <a:rPr lang="sv-SE" sz="1800" dirty="0"/>
              <a:t>Trafikarbetet har ökat efter pandemin </a:t>
            </a:r>
            <a:br>
              <a:rPr lang="sv-SE" sz="1800" dirty="0"/>
            </a:br>
            <a:r>
              <a:rPr lang="sv-SE" sz="1800" dirty="0"/>
              <a:t>och arbetslösheten har minskat vilket ger </a:t>
            </a:r>
            <a:br>
              <a:rPr lang="sv-SE" sz="1800" dirty="0"/>
            </a:br>
            <a:r>
              <a:rPr lang="sv-SE" sz="1800" dirty="0"/>
              <a:t>en negativ effekt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47</a:t>
            </a:fld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7260978" y="964367"/>
            <a:ext cx="3910507" cy="48118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2170113"/>
            <a:ext cx="100584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7858756" y="1901111"/>
            <a:ext cx="2656844" cy="2668983"/>
          </a:xfrm>
          <a:custGeom>
            <a:avLst/>
            <a:gdLst>
              <a:gd name="T0" fmla="*/ 8 w 920"/>
              <a:gd name="T1" fmla="*/ 425 h 922"/>
              <a:gd name="T2" fmla="*/ 363 w 920"/>
              <a:gd name="T3" fmla="*/ 701 h 922"/>
              <a:gd name="T4" fmla="*/ 391 w 920"/>
              <a:gd name="T5" fmla="*/ 699 h 922"/>
              <a:gd name="T6" fmla="*/ 551 w 920"/>
              <a:gd name="T7" fmla="*/ 640 h 922"/>
              <a:gd name="T8" fmla="*/ 895 w 920"/>
              <a:gd name="T9" fmla="*/ 898 h 922"/>
              <a:gd name="T10" fmla="*/ 640 w 920"/>
              <a:gd name="T11" fmla="*/ 552 h 922"/>
              <a:gd name="T12" fmla="*/ 691 w 920"/>
              <a:gd name="T13" fmla="*/ 447 h 922"/>
              <a:gd name="T14" fmla="*/ 695 w 920"/>
              <a:gd name="T15" fmla="*/ 434 h 922"/>
              <a:gd name="T16" fmla="*/ 698 w 920"/>
              <a:gd name="T17" fmla="*/ 420 h 922"/>
              <a:gd name="T18" fmla="*/ 700 w 920"/>
              <a:gd name="T19" fmla="*/ 408 h 922"/>
              <a:gd name="T20" fmla="*/ 702 w 920"/>
              <a:gd name="T21" fmla="*/ 393 h 922"/>
              <a:gd name="T22" fmla="*/ 703 w 920"/>
              <a:gd name="T23" fmla="*/ 381 h 922"/>
              <a:gd name="T24" fmla="*/ 704 w 920"/>
              <a:gd name="T25" fmla="*/ 366 h 922"/>
              <a:gd name="T26" fmla="*/ 705 w 920"/>
              <a:gd name="T27" fmla="*/ 353 h 922"/>
              <a:gd name="T28" fmla="*/ 704 w 920"/>
              <a:gd name="T29" fmla="*/ 341 h 922"/>
              <a:gd name="T30" fmla="*/ 704 w 920"/>
              <a:gd name="T31" fmla="*/ 326 h 922"/>
              <a:gd name="T32" fmla="*/ 703 w 920"/>
              <a:gd name="T33" fmla="*/ 314 h 922"/>
              <a:gd name="T34" fmla="*/ 701 w 920"/>
              <a:gd name="T35" fmla="*/ 299 h 922"/>
              <a:gd name="T36" fmla="*/ 699 w 920"/>
              <a:gd name="T37" fmla="*/ 287 h 922"/>
              <a:gd name="T38" fmla="*/ 696 w 920"/>
              <a:gd name="T39" fmla="*/ 273 h 922"/>
              <a:gd name="T40" fmla="*/ 692 w 920"/>
              <a:gd name="T41" fmla="*/ 260 h 922"/>
              <a:gd name="T42" fmla="*/ 397 w 920"/>
              <a:gd name="T43" fmla="*/ 4 h 922"/>
              <a:gd name="T44" fmla="*/ 370 w 920"/>
              <a:gd name="T45" fmla="*/ 1 h 922"/>
              <a:gd name="T46" fmla="*/ 355 w 920"/>
              <a:gd name="T47" fmla="*/ 1 h 922"/>
              <a:gd name="T48" fmla="*/ 9 w 920"/>
              <a:gd name="T49" fmla="*/ 272 h 922"/>
              <a:gd name="T50" fmla="*/ 7 w 920"/>
              <a:gd name="T51" fmla="*/ 281 h 922"/>
              <a:gd name="T52" fmla="*/ 6 w 920"/>
              <a:gd name="T53" fmla="*/ 290 h 922"/>
              <a:gd name="T54" fmla="*/ 4 w 920"/>
              <a:gd name="T55" fmla="*/ 299 h 922"/>
              <a:gd name="T56" fmla="*/ 3 w 920"/>
              <a:gd name="T57" fmla="*/ 308 h 922"/>
              <a:gd name="T58" fmla="*/ 2 w 920"/>
              <a:gd name="T59" fmla="*/ 317 h 922"/>
              <a:gd name="T60" fmla="*/ 1 w 920"/>
              <a:gd name="T61" fmla="*/ 326 h 922"/>
              <a:gd name="T62" fmla="*/ 1 w 920"/>
              <a:gd name="T63" fmla="*/ 336 h 922"/>
              <a:gd name="T64" fmla="*/ 0 w 920"/>
              <a:gd name="T65" fmla="*/ 348 h 922"/>
              <a:gd name="T66" fmla="*/ 0 w 920"/>
              <a:gd name="T67" fmla="*/ 348 h 922"/>
              <a:gd name="T68" fmla="*/ 0 w 920"/>
              <a:gd name="T69" fmla="*/ 349 h 922"/>
              <a:gd name="T70" fmla="*/ 0 w 920"/>
              <a:gd name="T71" fmla="*/ 361 h 922"/>
              <a:gd name="T72" fmla="*/ 1 w 920"/>
              <a:gd name="T73" fmla="*/ 371 h 922"/>
              <a:gd name="T74" fmla="*/ 2 w 920"/>
              <a:gd name="T75" fmla="*/ 380 h 922"/>
              <a:gd name="T76" fmla="*/ 2 w 920"/>
              <a:gd name="T77" fmla="*/ 389 h 922"/>
              <a:gd name="T78" fmla="*/ 4 w 920"/>
              <a:gd name="T79" fmla="*/ 398 h 922"/>
              <a:gd name="T80" fmla="*/ 5 w 920"/>
              <a:gd name="T81" fmla="*/ 407 h 922"/>
              <a:gd name="T82" fmla="*/ 6 w 920"/>
              <a:gd name="T83" fmla="*/ 416 h 922"/>
              <a:gd name="T84" fmla="*/ 8 w 920"/>
              <a:gd name="T85" fmla="*/ 425 h 922"/>
              <a:gd name="T86" fmla="*/ 118 w 920"/>
              <a:gd name="T87" fmla="*/ 362 h 922"/>
              <a:gd name="T88" fmla="*/ 118 w 920"/>
              <a:gd name="T89" fmla="*/ 337 h 922"/>
              <a:gd name="T90" fmla="*/ 354 w 920"/>
              <a:gd name="T91" fmla="*/ 118 h 922"/>
              <a:gd name="T92" fmla="*/ 587 w 920"/>
              <a:gd name="T93" fmla="*/ 340 h 922"/>
              <a:gd name="T94" fmla="*/ 587 w 920"/>
              <a:gd name="T95" fmla="*/ 365 h 922"/>
              <a:gd name="T96" fmla="*/ 351 w 920"/>
              <a:gd name="T97" fmla="*/ 584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0" h="922">
                <a:moveTo>
                  <a:pt x="8" y="425"/>
                </a:moveTo>
                <a:cubicBezTo>
                  <a:pt x="8" y="425"/>
                  <a:pt x="8" y="425"/>
                  <a:pt x="8" y="425"/>
                </a:cubicBezTo>
                <a:cubicBezTo>
                  <a:pt x="43" y="582"/>
                  <a:pt x="182" y="700"/>
                  <a:pt x="350" y="701"/>
                </a:cubicBezTo>
                <a:cubicBezTo>
                  <a:pt x="354" y="701"/>
                  <a:pt x="358" y="701"/>
                  <a:pt x="363" y="701"/>
                </a:cubicBezTo>
                <a:cubicBezTo>
                  <a:pt x="363" y="701"/>
                  <a:pt x="364" y="701"/>
                  <a:pt x="365" y="700"/>
                </a:cubicBezTo>
                <a:cubicBezTo>
                  <a:pt x="374" y="700"/>
                  <a:pt x="382" y="700"/>
                  <a:pt x="391" y="699"/>
                </a:cubicBezTo>
                <a:cubicBezTo>
                  <a:pt x="391" y="699"/>
                  <a:pt x="391" y="699"/>
                  <a:pt x="392" y="699"/>
                </a:cubicBezTo>
                <a:cubicBezTo>
                  <a:pt x="451" y="692"/>
                  <a:pt x="505" y="671"/>
                  <a:pt x="551" y="640"/>
                </a:cubicBezTo>
                <a:cubicBezTo>
                  <a:pt x="807" y="897"/>
                  <a:pt x="807" y="897"/>
                  <a:pt x="807" y="897"/>
                </a:cubicBezTo>
                <a:cubicBezTo>
                  <a:pt x="831" y="922"/>
                  <a:pt x="871" y="922"/>
                  <a:pt x="895" y="898"/>
                </a:cubicBezTo>
                <a:cubicBezTo>
                  <a:pt x="920" y="874"/>
                  <a:pt x="920" y="834"/>
                  <a:pt x="896" y="810"/>
                </a:cubicBezTo>
                <a:cubicBezTo>
                  <a:pt x="640" y="552"/>
                  <a:pt x="640" y="552"/>
                  <a:pt x="640" y="552"/>
                </a:cubicBezTo>
                <a:cubicBezTo>
                  <a:pt x="663" y="521"/>
                  <a:pt x="680" y="485"/>
                  <a:pt x="691" y="447"/>
                </a:cubicBezTo>
                <a:cubicBezTo>
                  <a:pt x="691" y="447"/>
                  <a:pt x="691" y="447"/>
                  <a:pt x="691" y="447"/>
                </a:cubicBezTo>
                <a:cubicBezTo>
                  <a:pt x="692" y="443"/>
                  <a:pt x="693" y="438"/>
                  <a:pt x="694" y="434"/>
                </a:cubicBezTo>
                <a:cubicBezTo>
                  <a:pt x="694" y="434"/>
                  <a:pt x="695" y="434"/>
                  <a:pt x="695" y="434"/>
                </a:cubicBezTo>
                <a:cubicBezTo>
                  <a:pt x="696" y="430"/>
                  <a:pt x="696" y="426"/>
                  <a:pt x="697" y="422"/>
                </a:cubicBezTo>
                <a:cubicBezTo>
                  <a:pt x="697" y="421"/>
                  <a:pt x="698" y="421"/>
                  <a:pt x="698" y="420"/>
                </a:cubicBezTo>
                <a:cubicBezTo>
                  <a:pt x="698" y="416"/>
                  <a:pt x="699" y="412"/>
                  <a:pt x="700" y="408"/>
                </a:cubicBezTo>
                <a:cubicBezTo>
                  <a:pt x="700" y="408"/>
                  <a:pt x="700" y="408"/>
                  <a:pt x="700" y="408"/>
                </a:cubicBezTo>
                <a:cubicBezTo>
                  <a:pt x="701" y="404"/>
                  <a:pt x="701" y="399"/>
                  <a:pt x="702" y="395"/>
                </a:cubicBezTo>
                <a:cubicBezTo>
                  <a:pt x="702" y="395"/>
                  <a:pt x="702" y="394"/>
                  <a:pt x="702" y="393"/>
                </a:cubicBezTo>
                <a:cubicBezTo>
                  <a:pt x="702" y="389"/>
                  <a:pt x="703" y="385"/>
                  <a:pt x="703" y="381"/>
                </a:cubicBezTo>
                <a:cubicBezTo>
                  <a:pt x="703" y="381"/>
                  <a:pt x="703" y="381"/>
                  <a:pt x="703" y="381"/>
                </a:cubicBezTo>
                <a:cubicBezTo>
                  <a:pt x="704" y="377"/>
                  <a:pt x="704" y="373"/>
                  <a:pt x="704" y="369"/>
                </a:cubicBezTo>
                <a:cubicBezTo>
                  <a:pt x="704" y="368"/>
                  <a:pt x="704" y="367"/>
                  <a:pt x="704" y="366"/>
                </a:cubicBezTo>
                <a:cubicBezTo>
                  <a:pt x="704" y="362"/>
                  <a:pt x="704" y="357"/>
                  <a:pt x="705" y="353"/>
                </a:cubicBezTo>
                <a:cubicBezTo>
                  <a:pt x="705" y="353"/>
                  <a:pt x="705" y="353"/>
                  <a:pt x="705" y="353"/>
                </a:cubicBezTo>
                <a:cubicBezTo>
                  <a:pt x="705" y="353"/>
                  <a:pt x="705" y="353"/>
                  <a:pt x="705" y="353"/>
                </a:cubicBezTo>
                <a:cubicBezTo>
                  <a:pt x="705" y="349"/>
                  <a:pt x="704" y="345"/>
                  <a:pt x="704" y="341"/>
                </a:cubicBezTo>
                <a:cubicBezTo>
                  <a:pt x="704" y="340"/>
                  <a:pt x="704" y="339"/>
                  <a:pt x="704" y="338"/>
                </a:cubicBezTo>
                <a:cubicBezTo>
                  <a:pt x="704" y="334"/>
                  <a:pt x="704" y="330"/>
                  <a:pt x="704" y="326"/>
                </a:cubicBezTo>
                <a:cubicBezTo>
                  <a:pt x="704" y="326"/>
                  <a:pt x="704" y="325"/>
                  <a:pt x="704" y="325"/>
                </a:cubicBezTo>
                <a:cubicBezTo>
                  <a:pt x="703" y="321"/>
                  <a:pt x="703" y="317"/>
                  <a:pt x="703" y="314"/>
                </a:cubicBezTo>
                <a:cubicBezTo>
                  <a:pt x="702" y="313"/>
                  <a:pt x="702" y="312"/>
                  <a:pt x="702" y="311"/>
                </a:cubicBezTo>
                <a:cubicBezTo>
                  <a:pt x="702" y="307"/>
                  <a:pt x="701" y="303"/>
                  <a:pt x="701" y="299"/>
                </a:cubicBezTo>
                <a:cubicBezTo>
                  <a:pt x="701" y="299"/>
                  <a:pt x="701" y="298"/>
                  <a:pt x="701" y="298"/>
                </a:cubicBezTo>
                <a:cubicBezTo>
                  <a:pt x="700" y="294"/>
                  <a:pt x="699" y="290"/>
                  <a:pt x="699" y="287"/>
                </a:cubicBezTo>
                <a:cubicBezTo>
                  <a:pt x="698" y="286"/>
                  <a:pt x="698" y="285"/>
                  <a:pt x="698" y="285"/>
                </a:cubicBezTo>
                <a:cubicBezTo>
                  <a:pt x="697" y="281"/>
                  <a:pt x="697" y="277"/>
                  <a:pt x="696" y="273"/>
                </a:cubicBezTo>
                <a:cubicBezTo>
                  <a:pt x="696" y="272"/>
                  <a:pt x="696" y="272"/>
                  <a:pt x="696" y="272"/>
                </a:cubicBezTo>
                <a:cubicBezTo>
                  <a:pt x="695" y="268"/>
                  <a:pt x="694" y="264"/>
                  <a:pt x="692" y="260"/>
                </a:cubicBezTo>
                <a:cubicBezTo>
                  <a:pt x="692" y="260"/>
                  <a:pt x="692" y="260"/>
                  <a:pt x="692" y="260"/>
                </a:cubicBezTo>
                <a:cubicBezTo>
                  <a:pt x="656" y="124"/>
                  <a:pt x="540" y="22"/>
                  <a:pt x="397" y="4"/>
                </a:cubicBezTo>
                <a:cubicBezTo>
                  <a:pt x="396" y="4"/>
                  <a:pt x="396" y="4"/>
                  <a:pt x="395" y="4"/>
                </a:cubicBezTo>
                <a:cubicBezTo>
                  <a:pt x="387" y="3"/>
                  <a:pt x="378" y="2"/>
                  <a:pt x="370" y="1"/>
                </a:cubicBezTo>
                <a:cubicBezTo>
                  <a:pt x="369" y="1"/>
                  <a:pt x="368" y="1"/>
                  <a:pt x="368" y="1"/>
                </a:cubicBezTo>
                <a:cubicBezTo>
                  <a:pt x="363" y="1"/>
                  <a:pt x="359" y="1"/>
                  <a:pt x="355" y="1"/>
                </a:cubicBezTo>
                <a:cubicBezTo>
                  <a:pt x="187" y="0"/>
                  <a:pt x="46" y="116"/>
                  <a:pt x="9" y="271"/>
                </a:cubicBezTo>
                <a:cubicBezTo>
                  <a:pt x="9" y="272"/>
                  <a:pt x="9" y="272"/>
                  <a:pt x="9" y="272"/>
                </a:cubicBezTo>
                <a:cubicBezTo>
                  <a:pt x="9" y="274"/>
                  <a:pt x="8" y="277"/>
                  <a:pt x="8" y="280"/>
                </a:cubicBezTo>
                <a:cubicBezTo>
                  <a:pt x="8" y="280"/>
                  <a:pt x="7" y="280"/>
                  <a:pt x="7" y="281"/>
                </a:cubicBezTo>
                <a:cubicBezTo>
                  <a:pt x="7" y="283"/>
                  <a:pt x="6" y="285"/>
                  <a:pt x="6" y="288"/>
                </a:cubicBezTo>
                <a:cubicBezTo>
                  <a:pt x="6" y="288"/>
                  <a:pt x="6" y="289"/>
                  <a:pt x="6" y="290"/>
                </a:cubicBezTo>
                <a:cubicBezTo>
                  <a:pt x="5" y="292"/>
                  <a:pt x="5" y="294"/>
                  <a:pt x="5" y="296"/>
                </a:cubicBezTo>
                <a:cubicBezTo>
                  <a:pt x="4" y="297"/>
                  <a:pt x="4" y="298"/>
                  <a:pt x="4" y="299"/>
                </a:cubicBezTo>
                <a:cubicBezTo>
                  <a:pt x="4" y="301"/>
                  <a:pt x="4" y="303"/>
                  <a:pt x="3" y="305"/>
                </a:cubicBezTo>
                <a:cubicBezTo>
                  <a:pt x="3" y="306"/>
                  <a:pt x="3" y="307"/>
                  <a:pt x="3" y="308"/>
                </a:cubicBezTo>
                <a:cubicBezTo>
                  <a:pt x="3" y="309"/>
                  <a:pt x="3" y="311"/>
                  <a:pt x="2" y="313"/>
                </a:cubicBezTo>
                <a:cubicBezTo>
                  <a:pt x="2" y="314"/>
                  <a:pt x="2" y="316"/>
                  <a:pt x="2" y="317"/>
                </a:cubicBezTo>
                <a:cubicBezTo>
                  <a:pt x="2" y="318"/>
                  <a:pt x="2" y="320"/>
                  <a:pt x="1" y="322"/>
                </a:cubicBezTo>
                <a:cubicBezTo>
                  <a:pt x="1" y="323"/>
                  <a:pt x="1" y="325"/>
                  <a:pt x="1" y="326"/>
                </a:cubicBezTo>
                <a:cubicBezTo>
                  <a:pt x="1" y="328"/>
                  <a:pt x="1" y="329"/>
                  <a:pt x="1" y="331"/>
                </a:cubicBezTo>
                <a:cubicBezTo>
                  <a:pt x="1" y="332"/>
                  <a:pt x="1" y="334"/>
                  <a:pt x="1" y="336"/>
                </a:cubicBezTo>
                <a:cubicBezTo>
                  <a:pt x="1" y="337"/>
                  <a:pt x="1" y="338"/>
                  <a:pt x="0" y="340"/>
                </a:cubicBezTo>
                <a:cubicBezTo>
                  <a:pt x="0" y="342"/>
                  <a:pt x="0" y="345"/>
                  <a:pt x="0" y="34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348"/>
                  <a:pt x="0" y="349"/>
                  <a:pt x="0" y="349"/>
                </a:cubicBezTo>
                <a:cubicBezTo>
                  <a:pt x="0" y="352"/>
                  <a:pt x="0" y="354"/>
                  <a:pt x="0" y="357"/>
                </a:cubicBezTo>
                <a:cubicBezTo>
                  <a:pt x="0" y="358"/>
                  <a:pt x="0" y="360"/>
                  <a:pt x="0" y="361"/>
                </a:cubicBezTo>
                <a:cubicBezTo>
                  <a:pt x="1" y="363"/>
                  <a:pt x="1" y="364"/>
                  <a:pt x="1" y="366"/>
                </a:cubicBezTo>
                <a:cubicBezTo>
                  <a:pt x="1" y="368"/>
                  <a:pt x="1" y="369"/>
                  <a:pt x="1" y="371"/>
                </a:cubicBezTo>
                <a:cubicBezTo>
                  <a:pt x="1" y="372"/>
                  <a:pt x="1" y="373"/>
                  <a:pt x="1" y="375"/>
                </a:cubicBezTo>
                <a:cubicBezTo>
                  <a:pt x="1" y="377"/>
                  <a:pt x="1" y="378"/>
                  <a:pt x="2" y="380"/>
                </a:cubicBezTo>
                <a:cubicBezTo>
                  <a:pt x="2" y="381"/>
                  <a:pt x="2" y="382"/>
                  <a:pt x="2" y="384"/>
                </a:cubicBezTo>
                <a:cubicBezTo>
                  <a:pt x="2" y="385"/>
                  <a:pt x="2" y="387"/>
                  <a:pt x="2" y="389"/>
                </a:cubicBezTo>
                <a:cubicBezTo>
                  <a:pt x="3" y="390"/>
                  <a:pt x="3" y="391"/>
                  <a:pt x="3" y="392"/>
                </a:cubicBezTo>
                <a:cubicBezTo>
                  <a:pt x="3" y="394"/>
                  <a:pt x="3" y="396"/>
                  <a:pt x="4" y="398"/>
                </a:cubicBezTo>
                <a:cubicBezTo>
                  <a:pt x="4" y="399"/>
                  <a:pt x="4" y="400"/>
                  <a:pt x="4" y="401"/>
                </a:cubicBezTo>
                <a:cubicBezTo>
                  <a:pt x="4" y="403"/>
                  <a:pt x="5" y="405"/>
                  <a:pt x="5" y="407"/>
                </a:cubicBezTo>
                <a:cubicBezTo>
                  <a:pt x="5" y="408"/>
                  <a:pt x="5" y="408"/>
                  <a:pt x="5" y="409"/>
                </a:cubicBezTo>
                <a:cubicBezTo>
                  <a:pt x="6" y="411"/>
                  <a:pt x="6" y="414"/>
                  <a:pt x="6" y="416"/>
                </a:cubicBezTo>
                <a:cubicBezTo>
                  <a:pt x="7" y="417"/>
                  <a:pt x="7" y="417"/>
                  <a:pt x="7" y="417"/>
                </a:cubicBezTo>
                <a:cubicBezTo>
                  <a:pt x="7" y="420"/>
                  <a:pt x="8" y="422"/>
                  <a:pt x="8" y="425"/>
                </a:cubicBezTo>
                <a:close/>
                <a:moveTo>
                  <a:pt x="279" y="572"/>
                </a:moveTo>
                <a:cubicBezTo>
                  <a:pt x="189" y="543"/>
                  <a:pt x="123" y="460"/>
                  <a:pt x="118" y="362"/>
                </a:cubicBezTo>
                <a:cubicBezTo>
                  <a:pt x="118" y="358"/>
                  <a:pt x="118" y="354"/>
                  <a:pt x="118" y="349"/>
                </a:cubicBezTo>
                <a:cubicBezTo>
                  <a:pt x="118" y="345"/>
                  <a:pt x="118" y="341"/>
                  <a:pt x="118" y="337"/>
                </a:cubicBezTo>
                <a:cubicBezTo>
                  <a:pt x="124" y="238"/>
                  <a:pt x="191" y="157"/>
                  <a:pt x="282" y="128"/>
                </a:cubicBezTo>
                <a:cubicBezTo>
                  <a:pt x="305" y="121"/>
                  <a:pt x="329" y="117"/>
                  <a:pt x="354" y="118"/>
                </a:cubicBezTo>
                <a:cubicBezTo>
                  <a:pt x="379" y="118"/>
                  <a:pt x="403" y="122"/>
                  <a:pt x="426" y="129"/>
                </a:cubicBezTo>
                <a:cubicBezTo>
                  <a:pt x="516" y="159"/>
                  <a:pt x="582" y="241"/>
                  <a:pt x="587" y="340"/>
                </a:cubicBezTo>
                <a:cubicBezTo>
                  <a:pt x="587" y="344"/>
                  <a:pt x="587" y="348"/>
                  <a:pt x="587" y="352"/>
                </a:cubicBezTo>
                <a:cubicBezTo>
                  <a:pt x="587" y="357"/>
                  <a:pt x="587" y="361"/>
                  <a:pt x="587" y="365"/>
                </a:cubicBezTo>
                <a:cubicBezTo>
                  <a:pt x="581" y="463"/>
                  <a:pt x="514" y="545"/>
                  <a:pt x="423" y="573"/>
                </a:cubicBezTo>
                <a:cubicBezTo>
                  <a:pt x="400" y="580"/>
                  <a:pt x="376" y="584"/>
                  <a:pt x="351" y="584"/>
                </a:cubicBezTo>
                <a:cubicBezTo>
                  <a:pt x="326" y="584"/>
                  <a:pt x="302" y="580"/>
                  <a:pt x="279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253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17"/>
          <a:stretch/>
        </p:blipFill>
        <p:spPr>
          <a:xfrm>
            <a:off x="-42454" y="-650240"/>
            <a:ext cx="12413524" cy="8275683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95325" y="1798497"/>
            <a:ext cx="10800000" cy="1080000"/>
          </a:xfrm>
        </p:spPr>
        <p:txBody>
          <a:bodyPr/>
          <a:lstStyle/>
          <a:p>
            <a:r>
              <a:rPr lang="sv-SE" dirty="0"/>
              <a:t>Tack för oss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32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677" y="904717"/>
            <a:ext cx="10800000" cy="521892"/>
          </a:xfrm>
        </p:spPr>
        <p:txBody>
          <a:bodyPr/>
          <a:lstStyle/>
          <a:p>
            <a:r>
              <a:rPr lang="sv-SE" sz="3600" dirty="0"/>
              <a:t>Utfallsindikatorer</a:t>
            </a:r>
            <a:endParaRPr lang="sv-SE" sz="1600" b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52726"/>
              </p:ext>
            </p:extLst>
          </p:nvPr>
        </p:nvGraphicFramePr>
        <p:xfrm>
          <a:off x="850167" y="2002527"/>
          <a:ext cx="10514520" cy="362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326">
                  <a:extLst>
                    <a:ext uri="{9D8B030D-6E8A-4147-A177-3AD203B41FA5}">
                      <a16:colId xmlns:a16="http://schemas.microsoft.com/office/drawing/2014/main" val="1478684640"/>
                    </a:ext>
                  </a:extLst>
                </a:gridCol>
                <a:gridCol w="3653904">
                  <a:extLst>
                    <a:ext uri="{9D8B030D-6E8A-4147-A177-3AD203B41FA5}">
                      <a16:colId xmlns:a16="http://schemas.microsoft.com/office/drawing/2014/main" val="4004476620"/>
                    </a:ext>
                  </a:extLst>
                </a:gridCol>
                <a:gridCol w="2761766">
                  <a:extLst>
                    <a:ext uri="{9D8B030D-6E8A-4147-A177-3AD203B41FA5}">
                      <a16:colId xmlns:a16="http://schemas.microsoft.com/office/drawing/2014/main" val="3947624856"/>
                    </a:ext>
                  </a:extLst>
                </a:gridCol>
                <a:gridCol w="777199">
                  <a:extLst>
                    <a:ext uri="{9D8B030D-6E8A-4147-A177-3AD203B41FA5}">
                      <a16:colId xmlns:a16="http://schemas.microsoft.com/office/drawing/2014/main" val="3952356055"/>
                    </a:ext>
                  </a:extLst>
                </a:gridCol>
                <a:gridCol w="1050325">
                  <a:extLst>
                    <a:ext uri="{9D8B030D-6E8A-4147-A177-3AD203B41FA5}">
                      <a16:colId xmlns:a16="http://schemas.microsoft.com/office/drawing/2014/main" val="2376166526"/>
                    </a:ext>
                  </a:extLst>
                </a:gridCol>
              </a:tblGrid>
              <a:tr h="407922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Typ</a:t>
                      </a:r>
                      <a:r>
                        <a:rPr lang="sv-SE" sz="1600" b="1" baseline="0" dirty="0">
                          <a:solidFill>
                            <a:schemeClr val="bg1"/>
                          </a:solidFill>
                        </a:rPr>
                        <a:t> av mål</a:t>
                      </a:r>
                      <a:endParaRPr lang="sv-S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Indikator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Utgångsvärde</a:t>
                      </a:r>
                      <a:r>
                        <a:rPr lang="sv-SE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(2017–2019)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Mål 2030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89397"/>
                  </a:ext>
                </a:extLst>
              </a:tr>
              <a:tr h="6443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Etappmål beslutat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av regeringen 2020</a:t>
                      </a:r>
                    </a:p>
                  </a:txBody>
                  <a:tcPr marL="180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Antal omkomna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266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22483"/>
                  </a:ext>
                </a:extLst>
              </a:tr>
              <a:tr h="644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Antal allvarligt skadade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Tas</a:t>
                      </a:r>
                      <a:r>
                        <a:rPr lang="sv-SE" sz="1400" baseline="0" dirty="0"/>
                        <a:t> fram under 2023</a:t>
                      </a:r>
                      <a:endParaRPr lang="sv-S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– 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70187"/>
                  </a:ext>
                </a:extLst>
              </a:tr>
              <a:tr h="6443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Aktörs-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gemensamma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mål</a:t>
                      </a:r>
                    </a:p>
                  </a:txBody>
                  <a:tcPr marL="180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Antal allvarligt skadade i fallolyckor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Tas</a:t>
                      </a:r>
                      <a:r>
                        <a:rPr lang="sv-SE" sz="1400" baseline="0" dirty="0"/>
                        <a:t> fram under 2023</a:t>
                      </a:r>
                      <a:endParaRPr lang="sv-SE" sz="14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– </a:t>
                      </a:r>
                      <a:r>
                        <a:rPr lang="sv-SE" sz="1400" i="0" dirty="0"/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36931"/>
                  </a:ext>
                </a:extLst>
              </a:tr>
              <a:tr h="6443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dirty="0"/>
                    </a:p>
                  </a:txBody>
                  <a:tcPr marL="180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Antal suicid i vägtransportområdet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1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Minska</a:t>
                      </a:r>
                      <a:endParaRPr lang="sv-SE" sz="1400" i="1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31417"/>
                  </a:ext>
                </a:extLst>
              </a:tr>
              <a:tr h="644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dirty="0"/>
                    </a:p>
                  </a:txBody>
                  <a:tcPr marL="180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Antal allvarligt skadade i singelolyckor cykel</a:t>
                      </a:r>
                      <a:endParaRPr lang="sv-SE" sz="1400" i="1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Tas</a:t>
                      </a:r>
                      <a:r>
                        <a:rPr lang="sv-SE" sz="1400" baseline="0" dirty="0"/>
                        <a:t> fram under 2023</a:t>
                      </a:r>
                      <a:endParaRPr lang="sv-SE" sz="14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i="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– </a:t>
                      </a:r>
                      <a:r>
                        <a:rPr lang="sv-SE" sz="1400" i="0" dirty="0"/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0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5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0794"/>
            <a:ext cx="12192000" cy="1080000"/>
          </a:xfrm>
        </p:spPr>
        <p:txBody>
          <a:bodyPr/>
          <a:lstStyle/>
          <a:p>
            <a:r>
              <a:rPr lang="sv-SE" dirty="0"/>
              <a:t>Omkomna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7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95832"/>
              </p:ext>
            </p:extLst>
          </p:nvPr>
        </p:nvGraphicFramePr>
        <p:xfrm>
          <a:off x="294876" y="1770002"/>
          <a:ext cx="11326871" cy="483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1747" y="851792"/>
            <a:ext cx="6282819" cy="537988"/>
          </a:xfrm>
        </p:spPr>
        <p:txBody>
          <a:bodyPr/>
          <a:lstStyle/>
          <a:p>
            <a:r>
              <a:rPr lang="sv-SE" sz="3600" dirty="0"/>
              <a:t>Antal omkomna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512719" y="5879556"/>
            <a:ext cx="1869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sv-SE" sz="1200" dirty="0"/>
              <a:t>Omkomna</a:t>
            </a:r>
          </a:p>
        </p:txBody>
      </p:sp>
      <p:cxnSp>
        <p:nvCxnSpPr>
          <p:cNvPr id="13" name="Rak koppling 12"/>
          <p:cNvCxnSpPr/>
          <p:nvPr/>
        </p:nvCxnSpPr>
        <p:spPr>
          <a:xfrm flipV="1">
            <a:off x="6114601" y="6024754"/>
            <a:ext cx="461351" cy="1950"/>
          </a:xfrm>
          <a:prstGeom prst="line">
            <a:avLst/>
          </a:prstGeom>
          <a:ln w="3810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1281242" y="5949949"/>
            <a:ext cx="180000" cy="1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koppling 20"/>
          <p:cNvCxnSpPr/>
          <p:nvPr/>
        </p:nvCxnSpPr>
        <p:spPr>
          <a:xfrm flipV="1">
            <a:off x="3045755" y="6022804"/>
            <a:ext cx="461351" cy="1950"/>
          </a:xfrm>
          <a:prstGeom prst="line">
            <a:avLst/>
          </a:prstGeom>
          <a:ln w="381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8848080" y="2077491"/>
            <a:ext cx="2282767" cy="1399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80000" tIns="144000" rtlCol="0">
            <a:noAutofit/>
          </a:bodyPr>
          <a:lstStyle/>
          <a:p>
            <a:pPr>
              <a:spcBef>
                <a:spcPts val="500"/>
              </a:spcBef>
            </a:pPr>
            <a:r>
              <a:rPr lang="sv-SE" sz="1600" dirty="0">
                <a:solidFill>
                  <a:schemeClr val="bg1"/>
                </a:solidFill>
              </a:rPr>
              <a:t>Etappmål 2030 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max 133 omkomna</a:t>
            </a:r>
          </a:p>
          <a:p>
            <a:pPr>
              <a:spcBef>
                <a:spcPts val="800"/>
              </a:spcBef>
            </a:pPr>
            <a:r>
              <a:rPr lang="sv-SE" sz="1600" dirty="0">
                <a:solidFill>
                  <a:schemeClr val="bg1"/>
                </a:solidFill>
              </a:rPr>
              <a:t>EU-mål 2030 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max 110 omkomna</a:t>
            </a:r>
          </a:p>
        </p:txBody>
      </p:sp>
      <p:sp>
        <p:nvSpPr>
          <p:cNvPr id="23" name="Rektangel 22"/>
          <p:cNvSpPr/>
          <p:nvPr/>
        </p:nvSpPr>
        <p:spPr>
          <a:xfrm>
            <a:off x="3547854" y="5879555"/>
            <a:ext cx="2186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sv-SE" sz="1200" dirty="0"/>
              <a:t>Nuvarande nationellt mål</a:t>
            </a:r>
          </a:p>
        </p:txBody>
      </p:sp>
      <p:sp>
        <p:nvSpPr>
          <p:cNvPr id="24" name="Rektangel 23"/>
          <p:cNvSpPr/>
          <p:nvPr/>
        </p:nvSpPr>
        <p:spPr>
          <a:xfrm>
            <a:off x="6575952" y="5888851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sv-SE" sz="1200" dirty="0"/>
              <a:t>EU-mål</a:t>
            </a:r>
          </a:p>
        </p:txBody>
      </p:sp>
    </p:spTree>
    <p:extLst>
      <p:ext uri="{BB962C8B-B14F-4D97-AF65-F5344CB8AC3E}">
        <p14:creationId xmlns:p14="http://schemas.microsoft.com/office/powerpoint/2010/main" val="180872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392499"/>
              </p:ext>
            </p:extLst>
          </p:nvPr>
        </p:nvGraphicFramePr>
        <p:xfrm>
          <a:off x="809484" y="1597445"/>
          <a:ext cx="10764219" cy="475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9401313" y="5917763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2012–2021              2022</a:t>
            </a:r>
          </a:p>
        </p:txBody>
      </p:sp>
      <p:sp>
        <p:nvSpPr>
          <p:cNvPr id="11" name="Rektangel 10"/>
          <p:cNvSpPr/>
          <p:nvPr/>
        </p:nvSpPr>
        <p:spPr>
          <a:xfrm>
            <a:off x="9258438" y="6004976"/>
            <a:ext cx="133350" cy="13335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10839588" y="6004976"/>
            <a:ext cx="133350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1237191" y="5468013"/>
            <a:ext cx="10081670" cy="410735"/>
            <a:chOff x="1270363" y="5052005"/>
            <a:chExt cx="10081670" cy="461665"/>
          </a:xfrm>
        </p:grpSpPr>
        <p:sp>
          <p:nvSpPr>
            <p:cNvPr id="8" name="textruta 7"/>
            <p:cNvSpPr txBox="1"/>
            <p:nvPr/>
          </p:nvSpPr>
          <p:spPr>
            <a:xfrm>
              <a:off x="1270363" y="5052005"/>
              <a:ext cx="891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Personbil</a:t>
              </a:r>
            </a:p>
            <a:p>
              <a:pPr algn="ctr"/>
              <a:r>
                <a:rPr lang="sv-SE" sz="1200" dirty="0"/>
                <a:t>förare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8418245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Cykel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312615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Lätt lastbil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4333741" y="5052005"/>
              <a:ext cx="891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Tung lastbil</a:t>
              </a: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5354867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Buss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6375993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Mc</a:t>
              </a: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7397119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Moped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2171699" y="5052005"/>
              <a:ext cx="1127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Personbil</a:t>
              </a:r>
            </a:p>
            <a:p>
              <a:pPr algn="ctr"/>
              <a:r>
                <a:rPr lang="sv-SE" sz="1200" dirty="0"/>
                <a:t>passagerare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439371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Gående</a:t>
              </a: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0460493" y="5052005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Övrigt</a:t>
              </a:r>
            </a:p>
          </p:txBody>
        </p:sp>
      </p:grpSp>
      <p:sp>
        <p:nvSpPr>
          <p:cNvPr id="22" name="Rubrik 1"/>
          <p:cNvSpPr>
            <a:spLocks noGrp="1"/>
          </p:cNvSpPr>
          <p:nvPr>
            <p:ph type="title"/>
          </p:nvPr>
        </p:nvSpPr>
        <p:spPr>
          <a:xfrm>
            <a:off x="694800" y="855881"/>
            <a:ext cx="10800000" cy="532980"/>
          </a:xfrm>
        </p:spPr>
        <p:txBody>
          <a:bodyPr/>
          <a:lstStyle/>
          <a:p>
            <a:r>
              <a:rPr lang="sv-SE" sz="3600" dirty="0"/>
              <a:t>Trafikantkategori</a:t>
            </a:r>
          </a:p>
        </p:txBody>
      </p:sp>
    </p:spTree>
    <p:extLst>
      <p:ext uri="{BB962C8B-B14F-4D97-AF65-F5344CB8AC3E}">
        <p14:creationId xmlns:p14="http://schemas.microsoft.com/office/powerpoint/2010/main" val="11024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3036" y="854336"/>
            <a:ext cx="10800000" cy="900000"/>
          </a:xfrm>
        </p:spPr>
        <p:txBody>
          <a:bodyPr/>
          <a:lstStyle/>
          <a:p>
            <a:r>
              <a:rPr lang="sv-SE" sz="3600" dirty="0"/>
              <a:t>Antal och andel omkomna trafikanter </a:t>
            </a:r>
            <a:br>
              <a:rPr lang="sv-SE" sz="3600" dirty="0"/>
            </a:br>
            <a:r>
              <a:rPr lang="sv-SE" sz="3600" dirty="0"/>
              <a:t>i olyckor där tung lastbil varit delaktig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797344"/>
              </p:ext>
            </p:extLst>
          </p:nvPr>
        </p:nvGraphicFramePr>
        <p:xfrm>
          <a:off x="695325" y="1992370"/>
          <a:ext cx="10399038" cy="448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55565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A93DC1D9-F604-4024-9143-78FB8925322B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4.xml><?xml version="1.0" encoding="utf-8"?>
<a:theme xmlns:a="http://schemas.openxmlformats.org/drawingml/2006/main" name="1_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rvDocumentTemplateVersion xmlns="Trafikverket">3.0</TrvDocumentTemplateVersion>
    <Skapat_x0020_av_x0020_NY xmlns="Trafikverket"/>
    <Dokumentdatum_x0020_NY xmlns="Trafikverket"/>
    <TRVversionNY xmlns="Trafikverket" xsi:nil="true"/>
    <TaxCatchAll xmlns="6a3bcb89-a0e5-4477-b765-7ca9f6466c1b">
      <Value>277</Value>
      <Value>32</Value>
      <Value>35</Value>
    </TaxCatchAll>
    <TrvDocumentTypeTaxHTField0 xmlns="6a3bcb89-a0e5-4477-b765-7ca9f6466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bDokument01" ma:contentTypeID="0x010100F3454A24D10946AC8A6A7F801497FF3100F8AAE1524C8247BC8FBD01CB77B538160043A8E7D783A58C4E8C8B592232EA1A9D" ma:contentTypeVersion="4" ma:contentTypeDescription="Skapa ett nytt dokument." ma:contentTypeScope="" ma:versionID="5beb493828f55d07cd7299e0f94e002b">
  <xsd:schema xmlns:xsd="http://www.w3.org/2001/XMLSchema" xmlns:xs="http://www.w3.org/2001/XMLSchema" xmlns:p="http://schemas.microsoft.com/office/2006/metadata/properties" xmlns:ns1="Trafikverket" xmlns:ns3="6a3bcb89-a0e5-4477-b765-7ca9f6466c1b" targetNamespace="http://schemas.microsoft.com/office/2006/metadata/properties" ma:root="true" ma:fieldsID="ebb89f30d79a247a8f03686a33b94693" ns1:_="" ns3:_="">
    <xsd:import namespace="Trafikverket"/>
    <xsd:import namespace="6a3bcb89-a0e5-4477-b765-7ca9f6466c1b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bcb89-a0e5-4477-b765-7ca9f6466c1b" elementFormDefault="qualified">
    <xsd:import namespace="http://schemas.microsoft.com/office/2006/documentManagement/types"/>
    <xsd:import namespace="http://schemas.microsoft.com/office/infopath/2007/PartnerControls"/>
    <xsd:element name="TrvDocumentTypeTaxHTField0" ma:index="11" nillable="true" ma:taxonomy="true" ma:internalName="TrvDocumentTypeTaxHTField0" ma:taxonomyFieldName="TrvDocumentType" ma:displayName="Dokumenttyp" ma:readOnly="true" ma:fieldId="{254c14be-9fac-4cea-a731-8aa49979445b}" ma:sspId="186cccb1-9fab-4187-b54f-d2fc3705fc8a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9723ac9-3222-4bd7-83bd-03d05022c280}" ma:internalName="TaxCatchAll" ma:showField="CatchAllData" ma:web="6a3bcb89-a0e5-4477-b765-7ca9f6466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9723ac9-3222-4bd7-83bd-03d05022c280}" ma:internalName="TaxCatchAllLabel" ma:readOnly="true" ma:showField="CatchAllDataLabel" ma:web="6a3bcb89-a0e5-4477-b765-7ca9f6466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BC238-804C-43B9-85D8-E8D2914F1486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74B4E73-29F5-4C44-AEDC-5752B130AE4E}">
  <ds:schemaRefs>
    <ds:schemaRef ds:uri="http://purl.org/dc/elements/1.1/"/>
    <ds:schemaRef ds:uri="http://schemas.microsoft.com/office/2006/metadata/properties"/>
    <ds:schemaRef ds:uri="6a3bcb89-a0e5-4477-b765-7ca9f6466c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Trafikverket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B43A21-C819-4660-86E5-A64D0FCEF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6a3bcb89-a0e5-4477-b765-7ca9f6466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19336</TotalTime>
  <Words>1105</Words>
  <Application>Microsoft Office PowerPoint</Application>
  <PresentationFormat>Bredbild</PresentationFormat>
  <Paragraphs>360</Paragraphs>
  <Slides>48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48</vt:i4>
      </vt:variant>
    </vt:vector>
  </HeadingPairs>
  <TitlesOfParts>
    <vt:vector size="53" baseType="lpstr">
      <vt:lpstr>Arial</vt:lpstr>
      <vt:lpstr>Start</vt:lpstr>
      <vt:lpstr>Rubrik med logga</vt:lpstr>
      <vt:lpstr>Rubrik med logga, titel, datum och sidnr</vt:lpstr>
      <vt:lpstr>1_Start</vt:lpstr>
      <vt:lpstr>PowerPoint-presentation</vt:lpstr>
      <vt:lpstr>Trafiksäkerhets- utvecklingen 2022</vt:lpstr>
      <vt:lpstr>Resultat 2022  och framåtblick  mot 2030 </vt:lpstr>
      <vt:lpstr>Utfallsindikatorer</vt:lpstr>
      <vt:lpstr>Utfallsindikatorer</vt:lpstr>
      <vt:lpstr>Omkomna</vt:lpstr>
      <vt:lpstr>Antal omkomna</vt:lpstr>
      <vt:lpstr>Trafikantkategori</vt:lpstr>
      <vt:lpstr>Antal och andel omkomna trafikanter  i olyckor där tung lastbil varit delaktig</vt:lpstr>
      <vt:lpstr>Olyckstyp</vt:lpstr>
      <vt:lpstr>Väghållare</vt:lpstr>
      <vt:lpstr>Suicid</vt:lpstr>
      <vt:lpstr>Suicid inklusive hopp från broar</vt:lpstr>
      <vt:lpstr>Systemindikatorer</vt:lpstr>
      <vt:lpstr>Systemindikatorer   (sid 1/2)</vt:lpstr>
      <vt:lpstr>Systemindikatorer  (sid 2/2)</vt:lpstr>
      <vt:lpstr>Säkra vägar  och korsningar</vt:lpstr>
      <vt:lpstr>Mötesseparerade vägar 90‒120 km/tim</vt:lpstr>
      <vt:lpstr>Mötesseparerade vägar 80‒120 km/tim</vt:lpstr>
      <vt:lpstr>Säkra korsningar</vt:lpstr>
      <vt:lpstr>GCM-passager</vt:lpstr>
      <vt:lpstr>Statliga GCM-passager</vt:lpstr>
      <vt:lpstr>Kommunala GCM-passager</vt:lpstr>
      <vt:lpstr>Andel GCM-passager</vt:lpstr>
      <vt:lpstr>Säkra fordon</vt:lpstr>
      <vt:lpstr>Nysålda personbilar  med fem stjärnor i Euro NCAP</vt:lpstr>
      <vt:lpstr>Trafikarbete med olika säkerhetssystem</vt:lpstr>
      <vt:lpstr>Användningsindikatorer</vt:lpstr>
      <vt:lpstr>Användningsindikatorer</vt:lpstr>
      <vt:lpstr>Hastighet</vt:lpstr>
      <vt:lpstr>Hastighetsefterlevnad statligt vägnät</vt:lpstr>
      <vt:lpstr>Utfärdade böter för hastighetsförseelser </vt:lpstr>
      <vt:lpstr>Hastighetsefterlevnad kommunalt vägnät</vt:lpstr>
      <vt:lpstr>Nykter trafik</vt:lpstr>
      <vt:lpstr>Omkomna i alkohol- och/eller narkotikarelaterade olyckor</vt:lpstr>
      <vt:lpstr>Alkoholutandningsprov och rattfylleribrott </vt:lpstr>
      <vt:lpstr>Bälte</vt:lpstr>
      <vt:lpstr>Bältesanvändning</vt:lpstr>
      <vt:lpstr>Omkomna obältade personbilsförare</vt:lpstr>
      <vt:lpstr>Hjälm</vt:lpstr>
      <vt:lpstr>Cykelhjälm</vt:lpstr>
      <vt:lpstr>Omvärldsfaktorer</vt:lpstr>
      <vt:lpstr>Trafikarbete Förändring av trafikarbete för 2022 jämfört med 2021 och 2019</vt:lpstr>
      <vt:lpstr>Arbetslöshet</vt:lpstr>
      <vt:lpstr>Slutsatser</vt:lpstr>
      <vt:lpstr>Slutsatser</vt:lpstr>
      <vt:lpstr>Slutsatser</vt:lpstr>
      <vt:lpstr>Tack för oss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Hurtig Per, PLkvtvu</dc:creator>
  <cp:lastModifiedBy>Mörk Eleonor, PLkvtvs</cp:lastModifiedBy>
  <cp:revision>190</cp:revision>
  <dcterms:created xsi:type="dcterms:W3CDTF">2022-04-20T08:48:18Z</dcterms:created>
  <dcterms:modified xsi:type="dcterms:W3CDTF">2023-08-11T12:50:49Z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0x010100F3454A24D10946AC8A6A7F801497FF3100F8AAE1524C8247BC8FBD01CB77B538160043A8E7D783A58C4E8C8B592232EA1A9D</vt:lpwstr>
  </property>
  <property fmtid="{D5CDD505-2E9C-101B-9397-08002B2CF9AE}" pid="3" name="TrvDocumentType">
    <vt:lpwstr>32;#ARBETSMATERIAL|a2894791-a90f-4fd8-bd38-5426c743cb42</vt:lpwstr>
  </property>
  <property fmtid="{D5CDD505-2E9C-101B-9397-08002B2CF9AE}" pid="4" name="TrvDocumentTemplateOwner">
    <vt:lpwstr>277;#KM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35;#Grundmallar|ba03f0de-f93f-4e70-95f2-fa30c55e4680</vt:lpwstr>
  </property>
  <property fmtid="{D5CDD505-2E9C-101B-9397-08002B2CF9AE}" pid="7" name="TrvConfidentialityLevel">
    <vt:lpwstr/>
  </property>
</Properties>
</file>