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5.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4"/>
    <p:sldMasterId id="2147483696" r:id="rId5"/>
    <p:sldMasterId id="2147483702" r:id="rId6"/>
    <p:sldMasterId id="2147483714" r:id="rId7"/>
    <p:sldMasterId id="2147483729" r:id="rId8"/>
    <p:sldMasterId id="2147483734" r:id="rId9"/>
    <p:sldMasterId id="2147483741" r:id="rId10"/>
    <p:sldMasterId id="2147483760" r:id="rId11"/>
    <p:sldMasterId id="2147483773" r:id="rId12"/>
    <p:sldMasterId id="2147483775" r:id="rId13"/>
    <p:sldMasterId id="2147483787" r:id="rId14"/>
    <p:sldMasterId id="2147483800" r:id="rId15"/>
    <p:sldMasterId id="2147483804" r:id="rId16"/>
    <p:sldMasterId id="2147483819" r:id="rId17"/>
    <p:sldMasterId id="2147483826" r:id="rId18"/>
    <p:sldMasterId id="2147483838" r:id="rId19"/>
  </p:sldMasterIdLst>
  <p:notesMasterIdLst>
    <p:notesMasterId r:id="rId131"/>
  </p:notesMasterIdLst>
  <p:handoutMasterIdLst>
    <p:handoutMasterId r:id="rId132"/>
  </p:handoutMasterIdLst>
  <p:sldIdLst>
    <p:sldId id="305" r:id="rId20"/>
    <p:sldId id="313" r:id="rId21"/>
    <p:sldId id="458" r:id="rId22"/>
    <p:sldId id="459" r:id="rId23"/>
    <p:sldId id="460"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314" r:id="rId37"/>
    <p:sldId id="420" r:id="rId38"/>
    <p:sldId id="421" r:id="rId39"/>
    <p:sldId id="422" r:id="rId40"/>
    <p:sldId id="423" r:id="rId41"/>
    <p:sldId id="424" r:id="rId42"/>
    <p:sldId id="425" r:id="rId43"/>
    <p:sldId id="426" r:id="rId44"/>
    <p:sldId id="319" r:id="rId45"/>
    <p:sldId id="387" r:id="rId46"/>
    <p:sldId id="388" r:id="rId47"/>
    <p:sldId id="389" r:id="rId48"/>
    <p:sldId id="390" r:id="rId49"/>
    <p:sldId id="391" r:id="rId50"/>
    <p:sldId id="392" r:id="rId51"/>
    <p:sldId id="393" r:id="rId52"/>
    <p:sldId id="394" r:id="rId53"/>
    <p:sldId id="320" r:id="rId54"/>
    <p:sldId id="427" r:id="rId55"/>
    <p:sldId id="428" r:id="rId56"/>
    <p:sldId id="429" r:id="rId57"/>
    <p:sldId id="430" r:id="rId58"/>
    <p:sldId id="431" r:id="rId59"/>
    <p:sldId id="432" r:id="rId60"/>
    <p:sldId id="433" r:id="rId61"/>
    <p:sldId id="321" r:id="rId62"/>
    <p:sldId id="450" r:id="rId63"/>
    <p:sldId id="451" r:id="rId64"/>
    <p:sldId id="452" r:id="rId65"/>
    <p:sldId id="453" r:id="rId66"/>
    <p:sldId id="454" r:id="rId67"/>
    <p:sldId id="455" r:id="rId68"/>
    <p:sldId id="456" r:id="rId69"/>
    <p:sldId id="457" r:id="rId70"/>
    <p:sldId id="322" r:id="rId71"/>
    <p:sldId id="473" r:id="rId72"/>
    <p:sldId id="474" r:id="rId73"/>
    <p:sldId id="475" r:id="rId74"/>
    <p:sldId id="476" r:id="rId75"/>
    <p:sldId id="323" r:id="rId76"/>
    <p:sldId id="374" r:id="rId77"/>
    <p:sldId id="375" r:id="rId78"/>
    <p:sldId id="376" r:id="rId79"/>
    <p:sldId id="377" r:id="rId80"/>
    <p:sldId id="378" r:id="rId81"/>
    <p:sldId id="379" r:id="rId82"/>
    <p:sldId id="380" r:id="rId83"/>
    <p:sldId id="381" r:id="rId84"/>
    <p:sldId id="382" r:id="rId85"/>
    <p:sldId id="383" r:id="rId86"/>
    <p:sldId id="384" r:id="rId87"/>
    <p:sldId id="385" r:id="rId88"/>
    <p:sldId id="386" r:id="rId89"/>
    <p:sldId id="324" r:id="rId90"/>
    <p:sldId id="444" r:id="rId91"/>
    <p:sldId id="445" r:id="rId92"/>
    <p:sldId id="446" r:id="rId93"/>
    <p:sldId id="447" r:id="rId94"/>
    <p:sldId id="448" r:id="rId95"/>
    <p:sldId id="449" r:id="rId96"/>
    <p:sldId id="325" r:id="rId97"/>
    <p:sldId id="434" r:id="rId98"/>
    <p:sldId id="435" r:id="rId99"/>
    <p:sldId id="436" r:id="rId100"/>
    <p:sldId id="437" r:id="rId101"/>
    <p:sldId id="438" r:id="rId102"/>
    <p:sldId id="439" r:id="rId103"/>
    <p:sldId id="440" r:id="rId104"/>
    <p:sldId id="441" r:id="rId105"/>
    <p:sldId id="442" r:id="rId106"/>
    <p:sldId id="443" r:id="rId107"/>
    <p:sldId id="326" r:id="rId108"/>
    <p:sldId id="354" r:id="rId109"/>
    <p:sldId id="355" r:id="rId110"/>
    <p:sldId id="356" r:id="rId111"/>
    <p:sldId id="357" r:id="rId112"/>
    <p:sldId id="358" r:id="rId113"/>
    <p:sldId id="359" r:id="rId114"/>
    <p:sldId id="360" r:id="rId115"/>
    <p:sldId id="361" r:id="rId116"/>
    <p:sldId id="362" r:id="rId117"/>
    <p:sldId id="363" r:id="rId118"/>
    <p:sldId id="327" r:id="rId119"/>
    <p:sldId id="364" r:id="rId120"/>
    <p:sldId id="365" r:id="rId121"/>
    <p:sldId id="366" r:id="rId122"/>
    <p:sldId id="367" r:id="rId123"/>
    <p:sldId id="368" r:id="rId124"/>
    <p:sldId id="369" r:id="rId125"/>
    <p:sldId id="370" r:id="rId126"/>
    <p:sldId id="371" r:id="rId127"/>
    <p:sldId id="372" r:id="rId128"/>
    <p:sldId id="373" r:id="rId129"/>
    <p:sldId id="338" r:id="rId130"/>
  </p:sldIdLst>
  <p:sldSz cx="9144000" cy="6858000" type="screen4x3"/>
  <p:notesSz cx="6858000" cy="9144000"/>
  <p:defaultTextStyle>
    <a:defPPr>
      <a:defRPr lang="sv-SE"/>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911" userDrawn="1">
          <p15:clr>
            <a:srgbClr val="A4A3A4"/>
          </p15:clr>
        </p15:guide>
        <p15:guide id="2" pos="352" userDrawn="1">
          <p15:clr>
            <a:srgbClr val="A4A3A4"/>
          </p15:clr>
        </p15:guide>
        <p15:guide id="3" orient="horz" pos="210" userDrawn="1">
          <p15:clr>
            <a:srgbClr val="A4A3A4"/>
          </p15:clr>
        </p15:guide>
        <p15:guide id="4" pos="2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r Lindroth " initials="PL" lastIdx="1" clrIdx="0">
    <p:extLst>
      <p:ext uri="{19B8F6BF-5375-455C-9EA6-DF929625EA0E}">
        <p15:presenceInfo xmlns:p15="http://schemas.microsoft.com/office/powerpoint/2012/main" userId="Per Lindroth " providerId="None"/>
      </p:ext>
    </p:extLst>
  </p:cmAuthor>
  <p:cmAuthor id="2" name="Hammarlund Sten, US" initials="HSU" lastIdx="1" clrIdx="1">
    <p:extLst>
      <p:ext uri="{19B8F6BF-5375-455C-9EA6-DF929625EA0E}">
        <p15:presenceInfo xmlns:p15="http://schemas.microsoft.com/office/powerpoint/2012/main" userId="S-1-5-21-3282178652-2823510310-3805757255-49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CAE7"/>
    <a:srgbClr val="A71930"/>
    <a:srgbClr val="CED64B"/>
    <a:srgbClr val="A8B400"/>
    <a:srgbClr val="55601C"/>
    <a:srgbClr val="004165"/>
    <a:srgbClr val="0073B0"/>
    <a:srgbClr val="F5F5F5"/>
    <a:srgbClr val="D52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38" autoAdjust="0"/>
    <p:restoredTop sz="87706" autoAdjust="0"/>
  </p:normalViewPr>
  <p:slideViewPr>
    <p:cSldViewPr snapToGrid="0">
      <p:cViewPr varScale="1">
        <p:scale>
          <a:sx n="102" d="100"/>
          <a:sy n="102" d="100"/>
        </p:scale>
        <p:origin x="1662" y="102"/>
      </p:cViewPr>
      <p:guideLst>
        <p:guide orient="horz" pos="1911"/>
        <p:guide pos="352"/>
        <p:guide orient="horz" pos="210"/>
        <p:guide pos="20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0" d="100"/>
          <a:sy n="80" d="100"/>
        </p:scale>
        <p:origin x="199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commentAuthors" Target="commentAuthors.xml"/><Relationship Id="rId16" Type="http://schemas.openxmlformats.org/officeDocument/2006/relationships/slideMaster" Target="slideMasters/slideMaster13.xml"/><Relationship Id="rId107" Type="http://schemas.openxmlformats.org/officeDocument/2006/relationships/slide" Target="slides/slide88.xml"/><Relationship Id="rId11" Type="http://schemas.openxmlformats.org/officeDocument/2006/relationships/slideMaster" Target="slideMasters/slideMaster8.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2.xml"/><Relationship Id="rId90" Type="http://schemas.openxmlformats.org/officeDocument/2006/relationships/slide" Target="slides/slide71.xml"/><Relationship Id="rId95" Type="http://schemas.openxmlformats.org/officeDocument/2006/relationships/slide" Target="slides/slide7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slide" Target="slides/slide99.xml"/><Relationship Id="rId126" Type="http://schemas.openxmlformats.org/officeDocument/2006/relationships/slide" Target="slides/slide107.xml"/><Relationship Id="rId134"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slide" Target="slides/slide105.xml"/><Relationship Id="rId129" Type="http://schemas.openxmlformats.org/officeDocument/2006/relationships/slide" Target="slides/slide110.xml"/><Relationship Id="rId137" Type="http://schemas.openxmlformats.org/officeDocument/2006/relationships/tableStyles" Target="tableStyle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4.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customXml" Target="../customXml/item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notesMaster" Target="notesMasters/notesMaster1.xml"/><Relationship Id="rId136"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1" Type="http://schemas.openxmlformats.org/officeDocument/2006/relationships/oleObject" Target="B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sz="1400"/>
              <a:t>Andel av rikets</a:t>
            </a:r>
          </a:p>
        </c:rich>
      </c:tx>
      <c:layout>
        <c:manualLayout>
          <c:xMode val="edge"/>
          <c:yMode val="edge"/>
          <c:x val="0.37877866132270566"/>
          <c:y val="3.3941648262234107E-2"/>
        </c:manualLayout>
      </c:layout>
      <c:overlay val="0"/>
      <c:spPr>
        <a:noFill/>
        <a:ln>
          <a:noFill/>
        </a:ln>
        <a:effectLst/>
      </c:spPr>
    </c:title>
    <c:autoTitleDeleted val="0"/>
    <c:plotArea>
      <c:layout>
        <c:manualLayout>
          <c:layoutTarget val="inner"/>
          <c:xMode val="edge"/>
          <c:yMode val="edge"/>
          <c:x val="0.35861038203557888"/>
          <c:y val="0.10672991011037247"/>
          <c:w val="0.59171374411531896"/>
          <c:h val="0.77072293995788155"/>
        </c:manualLayout>
      </c:layout>
      <c:barChart>
        <c:barDir val="bar"/>
        <c:grouping val="clustered"/>
        <c:varyColors val="0"/>
        <c:ser>
          <c:idx val="0"/>
          <c:order val="0"/>
          <c:tx>
            <c:strRef>
              <c:f>Blad1!$F$5</c:f>
              <c:strCache>
                <c:ptCount val="1"/>
                <c:pt idx="0">
                  <c:v>Stockholms län</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Blad1!$E$6:$E$11</c:f>
              <c:strCache>
                <c:ptCount val="6"/>
                <c:pt idx="0">
                  <c:v>Befolkning 2014</c:v>
                </c:pt>
                <c:pt idx="1">
                  <c:v>Befolkningstillväxt 2009-2014</c:v>
                </c:pt>
                <c:pt idx="2">
                  <c:v>Sysselsättning</c:v>
                </c:pt>
                <c:pt idx="3">
                  <c:v>Sysselsättningstillväxt 2008-2013</c:v>
                </c:pt>
                <c:pt idx="4">
                  <c:v>BNP, 2013</c:v>
                </c:pt>
                <c:pt idx="5">
                  <c:v>BNP-tillväxt 2008-2013</c:v>
                </c:pt>
              </c:strCache>
            </c:strRef>
          </c:cat>
          <c:val>
            <c:numRef>
              <c:f>Blad1!$F$6:$F$11</c:f>
              <c:numCache>
                <c:formatCode>0%</c:formatCode>
                <c:ptCount val="6"/>
                <c:pt idx="0">
                  <c:v>0.23</c:v>
                </c:pt>
                <c:pt idx="1">
                  <c:v>0.44</c:v>
                </c:pt>
                <c:pt idx="2">
                  <c:v>0.25</c:v>
                </c:pt>
                <c:pt idx="3">
                  <c:v>0.48</c:v>
                </c:pt>
                <c:pt idx="4">
                  <c:v>0.32</c:v>
                </c:pt>
                <c:pt idx="5">
                  <c:v>0.53</c:v>
                </c:pt>
              </c:numCache>
            </c:numRef>
          </c:val>
        </c:ser>
        <c:ser>
          <c:idx val="1"/>
          <c:order val="1"/>
          <c:tx>
            <c:strRef>
              <c:f>Blad1!$G$5</c:f>
              <c:strCache>
                <c:ptCount val="1"/>
                <c:pt idx="0">
                  <c:v>ÖMS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Blad1!$E$6:$E$11</c:f>
              <c:strCache>
                <c:ptCount val="6"/>
                <c:pt idx="0">
                  <c:v>Befolkning 2014</c:v>
                </c:pt>
                <c:pt idx="1">
                  <c:v>Befolkningstillväxt 2009-2014</c:v>
                </c:pt>
                <c:pt idx="2">
                  <c:v>Sysselsättning</c:v>
                </c:pt>
                <c:pt idx="3">
                  <c:v>Sysselsättningstillväxt 2008-2013</c:v>
                </c:pt>
                <c:pt idx="4">
                  <c:v>BNP, 2013</c:v>
                </c:pt>
                <c:pt idx="5">
                  <c:v>BNP-tillväxt 2008-2013</c:v>
                </c:pt>
              </c:strCache>
            </c:strRef>
          </c:cat>
          <c:val>
            <c:numRef>
              <c:f>Blad1!$G$6:$G$11</c:f>
              <c:numCache>
                <c:formatCode>0%</c:formatCode>
                <c:ptCount val="6"/>
                <c:pt idx="0">
                  <c:v>0.42</c:v>
                </c:pt>
                <c:pt idx="1">
                  <c:v>0.6</c:v>
                </c:pt>
                <c:pt idx="2">
                  <c:v>0.43</c:v>
                </c:pt>
                <c:pt idx="3">
                  <c:v>0.63</c:v>
                </c:pt>
                <c:pt idx="4">
                  <c:v>0.48</c:v>
                </c:pt>
                <c:pt idx="5">
                  <c:v>0.67</c:v>
                </c:pt>
              </c:numCache>
            </c:numRef>
          </c:val>
        </c:ser>
        <c:dLbls>
          <c:dLblPos val="inEnd"/>
          <c:showLegendKey val="0"/>
          <c:showVal val="1"/>
          <c:showCatName val="0"/>
          <c:showSerName val="0"/>
          <c:showPercent val="0"/>
          <c:showBubbleSize val="0"/>
        </c:dLbls>
        <c:gapWidth val="182"/>
        <c:axId val="581186912"/>
        <c:axId val="581187304"/>
      </c:barChart>
      <c:catAx>
        <c:axId val="581186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sv-SE"/>
          </a:p>
        </c:txPr>
        <c:crossAx val="581187304"/>
        <c:crosses val="autoZero"/>
        <c:auto val="1"/>
        <c:lblAlgn val="ctr"/>
        <c:lblOffset val="100"/>
        <c:noMultiLvlLbl val="0"/>
      </c:catAx>
      <c:valAx>
        <c:axId val="5811873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81186912"/>
        <c:crosses val="autoZero"/>
        <c:crossBetween val="between"/>
      </c:valAx>
      <c:spPr>
        <a:noFill/>
        <a:ln>
          <a:noFill/>
        </a:ln>
        <a:effectLst/>
      </c:spPr>
    </c:plotArea>
    <c:legend>
      <c:legendPos val="b"/>
      <c:layout>
        <c:manualLayout>
          <c:xMode val="edge"/>
          <c:yMode val="edge"/>
          <c:x val="0.58077959361175835"/>
          <c:y val="2.2038202101867872E-2"/>
          <c:w val="0.3087127975234743"/>
          <c:h val="7.8125546806649154E-2"/>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solidFill>
      <a:schemeClr val="bg1"/>
    </a:solidFill>
    <a:ln w="9525" cap="flat" cmpd="sng" algn="ctr">
      <a:noFill/>
      <a:round/>
    </a:ln>
    <a:effectLst/>
  </c:spPr>
  <c:txPr>
    <a:bodyPr/>
    <a:lstStyle/>
    <a:p>
      <a:pPr>
        <a:defRPr/>
      </a:pPr>
      <a:endParaRPr lang="sv-S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vl1pPr>
          </a:lstStyle>
          <a:p>
            <a:endParaRPr lang="sv-SE"/>
          </a:p>
        </p:txBody>
      </p:sp>
      <p:sp>
        <p:nvSpPr>
          <p:cNvPr id="215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359E6C86-7306-4114-BC86-970C8A89AF6A}" type="datetimeFigureOut">
              <a:rPr lang="sv-SE"/>
              <a:pPr/>
              <a:t>2015-09-16</a:t>
            </a:fld>
            <a:endParaRPr lang="sv-SE"/>
          </a:p>
        </p:txBody>
      </p:sp>
      <p:sp>
        <p:nvSpPr>
          <p:cNvPr id="215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vl1pPr>
          </a:lstStyle>
          <a:p>
            <a:endParaRPr lang="sv-SE"/>
          </a:p>
        </p:txBody>
      </p:sp>
      <p:sp>
        <p:nvSpPr>
          <p:cNvPr id="215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3DDE5E3B-8DC5-444A-9930-FE95612872F4}" type="slidenum">
              <a:rPr lang="sv-SE"/>
              <a:pPr/>
              <a:t>‹#›</a:t>
            </a:fld>
            <a:endParaRPr lang="sv-SE"/>
          </a:p>
        </p:txBody>
      </p:sp>
    </p:spTree>
    <p:extLst>
      <p:ext uri="{BB962C8B-B14F-4D97-AF65-F5344CB8AC3E}">
        <p14:creationId xmlns:p14="http://schemas.microsoft.com/office/powerpoint/2010/main" val="3194306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22882A5F-DE82-4106-A0F9-14841A597628}" type="datetimeFigureOut">
              <a:rPr lang="sv-SE"/>
              <a:pPr>
                <a:defRPr/>
              </a:pPr>
              <a:t>2015-09-16</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sv-SE" noProof="0" smtClean="0"/>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B2B7710-651F-464A-B9ED-722519F63E00}" type="slidenum">
              <a:rPr lang="sv-SE"/>
              <a:pPr/>
              <a:t>‹#›</a:t>
            </a:fld>
            <a:endParaRPr lang="sv-SE"/>
          </a:p>
        </p:txBody>
      </p:sp>
    </p:spTree>
    <p:extLst>
      <p:ext uri="{BB962C8B-B14F-4D97-AF65-F5344CB8AC3E}">
        <p14:creationId xmlns:p14="http://schemas.microsoft.com/office/powerpoint/2010/main" val="387020366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1" u="sng" kern="1200" dirty="0" smtClean="0">
                <a:solidFill>
                  <a:schemeClr val="tx1"/>
                </a:solidFill>
                <a:effectLst/>
                <a:latin typeface="+mn-lt"/>
                <a:ea typeface="+mn-ea"/>
                <a:cs typeface="+mn-cs"/>
              </a:rPr>
              <a:t>Förslag talare: Bengt Dahlqvist</a:t>
            </a:r>
            <a:endParaRPr lang="sv-SE" sz="1200" b="1" kern="1200" dirty="0" smtClean="0">
              <a:solidFill>
                <a:schemeClr val="tx1"/>
              </a:solidFill>
              <a:effectLst/>
              <a:latin typeface="+mn-lt"/>
              <a:ea typeface="+mn-ea"/>
              <a:cs typeface="+mn-cs"/>
            </a:endParaRPr>
          </a:p>
          <a:p>
            <a:r>
              <a:rPr lang="sv-SE" sz="1200" b="0" i="1" kern="1200" dirty="0" smtClean="0">
                <a:solidFill>
                  <a:schemeClr val="tx1"/>
                </a:solidFill>
                <a:effectLst/>
                <a:latin typeface="+mn-lt"/>
                <a:ea typeface="+mn-ea"/>
                <a:cs typeface="+mn-cs"/>
              </a:rPr>
              <a:t> </a:t>
            </a:r>
            <a:endParaRPr lang="sv-SE" sz="1200" b="1" kern="1200" dirty="0" smtClean="0">
              <a:solidFill>
                <a:schemeClr val="tx1"/>
              </a:solidFill>
              <a:effectLst/>
              <a:latin typeface="+mn-lt"/>
              <a:ea typeface="+mn-ea"/>
              <a:cs typeface="+mn-cs"/>
            </a:endParaRPr>
          </a:p>
          <a:p>
            <a:r>
              <a:rPr lang="sv-SE" sz="1200" b="1" kern="1200" dirty="0" smtClean="0">
                <a:solidFill>
                  <a:schemeClr val="tx1"/>
                </a:solidFill>
                <a:effectLst/>
                <a:latin typeface="+mn-lt"/>
                <a:ea typeface="+mn-ea"/>
                <a:cs typeface="+mn-cs"/>
              </a:rPr>
              <a:t>Presentation Småland-Blekinge</a:t>
            </a:r>
          </a:p>
          <a:p>
            <a:r>
              <a:rPr lang="sv-SE" sz="1200" b="1" kern="1200" dirty="0" smtClean="0">
                <a:solidFill>
                  <a:schemeClr val="tx1"/>
                </a:solidFill>
                <a:effectLst/>
                <a:latin typeface="+mn-lt"/>
                <a:ea typeface="+mn-ea"/>
                <a:cs typeface="+mn-cs"/>
              </a:rPr>
              <a:t> </a:t>
            </a:r>
          </a:p>
          <a:p>
            <a:r>
              <a:rPr lang="sv-SE" sz="1200" b="0" kern="1200" dirty="0" smtClean="0">
                <a:solidFill>
                  <a:schemeClr val="tx1"/>
                </a:solidFill>
                <a:effectLst/>
                <a:latin typeface="+mn-lt"/>
                <a:ea typeface="+mn-ea"/>
                <a:cs typeface="+mn-cs"/>
              </a:rPr>
              <a:t>– bild vilka län och vilka vi är som presenterar den bild vi har av infrastrukturen i vår del av landet och vad som viktigt för oss och för Sverige att den nationella planen tar fasta på.</a:t>
            </a:r>
            <a:endParaRPr lang="sv-SE" sz="1200" b="1"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7CC7FE9-FE7F-47FE-964A-D8A83500C00D}" type="slidenum">
              <a:rPr lang="sv-SE" smtClean="0">
                <a:solidFill>
                  <a:prstClr val="black"/>
                </a:solidFill>
              </a:rPr>
              <a:pPr/>
              <a:t>4</a:t>
            </a:fld>
            <a:endParaRPr lang="sv-SE">
              <a:solidFill>
                <a:prstClr val="black"/>
              </a:solidFill>
            </a:endParaRPr>
          </a:p>
        </p:txBody>
      </p:sp>
    </p:spTree>
    <p:extLst>
      <p:ext uri="{BB962C8B-B14F-4D97-AF65-F5344CB8AC3E}">
        <p14:creationId xmlns:p14="http://schemas.microsoft.com/office/powerpoint/2010/main" val="1671654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 typeface="Wingdings" panose="05000000000000000000" pitchFamily="2" charset="2"/>
              <a:buNone/>
            </a:pPr>
            <a:r>
              <a:rPr lang="sv-SE" altLang="sv-SE" sz="1400" b="1" smtClean="0"/>
              <a:t>Fakta:</a:t>
            </a:r>
          </a:p>
          <a:p>
            <a:pPr eaLnBrk="1" hangingPunct="1">
              <a:lnSpc>
                <a:spcPct val="150000"/>
              </a:lnSpc>
              <a:buFont typeface="Wingdings" panose="05000000000000000000" pitchFamily="2" charset="2"/>
              <a:buNone/>
            </a:pPr>
            <a:r>
              <a:rPr lang="sv-SE" altLang="sv-SE" sz="1400" b="1" smtClean="0"/>
              <a:t>Västra Stambanan</a:t>
            </a:r>
            <a:r>
              <a:rPr lang="sv-SE" altLang="sv-SE" sz="1400" smtClean="0"/>
              <a:t> – planskildhet Olskroken samt ytterligare åtgärder för ökad kapacitet</a:t>
            </a:r>
          </a:p>
          <a:p>
            <a:pPr eaLnBrk="1" hangingPunct="1">
              <a:lnSpc>
                <a:spcPct val="150000"/>
              </a:lnSpc>
              <a:buFont typeface="Wingdings" panose="05000000000000000000" pitchFamily="2" charset="2"/>
              <a:buNone/>
            </a:pPr>
            <a:r>
              <a:rPr lang="sv-SE" altLang="sv-SE" sz="1400" smtClean="0"/>
              <a:t>Planskildheten ingår i nat planförslaget (2472 mnkr) och Gbg-Skövde ökad kapacitet inkl ombyggd infart Sävenäs (1618 mnkr)</a:t>
            </a:r>
          </a:p>
          <a:p>
            <a:pPr eaLnBrk="1" hangingPunct="1">
              <a:lnSpc>
                <a:spcPct val="150000"/>
              </a:lnSpc>
              <a:buFont typeface="Wingdings" panose="05000000000000000000" pitchFamily="2" charset="2"/>
              <a:buNone/>
            </a:pPr>
            <a:endParaRPr lang="sv-SE" altLang="sv-SE" sz="1400" smtClean="0"/>
          </a:p>
          <a:p>
            <a:pPr eaLnBrk="1" hangingPunct="1"/>
            <a:r>
              <a:rPr lang="sv-SE" altLang="sv-SE" sz="1400" smtClean="0"/>
              <a:t>Frågan är om pengarna räcker och om insatserna kommer i tid.</a:t>
            </a:r>
          </a:p>
          <a:p>
            <a:pPr eaLnBrk="1" hangingPunct="1">
              <a:lnSpc>
                <a:spcPct val="150000"/>
              </a:lnSpc>
              <a:buFont typeface="Wingdings" panose="05000000000000000000" pitchFamily="2" charset="2"/>
              <a:buNone/>
            </a:pPr>
            <a:endParaRPr lang="sv-SE" altLang="sv-SE" sz="1400" smtClean="0"/>
          </a:p>
          <a:p>
            <a:pPr eaLnBrk="1" hangingPunct="1">
              <a:lnSpc>
                <a:spcPct val="150000"/>
              </a:lnSpc>
              <a:buFont typeface="Wingdings" panose="05000000000000000000" pitchFamily="2" charset="2"/>
              <a:buNone/>
            </a:pPr>
            <a:endParaRPr lang="sv-SE" altLang="sv-SE" sz="1400" smtClean="0"/>
          </a:p>
          <a:p>
            <a:pPr eaLnBrk="1" hangingPunct="1"/>
            <a:endParaRPr lang="sv-SE" altLang="sv-SE" smtClean="0"/>
          </a:p>
        </p:txBody>
      </p:sp>
    </p:spTree>
    <p:extLst>
      <p:ext uri="{BB962C8B-B14F-4D97-AF65-F5344CB8AC3E}">
        <p14:creationId xmlns:p14="http://schemas.microsoft.com/office/powerpoint/2010/main" val="390609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773488" y="9428163"/>
            <a:ext cx="2887662"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400">
                <a:solidFill>
                  <a:schemeClr val="tx1"/>
                </a:solidFill>
                <a:latin typeface="Arial" panose="020B0604020202020204" pitchFamily="34" charset="0"/>
                <a:ea typeface="ヒラギノ角ゴ Pro W3"/>
                <a:cs typeface="ヒラギノ角ゴ Pro W3"/>
              </a:defRPr>
            </a:lvl1pPr>
            <a:lvl2pPr marL="742950" indent="-285750">
              <a:defRPr sz="2400">
                <a:solidFill>
                  <a:schemeClr val="tx1"/>
                </a:solidFill>
                <a:latin typeface="Arial" panose="020B0604020202020204" pitchFamily="34" charset="0"/>
                <a:ea typeface="ヒラギノ角ゴ Pro W3"/>
                <a:cs typeface="ヒラギノ角ゴ Pro W3"/>
              </a:defRPr>
            </a:lvl2pPr>
            <a:lvl3pPr marL="1143000" indent="-228600">
              <a:defRPr sz="2400">
                <a:solidFill>
                  <a:schemeClr val="tx1"/>
                </a:solidFill>
                <a:latin typeface="Arial" panose="020B0604020202020204" pitchFamily="34" charset="0"/>
                <a:ea typeface="ヒラギノ角ゴ Pro W3"/>
                <a:cs typeface="ヒラギノ角ゴ Pro W3"/>
              </a:defRPr>
            </a:lvl3pPr>
            <a:lvl4pPr marL="1600200" indent="-228600">
              <a:defRPr sz="2400">
                <a:solidFill>
                  <a:schemeClr val="tx1"/>
                </a:solidFill>
                <a:latin typeface="Arial" panose="020B0604020202020204" pitchFamily="34" charset="0"/>
                <a:ea typeface="ヒラギノ角ゴ Pro W3"/>
                <a:cs typeface="ヒラギノ角ゴ Pro W3"/>
              </a:defRPr>
            </a:lvl4pPr>
            <a:lvl5pPr marL="2057400" indent="-228600">
              <a:defRPr sz="2400">
                <a:solidFill>
                  <a:schemeClr val="tx1"/>
                </a:solidFill>
                <a:latin typeface="Arial"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a:cs typeface="ヒラギノ角ゴ Pro W3"/>
              </a:defRPr>
            </a:lvl9pPr>
          </a:lstStyle>
          <a:p>
            <a:pPr algn="r"/>
            <a:fld id="{98384184-65EA-42AE-98CF-DA8EA33B6209}" type="slidenum">
              <a:rPr lang="sv-SE" altLang="sv-SE" sz="1200" smtClean="0">
                <a:solidFill>
                  <a:prstClr val="black"/>
                </a:solidFill>
              </a:rPr>
              <a:pPr algn="r"/>
              <a:t>40</a:t>
            </a:fld>
            <a:endParaRPr lang="sv-SE" altLang="sv-SE" sz="1200" smtClean="0">
              <a:solidFill>
                <a:prstClr val="black"/>
              </a:solidFill>
            </a:endParaRPr>
          </a:p>
        </p:txBody>
      </p:sp>
      <p:sp>
        <p:nvSpPr>
          <p:cNvPr id="14339" name="Rectangle 2"/>
          <p:cNvSpPr>
            <a:spLocks noGrp="1" noRot="1" noChangeAspect="1" noChangeArrowheads="1" noTextEdit="1"/>
          </p:cNvSpPr>
          <p:nvPr>
            <p:ph type="sldImg"/>
          </p:nvPr>
        </p:nvSpPr>
        <p:spPr bwMode="auto">
          <a:xfrm>
            <a:off x="882650" y="714375"/>
            <a:ext cx="4962525"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xfrm>
            <a:off x="666750" y="4714875"/>
            <a:ext cx="5329238"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sv-SE" altLang="sv-SE" b="1" smtClean="0"/>
              <a:t>MKB utförts integrerat i planarbetet.</a:t>
            </a:r>
          </a:p>
          <a:p>
            <a:pPr marL="228600" indent="-228600" eaLnBrk="1" hangingPunct="1"/>
            <a:endParaRPr lang="sv-SE" altLang="sv-SE" b="1" smtClean="0"/>
          </a:p>
          <a:p>
            <a:pPr marL="228600" indent="-228600" eaLnBrk="1" hangingPunct="1"/>
            <a:r>
              <a:rPr lang="sv-SE" altLang="sv-SE" b="1" smtClean="0"/>
              <a:t>Fokus på:</a:t>
            </a:r>
          </a:p>
          <a:p>
            <a:pPr marL="228600" indent="-228600" eaLnBrk="1" hangingPunct="1"/>
            <a:r>
              <a:rPr lang="sv-SE" altLang="sv-SE" b="1" smtClean="0"/>
              <a:t>Klimat, främst CO2-utsläppen </a:t>
            </a:r>
            <a:endParaRPr lang="sv-SE" altLang="sv-SE" smtClean="0"/>
          </a:p>
          <a:p>
            <a:pPr marL="228600" indent="-228600" eaLnBrk="1" hangingPunct="1"/>
            <a:r>
              <a:rPr lang="sv-SE" altLang="sv-SE" i="1" smtClean="0"/>
              <a:t>Marginell påverkan </a:t>
            </a:r>
            <a:r>
              <a:rPr lang="sv-SE" altLang="sv-SE" sz="1000" i="1" smtClean="0"/>
              <a:t>(bättre än nollalternativet, som inkluderar redan beslutade åtgärder)</a:t>
            </a:r>
            <a:r>
              <a:rPr lang="sv-SE" altLang="sv-SE" i="1" smtClean="0"/>
              <a:t>. Påverkan beror på hur icke bundna medel utnyttjas</a:t>
            </a:r>
          </a:p>
          <a:p>
            <a:pPr marL="228600" indent="-228600" eaLnBrk="1" hangingPunct="1"/>
            <a:endParaRPr lang="sv-SE" altLang="sv-SE" i="1" smtClean="0"/>
          </a:p>
          <a:p>
            <a:pPr marL="228600" indent="-228600" eaLnBrk="1" hangingPunct="1"/>
            <a:r>
              <a:rPr lang="sv-SE" altLang="sv-SE" b="1" smtClean="0"/>
              <a:t>Landskap:</a:t>
            </a:r>
            <a:r>
              <a:rPr lang="sv-SE" altLang="sv-SE" smtClean="0"/>
              <a:t> Gjorts landskapskaratärisering. Hänsyn till landskapets form och rumslighet, vid utformningen av objekt. </a:t>
            </a:r>
          </a:p>
          <a:p>
            <a:pPr marL="228600" indent="-228600" eaLnBrk="1" hangingPunct="1"/>
            <a:r>
              <a:rPr lang="sv-SE" altLang="sv-SE" i="1" smtClean="0"/>
              <a:t>Kan ge negativ påverkan. Mildras dock om rätt åtgärder vidtas.</a:t>
            </a:r>
          </a:p>
          <a:p>
            <a:pPr marL="228600" indent="-228600" eaLnBrk="1" hangingPunct="1"/>
            <a:endParaRPr lang="sv-SE" altLang="sv-SE" smtClean="0"/>
          </a:p>
          <a:p>
            <a:pPr marL="228600" indent="-228600" eaLnBrk="1" hangingPunct="1"/>
            <a:r>
              <a:rPr lang="sv-SE" altLang="sv-SE" b="1" smtClean="0"/>
              <a:t>Hälsa</a:t>
            </a:r>
            <a:r>
              <a:rPr lang="sv-SE" altLang="sv-SE" smtClean="0"/>
              <a:t>: luftkvalitet, buller mm</a:t>
            </a:r>
          </a:p>
          <a:p>
            <a:pPr marL="228600" indent="-228600" eaLnBrk="1" hangingPunct="1"/>
            <a:r>
              <a:rPr lang="sv-SE" altLang="sv-SE" i="1" smtClean="0"/>
              <a:t>Marginell påverkan, ingen större skillnad jämfört med nollalternativ.</a:t>
            </a:r>
          </a:p>
          <a:p>
            <a:pPr marL="228600" indent="-228600" eaLnBrk="1" hangingPunct="1"/>
            <a:r>
              <a:rPr lang="sv-SE" altLang="sv-SE" i="1" smtClean="0"/>
              <a:t>Ökad satsning på cykel positiv för hälsan.</a:t>
            </a:r>
          </a:p>
          <a:p>
            <a:pPr marL="228600" indent="-228600" eaLnBrk="1" hangingPunct="1"/>
            <a:endParaRPr lang="sv-SE" altLang="sv-SE" smtClean="0"/>
          </a:p>
          <a:p>
            <a:pPr marL="228600" indent="-228600" eaLnBrk="1" hangingPunct="1"/>
            <a:r>
              <a:rPr lang="sv-SE" altLang="sv-SE" b="1" smtClean="0"/>
              <a:t>Ovanstående fördjupningarna har medfört</a:t>
            </a:r>
            <a:r>
              <a:rPr lang="sv-SE" altLang="sv-SE" smtClean="0"/>
              <a:t> att vi har tagit några kliv framåt när det gäller att beskriva planens påverkan på miljön och hur vi kan nyttja resurserna effektivt</a:t>
            </a:r>
          </a:p>
          <a:p>
            <a:pPr marL="228600" indent="-228600" eaLnBrk="1" hangingPunct="1"/>
            <a:endParaRPr lang="sv-SE" altLang="sv-SE" smtClean="0"/>
          </a:p>
        </p:txBody>
      </p:sp>
    </p:spTree>
    <p:extLst>
      <p:ext uri="{BB962C8B-B14F-4D97-AF65-F5344CB8AC3E}">
        <p14:creationId xmlns:p14="http://schemas.microsoft.com/office/powerpoint/2010/main" val="2095235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882650" y="714375"/>
            <a:ext cx="4962525"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z="1400" smtClean="0"/>
              <a:t>Vi föreslår</a:t>
            </a:r>
            <a:r>
              <a:rPr lang="sv-SE" altLang="sv-SE" smtClean="0"/>
              <a:t> n</a:t>
            </a:r>
            <a:r>
              <a:rPr lang="sv-SE" altLang="sv-SE" sz="1400" smtClean="0"/>
              <a:t>ya slussar mm i Trollhätte kanal</a:t>
            </a:r>
          </a:p>
          <a:p>
            <a:pPr eaLnBrk="1" hangingPunct="1">
              <a:lnSpc>
                <a:spcPct val="150000"/>
              </a:lnSpc>
              <a:buFont typeface="Wingdings" panose="05000000000000000000" pitchFamily="2" charset="2"/>
              <a:buNone/>
            </a:pPr>
            <a:r>
              <a:rPr lang="sv-SE" altLang="sv-SE" sz="1400" smtClean="0"/>
              <a:t>Det ingår i ”Namngivna brister” med medel för utredning</a:t>
            </a:r>
          </a:p>
          <a:p>
            <a:pPr eaLnBrk="1" hangingPunct="1">
              <a:lnSpc>
                <a:spcPct val="150000"/>
              </a:lnSpc>
              <a:buFont typeface="Wingdings" panose="05000000000000000000" pitchFamily="2" charset="2"/>
              <a:buNone/>
            </a:pPr>
            <a:endParaRPr lang="sv-SE" altLang="sv-SE" sz="1400" smtClean="0"/>
          </a:p>
          <a:p>
            <a:pPr eaLnBrk="1" hangingPunct="1">
              <a:lnSpc>
                <a:spcPct val="150000"/>
              </a:lnSpc>
              <a:buFont typeface="Wingdings" panose="05000000000000000000" pitchFamily="2" charset="2"/>
              <a:buNone/>
            </a:pPr>
            <a:r>
              <a:rPr lang="sv-SE" altLang="sv-SE" sz="1400" smtClean="0"/>
              <a:t>Gbg Hamn har sent spelat in behovet att muddra farleden för att kunna ta emot mer fullastade fartyg av största modellen. Vill uppmärksamma att detta behov kan komma behövas för att fortsatt kunna attrahera de största fartygen.</a:t>
            </a:r>
          </a:p>
          <a:p>
            <a:pPr eaLnBrk="1" hangingPunct="1">
              <a:lnSpc>
                <a:spcPct val="150000"/>
              </a:lnSpc>
              <a:buFont typeface="Wingdings" panose="05000000000000000000" pitchFamily="2" charset="2"/>
              <a:buNone/>
            </a:pPr>
            <a:endParaRPr lang="sv-SE" altLang="sv-SE" smtClean="0"/>
          </a:p>
        </p:txBody>
      </p:sp>
    </p:spTree>
    <p:extLst>
      <p:ext uri="{BB962C8B-B14F-4D97-AF65-F5344CB8AC3E}">
        <p14:creationId xmlns:p14="http://schemas.microsoft.com/office/powerpoint/2010/main" val="3700651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97762CC-AA2E-48BC-806B-EB3237609B00}" type="slidenum">
              <a:rPr lang="sv-SE" smtClean="0">
                <a:solidFill>
                  <a:prstClr val="black"/>
                </a:solidFill>
              </a:rPr>
              <a:pPr/>
              <a:t>46</a:t>
            </a:fld>
            <a:endParaRPr lang="sv-SE">
              <a:solidFill>
                <a:prstClr val="black"/>
              </a:solidFill>
            </a:endParaRPr>
          </a:p>
        </p:txBody>
      </p:sp>
    </p:spTree>
    <p:extLst>
      <p:ext uri="{BB962C8B-B14F-4D97-AF65-F5344CB8AC3E}">
        <p14:creationId xmlns:p14="http://schemas.microsoft.com/office/powerpoint/2010/main" val="2413391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97762CC-AA2E-48BC-806B-EB3237609B00}" type="slidenum">
              <a:rPr lang="sv-SE" smtClean="0">
                <a:solidFill>
                  <a:prstClr val="black"/>
                </a:solidFill>
              </a:rPr>
              <a:pPr/>
              <a:t>47</a:t>
            </a:fld>
            <a:endParaRPr lang="sv-SE">
              <a:solidFill>
                <a:prstClr val="black"/>
              </a:solidFill>
            </a:endParaRPr>
          </a:p>
        </p:txBody>
      </p:sp>
    </p:spTree>
    <p:extLst>
      <p:ext uri="{BB962C8B-B14F-4D97-AF65-F5344CB8AC3E}">
        <p14:creationId xmlns:p14="http://schemas.microsoft.com/office/powerpoint/2010/main" val="257698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97762CC-AA2E-48BC-806B-EB3237609B00}" type="slidenum">
              <a:rPr lang="sv-SE" smtClean="0">
                <a:solidFill>
                  <a:prstClr val="black"/>
                </a:solidFill>
              </a:rPr>
              <a:pPr/>
              <a:t>48</a:t>
            </a:fld>
            <a:endParaRPr lang="sv-SE">
              <a:solidFill>
                <a:prstClr val="black"/>
              </a:solidFill>
            </a:endParaRPr>
          </a:p>
        </p:txBody>
      </p:sp>
    </p:spTree>
    <p:extLst>
      <p:ext uri="{BB962C8B-B14F-4D97-AF65-F5344CB8AC3E}">
        <p14:creationId xmlns:p14="http://schemas.microsoft.com/office/powerpoint/2010/main" val="108905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97762CC-AA2E-48BC-806B-EB3237609B00}" type="slidenum">
              <a:rPr lang="sv-SE" smtClean="0">
                <a:solidFill>
                  <a:prstClr val="black"/>
                </a:solidFill>
              </a:rPr>
              <a:pPr/>
              <a:t>51</a:t>
            </a:fld>
            <a:endParaRPr lang="sv-SE">
              <a:solidFill>
                <a:prstClr val="black"/>
              </a:solidFill>
            </a:endParaRPr>
          </a:p>
        </p:txBody>
      </p:sp>
    </p:spTree>
    <p:extLst>
      <p:ext uri="{BB962C8B-B14F-4D97-AF65-F5344CB8AC3E}">
        <p14:creationId xmlns:p14="http://schemas.microsoft.com/office/powerpoint/2010/main" val="1423015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701C1475-F902-44D5-A8ED-2D9A8272EE3B}" type="slidenum">
              <a:rPr lang="sv-SE" smtClean="0">
                <a:solidFill>
                  <a:prstClr val="black"/>
                </a:solidFill>
              </a:rPr>
              <a:pPr/>
              <a:t>53</a:t>
            </a:fld>
            <a:endParaRPr lang="sv-SE">
              <a:solidFill>
                <a:prstClr val="black"/>
              </a:solidFill>
            </a:endParaRPr>
          </a:p>
        </p:txBody>
      </p:sp>
    </p:spTree>
    <p:extLst>
      <p:ext uri="{BB962C8B-B14F-4D97-AF65-F5344CB8AC3E}">
        <p14:creationId xmlns:p14="http://schemas.microsoft.com/office/powerpoint/2010/main" val="905846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01C1475-F902-44D5-A8ED-2D9A8272EE3B}" type="slidenum">
              <a:rPr lang="sv-SE" smtClean="0">
                <a:solidFill>
                  <a:prstClr val="black"/>
                </a:solidFill>
              </a:rPr>
              <a:pPr/>
              <a:t>56</a:t>
            </a:fld>
            <a:endParaRPr lang="sv-SE">
              <a:solidFill>
                <a:prstClr val="black"/>
              </a:solidFill>
            </a:endParaRPr>
          </a:p>
        </p:txBody>
      </p:sp>
    </p:spTree>
    <p:extLst>
      <p:ext uri="{BB962C8B-B14F-4D97-AF65-F5344CB8AC3E}">
        <p14:creationId xmlns:p14="http://schemas.microsoft.com/office/powerpoint/2010/main" val="942848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effectLst/>
              </a:rPr>
              <a:t>I Region Gävleborg samlas ansvaret för områden som bidrar till den regionala utvecklingen i hela länet. Bland ansvarsområdena finns folkhälsa och hälso- och sjukvård, infrastruktur och kollektivtrafik, kompetens- och utbildningsfrågor, näringslivsutveckling, internationella frågor och kultur.</a:t>
            </a:r>
          </a:p>
          <a:p>
            <a:endParaRPr lang="sv-S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sv-SE" dirty="0" smtClean="0"/>
              <a:t>Infrastruktur och kompetens är drivkrafter i den regionala utvecklingsstrategin.</a:t>
            </a:r>
            <a:endParaRPr lang="sv-SE" dirty="0"/>
          </a:p>
        </p:txBody>
      </p:sp>
      <p:sp>
        <p:nvSpPr>
          <p:cNvPr id="4" name="Platshållare för bildnummer 3"/>
          <p:cNvSpPr>
            <a:spLocks noGrp="1"/>
          </p:cNvSpPr>
          <p:nvPr>
            <p:ph type="sldNum" sz="quarter" idx="10"/>
          </p:nvPr>
        </p:nvSpPr>
        <p:spPr/>
        <p:txBody>
          <a:bodyPr/>
          <a:lstStyle/>
          <a:p>
            <a:fld id="{50451BEE-62EA-4B71-B975-E08D197EB349}" type="slidenum">
              <a:rPr lang="sv-SE" smtClean="0">
                <a:solidFill>
                  <a:prstClr val="black"/>
                </a:solidFill>
              </a:rPr>
              <a:pPr/>
              <a:t>73</a:t>
            </a:fld>
            <a:endParaRPr lang="sv-SE">
              <a:solidFill>
                <a:prstClr val="black"/>
              </a:solidFill>
            </a:endParaRPr>
          </a:p>
        </p:txBody>
      </p:sp>
    </p:spTree>
    <p:extLst>
      <p:ext uri="{BB962C8B-B14F-4D97-AF65-F5344CB8AC3E}">
        <p14:creationId xmlns:p14="http://schemas.microsoft.com/office/powerpoint/2010/main" val="267778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1" u="sng" kern="1200" dirty="0" smtClean="0">
                <a:solidFill>
                  <a:schemeClr val="tx1"/>
                </a:solidFill>
                <a:effectLst/>
                <a:latin typeface="+mn-lt"/>
                <a:ea typeface="+mn-ea"/>
                <a:cs typeface="+mn-cs"/>
              </a:rPr>
              <a:t>Förslag talare: Bengt Dahlqvist</a:t>
            </a:r>
            <a:endParaRPr lang="sv-SE" sz="1200" b="1" kern="1200" dirty="0" smtClean="0">
              <a:solidFill>
                <a:schemeClr val="tx1"/>
              </a:solidFill>
              <a:effectLst/>
              <a:latin typeface="+mn-lt"/>
              <a:ea typeface="+mn-ea"/>
              <a:cs typeface="+mn-cs"/>
            </a:endParaRPr>
          </a:p>
          <a:p>
            <a:r>
              <a:rPr lang="sv-SE" sz="1200" b="0" i="1" kern="1200" dirty="0" smtClean="0">
                <a:solidFill>
                  <a:schemeClr val="tx1"/>
                </a:solidFill>
                <a:effectLst/>
                <a:latin typeface="+mn-lt"/>
                <a:ea typeface="+mn-ea"/>
                <a:cs typeface="+mn-cs"/>
              </a:rPr>
              <a:t> </a:t>
            </a:r>
            <a:endParaRPr lang="sv-SE" sz="1200" b="1" kern="1200" dirty="0" smtClean="0">
              <a:solidFill>
                <a:schemeClr val="tx1"/>
              </a:solidFill>
              <a:effectLst/>
              <a:latin typeface="+mn-lt"/>
              <a:ea typeface="+mn-ea"/>
              <a:cs typeface="+mn-cs"/>
            </a:endParaRPr>
          </a:p>
          <a:p>
            <a:r>
              <a:rPr lang="sv-SE" sz="1200" b="1" kern="1200" dirty="0" smtClean="0">
                <a:solidFill>
                  <a:schemeClr val="tx1"/>
                </a:solidFill>
                <a:effectLst/>
                <a:latin typeface="+mn-lt"/>
                <a:ea typeface="+mn-ea"/>
                <a:cs typeface="+mn-cs"/>
              </a:rPr>
              <a:t>Presentation Småland-Blekinge</a:t>
            </a:r>
          </a:p>
          <a:p>
            <a:r>
              <a:rPr lang="sv-SE" sz="1200" b="1" kern="1200" dirty="0" smtClean="0">
                <a:solidFill>
                  <a:schemeClr val="tx1"/>
                </a:solidFill>
                <a:effectLst/>
                <a:latin typeface="+mn-lt"/>
                <a:ea typeface="+mn-ea"/>
                <a:cs typeface="+mn-cs"/>
              </a:rPr>
              <a:t> </a:t>
            </a:r>
          </a:p>
          <a:p>
            <a:r>
              <a:rPr lang="sv-SE" sz="1200" b="0" kern="1200" dirty="0" smtClean="0">
                <a:solidFill>
                  <a:schemeClr val="tx1"/>
                </a:solidFill>
                <a:effectLst/>
                <a:latin typeface="+mn-lt"/>
                <a:ea typeface="+mn-ea"/>
                <a:cs typeface="+mn-cs"/>
              </a:rPr>
              <a:t>– kartbild Småland-Blekinges läge på Sverigekartan. </a:t>
            </a:r>
            <a:endParaRPr lang="sv-SE" sz="1200" b="1"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27CC7FE9-FE7F-47FE-964A-D8A83500C00D}" type="slidenum">
              <a:rPr lang="sv-SE" smtClean="0">
                <a:solidFill>
                  <a:prstClr val="black"/>
                </a:solidFill>
              </a:rPr>
              <a:pPr/>
              <a:t>5</a:t>
            </a:fld>
            <a:endParaRPr lang="sv-SE">
              <a:solidFill>
                <a:prstClr val="black"/>
              </a:solidFill>
            </a:endParaRPr>
          </a:p>
        </p:txBody>
      </p:sp>
    </p:spTree>
    <p:extLst>
      <p:ext uri="{BB962C8B-B14F-4D97-AF65-F5344CB8AC3E}">
        <p14:creationId xmlns:p14="http://schemas.microsoft.com/office/powerpoint/2010/main" val="4051067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0451BEE-62EA-4B71-B975-E08D197EB349}" type="slidenum">
              <a:rPr lang="sv-SE" smtClean="0">
                <a:solidFill>
                  <a:prstClr val="black"/>
                </a:solidFill>
              </a:rPr>
              <a:pPr/>
              <a:t>74</a:t>
            </a:fld>
            <a:endParaRPr lang="sv-SE">
              <a:solidFill>
                <a:prstClr val="black"/>
              </a:solidFill>
            </a:endParaRPr>
          </a:p>
        </p:txBody>
      </p:sp>
    </p:spTree>
    <p:extLst>
      <p:ext uri="{BB962C8B-B14F-4D97-AF65-F5344CB8AC3E}">
        <p14:creationId xmlns:p14="http://schemas.microsoft.com/office/powerpoint/2010/main" val="817582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0451BEE-62EA-4B71-B975-E08D197EB349}" type="slidenum">
              <a:rPr lang="sv-SE" smtClean="0">
                <a:solidFill>
                  <a:prstClr val="black"/>
                </a:solidFill>
              </a:rPr>
              <a:pPr/>
              <a:t>75</a:t>
            </a:fld>
            <a:endParaRPr lang="sv-SE">
              <a:solidFill>
                <a:prstClr val="black"/>
              </a:solidFill>
            </a:endParaRPr>
          </a:p>
        </p:txBody>
      </p:sp>
    </p:spTree>
    <p:extLst>
      <p:ext uri="{BB962C8B-B14F-4D97-AF65-F5344CB8AC3E}">
        <p14:creationId xmlns:p14="http://schemas.microsoft.com/office/powerpoint/2010/main" val="3634866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0451BEE-62EA-4B71-B975-E08D197EB349}" type="slidenum">
              <a:rPr lang="sv-SE" smtClean="0">
                <a:solidFill>
                  <a:prstClr val="black"/>
                </a:solidFill>
              </a:rPr>
              <a:pPr/>
              <a:t>76</a:t>
            </a:fld>
            <a:endParaRPr lang="sv-SE">
              <a:solidFill>
                <a:prstClr val="black"/>
              </a:solidFill>
            </a:endParaRPr>
          </a:p>
        </p:txBody>
      </p:sp>
    </p:spTree>
    <p:extLst>
      <p:ext uri="{BB962C8B-B14F-4D97-AF65-F5344CB8AC3E}">
        <p14:creationId xmlns:p14="http://schemas.microsoft.com/office/powerpoint/2010/main" val="252653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50451BEE-62EA-4B71-B975-E08D197EB349}" type="slidenum">
              <a:rPr lang="sv-SE" smtClean="0">
                <a:solidFill>
                  <a:prstClr val="black"/>
                </a:solidFill>
              </a:rPr>
              <a:pPr/>
              <a:t>77</a:t>
            </a:fld>
            <a:endParaRPr lang="sv-SE">
              <a:solidFill>
                <a:prstClr val="black"/>
              </a:solidFill>
            </a:endParaRPr>
          </a:p>
        </p:txBody>
      </p:sp>
    </p:spTree>
    <p:extLst>
      <p:ext uri="{BB962C8B-B14F-4D97-AF65-F5344CB8AC3E}">
        <p14:creationId xmlns:p14="http://schemas.microsoft.com/office/powerpoint/2010/main" val="626901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Framtid Västernorrland – strategi &amp; handlingsplaner</a:t>
            </a:r>
          </a:p>
          <a:p>
            <a:r>
              <a:rPr lang="sv-SE" dirty="0" smtClean="0"/>
              <a:t>Länspartnerskapet</a:t>
            </a:r>
          </a:p>
          <a:p>
            <a:r>
              <a:rPr lang="sv-SE" dirty="0" smtClean="0"/>
              <a:t>Landstinget ansökt om region och tar ev. över regional </a:t>
            </a:r>
            <a:r>
              <a:rPr lang="sv-SE" dirty="0" err="1" smtClean="0"/>
              <a:t>utv.anasvar</a:t>
            </a:r>
            <a:r>
              <a:rPr lang="sv-SE" baseline="0" dirty="0" smtClean="0"/>
              <a:t> 2017</a:t>
            </a:r>
            <a:endParaRPr lang="sv-SE" dirty="0" smtClean="0"/>
          </a:p>
          <a:p>
            <a:endParaRPr lang="sv-SE" sz="1200" dirty="0" smtClean="0"/>
          </a:p>
          <a:p>
            <a:r>
              <a:rPr lang="sv-SE" sz="1200" dirty="0" smtClean="0"/>
              <a:t>Ca 243 061 medborgare </a:t>
            </a:r>
          </a:p>
          <a:p>
            <a:r>
              <a:rPr lang="sv-SE" sz="1200" dirty="0" smtClean="0"/>
              <a:t>6 största länet till ytan</a:t>
            </a:r>
          </a:p>
          <a:p>
            <a:r>
              <a:rPr lang="sv-SE" sz="1200" dirty="0" smtClean="0"/>
              <a:t>Allt äldre befolkning</a:t>
            </a:r>
          </a:p>
          <a:p>
            <a:r>
              <a:rPr lang="sv-SE" sz="1200" dirty="0" smtClean="0"/>
              <a:t>Flyttningsöverskott </a:t>
            </a:r>
            <a:r>
              <a:rPr lang="sv-SE" sz="1200" dirty="0" err="1" smtClean="0"/>
              <a:t>pga</a:t>
            </a:r>
            <a:r>
              <a:rPr lang="sv-SE" sz="1200" dirty="0" smtClean="0"/>
              <a:t> invandrare  </a:t>
            </a:r>
          </a:p>
          <a:p>
            <a:r>
              <a:rPr lang="sv-SE" sz="1200" dirty="0" smtClean="0"/>
              <a:t>1900 mil väg, 3 flygplatser, Botniabanan, Ådalsbanan, Mittbanan &amp; Ostkustbanan</a:t>
            </a:r>
          </a:p>
          <a:p>
            <a:r>
              <a:rPr lang="sv-SE" sz="1200" dirty="0" smtClean="0"/>
              <a:t>127 naturreservat</a:t>
            </a:r>
          </a:p>
          <a:p>
            <a:r>
              <a:rPr lang="sv-SE" sz="1200" dirty="0" smtClean="0"/>
              <a:t>800 mil vatten, 3500 sjöar</a:t>
            </a:r>
          </a:p>
          <a:p>
            <a:r>
              <a:rPr lang="sv-SE" sz="1200" dirty="0" smtClean="0"/>
              <a:t>Elkraft, Vattenkraft, skog</a:t>
            </a:r>
          </a:p>
          <a:p>
            <a:r>
              <a:rPr lang="sv-SE" sz="1200" dirty="0" err="1" smtClean="0"/>
              <a:t>Miun</a:t>
            </a:r>
            <a:endParaRPr lang="sv-SE" sz="1200" dirty="0" smtClean="0"/>
          </a:p>
          <a:p>
            <a:r>
              <a:rPr lang="sv-SE" sz="1200" dirty="0" smtClean="0"/>
              <a:t>Bank &amp; försäkring &amp; pension</a:t>
            </a:r>
          </a:p>
          <a:p>
            <a:r>
              <a:rPr lang="sv-SE" sz="1200" dirty="0" smtClean="0"/>
              <a:t>Världsarv–Höga kusten</a:t>
            </a:r>
          </a:p>
          <a:p>
            <a:endParaRPr lang="sv-SE" dirty="0"/>
          </a:p>
        </p:txBody>
      </p:sp>
      <p:sp>
        <p:nvSpPr>
          <p:cNvPr id="4" name="Platshållare för bildnummer 3"/>
          <p:cNvSpPr>
            <a:spLocks noGrp="1"/>
          </p:cNvSpPr>
          <p:nvPr>
            <p:ph type="sldNum" sz="quarter" idx="10"/>
          </p:nvPr>
        </p:nvSpPr>
        <p:spPr/>
        <p:txBody>
          <a:bodyPr/>
          <a:lstStyle/>
          <a:p>
            <a:fld id="{A7A51875-EB50-4E97-B145-B481AE06D521}"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864798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xfrm>
            <a:off x="906887" y="4715788"/>
            <a:ext cx="4983903" cy="446667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smtClean="0"/>
          </a:p>
        </p:txBody>
      </p:sp>
    </p:spTree>
    <p:extLst>
      <p:ext uri="{BB962C8B-B14F-4D97-AF65-F5344CB8AC3E}">
        <p14:creationId xmlns:p14="http://schemas.microsoft.com/office/powerpoint/2010/main" val="2649332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sv-SE" smtClean="0"/>
          </a:p>
        </p:txBody>
      </p:sp>
      <p:sp>
        <p:nvSpPr>
          <p:cNvPr id="1946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E9F0C68-3C03-4D56-AD74-8DE454945D76}" type="slidenum">
              <a:rPr lang="en-US" altLang="sv-SE">
                <a:solidFill>
                  <a:prstClr val="black"/>
                </a:solidFill>
                <a:latin typeface="Arial" panose="020B0604020202020204" pitchFamily="34" charset="0"/>
              </a:rPr>
              <a:pPr eaLnBrk="1" hangingPunct="1">
                <a:spcBef>
                  <a:spcPct val="0"/>
                </a:spcBef>
              </a:pPr>
              <a:t>101</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771409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smtClean="0"/>
              <a:t> Gruvnäringen oerhört viktig för den svenska ekonomin</a:t>
            </a:r>
          </a:p>
          <a:p>
            <a:pPr>
              <a:buFontTx/>
              <a:buChar char="-"/>
            </a:pPr>
            <a:endParaRPr lang="en-US" altLang="sv-SE" smtClean="0"/>
          </a:p>
          <a:p>
            <a:r>
              <a:rPr lang="en-US" altLang="sv-SE" smtClean="0"/>
              <a:t>- 2010 stod enbart LKAB för 40 procent av Sveriges samlade nettoexport.</a:t>
            </a:r>
          </a:p>
        </p:txBody>
      </p:sp>
      <p:sp>
        <p:nvSpPr>
          <p:cNvPr id="2048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90DCC74-AFC5-4533-B3FD-A96E4546DCFF}" type="slidenum">
              <a:rPr lang="en-US" altLang="sv-SE">
                <a:solidFill>
                  <a:prstClr val="black"/>
                </a:solidFill>
                <a:latin typeface="Arial" panose="020B0604020202020204" pitchFamily="34" charset="0"/>
              </a:rPr>
              <a:pPr eaLnBrk="1" hangingPunct="1">
                <a:spcBef>
                  <a:spcPct val="0"/>
                </a:spcBef>
              </a:pPr>
              <a:t>102</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1312076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smtClean="0"/>
              <a:t> Gruvnäringen oerhört viktig för den svenska ekonomin</a:t>
            </a:r>
          </a:p>
          <a:p>
            <a:pPr>
              <a:buFontTx/>
              <a:buChar char="-"/>
            </a:pPr>
            <a:endParaRPr lang="en-US" altLang="sv-SE" smtClean="0"/>
          </a:p>
          <a:p>
            <a:r>
              <a:rPr lang="en-US" altLang="sv-SE" smtClean="0"/>
              <a:t>- 2010 stod enbart LKAB för 40 procent av Sveriges samlade nettoexport.</a:t>
            </a:r>
          </a:p>
        </p:txBody>
      </p:sp>
      <p:sp>
        <p:nvSpPr>
          <p:cNvPr id="2150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88FA6A1-C277-42F5-B310-22C45FE311E8}" type="slidenum">
              <a:rPr lang="en-US" altLang="sv-SE">
                <a:solidFill>
                  <a:prstClr val="black"/>
                </a:solidFill>
                <a:latin typeface="Arial" panose="020B0604020202020204" pitchFamily="34" charset="0"/>
              </a:rPr>
              <a:pPr eaLnBrk="1" hangingPunct="1">
                <a:spcBef>
                  <a:spcPct val="0"/>
                </a:spcBef>
              </a:pPr>
              <a:t>103</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707896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smtClean="0"/>
              <a:t> Regeringen lyfter både Botniska korridoren och Malmbana. Exempel där finska och svenska infraministrarnas gemensamma agerande. </a:t>
            </a:r>
          </a:p>
          <a:p>
            <a:pPr>
              <a:buFontTx/>
              <a:buChar char="-"/>
            </a:pPr>
            <a:r>
              <a:rPr lang="en-US" altLang="sv-SE" smtClean="0"/>
              <a:t> Borde rimligen vara vägledande för Trafikverkets insatser och därför återfinnas tydligt Kapacitetsutredningens förslag</a:t>
            </a:r>
          </a:p>
        </p:txBody>
      </p:sp>
      <p:sp>
        <p:nvSpPr>
          <p:cNvPr id="2253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379BD79-AEC8-423B-855A-249B083E8402}" type="slidenum">
              <a:rPr lang="en-US" altLang="sv-SE">
                <a:solidFill>
                  <a:prstClr val="black"/>
                </a:solidFill>
                <a:latin typeface="Arial" panose="020B0604020202020204" pitchFamily="34" charset="0"/>
              </a:rPr>
              <a:pPr eaLnBrk="1" hangingPunct="1">
                <a:spcBef>
                  <a:spcPct val="0"/>
                </a:spcBef>
              </a:pPr>
              <a:t>104</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367688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459CCD-FA70-4A6F-93E3-0A3CE7A3B222}" type="slidenum">
              <a:rPr lang="sv-SE" altLang="sv-SE">
                <a:solidFill>
                  <a:prstClr val="black"/>
                </a:solidFill>
              </a:rPr>
              <a:pPr/>
              <a:t>20</a:t>
            </a:fld>
            <a:endParaRPr lang="sv-SE" altLang="sv-SE">
              <a:solidFill>
                <a:prstClr val="black"/>
              </a:solidFill>
            </a:endParaRPr>
          </a:p>
        </p:txBody>
      </p:sp>
      <p:sp>
        <p:nvSpPr>
          <p:cNvPr id="80898" name="Text Box 2"/>
          <p:cNvSpPr txBox="1">
            <a:spLocks noChangeArrowheads="1"/>
          </p:cNvSpPr>
          <p:nvPr/>
        </p:nvSpPr>
        <p:spPr bwMode="auto">
          <a:xfrm>
            <a:off x="1000125" y="758825"/>
            <a:ext cx="4832350" cy="3741738"/>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auto">
              <a:spcBef>
                <a:spcPts val="0"/>
              </a:spcBef>
              <a:spcAft>
                <a:spcPts val="0"/>
              </a:spcAft>
            </a:pPr>
            <a:endParaRPr lang="sv-SE">
              <a:solidFill>
                <a:prstClr val="black"/>
              </a:solidFill>
              <a:latin typeface="Calibri"/>
            </a:endParaRPr>
          </a:p>
        </p:txBody>
      </p:sp>
      <p:sp>
        <p:nvSpPr>
          <p:cNvPr id="80899" name="Text Box 3"/>
          <p:cNvSpPr txBox="1">
            <a:spLocks noGrp="1" noChangeArrowheads="1"/>
          </p:cNvSpPr>
          <p:nvPr>
            <p:ph type="body"/>
          </p:nvPr>
        </p:nvSpPr>
        <p:spPr>
          <a:xfrm>
            <a:off x="682625" y="4740275"/>
            <a:ext cx="5456238" cy="4479925"/>
          </a:xfrm>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defTabSz="449263">
              <a:buFontTx/>
              <a:buChar char="-"/>
            </a:pPr>
            <a:r>
              <a:rPr lang="sv-SE" altLang="sv-SE"/>
              <a:t>Lite tydligare</a:t>
            </a:r>
          </a:p>
          <a:p>
            <a:pPr defTabSz="449263">
              <a:buFontTx/>
              <a:buChar char="-"/>
            </a:pPr>
            <a:r>
              <a:rPr lang="sv-SE" altLang="sv-SE"/>
              <a:t>Lite kaxigare</a:t>
            </a:r>
          </a:p>
          <a:p>
            <a:pPr defTabSz="449263">
              <a:buFontTx/>
              <a:buChar char="-"/>
            </a:pPr>
            <a:r>
              <a:rPr lang="sv-SE" altLang="sv-SE"/>
              <a:t>Lyft fram vår regions styrkor</a:t>
            </a:r>
          </a:p>
          <a:p>
            <a:pPr defTabSz="449263">
              <a:buFontTx/>
              <a:buChar char="-"/>
            </a:pPr>
            <a:r>
              <a:rPr lang="sv-SE" altLang="sv-SE"/>
              <a:t>Ge motiv varför Dalarna är viktigt för Sverige – varför man skall satsa på Dalarna</a:t>
            </a:r>
          </a:p>
          <a:p>
            <a:pPr defTabSz="449263">
              <a:buFontTx/>
              <a:buChar char="-"/>
            </a:pPr>
            <a:r>
              <a:rPr lang="sv-SE" altLang="sv-SE"/>
              <a:t>Ingen tycker synd om oss!</a:t>
            </a:r>
          </a:p>
          <a:p>
            <a:pPr defTabSz="449263">
              <a:buFontTx/>
              <a:buChar char="-"/>
            </a:pPr>
            <a:endParaRPr lang="sv-SE" altLang="sv-SE"/>
          </a:p>
        </p:txBody>
      </p:sp>
    </p:spTree>
    <p:extLst>
      <p:ext uri="{BB962C8B-B14F-4D97-AF65-F5344CB8AC3E}">
        <p14:creationId xmlns:p14="http://schemas.microsoft.com/office/powerpoint/2010/main" val="168959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smtClean="0"/>
              <a:t> Regeringen lyfter både Botniska korridoren och Malmbana. Exempel där finska och svenska infraministrarnas gemensamma agerande. </a:t>
            </a:r>
          </a:p>
          <a:p>
            <a:pPr>
              <a:buFontTx/>
              <a:buChar char="-"/>
            </a:pPr>
            <a:r>
              <a:rPr lang="en-US" altLang="sv-SE" smtClean="0"/>
              <a:t> Borde rimligen vara vägledande för Trafikverkets insatser och därför återfinnas tydligt Kapacitetsutredningens förslag</a:t>
            </a:r>
          </a:p>
        </p:txBody>
      </p:sp>
      <p:sp>
        <p:nvSpPr>
          <p:cNvPr id="23556"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D81D42B3-AB5A-481D-B6CA-5C5ECCF32BCF}" type="slidenum">
              <a:rPr lang="en-US" altLang="sv-SE">
                <a:solidFill>
                  <a:prstClr val="black"/>
                </a:solidFill>
                <a:latin typeface="Arial" panose="020B0604020202020204" pitchFamily="34" charset="0"/>
              </a:rPr>
              <a:pPr eaLnBrk="1" hangingPunct="1">
                <a:spcBef>
                  <a:spcPct val="0"/>
                </a:spcBef>
              </a:pPr>
              <a:t>105</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2371152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smtClean="0"/>
              <a:t> Regeringen lyfter både Botniska korridoren och Malmbana. Exempel där finska och svenska infraministrarnas gemensamma agerande. </a:t>
            </a:r>
          </a:p>
          <a:p>
            <a:pPr>
              <a:buFontTx/>
              <a:buChar char="-"/>
            </a:pPr>
            <a:r>
              <a:rPr lang="en-US" altLang="sv-SE" smtClean="0"/>
              <a:t> Borde rimligen vara vägledande för Trafikverkets insatser och därför återfinnas tydligt Kapacitetsutredningens förslag</a:t>
            </a:r>
          </a:p>
        </p:txBody>
      </p:sp>
      <p:sp>
        <p:nvSpPr>
          <p:cNvPr id="2458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9A6C34D-1433-42F4-A071-8277AABEC235}" type="slidenum">
              <a:rPr lang="en-US" altLang="sv-SE">
                <a:solidFill>
                  <a:prstClr val="black"/>
                </a:solidFill>
                <a:latin typeface="Arial" panose="020B0604020202020204" pitchFamily="34" charset="0"/>
              </a:rPr>
              <a:pPr eaLnBrk="1" hangingPunct="1">
                <a:spcBef>
                  <a:spcPct val="0"/>
                </a:spcBef>
              </a:pPr>
              <a:t>106</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15398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smtClean="0"/>
              <a:t> Regeringen lyfter både Botniska korridoren och Malmbana. Exempel där finska och svenska infraministrarnas gemensamma agerande. </a:t>
            </a:r>
          </a:p>
          <a:p>
            <a:pPr>
              <a:buFontTx/>
              <a:buChar char="-"/>
            </a:pPr>
            <a:r>
              <a:rPr lang="en-US" altLang="sv-SE" smtClean="0"/>
              <a:t> Borde rimligen vara vägledande för Trafikverkets insatser och därför återfinnas tydligt Kapacitetsutredningens förslag</a:t>
            </a:r>
          </a:p>
        </p:txBody>
      </p:sp>
      <p:sp>
        <p:nvSpPr>
          <p:cNvPr id="25604"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49A0AA6-2325-47EC-9978-9D02EBDAC0CF}" type="slidenum">
              <a:rPr lang="en-US" altLang="sv-SE">
                <a:solidFill>
                  <a:prstClr val="black"/>
                </a:solidFill>
                <a:latin typeface="Arial" panose="020B0604020202020204" pitchFamily="34" charset="0"/>
              </a:rPr>
              <a:pPr eaLnBrk="1" hangingPunct="1">
                <a:spcBef>
                  <a:spcPct val="0"/>
                </a:spcBef>
              </a:pPr>
              <a:t>107</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2368382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r>
              <a:rPr lang="en-US" altLang="sv-SE" smtClean="0"/>
              <a:t> Regeringen lyfter både Botniska korridoren och Malmbana. Exempel där finska och svenska infraministrarnas gemensamma agerande. </a:t>
            </a:r>
          </a:p>
          <a:p>
            <a:pPr>
              <a:buFontTx/>
              <a:buChar char="-"/>
            </a:pPr>
            <a:r>
              <a:rPr lang="en-US" altLang="sv-SE" smtClean="0"/>
              <a:t> Borde rimligen vara vägledande för Trafikverkets insatser och därför återfinnas tydligt Kapacitetsutredningens förslag</a:t>
            </a:r>
          </a:p>
        </p:txBody>
      </p:sp>
      <p:sp>
        <p:nvSpPr>
          <p:cNvPr id="26628"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51E52D62-996B-4B89-A73E-573AC24383FE}" type="slidenum">
              <a:rPr lang="en-US" altLang="sv-SE">
                <a:solidFill>
                  <a:prstClr val="black"/>
                </a:solidFill>
                <a:latin typeface="Arial" panose="020B0604020202020204" pitchFamily="34" charset="0"/>
              </a:rPr>
              <a:pPr eaLnBrk="1" hangingPunct="1">
                <a:spcBef>
                  <a:spcPct val="0"/>
                </a:spcBef>
              </a:pPr>
              <a:t>108</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286938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sv-SE" smtClean="0"/>
          </a:p>
        </p:txBody>
      </p:sp>
      <p:sp>
        <p:nvSpPr>
          <p:cNvPr id="27652"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6449582-F56F-48EE-B09B-F990B6BCB31B}" type="slidenum">
              <a:rPr lang="en-US" altLang="sv-SE">
                <a:solidFill>
                  <a:prstClr val="black"/>
                </a:solidFill>
                <a:latin typeface="Arial" panose="020B0604020202020204" pitchFamily="34" charset="0"/>
              </a:rPr>
              <a:pPr eaLnBrk="1" hangingPunct="1">
                <a:spcBef>
                  <a:spcPct val="0"/>
                </a:spcBef>
              </a:pPr>
              <a:t>109</a:t>
            </a:fld>
            <a:endParaRPr lang="en-US" altLang="sv-SE">
              <a:solidFill>
                <a:prstClr val="black"/>
              </a:solidFill>
              <a:latin typeface="Arial" panose="020B0604020202020204" pitchFamily="34" charset="0"/>
            </a:endParaRPr>
          </a:p>
        </p:txBody>
      </p:sp>
    </p:spTree>
    <p:extLst>
      <p:ext uri="{BB962C8B-B14F-4D97-AF65-F5344CB8AC3E}">
        <p14:creationId xmlns:p14="http://schemas.microsoft.com/office/powerpoint/2010/main" val="2844564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D94D1E-FD3C-45D6-AD0A-04D564DD4813}" type="slidenum">
              <a:rPr lang="sv-SE" altLang="sv-SE">
                <a:solidFill>
                  <a:prstClr val="black"/>
                </a:solidFill>
              </a:rPr>
              <a:pPr/>
              <a:t>21</a:t>
            </a:fld>
            <a:endParaRPr lang="sv-SE" altLang="sv-SE">
              <a:solidFill>
                <a:prstClr val="black"/>
              </a:solidFill>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sv-SE" altLang="sv-SE" b="1"/>
              <a:t>”Sveriges hjärta”</a:t>
            </a:r>
          </a:p>
          <a:p>
            <a:r>
              <a:rPr lang="sv-SE" altLang="sv-SE"/>
              <a:t>	- Kulturellt </a:t>
            </a:r>
          </a:p>
          <a:p>
            <a:r>
              <a:rPr lang="sv-SE" altLang="sv-SE"/>
              <a:t>	- Genomfartslän / ”pulsåder”</a:t>
            </a:r>
          </a:p>
          <a:p>
            <a:r>
              <a:rPr lang="sv-SE" altLang="sv-SE"/>
              <a:t>	- Dalahästen</a:t>
            </a:r>
          </a:p>
          <a:p>
            <a:r>
              <a:rPr lang="sv-SE" altLang="sv-SE"/>
              <a:t>	- Riksangelägenhet (Sälen, Vasaloppet, Siljan…)</a:t>
            </a:r>
          </a:p>
          <a:p>
            <a:r>
              <a:rPr lang="sv-SE" altLang="sv-SE"/>
              <a:t>	- Viktiga exportnäringar</a:t>
            </a:r>
          </a:p>
          <a:p>
            <a:r>
              <a:rPr lang="sv-SE" altLang="sv-SE"/>
              <a:t>	- Falun - Sveriges andra stad</a:t>
            </a:r>
          </a:p>
          <a:p>
            <a:endParaRPr lang="sv-SE" altLang="sv-SE"/>
          </a:p>
        </p:txBody>
      </p:sp>
    </p:spTree>
    <p:extLst>
      <p:ext uri="{BB962C8B-B14F-4D97-AF65-F5344CB8AC3E}">
        <p14:creationId xmlns:p14="http://schemas.microsoft.com/office/powerpoint/2010/main" val="927824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53533-3939-471B-B5BE-61E043D000DC}" type="slidenum">
              <a:rPr lang="sv-SE" altLang="sv-SE">
                <a:solidFill>
                  <a:prstClr val="black"/>
                </a:solidFill>
              </a:rPr>
              <a:pPr/>
              <a:t>22</a:t>
            </a:fld>
            <a:endParaRPr lang="sv-SE" altLang="sv-SE">
              <a:solidFill>
                <a:prstClr val="black"/>
              </a:solidFill>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sv-SE" altLang="sv-SE" b="1"/>
              <a:t>”Sveriges hjärta”</a:t>
            </a:r>
          </a:p>
          <a:p>
            <a:r>
              <a:rPr lang="sv-SE" altLang="sv-SE"/>
              <a:t>	- Kulturellt </a:t>
            </a:r>
          </a:p>
          <a:p>
            <a:r>
              <a:rPr lang="sv-SE" altLang="sv-SE"/>
              <a:t>	- Genomfartslän / ”pulsåder”</a:t>
            </a:r>
          </a:p>
          <a:p>
            <a:r>
              <a:rPr lang="sv-SE" altLang="sv-SE"/>
              <a:t>	- Dalahästen</a:t>
            </a:r>
          </a:p>
          <a:p>
            <a:r>
              <a:rPr lang="sv-SE" altLang="sv-SE"/>
              <a:t>	- Riksangelägenhet (Sälen, Vasaloppet, Siljan…)</a:t>
            </a:r>
          </a:p>
          <a:p>
            <a:r>
              <a:rPr lang="sv-SE" altLang="sv-SE"/>
              <a:t>	- Viktiga exportnäringar</a:t>
            </a:r>
          </a:p>
          <a:p>
            <a:r>
              <a:rPr lang="sv-SE" altLang="sv-SE"/>
              <a:t>	- Falun - Sveriges andra stad</a:t>
            </a:r>
          </a:p>
          <a:p>
            <a:endParaRPr lang="sv-SE" altLang="sv-SE"/>
          </a:p>
        </p:txBody>
      </p:sp>
    </p:spTree>
    <p:extLst>
      <p:ext uri="{BB962C8B-B14F-4D97-AF65-F5344CB8AC3E}">
        <p14:creationId xmlns:p14="http://schemas.microsoft.com/office/powerpoint/2010/main" val="2743693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A909B7-219C-4A98-8DE9-E4743A2E12E7}" type="slidenum">
              <a:rPr lang="sv-SE" altLang="sv-SE">
                <a:solidFill>
                  <a:prstClr val="black"/>
                </a:solidFill>
              </a:rPr>
              <a:pPr/>
              <a:t>24</a:t>
            </a:fld>
            <a:endParaRPr lang="sv-SE" altLang="sv-SE">
              <a:solidFill>
                <a:prstClr val="black"/>
              </a:solidFill>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sv-SE" altLang="sv-SE" b="1"/>
              <a:t>”Sveriges hjärta”</a:t>
            </a:r>
          </a:p>
          <a:p>
            <a:r>
              <a:rPr lang="sv-SE" altLang="sv-SE"/>
              <a:t>	- Kulturellt </a:t>
            </a:r>
          </a:p>
          <a:p>
            <a:r>
              <a:rPr lang="sv-SE" altLang="sv-SE"/>
              <a:t>	- Genomfartslän / ”pulsåder”</a:t>
            </a:r>
          </a:p>
          <a:p>
            <a:r>
              <a:rPr lang="sv-SE" altLang="sv-SE"/>
              <a:t>	- Dalahästen</a:t>
            </a:r>
          </a:p>
          <a:p>
            <a:r>
              <a:rPr lang="sv-SE" altLang="sv-SE"/>
              <a:t>	- Riksangelägenhet (Sälen, Vasaloppet, Siljan…)</a:t>
            </a:r>
          </a:p>
          <a:p>
            <a:r>
              <a:rPr lang="sv-SE" altLang="sv-SE"/>
              <a:t>	- Viktiga exportnäringar</a:t>
            </a:r>
          </a:p>
          <a:p>
            <a:r>
              <a:rPr lang="sv-SE" altLang="sv-SE"/>
              <a:t>	- Falun - Sveriges andra stad</a:t>
            </a:r>
          </a:p>
          <a:p>
            <a:endParaRPr lang="sv-SE" altLang="sv-SE"/>
          </a:p>
        </p:txBody>
      </p:sp>
    </p:spTree>
    <p:extLst>
      <p:ext uri="{BB962C8B-B14F-4D97-AF65-F5344CB8AC3E}">
        <p14:creationId xmlns:p14="http://schemas.microsoft.com/office/powerpoint/2010/main" val="20955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bwMode="auto">
          <a:xfrm>
            <a:off x="882650" y="714375"/>
            <a:ext cx="4962525"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z="1400" smtClean="0">
              <a:latin typeface="Arial" panose="020B0604020202020204" pitchFamily="34" charset="0"/>
            </a:endParaRPr>
          </a:p>
          <a:p>
            <a:pPr eaLnBrk="1" hangingPunct="1"/>
            <a:r>
              <a:rPr lang="sv-SE" altLang="sv-SE" smtClean="0"/>
              <a:t> </a:t>
            </a:r>
          </a:p>
        </p:txBody>
      </p:sp>
      <p:sp>
        <p:nvSpPr>
          <p:cNvPr id="6148" name="Rectangle 4"/>
          <p:cNvSpPr>
            <a:spLocks/>
          </p:cNvSpPr>
          <p:nvPr/>
        </p:nvSpPr>
        <p:spPr bwMode="auto">
          <a:xfrm>
            <a:off x="882650" y="4932363"/>
            <a:ext cx="5329238"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endParaRPr lang="sv-SE" altLang="sv-SE" sz="1400" smtClean="0">
              <a:solidFill>
                <a:prstClr val="black"/>
              </a:solidFill>
              <a:cs typeface="ヒラギノ角ゴ Pro W3"/>
            </a:endParaRPr>
          </a:p>
        </p:txBody>
      </p:sp>
      <p:sp>
        <p:nvSpPr>
          <p:cNvPr id="6149" name="Rectangle 5"/>
          <p:cNvSpPr>
            <a:spLocks/>
          </p:cNvSpPr>
          <p:nvPr/>
        </p:nvSpPr>
        <p:spPr bwMode="auto">
          <a:xfrm>
            <a:off x="860425" y="5180013"/>
            <a:ext cx="53276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endParaRPr lang="sv-SE" altLang="sv-SE" smtClean="0">
              <a:solidFill>
                <a:prstClr val="black"/>
              </a:solidFill>
              <a:cs typeface="ヒラギノ角ゴ Pro W3"/>
            </a:endParaRPr>
          </a:p>
        </p:txBody>
      </p:sp>
      <p:sp>
        <p:nvSpPr>
          <p:cNvPr id="6150" name="Rectangle 6"/>
          <p:cNvSpPr>
            <a:spLocks/>
          </p:cNvSpPr>
          <p:nvPr/>
        </p:nvSpPr>
        <p:spPr bwMode="auto">
          <a:xfrm>
            <a:off x="595313" y="4819650"/>
            <a:ext cx="53292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endParaRPr lang="sv-SE" altLang="sv-SE" sz="1400" smtClean="0">
              <a:solidFill>
                <a:prstClr val="black"/>
              </a:solidFill>
              <a:cs typeface="ヒラギノ角ゴ Pro W3"/>
            </a:endParaRPr>
          </a:p>
          <a:p>
            <a:endParaRPr lang="sv-SE" altLang="sv-SE" sz="1400" smtClean="0">
              <a:solidFill>
                <a:prstClr val="black"/>
              </a:solidFill>
              <a:cs typeface="ヒラギノ角ゴ Pro W3"/>
            </a:endParaRPr>
          </a:p>
          <a:p>
            <a:endParaRPr lang="sv-SE" altLang="sv-SE" smtClean="0">
              <a:solidFill>
                <a:prstClr val="black"/>
              </a:solidFill>
              <a:cs typeface="ヒラギノ角ゴ Pro W3"/>
            </a:endParaRPr>
          </a:p>
          <a:p>
            <a:r>
              <a:rPr lang="sv-SE" altLang="sv-SE" smtClean="0">
                <a:solidFill>
                  <a:prstClr val="black"/>
                </a:solidFill>
                <a:cs typeface="ヒラギノ角ゴ Pro W3"/>
              </a:rPr>
              <a:t> </a:t>
            </a:r>
          </a:p>
        </p:txBody>
      </p:sp>
      <p:sp>
        <p:nvSpPr>
          <p:cNvPr id="6151" name="Rectangle 7"/>
          <p:cNvSpPr>
            <a:spLocks/>
          </p:cNvSpPr>
          <p:nvPr/>
        </p:nvSpPr>
        <p:spPr bwMode="auto">
          <a:xfrm>
            <a:off x="811213" y="5037138"/>
            <a:ext cx="53292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endParaRPr lang="sv-SE" altLang="sv-SE" sz="1400" smtClean="0">
              <a:solidFill>
                <a:prstClr val="black"/>
              </a:solidFill>
              <a:cs typeface="ヒラギノ角ゴ Pro W3"/>
            </a:endParaRPr>
          </a:p>
          <a:p>
            <a:endParaRPr lang="sv-SE" altLang="sv-SE" sz="1400" smtClean="0">
              <a:solidFill>
                <a:prstClr val="black"/>
              </a:solidFill>
              <a:cs typeface="ヒラギノ角ゴ Pro W3"/>
            </a:endParaRPr>
          </a:p>
          <a:p>
            <a:endParaRPr lang="sv-SE" altLang="sv-SE" smtClean="0">
              <a:solidFill>
                <a:prstClr val="black"/>
              </a:solidFill>
              <a:cs typeface="ヒラギノ角ゴ Pro W3"/>
            </a:endParaRPr>
          </a:p>
          <a:p>
            <a:r>
              <a:rPr lang="sv-SE" altLang="sv-SE" smtClean="0">
                <a:solidFill>
                  <a:prstClr val="black"/>
                </a:solidFill>
                <a:cs typeface="ヒラギノ角ゴ Pro W3"/>
              </a:rPr>
              <a:t> </a:t>
            </a:r>
          </a:p>
        </p:txBody>
      </p:sp>
    </p:spTree>
    <p:extLst>
      <p:ext uri="{BB962C8B-B14F-4D97-AF65-F5344CB8AC3E}">
        <p14:creationId xmlns:p14="http://schemas.microsoft.com/office/powerpoint/2010/main" val="2616842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sv-SE" altLang="sv-SE" smtClean="0"/>
              <a:t>Detta tänkte vi ta upp:</a:t>
            </a:r>
          </a:p>
          <a:p>
            <a:pPr eaLnBrk="1" hangingPunct="1"/>
            <a:endParaRPr lang="sv-SE" altLang="sv-SE" smtClean="0"/>
          </a:p>
          <a:p>
            <a:pPr eaLnBrk="1" hangingPunct="1"/>
            <a:r>
              <a:rPr lang="sv-SE" altLang="sv-SE" smtClean="0"/>
              <a:t>Viktiga frågor i nationella planen; återstående brister och behov</a:t>
            </a:r>
          </a:p>
          <a:p>
            <a:pPr eaLnBrk="1" hangingPunct="1"/>
            <a:r>
              <a:rPr lang="sv-SE" altLang="sv-SE" smtClean="0"/>
              <a:t>Gå igenom respektive trafikslag.</a:t>
            </a:r>
          </a:p>
          <a:p>
            <a:pPr eaLnBrk="1" hangingPunct="1"/>
            <a:endParaRPr lang="sv-SE" altLang="sv-SE" smtClean="0"/>
          </a:p>
          <a:p>
            <a:pPr eaLnBrk="1" hangingPunct="1"/>
            <a:r>
              <a:rPr lang="sv-SE" altLang="sv-SE" smtClean="0"/>
              <a:t>Därefter berätta om arbetet med vår regionala plan inklusive MKB</a:t>
            </a:r>
          </a:p>
        </p:txBody>
      </p:sp>
    </p:spTree>
    <p:extLst>
      <p:ext uri="{BB962C8B-B14F-4D97-AF65-F5344CB8AC3E}">
        <p14:creationId xmlns:p14="http://schemas.microsoft.com/office/powerpoint/2010/main" val="3273574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buFont typeface="Wingdings" panose="05000000000000000000" pitchFamily="2" charset="2"/>
              <a:buNone/>
            </a:pPr>
            <a:r>
              <a:rPr lang="sv-SE" altLang="sv-SE" sz="1400" b="1" smtClean="0"/>
              <a:t>Fakta:</a:t>
            </a:r>
          </a:p>
          <a:p>
            <a:pPr eaLnBrk="1" hangingPunct="1">
              <a:lnSpc>
                <a:spcPct val="150000"/>
              </a:lnSpc>
              <a:buFont typeface="Wingdings" panose="05000000000000000000" pitchFamily="2" charset="2"/>
              <a:buNone/>
            </a:pPr>
            <a:r>
              <a:rPr lang="sv-SE" altLang="sv-SE" sz="1400" b="1" smtClean="0"/>
              <a:t>Dubbelspårsutbyggnad Göteborg-Mölnlycke-Bollebygd</a:t>
            </a:r>
          </a:p>
          <a:p>
            <a:pPr eaLnBrk="1" hangingPunct="1">
              <a:lnSpc>
                <a:spcPct val="150000"/>
              </a:lnSpc>
              <a:buFont typeface="Wingdings" panose="05000000000000000000" pitchFamily="2" charset="2"/>
              <a:buNone/>
            </a:pPr>
            <a:r>
              <a:rPr lang="sv-SE" altLang="sv-SE" sz="1400" smtClean="0"/>
              <a:t>Göteborg-Mölnlycke ingår delvis i nat planförslaget (3777 av 6356 mnkr) alltså senare än regeringens inriktning. Etapperna Almedal-Mölnlycke och Bollebygd-Borås ingår i ”Namngivna brister” med medel för utredning</a:t>
            </a:r>
          </a:p>
        </p:txBody>
      </p:sp>
    </p:spTree>
    <p:extLst>
      <p:ext uri="{BB962C8B-B14F-4D97-AF65-F5344CB8AC3E}">
        <p14:creationId xmlns:p14="http://schemas.microsoft.com/office/powerpoint/2010/main" val="66803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jpg"/><Relationship Id="rId1" Type="http://schemas.openxmlformats.org/officeDocument/2006/relationships/slideMaster" Target="../slideMasters/slideMaster15.xml"/><Relationship Id="rId5" Type="http://schemas.openxmlformats.org/officeDocument/2006/relationships/image" Target="../media/image25.png"/><Relationship Id="rId4" Type="http://schemas.openxmlformats.org/officeDocument/2006/relationships/image" Target="../media/image24.wm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dirty="0"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Rectangle 26"/>
          <p:cNvSpPr>
            <a:spLocks noGrp="1" noChangeArrowheads="1"/>
          </p:cNvSpPr>
          <p:nvPr>
            <p:ph type="ftr" sz="quarter" idx="10"/>
          </p:nvPr>
        </p:nvSpPr>
        <p:spPr>
          <a:ln/>
        </p:spPr>
        <p:txBody>
          <a:bodyPr/>
          <a:lstStyle>
            <a:lvl1pPr>
              <a:defRPr/>
            </a:lvl1pPr>
          </a:lstStyle>
          <a:p>
            <a:endParaRPr lang="sv-SE"/>
          </a:p>
        </p:txBody>
      </p:sp>
    </p:spTree>
    <p:extLst>
      <p:ext uri="{BB962C8B-B14F-4D97-AF65-F5344CB8AC3E}">
        <p14:creationId xmlns:p14="http://schemas.microsoft.com/office/powerpoint/2010/main" val="12774636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6845ECF-D499-441F-B1C5-0EC7165E84B0}"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7403391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GRÖN -Stor bild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0E3EA194-4ED2-4776-9E7C-CE407BE95546}"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10" name="Platshållare för bild 7"/>
          <p:cNvSpPr>
            <a:spLocks noGrp="1"/>
          </p:cNvSpPr>
          <p:nvPr>
            <p:ph type="pic" sz="quarter" idx="14"/>
          </p:nvPr>
        </p:nvSpPr>
        <p:spPr>
          <a:xfrm>
            <a:off x="521494" y="2000886"/>
            <a:ext cx="8101012" cy="3949064"/>
          </a:xfrm>
        </p:spPr>
        <p:txBody>
          <a:bodyPr/>
          <a:lstStyle/>
          <a:p>
            <a:r>
              <a:rPr lang="sv-SE" smtClean="0"/>
              <a:t>Klicka på ikonen för att lägga till en bild</a:t>
            </a:r>
            <a:endParaRPr lang="sv-SE" dirty="0"/>
          </a:p>
        </p:txBody>
      </p:sp>
    </p:spTree>
    <p:extLst>
      <p:ext uri="{BB962C8B-B14F-4D97-AF65-F5344CB8AC3E}">
        <p14:creationId xmlns:p14="http://schemas.microsoft.com/office/powerpoint/2010/main" val="37121843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GRÖN - Film">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266A0851-13CF-4A9F-8488-ED004F0A00E9}"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3" name="Platshållare för media 2"/>
          <p:cNvSpPr>
            <a:spLocks noGrp="1"/>
          </p:cNvSpPr>
          <p:nvPr>
            <p:ph type="media" sz="quarter" idx="13"/>
          </p:nvPr>
        </p:nvSpPr>
        <p:spPr>
          <a:xfrm>
            <a:off x="521494" y="1989138"/>
            <a:ext cx="8101013" cy="3960812"/>
          </a:xfrm>
        </p:spPr>
        <p:txBody>
          <a:bodyPr/>
          <a:lstStyle/>
          <a:p>
            <a:r>
              <a:rPr lang="sv-SE" smtClean="0"/>
              <a:t>Klicka på ikonen för att lägga till ett medieklipp</a:t>
            </a:r>
            <a:endParaRPr lang="sv-SE"/>
          </a:p>
        </p:txBody>
      </p:sp>
    </p:spTree>
    <p:extLst>
      <p:ext uri="{BB962C8B-B14F-4D97-AF65-F5344CB8AC3E}">
        <p14:creationId xmlns:p14="http://schemas.microsoft.com/office/powerpoint/2010/main" val="3258305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GRÖN - Bara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7059049A-05E7-4FDF-B4BE-1F9F7A3E0EB7}"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903588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0" y="1800000"/>
            <a:ext cx="4104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4716000" y="3348000"/>
            <a:ext cx="4104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10" name="Line 11"/>
          <p:cNvSpPr>
            <a:spLocks noChangeShapeType="1"/>
          </p:cNvSpPr>
          <p:nvPr userDrawn="1"/>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8" name="Platshållare för bild 7"/>
          <p:cNvSpPr>
            <a:spLocks noGrp="1"/>
          </p:cNvSpPr>
          <p:nvPr>
            <p:ph type="pic" sz="quarter" idx="17" hasCustomPrompt="1"/>
          </p:nvPr>
        </p:nvSpPr>
        <p:spPr>
          <a:xfrm>
            <a:off x="-1" y="856800"/>
            <a:ext cx="4212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984257209"/>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2015-09-16</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44816970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044000" y="1800000"/>
            <a:ext cx="72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044000" y="3348000"/>
            <a:ext cx="72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2015-09-16</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2429855717"/>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2015-09-16</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5004048" y="2780928"/>
            <a:ext cx="3240088"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971600" y="2780928"/>
            <a:ext cx="3816350"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2548779385"/>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2000" y="1411200"/>
            <a:ext cx="7272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2015-09-16</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115616" y="2276872"/>
            <a:ext cx="7127875"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12" name="Platshållare för text 11"/>
          <p:cNvSpPr>
            <a:spLocks noGrp="1"/>
          </p:cNvSpPr>
          <p:nvPr>
            <p:ph type="body" sz="quarter" idx="15" hasCustomPrompt="1"/>
          </p:nvPr>
        </p:nvSpPr>
        <p:spPr>
          <a:xfrm>
            <a:off x="1043608" y="5085184"/>
            <a:ext cx="72009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3434305198"/>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2015-09-16</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7" name="Platshållare för innehåll 6"/>
          <p:cNvSpPr>
            <a:spLocks noGrp="1"/>
          </p:cNvSpPr>
          <p:nvPr>
            <p:ph sz="quarter" idx="13" hasCustomPrompt="1"/>
          </p:nvPr>
        </p:nvSpPr>
        <p:spPr>
          <a:xfrm>
            <a:off x="395288" y="1080000"/>
            <a:ext cx="8353425"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1352582815"/>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715360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en-US"/>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smtClean="0"/>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0EC0AC-83F0-49C4-B883-503AAA9661EC}"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38429151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12781679"/>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44239485"/>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01556461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961788261"/>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6154761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pic>
        <p:nvPicPr>
          <p:cNvPr id="6" name="Bildobjekt 5"/>
          <p:cNvPicPr/>
          <p:nvPr userDrawn="1"/>
        </p:nvPicPr>
        <p:blipFill>
          <a:blip r:embed="rId2">
            <a:extLst>
              <a:ext uri="{28A0092B-C50C-407E-A947-70E740481C1C}">
                <a14:useLocalDpi xmlns:a14="http://schemas.microsoft.com/office/drawing/2010/main" val="0"/>
              </a:ext>
            </a:extLst>
          </a:blip>
          <a:stretch>
            <a:fillRect/>
          </a:stretch>
        </p:blipFill>
        <p:spPr>
          <a:xfrm>
            <a:off x="6057185" y="6283191"/>
            <a:ext cx="1851034" cy="434828"/>
          </a:xfrm>
          <a:prstGeom prst="rect">
            <a:avLst/>
          </a:prstGeom>
        </p:spPr>
      </p:pic>
      <p:pic>
        <p:nvPicPr>
          <p:cNvPr id="8" name="Bildobjekt 7"/>
          <p:cNvPicPr/>
          <p:nvPr userDrawn="1"/>
        </p:nvPicPr>
        <p:blipFill>
          <a:blip r:embed="rId3" cstate="print">
            <a:extLst>
              <a:ext uri="{28A0092B-C50C-407E-A947-70E740481C1C}">
                <a14:useLocalDpi xmlns:a14="http://schemas.microsoft.com/office/drawing/2010/main" val="0"/>
              </a:ext>
            </a:extLst>
          </a:blip>
          <a:stretch>
            <a:fillRect/>
          </a:stretch>
        </p:blipFill>
        <p:spPr>
          <a:xfrm>
            <a:off x="1569967" y="6154147"/>
            <a:ext cx="604096" cy="595558"/>
          </a:xfrm>
          <a:prstGeom prst="rect">
            <a:avLst/>
          </a:prstGeom>
        </p:spPr>
      </p:pic>
      <p:pic>
        <p:nvPicPr>
          <p:cNvPr id="9" name="Bildobjekt 8"/>
          <p:cNvPicPr/>
          <p:nvPr userDrawn="1"/>
        </p:nvPicPr>
        <p:blipFill>
          <a:blip r:embed="rId4" cstate="print">
            <a:extLst>
              <a:ext uri="{28A0092B-C50C-407E-A947-70E740481C1C}">
                <a14:useLocalDpi xmlns:a14="http://schemas.microsoft.com/office/drawing/2010/main" val="0"/>
              </a:ext>
            </a:extLst>
          </a:blip>
          <a:stretch>
            <a:fillRect/>
          </a:stretch>
        </p:blipFill>
        <p:spPr>
          <a:xfrm>
            <a:off x="2663493" y="6314877"/>
            <a:ext cx="1196587" cy="434828"/>
          </a:xfrm>
          <a:prstGeom prst="rect">
            <a:avLst/>
          </a:prstGeom>
        </p:spPr>
      </p:pic>
      <p:cxnSp>
        <p:nvCxnSpPr>
          <p:cNvPr id="11" name="Rak 10"/>
          <p:cNvCxnSpPr/>
          <p:nvPr userDrawn="1"/>
        </p:nvCxnSpPr>
        <p:spPr>
          <a:xfrm>
            <a:off x="0" y="6093296"/>
            <a:ext cx="9144000" cy="0"/>
          </a:xfrm>
          <a:prstGeom prst="line">
            <a:avLst/>
          </a:prstGeom>
          <a:ln w="25400">
            <a:solidFill>
              <a:srgbClr val="92D05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3" name="Bildobjekt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9510" y="6375728"/>
            <a:ext cx="1087243" cy="313126"/>
          </a:xfrm>
          <a:prstGeom prst="rect">
            <a:avLst/>
          </a:prstGeom>
        </p:spPr>
      </p:pic>
    </p:spTree>
    <p:extLst>
      <p:ext uri="{BB962C8B-B14F-4D97-AF65-F5344CB8AC3E}">
        <p14:creationId xmlns:p14="http://schemas.microsoft.com/office/powerpoint/2010/main" val="26275996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26581265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624177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7313523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D38001B-9D5A-47D7-9FDE-153F87F1853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953311A5-1B06-4F7D-8EE9-51EA72017C27}"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847726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v-S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352A10-A0F1-440D-80A5-656F6A94C832}"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6902238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592333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8466070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2276218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32363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653120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4577660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7407157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0019689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94746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001130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en-US"/>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v-S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040E6D-842F-4D83-9FC8-5B28B2824C13}"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0404478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06635A7-B69A-4687-BEA1-E7D395F14E73}"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EC8E94AB-6A33-4535-AE17-B39C1C98193B}"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90452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sv-S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AC584CD-5BA7-48B3-A51C-C8DF858F4288}"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1919121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lvl1pPr>
              <a:defRPr/>
            </a:lvl1pPr>
          </a:lstStyle>
          <a:p>
            <a:pPr>
              <a:defRPr/>
            </a:pPr>
            <a:endParaRPr lang="sv-SE">
              <a:solidFill>
                <a:srgbClr val="000000"/>
              </a:solidFill>
            </a:endParaRPr>
          </a:p>
        </p:txBody>
      </p:sp>
      <p:sp>
        <p:nvSpPr>
          <p:cNvPr id="3" name="Platshållare för sidfot 2"/>
          <p:cNvSpPr>
            <a:spLocks noGrp="1"/>
          </p:cNvSpPr>
          <p:nvPr>
            <p:ph type="ftr" sz="quarter" idx="11"/>
          </p:nvPr>
        </p:nvSpPr>
        <p:spPr/>
        <p:txBody>
          <a:bodyPr/>
          <a:lstStyle>
            <a:lvl1pPr>
              <a:defRPr/>
            </a:lvl1pPr>
          </a:lstStyle>
          <a:p>
            <a:pPr>
              <a:defRPr/>
            </a:pPr>
            <a:endParaRPr lang="sv-SE">
              <a:solidFill>
                <a:srgbClr val="000000"/>
              </a:solidFill>
            </a:endParaRPr>
          </a:p>
        </p:txBody>
      </p:sp>
    </p:spTree>
    <p:extLst>
      <p:ext uri="{BB962C8B-B14F-4D97-AF65-F5344CB8AC3E}">
        <p14:creationId xmlns:p14="http://schemas.microsoft.com/office/powerpoint/2010/main" val="1424841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en-US"/>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pPr>
              <a:defRPr/>
            </a:pPr>
            <a:endParaRPr 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pPr>
              <a:defRPr/>
            </a:pPr>
            <a:endParaRPr lang="sv-SE">
              <a:solidFill>
                <a:srgbClr val="000000"/>
              </a:solidFill>
            </a:endParaRPr>
          </a:p>
        </p:txBody>
      </p:sp>
    </p:spTree>
    <p:extLst>
      <p:ext uri="{BB962C8B-B14F-4D97-AF65-F5344CB8AC3E}">
        <p14:creationId xmlns:p14="http://schemas.microsoft.com/office/powerpoint/2010/main" val="334492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en-US"/>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lvl1pPr>
              <a:defRPr/>
            </a:lvl1pPr>
          </a:lstStyle>
          <a:p>
            <a:pPr>
              <a:defRPr/>
            </a:pPr>
            <a:endParaRPr lang="sv-SE">
              <a:solidFill>
                <a:srgbClr val="000000"/>
              </a:solidFill>
            </a:endParaRPr>
          </a:p>
        </p:txBody>
      </p:sp>
      <p:sp>
        <p:nvSpPr>
          <p:cNvPr id="6" name="Platshållare för sidfot 5"/>
          <p:cNvSpPr>
            <a:spLocks noGrp="1"/>
          </p:cNvSpPr>
          <p:nvPr>
            <p:ph type="ftr" sz="quarter" idx="11"/>
          </p:nvPr>
        </p:nvSpPr>
        <p:spPr/>
        <p:txBody>
          <a:bodyPr/>
          <a:lstStyle>
            <a:lvl1pPr>
              <a:defRPr/>
            </a:lvl1pPr>
          </a:lstStyle>
          <a:p>
            <a:pPr>
              <a:defRPr/>
            </a:pPr>
            <a:endParaRPr lang="sv-SE">
              <a:solidFill>
                <a:srgbClr val="000000"/>
              </a:solidFill>
            </a:endParaRPr>
          </a:p>
        </p:txBody>
      </p:sp>
    </p:spTree>
    <p:extLst>
      <p:ext uri="{BB962C8B-B14F-4D97-AF65-F5344CB8AC3E}">
        <p14:creationId xmlns:p14="http://schemas.microsoft.com/office/powerpoint/2010/main" val="182430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en-US"/>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10"/>
          </p:nvPr>
        </p:nvSpPr>
        <p:spPr/>
        <p:txBody>
          <a:bodyPr/>
          <a:lstStyle>
            <a:lvl1pPr>
              <a:defRPr/>
            </a:lvl1pPr>
          </a:lstStyle>
          <a:p>
            <a:pPr>
              <a:defRPr/>
            </a:pPr>
            <a:endParaRPr 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solidFill>
            </a:endParaRPr>
          </a:p>
        </p:txBody>
      </p:sp>
    </p:spTree>
    <p:extLst>
      <p:ext uri="{BB962C8B-B14F-4D97-AF65-F5344CB8AC3E}">
        <p14:creationId xmlns:p14="http://schemas.microsoft.com/office/powerpoint/2010/main" val="1930632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en-US"/>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Platshållare för datum 3"/>
          <p:cNvSpPr>
            <a:spLocks noGrp="1"/>
          </p:cNvSpPr>
          <p:nvPr>
            <p:ph type="dt" sz="half" idx="10"/>
          </p:nvPr>
        </p:nvSpPr>
        <p:spPr/>
        <p:txBody>
          <a:bodyPr/>
          <a:lstStyle>
            <a:lvl1pPr>
              <a:defRPr/>
            </a:lvl1pPr>
          </a:lstStyle>
          <a:p>
            <a:pPr>
              <a:defRPr/>
            </a:pPr>
            <a:endParaRPr 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solidFill>
            </a:endParaRPr>
          </a:p>
        </p:txBody>
      </p:sp>
    </p:spTree>
    <p:extLst>
      <p:ext uri="{BB962C8B-B14F-4D97-AF65-F5344CB8AC3E}">
        <p14:creationId xmlns:p14="http://schemas.microsoft.com/office/powerpoint/2010/main" val="21827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Platshållare för innehåll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Rectangle 26"/>
          <p:cNvSpPr>
            <a:spLocks noGrp="1" noChangeArrowheads="1"/>
          </p:cNvSpPr>
          <p:nvPr>
            <p:ph type="ftr" sz="quarter" idx="10"/>
          </p:nvPr>
        </p:nvSpPr>
        <p:spPr>
          <a:ln/>
        </p:spPr>
        <p:txBody>
          <a:bodyPr/>
          <a:lstStyle>
            <a:lvl1pPr>
              <a:defRPr/>
            </a:lvl1pPr>
          </a:lstStyle>
          <a:p>
            <a:endParaRPr lang="sv-SE"/>
          </a:p>
        </p:txBody>
      </p:sp>
    </p:spTree>
    <p:extLst>
      <p:ext uri="{BB962C8B-B14F-4D97-AF65-F5344CB8AC3E}">
        <p14:creationId xmlns:p14="http://schemas.microsoft.com/office/powerpoint/2010/main" val="9481615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1025301"/>
            <a:ext cx="7772400" cy="1827635"/>
          </a:xfrm>
        </p:spPr>
        <p:txBody>
          <a:bodyPr anchor="b">
            <a:noAutofit/>
          </a:bodyPr>
          <a:lstStyle>
            <a:lvl1pPr>
              <a:lnSpc>
                <a:spcPct val="75000"/>
              </a:lnSpc>
              <a:defRPr sz="5400" b="1" baseline="0">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hasCustomPrompt="1"/>
          </p:nvPr>
        </p:nvSpPr>
        <p:spPr>
          <a:xfrm>
            <a:off x="1371600" y="3044552"/>
            <a:ext cx="6400800" cy="1752600"/>
          </a:xfrm>
        </p:spPr>
        <p:txBody>
          <a:bodyPr>
            <a:normAutofit/>
          </a:bodyPr>
          <a:lstStyle>
            <a:lvl1pPr marL="0" indent="0" algn="ctr">
              <a:lnSpc>
                <a:spcPts val="2800"/>
              </a:lnSpc>
              <a:spcBef>
                <a:spcPts val="0"/>
              </a:spcBef>
              <a:buNone/>
              <a:defRPr sz="1800" kern="1200" spc="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för att lägga till underrubrik och/eller namn</a:t>
            </a:r>
            <a:endParaRPr lang="sv-SE" dirty="0"/>
          </a:p>
        </p:txBody>
      </p:sp>
      <p:sp>
        <p:nvSpPr>
          <p:cNvPr id="4" name="AutoShape 2" descr="Infogad bild 2"/>
          <p:cNvSpPr>
            <a:spLocks noChangeAspect="1" noChangeArrowheads="1"/>
          </p:cNvSpPr>
          <p:nvPr userDrawn="1"/>
        </p:nvSpPr>
        <p:spPr bwMode="auto">
          <a:xfrm>
            <a:off x="155575" y="-990600"/>
            <a:ext cx="5181600" cy="2066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sv-SE">
              <a:solidFill>
                <a:srgbClr val="000000"/>
              </a:solidFill>
              <a:latin typeface="Arial"/>
            </a:endParaRPr>
          </a:p>
        </p:txBody>
      </p:sp>
      <p:sp>
        <p:nvSpPr>
          <p:cNvPr id="5" name="AutoShape 4" descr="Infogad bild 2"/>
          <p:cNvSpPr>
            <a:spLocks noChangeAspect="1" noChangeArrowheads="1"/>
          </p:cNvSpPr>
          <p:nvPr userDrawn="1"/>
        </p:nvSpPr>
        <p:spPr bwMode="auto">
          <a:xfrm>
            <a:off x="307975" y="-838200"/>
            <a:ext cx="5181600" cy="2066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sv-SE">
              <a:solidFill>
                <a:srgbClr val="000000"/>
              </a:solidFill>
              <a:latin typeface="Arial"/>
            </a:endParaRPr>
          </a:p>
        </p:txBody>
      </p:sp>
      <p:pic>
        <p:nvPicPr>
          <p:cNvPr id="6" name="Bildobjekt 5" descr="Region Värmlands logotyp" title="Region Värmlan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83772" y="5529677"/>
            <a:ext cx="1776457" cy="707635"/>
          </a:xfrm>
          <a:prstGeom prst="rect">
            <a:avLst/>
          </a:prstGeom>
        </p:spPr>
      </p:pic>
    </p:spTree>
    <p:extLst>
      <p:ext uri="{BB962C8B-B14F-4D97-AF65-F5344CB8AC3E}">
        <p14:creationId xmlns:p14="http://schemas.microsoft.com/office/powerpoint/2010/main" val="236422750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lednin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259632" y="1544220"/>
            <a:ext cx="6624736" cy="4057594"/>
          </a:xfrm>
        </p:spPr>
        <p:txBody>
          <a:bodyPr>
            <a:normAutofit/>
          </a:bodyPr>
          <a:lstStyle>
            <a:lvl1pPr marL="0" indent="0">
              <a:buNone/>
              <a:defRPr sz="2000" b="1"/>
            </a:lvl1pPr>
            <a:lvl2pPr marL="457200" indent="0">
              <a:buNone/>
              <a:defRPr/>
            </a:lvl2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EDDF0C51-CEA7-49B9-BFBA-138BCB5AF8B6}" type="datetime1">
              <a:rPr lang="sv-SE" smtClean="0"/>
              <a:pPr/>
              <a:t>2015-09-16</a:t>
            </a:fld>
            <a:endParaRPr lang="sv-SE"/>
          </a:p>
        </p:txBody>
      </p:sp>
      <p:sp>
        <p:nvSpPr>
          <p:cNvPr id="5" name="Platshållare för sidfot 4"/>
          <p:cNvSpPr>
            <a:spLocks noGrp="1"/>
          </p:cNvSpPr>
          <p:nvPr>
            <p:ph type="ftr" sz="quarter" idx="11"/>
          </p:nvPr>
        </p:nvSpPr>
        <p:spPr/>
        <p:txBody>
          <a:bodyPr/>
          <a:lstStyle/>
          <a:p>
            <a:r>
              <a:rPr lang="sv-SE" smtClean="0">
                <a:solidFill>
                  <a:srgbClr val="006F62"/>
                </a:solidFill>
              </a:rPr>
              <a:t>Titel – Gå till Infoga – Sidhuvud/sidfot</a:t>
            </a:r>
            <a:endParaRPr lang="sv-SE">
              <a:solidFill>
                <a:srgbClr val="006F62"/>
              </a:solidFill>
            </a:endParaRPr>
          </a:p>
        </p:txBody>
      </p:sp>
    </p:spTree>
    <p:extLst>
      <p:ext uri="{BB962C8B-B14F-4D97-AF65-F5344CB8AC3E}">
        <p14:creationId xmlns:p14="http://schemas.microsoft.com/office/powerpoint/2010/main" val="169577816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defRPr sz="4000"/>
            </a:lvl1p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fld id="{987189C0-E04F-438F-8C1E-244AE4F6C326}" type="datetime1">
              <a:rPr lang="sv-SE" smtClean="0"/>
              <a:pPr/>
              <a:t>2015-09-16</a:t>
            </a:fld>
            <a:endParaRPr lang="sv-SE"/>
          </a:p>
        </p:txBody>
      </p:sp>
      <p:sp>
        <p:nvSpPr>
          <p:cNvPr id="5" name="Platshållare för sidfot 4"/>
          <p:cNvSpPr>
            <a:spLocks noGrp="1"/>
          </p:cNvSpPr>
          <p:nvPr>
            <p:ph type="ftr" sz="quarter" idx="11"/>
          </p:nvPr>
        </p:nvSpPr>
        <p:spPr/>
        <p:txBody>
          <a:bodyPr/>
          <a:lstStyle/>
          <a:p>
            <a:r>
              <a:rPr lang="sv-SE" smtClean="0">
                <a:solidFill>
                  <a:srgbClr val="006F62"/>
                </a:solidFill>
              </a:rPr>
              <a:t>Titel – Gå till Infoga – Sidhuvud/sidfot</a:t>
            </a:r>
            <a:endParaRPr lang="sv-SE">
              <a:solidFill>
                <a:srgbClr val="006F62"/>
              </a:solidFill>
            </a:endParaRPr>
          </a:p>
        </p:txBody>
      </p:sp>
    </p:spTree>
    <p:extLst>
      <p:ext uri="{BB962C8B-B14F-4D97-AF65-F5344CB8AC3E}">
        <p14:creationId xmlns:p14="http://schemas.microsoft.com/office/powerpoint/2010/main" val="186497077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accent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solidFill>
                  <a:schemeClr val="accent6"/>
                </a:solidFill>
              </a:defRPr>
            </a:lvl1pPr>
          </a:lstStyle>
          <a:p>
            <a:fld id="{66930A40-E748-4522-8ACD-750A2B5518CA}" type="datetime1">
              <a:rPr lang="sv-SE" smtClean="0">
                <a:solidFill>
                  <a:srgbClr val="B1B3B4"/>
                </a:solidFill>
              </a:rPr>
              <a:pPr/>
              <a:t>2015-09-16</a:t>
            </a:fld>
            <a:endParaRPr lang="sv-SE" dirty="0">
              <a:solidFill>
                <a:srgbClr val="B1B3B4"/>
              </a:solidFill>
            </a:endParaRPr>
          </a:p>
        </p:txBody>
      </p:sp>
      <p:sp>
        <p:nvSpPr>
          <p:cNvPr id="5" name="Platshållare för sidfot 4"/>
          <p:cNvSpPr>
            <a:spLocks noGrp="1"/>
          </p:cNvSpPr>
          <p:nvPr>
            <p:ph type="ftr" sz="quarter" idx="11"/>
          </p:nvPr>
        </p:nvSpPr>
        <p:spPr/>
        <p:txBody>
          <a:bodyPr/>
          <a:lstStyle/>
          <a:p>
            <a:r>
              <a:rPr lang="sv-SE" smtClean="0">
                <a:solidFill>
                  <a:srgbClr val="006F62"/>
                </a:solidFill>
              </a:rPr>
              <a:t>Titel – Gå till Infoga – Sidhuvud/sidfot</a:t>
            </a:r>
            <a:endParaRPr lang="sv-SE">
              <a:solidFill>
                <a:srgbClr val="006F62"/>
              </a:solidFill>
            </a:endParaRPr>
          </a:p>
        </p:txBody>
      </p:sp>
    </p:spTree>
    <p:extLst>
      <p:ext uri="{BB962C8B-B14F-4D97-AF65-F5344CB8AC3E}">
        <p14:creationId xmlns:p14="http://schemas.microsoft.com/office/powerpoint/2010/main" val="301742516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980728"/>
            <a:ext cx="8229600" cy="1143000"/>
          </a:xfr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2204864"/>
            <a:ext cx="4038600" cy="3921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48200" y="2204864"/>
            <a:ext cx="4038600" cy="39212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C98DF3BE-467F-4C71-BCD1-CE0ECC7B7C33}" type="datetime1">
              <a:rPr lang="sv-SE" smtClean="0"/>
              <a:pPr/>
              <a:t>2015-09-16</a:t>
            </a:fld>
            <a:endParaRPr lang="sv-SE"/>
          </a:p>
        </p:txBody>
      </p:sp>
      <p:sp>
        <p:nvSpPr>
          <p:cNvPr id="6" name="Platshållare för sidfot 5"/>
          <p:cNvSpPr>
            <a:spLocks noGrp="1"/>
          </p:cNvSpPr>
          <p:nvPr>
            <p:ph type="ftr" sz="quarter" idx="11"/>
          </p:nvPr>
        </p:nvSpPr>
        <p:spPr/>
        <p:txBody>
          <a:bodyPr/>
          <a:lstStyle/>
          <a:p>
            <a:r>
              <a:rPr lang="sv-SE" smtClean="0">
                <a:solidFill>
                  <a:srgbClr val="006F62"/>
                </a:solidFill>
              </a:rPr>
              <a:t>Titel – Gå till Infoga – Sidhuvud/sidfot</a:t>
            </a:r>
            <a:endParaRPr lang="sv-SE" dirty="0">
              <a:solidFill>
                <a:srgbClr val="006F62"/>
              </a:solidFill>
            </a:endParaRPr>
          </a:p>
        </p:txBody>
      </p:sp>
    </p:spTree>
    <p:extLst>
      <p:ext uri="{BB962C8B-B14F-4D97-AF65-F5344CB8AC3E}">
        <p14:creationId xmlns:p14="http://schemas.microsoft.com/office/powerpoint/2010/main" val="340301109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vänster,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1268760"/>
            <a:ext cx="4042792" cy="1800200"/>
          </a:xfrm>
        </p:spPr>
        <p:txBody>
          <a:bodyPr anchor="t"/>
          <a:lstStyle>
            <a:lvl1pPr algn="l">
              <a:defRPr/>
            </a:lvl1p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3140968"/>
            <a:ext cx="4042792" cy="2952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C98DF3BE-467F-4C71-BCD1-CE0ECC7B7C33}" type="datetime1">
              <a:rPr lang="sv-SE" smtClean="0"/>
              <a:pPr/>
              <a:t>2015-09-16</a:t>
            </a:fld>
            <a:endParaRPr lang="sv-SE"/>
          </a:p>
        </p:txBody>
      </p:sp>
      <p:sp>
        <p:nvSpPr>
          <p:cNvPr id="6" name="Platshållare för sidfot 5"/>
          <p:cNvSpPr>
            <a:spLocks noGrp="1"/>
          </p:cNvSpPr>
          <p:nvPr>
            <p:ph type="ftr" sz="quarter" idx="11"/>
          </p:nvPr>
        </p:nvSpPr>
        <p:spPr/>
        <p:txBody>
          <a:bodyPr/>
          <a:lstStyle/>
          <a:p>
            <a:r>
              <a:rPr lang="sv-SE" smtClean="0">
                <a:solidFill>
                  <a:srgbClr val="006F62"/>
                </a:solidFill>
              </a:rPr>
              <a:t>Titel – Gå till Infoga – Sidhuvud/sidfot</a:t>
            </a:r>
            <a:endParaRPr lang="sv-SE" dirty="0">
              <a:solidFill>
                <a:srgbClr val="006F62"/>
              </a:solidFill>
            </a:endParaRPr>
          </a:p>
        </p:txBody>
      </p:sp>
      <p:sp>
        <p:nvSpPr>
          <p:cNvPr id="9" name="Platshållare för bild 2"/>
          <p:cNvSpPr>
            <a:spLocks noGrp="1"/>
          </p:cNvSpPr>
          <p:nvPr>
            <p:ph type="pic" idx="13"/>
          </p:nvPr>
        </p:nvSpPr>
        <p:spPr>
          <a:xfrm>
            <a:off x="4644008" y="1268760"/>
            <a:ext cx="4032448" cy="4824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sv-SE"/>
          </a:p>
        </p:txBody>
      </p:sp>
    </p:spTree>
    <p:extLst>
      <p:ext uri="{BB962C8B-B14F-4D97-AF65-F5344CB8AC3E}">
        <p14:creationId xmlns:p14="http://schemas.microsoft.com/office/powerpoint/2010/main" val="328735681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989856"/>
            <a:ext cx="82296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6183" y="22518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6183" y="2891591"/>
            <a:ext cx="4040188" cy="32017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44008" y="22518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4008" y="2891591"/>
            <a:ext cx="4041775" cy="320170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F0F70CCF-5DD3-4472-80C9-7C232CB2364C}" type="datetime1">
              <a:rPr lang="sv-SE" smtClean="0"/>
              <a:pPr/>
              <a:t>2015-09-16</a:t>
            </a:fld>
            <a:endParaRPr lang="sv-SE"/>
          </a:p>
        </p:txBody>
      </p:sp>
      <p:sp>
        <p:nvSpPr>
          <p:cNvPr id="8" name="Platshållare för sidfot 7"/>
          <p:cNvSpPr>
            <a:spLocks noGrp="1"/>
          </p:cNvSpPr>
          <p:nvPr>
            <p:ph type="ftr" sz="quarter" idx="11"/>
          </p:nvPr>
        </p:nvSpPr>
        <p:spPr/>
        <p:txBody>
          <a:bodyPr/>
          <a:lstStyle/>
          <a:p>
            <a:r>
              <a:rPr lang="sv-SE" smtClean="0">
                <a:solidFill>
                  <a:srgbClr val="006F62"/>
                </a:solidFill>
              </a:rPr>
              <a:t>Titel – Gå till Infoga – Sidhuvud/sidfot</a:t>
            </a:r>
            <a:endParaRPr lang="sv-SE" dirty="0">
              <a:solidFill>
                <a:srgbClr val="006F62"/>
              </a:solidFill>
            </a:endParaRPr>
          </a:p>
        </p:txBody>
      </p:sp>
    </p:spTree>
    <p:extLst>
      <p:ext uri="{BB962C8B-B14F-4D97-AF65-F5344CB8AC3E}">
        <p14:creationId xmlns:p14="http://schemas.microsoft.com/office/powerpoint/2010/main" val="23505853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vå bilder">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67544" y="4869160"/>
            <a:ext cx="4040188" cy="639762"/>
          </a:xfrm>
        </p:spPr>
        <p:txBody>
          <a:bodyPr anchor="b">
            <a:noAutofit/>
          </a:bodyPr>
          <a:lstStyle>
            <a:lvl1pPr marL="0" indent="0" algn="ctr">
              <a:lnSpc>
                <a:spcPct val="10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5" name="Platshållare för text 4"/>
          <p:cNvSpPr>
            <a:spLocks noGrp="1"/>
          </p:cNvSpPr>
          <p:nvPr>
            <p:ph type="body" sz="quarter" idx="3"/>
          </p:nvPr>
        </p:nvSpPr>
        <p:spPr>
          <a:xfrm>
            <a:off x="4634681" y="4869160"/>
            <a:ext cx="4041775" cy="639762"/>
          </a:xfrm>
        </p:spPr>
        <p:txBody>
          <a:bodyPr anchor="b">
            <a:noAutofit/>
          </a:bodyPr>
          <a:lstStyle>
            <a:lvl1pPr marL="0" indent="0" algn="ctr">
              <a:lnSpc>
                <a:spcPct val="100000"/>
              </a:lnSpc>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7" name="Platshållare för datum 6"/>
          <p:cNvSpPr>
            <a:spLocks noGrp="1"/>
          </p:cNvSpPr>
          <p:nvPr>
            <p:ph type="dt" sz="half" idx="10"/>
          </p:nvPr>
        </p:nvSpPr>
        <p:spPr/>
        <p:txBody>
          <a:bodyPr/>
          <a:lstStyle/>
          <a:p>
            <a:fld id="{F0F70CCF-5DD3-4472-80C9-7C232CB2364C}" type="datetime1">
              <a:rPr lang="sv-SE" smtClean="0"/>
              <a:pPr/>
              <a:t>2015-09-16</a:t>
            </a:fld>
            <a:endParaRPr lang="sv-SE" dirty="0"/>
          </a:p>
        </p:txBody>
      </p:sp>
      <p:sp>
        <p:nvSpPr>
          <p:cNvPr id="8" name="Platshållare för sidfot 7"/>
          <p:cNvSpPr>
            <a:spLocks noGrp="1"/>
          </p:cNvSpPr>
          <p:nvPr>
            <p:ph type="ftr" sz="quarter" idx="11"/>
          </p:nvPr>
        </p:nvSpPr>
        <p:spPr/>
        <p:txBody>
          <a:bodyPr/>
          <a:lstStyle/>
          <a:p>
            <a:r>
              <a:rPr lang="sv-SE" smtClean="0">
                <a:solidFill>
                  <a:srgbClr val="006F62"/>
                </a:solidFill>
              </a:rPr>
              <a:t>Titel – Gå till Infoga – Sidhuvud/sidfot</a:t>
            </a:r>
            <a:endParaRPr lang="sv-SE" dirty="0">
              <a:solidFill>
                <a:srgbClr val="006F62"/>
              </a:solidFill>
            </a:endParaRPr>
          </a:p>
        </p:txBody>
      </p:sp>
      <p:sp>
        <p:nvSpPr>
          <p:cNvPr id="10" name="Platshållare för bild 2"/>
          <p:cNvSpPr>
            <a:spLocks noGrp="1"/>
          </p:cNvSpPr>
          <p:nvPr>
            <p:ph type="pic" idx="13"/>
          </p:nvPr>
        </p:nvSpPr>
        <p:spPr>
          <a:xfrm>
            <a:off x="4644008" y="1268760"/>
            <a:ext cx="4032448" cy="3384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sv-SE"/>
          </a:p>
        </p:txBody>
      </p:sp>
      <p:sp>
        <p:nvSpPr>
          <p:cNvPr id="11" name="Platshållare för bild 2"/>
          <p:cNvSpPr>
            <a:spLocks noGrp="1"/>
          </p:cNvSpPr>
          <p:nvPr>
            <p:ph type="pic" idx="14"/>
          </p:nvPr>
        </p:nvSpPr>
        <p:spPr>
          <a:xfrm>
            <a:off x="467544" y="1268760"/>
            <a:ext cx="4032448" cy="3384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sv-SE"/>
          </a:p>
        </p:txBody>
      </p:sp>
      <p:sp>
        <p:nvSpPr>
          <p:cNvPr id="12" name="Platshållare för text 3"/>
          <p:cNvSpPr>
            <a:spLocks noGrp="1"/>
          </p:cNvSpPr>
          <p:nvPr>
            <p:ph type="body" sz="half" idx="2"/>
          </p:nvPr>
        </p:nvSpPr>
        <p:spPr>
          <a:xfrm>
            <a:off x="467544" y="5517232"/>
            <a:ext cx="4032448" cy="576064"/>
          </a:xfrm>
        </p:spPr>
        <p:txBody>
          <a:bodyPr>
            <a:noAutofit/>
          </a:bodyPr>
          <a:lstStyle>
            <a:lvl1pPr marL="0" indent="0" algn="ctr">
              <a:lnSpc>
                <a:spcPct val="10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13" name="Platshållare för text 3"/>
          <p:cNvSpPr>
            <a:spLocks noGrp="1"/>
          </p:cNvSpPr>
          <p:nvPr>
            <p:ph type="body" sz="half" idx="15"/>
          </p:nvPr>
        </p:nvSpPr>
        <p:spPr>
          <a:xfrm>
            <a:off x="4644008" y="5517232"/>
            <a:ext cx="4032448" cy="576064"/>
          </a:xfrm>
        </p:spPr>
        <p:txBody>
          <a:bodyPr>
            <a:noAutofit/>
          </a:bodyPr>
          <a:lstStyle>
            <a:lvl1pPr marL="0" indent="0" algn="ctr">
              <a:lnSpc>
                <a:spcPct val="10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Tree>
    <p:extLst>
      <p:ext uri="{BB962C8B-B14F-4D97-AF65-F5344CB8AC3E}">
        <p14:creationId xmlns:p14="http://schemas.microsoft.com/office/powerpoint/2010/main" val="220192495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F6283B8F-7F6C-4901-8D27-6034DCBE89CA}" type="datetime1">
              <a:rPr lang="sv-SE" smtClean="0"/>
              <a:pPr/>
              <a:t>2015-09-16</a:t>
            </a:fld>
            <a:endParaRPr lang="sv-SE"/>
          </a:p>
        </p:txBody>
      </p:sp>
      <p:sp>
        <p:nvSpPr>
          <p:cNvPr id="4" name="Platshållare för sidfot 3"/>
          <p:cNvSpPr>
            <a:spLocks noGrp="1"/>
          </p:cNvSpPr>
          <p:nvPr>
            <p:ph type="ftr" sz="quarter" idx="11"/>
          </p:nvPr>
        </p:nvSpPr>
        <p:spPr/>
        <p:txBody>
          <a:bodyPr/>
          <a:lstStyle/>
          <a:p>
            <a:r>
              <a:rPr lang="sv-SE" smtClean="0">
                <a:solidFill>
                  <a:srgbClr val="006F62"/>
                </a:solidFill>
              </a:rPr>
              <a:t>Titel – Gå till Infoga – Sidhuvud/sidfot</a:t>
            </a:r>
            <a:endParaRPr lang="sv-SE">
              <a:solidFill>
                <a:srgbClr val="006F62"/>
              </a:solidFill>
            </a:endParaRPr>
          </a:p>
        </p:txBody>
      </p:sp>
    </p:spTree>
    <p:extLst>
      <p:ext uri="{BB962C8B-B14F-4D97-AF65-F5344CB8AC3E}">
        <p14:creationId xmlns:p14="http://schemas.microsoft.com/office/powerpoint/2010/main" val="106253601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11232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Klicka här för att ändra format</a:t>
            </a:r>
            <a:endParaRPr lang="sv-SE" dirty="0"/>
          </a:p>
        </p:txBody>
      </p:sp>
      <p:sp>
        <p:nvSpPr>
          <p:cNvPr id="3" name="Rectangle 26"/>
          <p:cNvSpPr>
            <a:spLocks noGrp="1" noChangeArrowheads="1"/>
          </p:cNvSpPr>
          <p:nvPr>
            <p:ph type="ftr" sz="quarter" idx="10"/>
          </p:nvPr>
        </p:nvSpPr>
        <p:spPr>
          <a:ln/>
        </p:spPr>
        <p:txBody>
          <a:bodyPr/>
          <a:lstStyle>
            <a:lvl1pPr>
              <a:defRPr/>
            </a:lvl1pPr>
          </a:lstStyle>
          <a:p>
            <a:endParaRPr lang="sv-SE"/>
          </a:p>
        </p:txBody>
      </p:sp>
    </p:spTree>
    <p:extLst>
      <p:ext uri="{BB962C8B-B14F-4D97-AF65-F5344CB8AC3E}">
        <p14:creationId xmlns:p14="http://schemas.microsoft.com/office/powerpoint/2010/main" val="2039062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om 2">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1259632" y="476672"/>
            <a:ext cx="6624736" cy="288032"/>
          </a:xfrm>
        </p:spPr>
        <p:txBody>
          <a:bodyPr/>
          <a:lstStyle/>
          <a:p>
            <a:r>
              <a:rPr lang="sv-SE" smtClean="0">
                <a:solidFill>
                  <a:srgbClr val="006F62"/>
                </a:solidFill>
              </a:rPr>
              <a:t>Titel – Gå till Infoga – Sidhuvud/sidfot</a:t>
            </a:r>
            <a:endParaRPr lang="sv-SE">
              <a:solidFill>
                <a:srgbClr val="006F62"/>
              </a:solidFill>
            </a:endParaRPr>
          </a:p>
        </p:txBody>
      </p:sp>
    </p:spTree>
    <p:extLst>
      <p:ext uri="{BB962C8B-B14F-4D97-AF65-F5344CB8AC3E}">
        <p14:creationId xmlns:p14="http://schemas.microsoft.com/office/powerpoint/2010/main" val="290371977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960263"/>
            <a:ext cx="3008313" cy="1162050"/>
          </a:xfrm>
        </p:spPr>
        <p:txBody>
          <a:bodyPr anchor="b"/>
          <a:lstStyle>
            <a:lvl1pPr algn="l">
              <a:defRPr sz="2000" b="1"/>
            </a:lvl1pPr>
          </a:lstStyle>
          <a:p>
            <a:r>
              <a:rPr lang="sv-SE" smtClean="0"/>
              <a:t>Klicka här för att ändra format</a:t>
            </a:r>
            <a:endParaRPr lang="sv-SE" dirty="0"/>
          </a:p>
        </p:txBody>
      </p:sp>
      <p:sp>
        <p:nvSpPr>
          <p:cNvPr id="3" name="Platshållare för innehåll 2"/>
          <p:cNvSpPr>
            <a:spLocks noGrp="1"/>
          </p:cNvSpPr>
          <p:nvPr>
            <p:ph idx="1"/>
          </p:nvPr>
        </p:nvSpPr>
        <p:spPr>
          <a:xfrm>
            <a:off x="3575050" y="960263"/>
            <a:ext cx="5111750" cy="5134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2122313"/>
            <a:ext cx="3008313" cy="41149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2009F8A6-354B-4215-87E9-A30DA67530D4}" type="datetime1">
              <a:rPr lang="sv-SE" smtClean="0"/>
              <a:pPr/>
              <a:t>2015-09-16</a:t>
            </a:fld>
            <a:endParaRPr lang="sv-SE"/>
          </a:p>
        </p:txBody>
      </p:sp>
      <p:sp>
        <p:nvSpPr>
          <p:cNvPr id="6" name="Platshållare för sidfot 5"/>
          <p:cNvSpPr>
            <a:spLocks noGrp="1"/>
          </p:cNvSpPr>
          <p:nvPr>
            <p:ph type="ftr" sz="quarter" idx="11"/>
          </p:nvPr>
        </p:nvSpPr>
        <p:spPr/>
        <p:txBody>
          <a:bodyPr/>
          <a:lstStyle/>
          <a:p>
            <a:r>
              <a:rPr lang="sv-SE" smtClean="0">
                <a:solidFill>
                  <a:srgbClr val="006F62"/>
                </a:solidFill>
              </a:rPr>
              <a:t>Titel – Gå till Infoga – Sidhuvud/sidfot</a:t>
            </a:r>
            <a:endParaRPr lang="sv-SE">
              <a:solidFill>
                <a:srgbClr val="006F62"/>
              </a:solidFill>
            </a:endParaRPr>
          </a:p>
        </p:txBody>
      </p:sp>
    </p:spTree>
    <p:extLst>
      <p:ext uri="{BB962C8B-B14F-4D97-AF65-F5344CB8AC3E}">
        <p14:creationId xmlns:p14="http://schemas.microsoft.com/office/powerpoint/2010/main" val="168929360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980727"/>
            <a:ext cx="5486400" cy="3746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AF0503-31AE-45D7-B4E2-5895EE3B7647}" type="datetime1">
              <a:rPr lang="sv-SE" smtClean="0"/>
              <a:pPr/>
              <a:t>2015-09-16</a:t>
            </a:fld>
            <a:endParaRPr lang="sv-SE"/>
          </a:p>
        </p:txBody>
      </p:sp>
      <p:sp>
        <p:nvSpPr>
          <p:cNvPr id="6" name="Platshållare för sidfot 5"/>
          <p:cNvSpPr>
            <a:spLocks noGrp="1"/>
          </p:cNvSpPr>
          <p:nvPr>
            <p:ph type="ftr" sz="quarter" idx="11"/>
          </p:nvPr>
        </p:nvSpPr>
        <p:spPr/>
        <p:txBody>
          <a:bodyPr/>
          <a:lstStyle/>
          <a:p>
            <a:r>
              <a:rPr lang="sv-SE" smtClean="0">
                <a:solidFill>
                  <a:srgbClr val="006F62"/>
                </a:solidFill>
              </a:rPr>
              <a:t>Titel – Gå till Infoga – Sidhuvud/sidfot</a:t>
            </a:r>
            <a:endParaRPr lang="sv-SE">
              <a:solidFill>
                <a:srgbClr val="006F62"/>
              </a:solidFill>
            </a:endParaRPr>
          </a:p>
        </p:txBody>
      </p:sp>
    </p:spTree>
    <p:extLst>
      <p:ext uri="{BB962C8B-B14F-4D97-AF65-F5344CB8AC3E}">
        <p14:creationId xmlns:p14="http://schemas.microsoft.com/office/powerpoint/2010/main" val="359417293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lutbild">
    <p:bg>
      <p:bgPr>
        <a:solidFill>
          <a:schemeClr val="accent1"/>
        </a:solidFill>
        <a:effectLst/>
      </p:bgPr>
    </p:bg>
    <p:spTree>
      <p:nvGrpSpPr>
        <p:cNvPr id="1" name=""/>
        <p:cNvGrpSpPr/>
        <p:nvPr/>
      </p:nvGrpSpPr>
      <p:grpSpPr>
        <a:xfrm>
          <a:off x="0" y="0"/>
          <a:ext cx="0" cy="0"/>
          <a:chOff x="0" y="0"/>
          <a:chExt cx="0" cy="0"/>
        </a:xfrm>
      </p:grpSpPr>
      <p:pic>
        <p:nvPicPr>
          <p:cNvPr id="9" name="Bildobjekt 8" descr="Region Värmlands logotyp" title="Region Värmlan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83772" y="5529677"/>
            <a:ext cx="1776457" cy="707635"/>
          </a:xfrm>
          <a:prstGeom prst="rect">
            <a:avLst/>
          </a:prstGeom>
        </p:spPr>
      </p:pic>
      <p:pic>
        <p:nvPicPr>
          <p:cNvPr id="2" name="Bildobjekt 1"/>
          <p:cNvPicPr>
            <a:picLocks noChangeAspect="1"/>
          </p:cNvPicPr>
          <p:nvPr userDrawn="1"/>
        </p:nvPicPr>
        <p:blipFill>
          <a:blip r:embed="rId3"/>
          <a:stretch>
            <a:fillRect/>
          </a:stretch>
        </p:blipFill>
        <p:spPr>
          <a:xfrm>
            <a:off x="1371322" y="2206800"/>
            <a:ext cx="6401355" cy="2280102"/>
          </a:xfrm>
          <a:prstGeom prst="rect">
            <a:avLst/>
          </a:prstGeom>
        </p:spPr>
      </p:pic>
    </p:spTree>
    <p:extLst>
      <p:ext uri="{BB962C8B-B14F-4D97-AF65-F5344CB8AC3E}">
        <p14:creationId xmlns:p14="http://schemas.microsoft.com/office/powerpoint/2010/main" val="14740697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1619477" y="4724144"/>
            <a:ext cx="6624513" cy="937341"/>
          </a:xfrm>
        </p:spPr>
        <p:txBody>
          <a:bodyPr/>
          <a:lstStyle>
            <a:lvl1pPr algn="r">
              <a:defRPr sz="2052"/>
            </a:lvl1pPr>
          </a:lstStyle>
          <a:p>
            <a:pPr lvl="0"/>
            <a:r>
              <a:rPr lang="sv-SE" noProof="0" smtClean="0"/>
              <a:t>Klicka här för att ändra format</a:t>
            </a:r>
          </a:p>
        </p:txBody>
      </p:sp>
      <p:sp>
        <p:nvSpPr>
          <p:cNvPr id="31747" name="Rectangle 3"/>
          <p:cNvSpPr>
            <a:spLocks noGrp="1" noChangeArrowheads="1"/>
          </p:cNvSpPr>
          <p:nvPr>
            <p:ph type="subTitle" idx="1"/>
          </p:nvPr>
        </p:nvSpPr>
        <p:spPr>
          <a:xfrm>
            <a:off x="1619477" y="5733478"/>
            <a:ext cx="6624513" cy="554342"/>
          </a:xfrm>
        </p:spPr>
        <p:txBody>
          <a:bodyPr/>
          <a:lstStyle>
            <a:lvl1pPr marL="0" indent="0" algn="r">
              <a:defRPr sz="2052"/>
            </a:lvl1pPr>
          </a:lstStyle>
          <a:p>
            <a:pPr lvl="0"/>
            <a:r>
              <a:rPr lang="sv-SE" noProof="0" smtClean="0"/>
              <a:t>Klicka här för att ändra format på underrubrik i bakgrunden</a:t>
            </a:r>
          </a:p>
        </p:txBody>
      </p:sp>
      <p:pic>
        <p:nvPicPr>
          <p:cNvPr id="31750" name="Bildobjekt 3" descr="RegionHalland_rgb.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00465" y="1686063"/>
            <a:ext cx="7172936" cy="169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494936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1123996" y="1268508"/>
            <a:ext cx="7327689" cy="854280"/>
          </a:xfrm>
        </p:spPr>
        <p:txBody>
          <a:bodyPr/>
          <a:lstStyle>
            <a:lvl1pPr>
              <a:defRPr sz="3078"/>
            </a:lvl1pPr>
          </a:lstStyle>
          <a:p>
            <a:r>
              <a:rPr lang="sv-SE" smtClean="0"/>
              <a:t>Klicka här för att ändra format</a:t>
            </a:r>
            <a:endParaRPr lang="sv-SE" dirty="0"/>
          </a:p>
        </p:txBody>
      </p:sp>
      <p:sp>
        <p:nvSpPr>
          <p:cNvPr id="3" name="Platshållare för innehåll 2"/>
          <p:cNvSpPr>
            <a:spLocks noGrp="1"/>
          </p:cNvSpPr>
          <p:nvPr>
            <p:ph idx="1"/>
          </p:nvPr>
        </p:nvSpPr>
        <p:spPr>
          <a:xfrm>
            <a:off x="1123996" y="2276402"/>
            <a:ext cx="7327689" cy="3197904"/>
          </a:xfrm>
        </p:spPr>
        <p:txBody>
          <a:bodyPr/>
          <a:lstStyle>
            <a:lvl1pPr>
              <a:lnSpc>
                <a:spcPct val="150000"/>
              </a:lnSpc>
              <a:spcBef>
                <a:spcPts val="0"/>
              </a:spcBef>
              <a:buFont typeface="Arial" pitchFamily="34" charset="0"/>
              <a:buChar char="•"/>
              <a:defRPr sz="2052"/>
            </a:lvl1pPr>
            <a:lvl2pPr marL="739821" indent="-293214">
              <a:lnSpc>
                <a:spcPct val="150000"/>
              </a:lnSpc>
              <a:spcBef>
                <a:spcPts val="0"/>
              </a:spcBef>
              <a:buFont typeface="Arial" pitchFamily="34" charset="0"/>
              <a:buChar char="•"/>
              <a:defRPr sz="2052"/>
            </a:lvl2pPr>
            <a:lvl3pPr marL="1185073" indent="-293214">
              <a:lnSpc>
                <a:spcPct val="150000"/>
              </a:lnSpc>
              <a:spcBef>
                <a:spcPts val="0"/>
              </a:spcBef>
              <a:buFont typeface="Arial" pitchFamily="34" charset="0"/>
              <a:buChar char="•"/>
              <a:defRPr sz="2052"/>
            </a:lvl3pPr>
            <a:lvl4pPr marL="1631680" indent="-293214">
              <a:lnSpc>
                <a:spcPct val="150000"/>
              </a:lnSpc>
              <a:spcBef>
                <a:spcPts val="0"/>
              </a:spcBef>
              <a:buFont typeface="Arial" pitchFamily="34" charset="0"/>
              <a:buChar char="•"/>
              <a:defRPr sz="2052"/>
            </a:lvl4pPr>
            <a:lvl5pPr marL="2076931" indent="-293214">
              <a:lnSpc>
                <a:spcPct val="150000"/>
              </a:lnSpc>
              <a:spcBef>
                <a:spcPts val="0"/>
              </a:spcBef>
              <a:buFont typeface="Arial" pitchFamily="34" charset="0"/>
              <a:buChar char="•"/>
              <a:defRPr sz="2052"/>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Tree>
    <p:extLst>
      <p:ext uri="{BB962C8B-B14F-4D97-AF65-F5344CB8AC3E}">
        <p14:creationId xmlns:p14="http://schemas.microsoft.com/office/powerpoint/2010/main" val="1388874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1123996" y="1268508"/>
            <a:ext cx="7327689" cy="919590"/>
          </a:xfrm>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1123995" y="2253408"/>
            <a:ext cx="3540143" cy="3197904"/>
          </a:xfrm>
        </p:spPr>
        <p:txBody>
          <a:bodyPr/>
          <a:lstStyle>
            <a:lvl1pPr>
              <a:lnSpc>
                <a:spcPct val="150000"/>
              </a:lnSpc>
              <a:spcBef>
                <a:spcPts val="0"/>
              </a:spcBef>
              <a:buFont typeface="Arial" pitchFamily="34" charset="0"/>
              <a:buChar char="•"/>
              <a:defRPr sz="2052"/>
            </a:lvl1pPr>
            <a:lvl2pPr marL="739821" indent="-293214">
              <a:lnSpc>
                <a:spcPct val="150000"/>
              </a:lnSpc>
              <a:spcBef>
                <a:spcPts val="0"/>
              </a:spcBef>
              <a:buFont typeface="Arial" pitchFamily="34" charset="0"/>
              <a:buChar char="•"/>
              <a:defRPr sz="2052"/>
            </a:lvl2pPr>
            <a:lvl3pPr marL="1185073" indent="-293214">
              <a:lnSpc>
                <a:spcPct val="150000"/>
              </a:lnSpc>
              <a:spcBef>
                <a:spcPts val="0"/>
              </a:spcBef>
              <a:buFont typeface="Arial" pitchFamily="34" charset="0"/>
              <a:buChar char="•"/>
              <a:defRPr sz="2052"/>
            </a:lvl3pPr>
            <a:lvl4pPr marL="1631680" indent="-293214">
              <a:lnSpc>
                <a:spcPct val="150000"/>
              </a:lnSpc>
              <a:spcBef>
                <a:spcPts val="0"/>
              </a:spcBef>
              <a:buFont typeface="Arial" pitchFamily="34" charset="0"/>
              <a:buChar char="•"/>
              <a:defRPr sz="2052"/>
            </a:lvl4pPr>
            <a:lvl5pPr marL="2076931" indent="-293214">
              <a:lnSpc>
                <a:spcPct val="150000"/>
              </a:lnSpc>
              <a:spcBef>
                <a:spcPts val="0"/>
              </a:spcBef>
              <a:buFont typeface="Arial" pitchFamily="34" charset="0"/>
              <a:buChar char="•"/>
              <a:defRPr sz="2052"/>
            </a:lvl5pPr>
            <a:lvl6pPr>
              <a:defRPr sz="1539"/>
            </a:lvl6pPr>
            <a:lvl7pPr>
              <a:defRPr sz="1539"/>
            </a:lvl7pPr>
            <a:lvl8pPr>
              <a:defRPr sz="1539"/>
            </a:lvl8pPr>
            <a:lvl9pPr>
              <a:defRPr sz="1539"/>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923798" y="2253364"/>
            <a:ext cx="3540143" cy="3197904"/>
          </a:xfrm>
        </p:spPr>
        <p:txBody>
          <a:bodyPr/>
          <a:lstStyle>
            <a:lvl1pPr>
              <a:lnSpc>
                <a:spcPct val="150000"/>
              </a:lnSpc>
              <a:spcBef>
                <a:spcPts val="0"/>
              </a:spcBef>
              <a:buFont typeface="Arial" pitchFamily="34" charset="0"/>
              <a:buChar char="•"/>
              <a:defRPr sz="2052"/>
            </a:lvl1pPr>
            <a:lvl2pPr marL="739821" indent="-293214">
              <a:lnSpc>
                <a:spcPct val="150000"/>
              </a:lnSpc>
              <a:spcBef>
                <a:spcPts val="0"/>
              </a:spcBef>
              <a:buFont typeface="Arial" pitchFamily="34" charset="0"/>
              <a:buChar char="•"/>
              <a:defRPr sz="2052"/>
            </a:lvl2pPr>
            <a:lvl3pPr marL="1185073" indent="-293214">
              <a:lnSpc>
                <a:spcPct val="150000"/>
              </a:lnSpc>
              <a:spcBef>
                <a:spcPts val="0"/>
              </a:spcBef>
              <a:buFont typeface="Arial" pitchFamily="34" charset="0"/>
              <a:buChar char="•"/>
              <a:defRPr sz="2052"/>
            </a:lvl3pPr>
            <a:lvl4pPr marL="1631680" indent="-293214">
              <a:lnSpc>
                <a:spcPct val="150000"/>
              </a:lnSpc>
              <a:spcBef>
                <a:spcPts val="0"/>
              </a:spcBef>
              <a:buFont typeface="Arial" pitchFamily="34" charset="0"/>
              <a:buChar char="•"/>
              <a:defRPr sz="2052"/>
            </a:lvl4pPr>
            <a:lvl5pPr marL="2076931" indent="-293214">
              <a:lnSpc>
                <a:spcPct val="150000"/>
              </a:lnSpc>
              <a:spcBef>
                <a:spcPts val="0"/>
              </a:spcBef>
              <a:buFont typeface="Arial" pitchFamily="34" charset="0"/>
              <a:buChar char="•"/>
              <a:defRPr sz="2052"/>
            </a:lvl5pPr>
            <a:lvl6pPr>
              <a:defRPr sz="1539"/>
            </a:lvl6pPr>
            <a:lvl7pPr>
              <a:defRPr sz="1539"/>
            </a:lvl7pPr>
            <a:lvl8pPr>
              <a:defRPr sz="1539"/>
            </a:lvl8pPr>
            <a:lvl9pPr>
              <a:defRPr sz="1539"/>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26342388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a:xfrm>
            <a:off x="457472" y="6356933"/>
            <a:ext cx="2133962" cy="364281"/>
          </a:xfrm>
          <a:prstGeom prst="rect">
            <a:avLst/>
          </a:prstGeom>
        </p:spPr>
        <p:txBody>
          <a:bodyPr lIns="104306" tIns="52153" rIns="104306" bIns="52153"/>
          <a:lstStyle>
            <a:lvl1pPr>
              <a:defRPr>
                <a:latin typeface="Arial" charset="0"/>
                <a:cs typeface="Arial" charset="0"/>
              </a:defRPr>
            </a:lvl1pPr>
          </a:lstStyle>
          <a:p>
            <a:pPr>
              <a:defRPr/>
            </a:pPr>
            <a:fld id="{C427F357-4343-48FB-BE6A-1309178B3490}" type="datetimeFigureOut">
              <a:rPr lang="sv-SE" sz="1796">
                <a:solidFill>
                  <a:srgbClr val="000000"/>
                </a:solidFill>
              </a:rPr>
              <a:pPr>
                <a:defRPr/>
              </a:pPr>
              <a:t>2015-09-16</a:t>
            </a:fld>
            <a:endParaRPr lang="sv-SE" sz="1796" dirty="0">
              <a:solidFill>
                <a:srgbClr val="000000"/>
              </a:solidFill>
            </a:endParaRPr>
          </a:p>
        </p:txBody>
      </p:sp>
      <p:sp>
        <p:nvSpPr>
          <p:cNvPr id="3" name="Platshållare för sidfot 4"/>
          <p:cNvSpPr>
            <a:spLocks noGrp="1"/>
          </p:cNvSpPr>
          <p:nvPr>
            <p:ph type="ftr" sz="quarter" idx="11"/>
          </p:nvPr>
        </p:nvSpPr>
        <p:spPr>
          <a:xfrm>
            <a:off x="3123567" y="6356933"/>
            <a:ext cx="2896867" cy="364281"/>
          </a:xfrm>
          <a:prstGeom prst="rect">
            <a:avLst/>
          </a:prstGeom>
        </p:spPr>
        <p:txBody>
          <a:bodyPr lIns="104306" tIns="52153" rIns="104306" bIns="52153"/>
          <a:lstStyle>
            <a:lvl1pPr>
              <a:defRPr>
                <a:latin typeface="Arial" charset="0"/>
                <a:cs typeface="Arial" charset="0"/>
              </a:defRPr>
            </a:lvl1pPr>
          </a:lstStyle>
          <a:p>
            <a:pPr>
              <a:defRPr/>
            </a:pPr>
            <a:endParaRPr lang="sv-SE" sz="1796">
              <a:solidFill>
                <a:srgbClr val="000000"/>
              </a:solidFill>
            </a:endParaRPr>
          </a:p>
        </p:txBody>
      </p:sp>
      <p:sp>
        <p:nvSpPr>
          <p:cNvPr id="4" name="Platshållare för bildnummer 5"/>
          <p:cNvSpPr>
            <a:spLocks noGrp="1"/>
          </p:cNvSpPr>
          <p:nvPr>
            <p:ph type="sldNum" sz="quarter" idx="12"/>
          </p:nvPr>
        </p:nvSpPr>
        <p:spPr>
          <a:xfrm>
            <a:off x="6552567" y="6356933"/>
            <a:ext cx="2133962" cy="364281"/>
          </a:xfrm>
          <a:prstGeom prst="rect">
            <a:avLst/>
          </a:prstGeom>
        </p:spPr>
        <p:txBody>
          <a:bodyPr lIns="104306" tIns="52153" rIns="104306" bIns="52153"/>
          <a:lstStyle>
            <a:lvl1pPr>
              <a:defRPr>
                <a:latin typeface="Arial" charset="0"/>
                <a:cs typeface="Arial" charset="0"/>
              </a:defRPr>
            </a:lvl1pPr>
          </a:lstStyle>
          <a:p>
            <a:pPr>
              <a:defRPr/>
            </a:pPr>
            <a:fld id="{16520A91-1C24-478D-A196-067DA0CE4CAC}" type="slidenum">
              <a:rPr lang="sv-SE" sz="1796">
                <a:solidFill>
                  <a:srgbClr val="000000"/>
                </a:solidFill>
              </a:rPr>
              <a:pPr>
                <a:defRPr/>
              </a:pPr>
              <a:t>‹#›</a:t>
            </a:fld>
            <a:endParaRPr lang="sv-SE" sz="1796" dirty="0">
              <a:solidFill>
                <a:srgbClr val="000000"/>
              </a:solidFill>
            </a:endParaRPr>
          </a:p>
        </p:txBody>
      </p:sp>
    </p:spTree>
    <p:extLst>
      <p:ext uri="{BB962C8B-B14F-4D97-AF65-F5344CB8AC3E}">
        <p14:creationId xmlns:p14="http://schemas.microsoft.com/office/powerpoint/2010/main" val="37472362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0" y="1800000"/>
            <a:ext cx="4104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4716000" y="3348000"/>
            <a:ext cx="4104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10" name="Line 11"/>
          <p:cNvSpPr>
            <a:spLocks noChangeShapeType="1"/>
          </p:cNvSpPr>
          <p:nvPr userDrawn="1"/>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8" name="Platshållare för bild 7"/>
          <p:cNvSpPr>
            <a:spLocks noGrp="1"/>
          </p:cNvSpPr>
          <p:nvPr>
            <p:ph type="pic" sz="quarter" idx="17" hasCustomPrompt="1"/>
          </p:nvPr>
        </p:nvSpPr>
        <p:spPr>
          <a:xfrm>
            <a:off x="-1" y="856800"/>
            <a:ext cx="4212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362122391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2015-09-16</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31014232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radig rubrik + punktlista el/och bilder + LEAN">
    <p:spTree>
      <p:nvGrpSpPr>
        <p:cNvPr id="1" name=""/>
        <p:cNvGrpSpPr/>
        <p:nvPr/>
      </p:nvGrpSpPr>
      <p:grpSpPr>
        <a:xfrm>
          <a:off x="0" y="0"/>
          <a:ext cx="0" cy="0"/>
          <a:chOff x="0" y="0"/>
          <a:chExt cx="0" cy="0"/>
        </a:xfrm>
      </p:grpSpPr>
      <p:sp>
        <p:nvSpPr>
          <p:cNvPr id="32" name="Platshållare för innehåll 3"/>
          <p:cNvSpPr>
            <a:spLocks noGrp="1"/>
          </p:cNvSpPr>
          <p:nvPr userDrawn="1">
            <p:ph sz="quarter" idx="10"/>
          </p:nvPr>
        </p:nvSpPr>
        <p:spPr>
          <a:xfrm>
            <a:off x="432000" y="1538712"/>
            <a:ext cx="8280000" cy="477060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8" name="Platshållare för datum 27"/>
          <p:cNvSpPr>
            <a:spLocks noGrp="1"/>
          </p:cNvSpPr>
          <p:nvPr userDrawn="1">
            <p:ph type="dt" sz="half" idx="11"/>
          </p:nvPr>
        </p:nvSpPr>
        <p:spPr/>
        <p:txBody>
          <a:bodyPr/>
          <a:lstStyle/>
          <a:p>
            <a:fld id="{C2DDAC53-97E1-405C-B9EE-A7B662E67995}" type="datetime1">
              <a:rPr lang="sv-SE" smtClean="0">
                <a:solidFill>
                  <a:prstClr val="white"/>
                </a:solidFill>
              </a:rPr>
              <a:pPr/>
              <a:t>2015-09-16</a:t>
            </a:fld>
            <a:endParaRPr lang="sv-SE" dirty="0">
              <a:solidFill>
                <a:prstClr val="white"/>
              </a:solidFill>
            </a:endParaRPr>
          </a:p>
        </p:txBody>
      </p:sp>
      <p:sp>
        <p:nvSpPr>
          <p:cNvPr id="30" name="Platshållare för sidfot 29"/>
          <p:cNvSpPr>
            <a:spLocks noGrp="1"/>
          </p:cNvSpPr>
          <p:nvPr userDrawn="1">
            <p:ph type="ftr" sz="quarter" idx="13"/>
          </p:nvPr>
        </p:nvSpPr>
        <p:spPr/>
        <p:txBody>
          <a:bodyPr/>
          <a:lstStyle/>
          <a:p>
            <a:endParaRPr lang="sv-SE" dirty="0">
              <a:solidFill>
                <a:prstClr val="white"/>
              </a:solidFill>
            </a:endParaRPr>
          </a:p>
        </p:txBody>
      </p:sp>
      <p:sp>
        <p:nvSpPr>
          <p:cNvPr id="31" name="Platshållare för bildnummer 30"/>
          <p:cNvSpPr>
            <a:spLocks noGrp="1"/>
          </p:cNvSpPr>
          <p:nvPr userDrawn="1">
            <p:ph type="sldNum" sz="quarter" idx="14"/>
          </p:nvPr>
        </p:nvSpPr>
        <p:spPr/>
        <p:txBody>
          <a:bodyPr/>
          <a:lstStyle/>
          <a:p>
            <a:fld id="{1444FA28-21CF-4CB9-B5F5-49BB08F09A2A}" type="slidenum">
              <a:rPr lang="sv-SE" smtClean="0">
                <a:solidFill>
                  <a:prstClr val="white"/>
                </a:solidFill>
              </a:rPr>
              <a:pPr/>
              <a:t>‹#›</a:t>
            </a:fld>
            <a:endParaRPr lang="sv-SE" dirty="0">
              <a:solidFill>
                <a:prstClr val="white"/>
              </a:solidFill>
            </a:endParaRPr>
          </a:p>
        </p:txBody>
      </p:sp>
      <p:sp>
        <p:nvSpPr>
          <p:cNvPr id="2" name="Rubrik 1"/>
          <p:cNvSpPr>
            <a:spLocks noGrp="1"/>
          </p:cNvSpPr>
          <p:nvPr userDrawn="1">
            <p:ph type="title"/>
          </p:nvPr>
        </p:nvSpPr>
        <p:spPr>
          <a:xfrm>
            <a:off x="432000" y="836712"/>
            <a:ext cx="7740000" cy="432000"/>
          </a:xfrm>
        </p:spPr>
        <p:txBody>
          <a:bodyPr/>
          <a:lstStyle>
            <a:lvl1pPr>
              <a:defRPr sz="2600"/>
            </a:lvl1pPr>
          </a:lstStyle>
          <a:p>
            <a:r>
              <a:rPr lang="sv-SE" smtClean="0"/>
              <a:t>Klicka här för att ändra format</a:t>
            </a:r>
            <a:endParaRPr lang="sv-SE" dirty="0"/>
          </a:p>
        </p:txBody>
      </p:sp>
      <p:grpSp>
        <p:nvGrpSpPr>
          <p:cNvPr id="23" name="Grupp 22"/>
          <p:cNvGrpSpPr/>
          <p:nvPr userDrawn="1"/>
        </p:nvGrpSpPr>
        <p:grpSpPr>
          <a:xfrm>
            <a:off x="14288" y="6018825"/>
            <a:ext cx="1404000" cy="805185"/>
            <a:chOff x="14288" y="6018825"/>
            <a:chExt cx="1404000" cy="805185"/>
          </a:xfrm>
        </p:grpSpPr>
        <p:pic>
          <p:nvPicPr>
            <p:cNvPr id="24" name="Bildobjekt 23" descr="ny-färg-Huset-vad-vi-gör-och-hur-PPT.png"/>
            <p:cNvPicPr>
              <a:picLocks noChangeAspect="1"/>
            </p:cNvPicPr>
            <p:nvPr userDrawn="1"/>
          </p:nvPicPr>
          <p:blipFill>
            <a:blip r:embed="rId2" cstate="print"/>
            <a:srcRect l="12278" t="9051" r="11061" b="43700"/>
            <a:stretch>
              <a:fillRect/>
            </a:stretch>
          </p:blipFill>
          <p:spPr>
            <a:xfrm>
              <a:off x="230528" y="6018825"/>
              <a:ext cx="876673" cy="626195"/>
            </a:xfrm>
            <a:prstGeom prst="rect">
              <a:avLst/>
            </a:prstGeom>
          </p:spPr>
        </p:pic>
        <p:sp>
          <p:nvSpPr>
            <p:cNvPr id="25" name="textruta 24"/>
            <p:cNvSpPr txBox="1"/>
            <p:nvPr userDrawn="1"/>
          </p:nvSpPr>
          <p:spPr>
            <a:xfrm>
              <a:off x="14288" y="6596255"/>
              <a:ext cx="1404000" cy="227755"/>
            </a:xfrm>
            <a:prstGeom prst="rect">
              <a:avLst/>
            </a:prstGeom>
            <a:noFill/>
          </p:spPr>
          <p:txBody>
            <a:bodyPr wrap="square" rtlCol="0">
              <a:spAutoFit/>
            </a:bodyPr>
            <a:lstStyle/>
            <a:p>
              <a:pPr fontAlgn="auto">
                <a:lnSpc>
                  <a:spcPct val="110000"/>
                </a:lnSpc>
                <a:spcBef>
                  <a:spcPts val="0"/>
                </a:spcBef>
                <a:spcAft>
                  <a:spcPts val="0"/>
                </a:spcAft>
                <a:defRPr/>
              </a:pPr>
              <a:r>
                <a:rPr lang="sv-SE" sz="800" kern="0" cap="all" dirty="0" smtClean="0">
                  <a:solidFill>
                    <a:prstClr val="white"/>
                  </a:solidFill>
                  <a:latin typeface="Verdana"/>
                </a:rPr>
                <a:t>vad vi gör och hur</a:t>
              </a:r>
              <a:endParaRPr lang="sv-SE" sz="800" kern="0" cap="all" dirty="0">
                <a:solidFill>
                  <a:prstClr val="white"/>
                </a:solidFill>
                <a:latin typeface="Verdana"/>
              </a:endParaRPr>
            </a:p>
          </p:txBody>
        </p:sp>
      </p:grpSp>
    </p:spTree>
    <p:extLst>
      <p:ext uri="{BB962C8B-B14F-4D97-AF65-F5344CB8AC3E}">
        <p14:creationId xmlns:p14="http://schemas.microsoft.com/office/powerpoint/2010/main" val="304742499"/>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044000" y="1800000"/>
            <a:ext cx="72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044000" y="3348000"/>
            <a:ext cx="72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2015-09-16</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113105598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2015-09-16</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5004048" y="2780928"/>
            <a:ext cx="3240088"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971600" y="2780928"/>
            <a:ext cx="3816350"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10779946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2000" y="1411200"/>
            <a:ext cx="7272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2015-09-16</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115616" y="2276872"/>
            <a:ext cx="7127875"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12" name="Platshållare för text 11"/>
          <p:cNvSpPr>
            <a:spLocks noGrp="1"/>
          </p:cNvSpPr>
          <p:nvPr>
            <p:ph type="body" sz="quarter" idx="15" hasCustomPrompt="1"/>
          </p:nvPr>
        </p:nvSpPr>
        <p:spPr>
          <a:xfrm>
            <a:off x="1043608" y="5085184"/>
            <a:ext cx="72009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65520606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2015-09-16</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7" name="Platshållare för innehåll 6"/>
          <p:cNvSpPr>
            <a:spLocks noGrp="1"/>
          </p:cNvSpPr>
          <p:nvPr>
            <p:ph sz="quarter" idx="13" hasCustomPrompt="1"/>
          </p:nvPr>
        </p:nvSpPr>
        <p:spPr>
          <a:xfrm>
            <a:off x="395288" y="1080000"/>
            <a:ext cx="8353425"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12357382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örstasida med bi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0" y="1800000"/>
            <a:ext cx="4104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4716000" y="3348000"/>
            <a:ext cx="4104000" cy="13104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9" name="Line 11"/>
          <p:cNvSpPr>
            <a:spLocks noChangeShapeType="1"/>
          </p:cNvSpPr>
          <p:nvPr/>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10" name="Line 11"/>
          <p:cNvSpPr>
            <a:spLocks noChangeShapeType="1"/>
          </p:cNvSpPr>
          <p:nvPr userDrawn="1"/>
        </p:nvSpPr>
        <p:spPr bwMode="auto">
          <a:xfrm>
            <a:off x="4572000" y="5949950"/>
            <a:ext cx="4176000"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8" name="Platshållare för bild 7"/>
          <p:cNvSpPr>
            <a:spLocks noGrp="1"/>
          </p:cNvSpPr>
          <p:nvPr>
            <p:ph type="pic" sz="quarter" idx="17" hasCustomPrompt="1"/>
          </p:nvPr>
        </p:nvSpPr>
        <p:spPr>
          <a:xfrm>
            <a:off x="-1" y="856800"/>
            <a:ext cx="4212000" cy="6021288"/>
          </a:xfrm>
        </p:spPr>
        <p:txBody>
          <a:bodyPr/>
          <a:lstStyle>
            <a:lvl1pPr marL="0" indent="0">
              <a:buNone/>
              <a:defRPr/>
            </a:lvl1pPr>
          </a:lstStyle>
          <a:p>
            <a:r>
              <a:rPr lang="sv-SE" dirty="0" smtClean="0"/>
              <a:t>För att infoga bild: </a:t>
            </a:r>
            <a:br>
              <a:rPr lang="sv-SE" dirty="0" smtClean="0"/>
            </a:br>
            <a:r>
              <a:rPr lang="sv-SE" dirty="0" smtClean="0"/>
              <a:t>1) Klicka här för att markera bildramen. </a:t>
            </a:r>
            <a:br>
              <a:rPr lang="sv-SE" dirty="0" smtClean="0"/>
            </a:br>
            <a:r>
              <a:rPr lang="sv-SE" dirty="0" smtClean="0"/>
              <a:t>2a) Välj bild från "Bildbank": Klicka på knappen ”Bildbank” i verktygsfältet ovan. </a:t>
            </a:r>
            <a:br>
              <a:rPr lang="sv-SE" dirty="0" smtClean="0"/>
            </a:br>
            <a:r>
              <a:rPr lang="sv-SE" dirty="0" smtClean="0"/>
              <a:t>2b) Välj bild från egen hårddisk: Klicka på ikonen nedan.</a:t>
            </a:r>
          </a:p>
        </p:txBody>
      </p:sp>
    </p:spTree>
    <p:extLst>
      <p:ext uri="{BB962C8B-B14F-4D97-AF65-F5344CB8AC3E}">
        <p14:creationId xmlns:p14="http://schemas.microsoft.com/office/powerpoint/2010/main" val="295819555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4" name="Platshållare för datum 3"/>
          <p:cNvSpPr>
            <a:spLocks noGrp="1"/>
          </p:cNvSpPr>
          <p:nvPr>
            <p:ph type="dt" sz="half" idx="10"/>
          </p:nvPr>
        </p:nvSpPr>
        <p:spPr/>
        <p:txBody>
          <a:bodyPr/>
          <a:lstStyle/>
          <a:p>
            <a:fld id="{02675C4B-9A6B-4700-9375-615A4C8898EA}" type="datetime1">
              <a:rPr lang="sv-SE" smtClean="0">
                <a:solidFill>
                  <a:srgbClr val="000000"/>
                </a:solidFill>
              </a:rPr>
              <a:pPr/>
              <a:t>2015-09-16</a:t>
            </a:fld>
            <a:endParaRPr lang="sv-SE">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12" name="Platshållare för text 11"/>
          <p:cNvSpPr>
            <a:spLocks noGrp="1"/>
          </p:cNvSpPr>
          <p:nvPr>
            <p:ph type="body" sz="quarter" idx="14"/>
          </p:nvPr>
        </p:nvSpPr>
        <p:spPr>
          <a:xfrm>
            <a:off x="971600" y="2782800"/>
            <a:ext cx="7272338" cy="2662424"/>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3"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4164890178"/>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örstasida utan bild">
    <p:spTree>
      <p:nvGrpSpPr>
        <p:cNvPr id="1" name=""/>
        <p:cNvGrpSpPr/>
        <p:nvPr/>
      </p:nvGrpSpPr>
      <p:grpSpPr>
        <a:xfrm>
          <a:off x="0" y="0"/>
          <a:ext cx="0" cy="0"/>
          <a:chOff x="0" y="0"/>
          <a:chExt cx="0" cy="0"/>
        </a:xfrm>
      </p:grpSpPr>
      <p:sp>
        <p:nvSpPr>
          <p:cNvPr id="2" name="Rubrik 1"/>
          <p:cNvSpPr>
            <a:spLocks noGrp="1"/>
          </p:cNvSpPr>
          <p:nvPr>
            <p:ph type="ctrTitle"/>
          </p:nvPr>
        </p:nvSpPr>
        <p:spPr>
          <a:xfrm>
            <a:off x="1044000" y="1800000"/>
            <a:ext cx="7200000" cy="1310400"/>
          </a:xfrm>
        </p:spPr>
        <p:txBody>
          <a:bodyPr anchor="t"/>
          <a:lstStyle>
            <a:lvl1pPr>
              <a:defRPr sz="4000"/>
            </a:lvl1pPr>
          </a:lstStyle>
          <a:p>
            <a:r>
              <a:rPr lang="sv-SE" dirty="0" smtClean="0"/>
              <a:t>Klicka här för att ändra format</a:t>
            </a:r>
            <a:endParaRPr lang="sv-SE" dirty="0"/>
          </a:p>
        </p:txBody>
      </p:sp>
      <p:sp>
        <p:nvSpPr>
          <p:cNvPr id="3" name="Underrubrik 2"/>
          <p:cNvSpPr>
            <a:spLocks noGrp="1"/>
          </p:cNvSpPr>
          <p:nvPr>
            <p:ph type="subTitle" idx="1"/>
          </p:nvPr>
        </p:nvSpPr>
        <p:spPr>
          <a:xfrm>
            <a:off x="1044000" y="3348000"/>
            <a:ext cx="7200000" cy="702000"/>
          </a:xfrm>
        </p:spPr>
        <p:txBody>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00699089-29CF-4D68-B779-526D87707203}" type="datetime1">
              <a:rPr lang="sv-SE" smtClean="0">
                <a:solidFill>
                  <a:srgbClr val="000000"/>
                </a:solidFill>
              </a:rPr>
              <a:pPr/>
              <a:t>2015-09-16</a:t>
            </a:fld>
            <a:endParaRPr lang="sv-SE" dirty="0">
              <a:solidFill>
                <a:srgbClr val="000000"/>
              </a:solidFill>
            </a:endParaRPr>
          </a:p>
        </p:txBody>
      </p:sp>
      <p:sp>
        <p:nvSpPr>
          <p:cNvPr id="5" name="Platshållare för sidfot 4"/>
          <p:cNvSpPr>
            <a:spLocks noGrp="1"/>
          </p:cNvSpPr>
          <p:nvPr>
            <p:ph type="ftr" sz="quarter" idx="11"/>
          </p:nvPr>
        </p:nvSpPr>
        <p:spPr/>
        <p:txBody>
          <a:bodyPr/>
          <a:lstStyle>
            <a:lvl1pPr>
              <a:defRPr>
                <a:solidFill>
                  <a:schemeClr val="accent6"/>
                </a:solidFill>
              </a:defRPr>
            </a:lvl1pPr>
          </a:lstStyle>
          <a:p>
            <a:r>
              <a:rPr lang="sv-SE" dirty="0" smtClean="0">
                <a:solidFill>
                  <a:srgbClr val="8D0017"/>
                </a:solidFill>
              </a:rPr>
              <a:t>(ange enhet via Infoga sidfot)</a:t>
            </a:r>
            <a:endParaRPr lang="sv-SE" sz="800" b="0" dirty="0">
              <a:solidFill>
                <a:srgbClr val="8D0017"/>
              </a:solidFill>
            </a:endParaRPr>
          </a:p>
        </p:txBody>
      </p:sp>
      <p:sp>
        <p:nvSpPr>
          <p:cNvPr id="6" name="Platshållare för bildnummer 5"/>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Line 11"/>
          <p:cNvSpPr>
            <a:spLocks noChangeShapeType="1"/>
          </p:cNvSpPr>
          <p:nvPr/>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9"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330324348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ubrik, text och objekt">
    <p:spTree>
      <p:nvGrpSpPr>
        <p:cNvPr id="1" name=""/>
        <p:cNvGrpSpPr/>
        <p:nvPr/>
      </p:nvGrpSpPr>
      <p:grpSpPr>
        <a:xfrm>
          <a:off x="0" y="0"/>
          <a:ext cx="0" cy="0"/>
          <a:chOff x="0" y="0"/>
          <a:chExt cx="0" cy="0"/>
        </a:xfrm>
      </p:grpSpPr>
      <p:sp>
        <p:nvSpPr>
          <p:cNvPr id="2" name="Rubrik 1"/>
          <p:cNvSpPr>
            <a:spLocks noGrp="1"/>
          </p:cNvSpPr>
          <p:nvPr>
            <p:ph type="title"/>
          </p:nvPr>
        </p:nvSpPr>
        <p:spPr>
          <a:xfrm>
            <a:off x="972000" y="1411200"/>
            <a:ext cx="7272000" cy="648000"/>
          </a:xfrm>
        </p:spPr>
        <p:txBody>
          <a:bodyPr anchor="t"/>
          <a:lstStyle/>
          <a:p>
            <a:r>
              <a:rPr lang="sv-SE" dirty="0" smtClean="0"/>
              <a:t>Klicka här för att ändra format</a:t>
            </a:r>
            <a:endParaRPr lang="sv-SE" dirty="0"/>
          </a:p>
        </p:txBody>
      </p:sp>
      <p:sp>
        <p:nvSpPr>
          <p:cNvPr id="5" name="Platshållare för datum 4"/>
          <p:cNvSpPr>
            <a:spLocks noGrp="1"/>
          </p:cNvSpPr>
          <p:nvPr>
            <p:ph type="dt" sz="half" idx="10"/>
          </p:nvPr>
        </p:nvSpPr>
        <p:spPr/>
        <p:txBody>
          <a:bodyPr/>
          <a:lstStyle/>
          <a:p>
            <a:fld id="{88156DAA-AF54-4FED-AD9D-C7C72005C795}" type="datetime1">
              <a:rPr lang="sv-SE" smtClean="0">
                <a:solidFill>
                  <a:srgbClr val="000000"/>
                </a:solidFill>
              </a:rPr>
              <a:pPr/>
              <a:t>2015-09-16</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5004048" y="2780928"/>
            <a:ext cx="3240088" cy="2663577"/>
          </a:xfrm>
        </p:spPr>
        <p:txBody>
          <a:bodyPr/>
          <a:lstStyle>
            <a:lvl1pPr marL="0" indent="0">
              <a:buNone/>
              <a:defRPr/>
            </a:lvl1pPr>
          </a:lstStyle>
          <a:p>
            <a:pPr lvl="0"/>
            <a:r>
              <a:rPr lang="sv-SE" dirty="0" smtClean="0"/>
              <a:t>Klicka här för att infoga objekt</a:t>
            </a:r>
          </a:p>
        </p:txBody>
      </p:sp>
      <p:sp>
        <p:nvSpPr>
          <p:cNvPr id="13" name="Platshållare för text 12"/>
          <p:cNvSpPr>
            <a:spLocks noGrp="1"/>
          </p:cNvSpPr>
          <p:nvPr>
            <p:ph type="body" sz="quarter" idx="15"/>
          </p:nvPr>
        </p:nvSpPr>
        <p:spPr>
          <a:xfrm>
            <a:off x="971600" y="2780928"/>
            <a:ext cx="3816350" cy="266447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4"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Tree>
    <p:extLst>
      <p:ext uri="{BB962C8B-B14F-4D97-AF65-F5344CB8AC3E}">
        <p14:creationId xmlns:p14="http://schemas.microsoft.com/office/powerpoint/2010/main" val="1635548281"/>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 och objekt">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972000" y="1411200"/>
            <a:ext cx="7272000" cy="648000"/>
          </a:xfrm>
        </p:spPr>
        <p:txBody>
          <a:bodyPr/>
          <a:lstStyle>
            <a:lvl1pPr>
              <a:defRPr/>
            </a:lvl1pPr>
          </a:lstStyle>
          <a:p>
            <a:r>
              <a:rPr lang="sv-SE" dirty="0" smtClean="0"/>
              <a:t>Klicka här för enradig rubrik</a:t>
            </a:r>
            <a:endParaRPr lang="sv-SE" dirty="0"/>
          </a:p>
        </p:txBody>
      </p:sp>
      <p:sp>
        <p:nvSpPr>
          <p:cNvPr id="5" name="Platshållare för datum 4"/>
          <p:cNvSpPr>
            <a:spLocks noGrp="1"/>
          </p:cNvSpPr>
          <p:nvPr>
            <p:ph type="dt" sz="half" idx="10"/>
          </p:nvPr>
        </p:nvSpPr>
        <p:spPr/>
        <p:txBody>
          <a:bodyPr/>
          <a:lstStyle/>
          <a:p>
            <a:fld id="{011D0BC6-BCD9-4798-B02A-4494184D6F44}" type="datetime1">
              <a:rPr lang="sv-SE" smtClean="0">
                <a:solidFill>
                  <a:srgbClr val="000000"/>
                </a:solidFill>
              </a:rPr>
              <a:pPr/>
              <a:t>2015-09-16</a:t>
            </a:fld>
            <a:endParaRPr lang="sv-SE">
              <a:solidFill>
                <a:srgbClr val="000000"/>
              </a:solidFill>
            </a:endParaRPr>
          </a:p>
        </p:txBody>
      </p:sp>
      <p:sp>
        <p:nvSpPr>
          <p:cNvPr id="6" name="Platshållare för sidfot 5"/>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7" name="Platshållare för bildnummer 6"/>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8" name="Platshållare för innehåll 7"/>
          <p:cNvSpPr>
            <a:spLocks noGrp="1"/>
          </p:cNvSpPr>
          <p:nvPr>
            <p:ph sz="quarter" idx="14" hasCustomPrompt="1"/>
          </p:nvPr>
        </p:nvSpPr>
        <p:spPr>
          <a:xfrm>
            <a:off x="1115616" y="2276872"/>
            <a:ext cx="7127875" cy="2590616"/>
          </a:xfrm>
        </p:spPr>
        <p:txBody>
          <a:bodyPr/>
          <a:lstStyle>
            <a:lvl1pPr marL="0" indent="0">
              <a:buNone/>
              <a:defRPr/>
            </a:lvl1pPr>
          </a:lstStyle>
          <a:p>
            <a:pPr lvl="0"/>
            <a:r>
              <a:rPr lang="sv-SE" dirty="0" smtClean="0"/>
              <a:t>Klicka här för att infoga objekt</a:t>
            </a:r>
          </a:p>
        </p:txBody>
      </p:sp>
      <p:sp>
        <p:nvSpPr>
          <p:cNvPr id="10"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12" name="Platshållare för text 11"/>
          <p:cNvSpPr>
            <a:spLocks noGrp="1"/>
          </p:cNvSpPr>
          <p:nvPr>
            <p:ph type="body" sz="quarter" idx="15" hasCustomPrompt="1"/>
          </p:nvPr>
        </p:nvSpPr>
        <p:spPr>
          <a:xfrm>
            <a:off x="1043608" y="5085184"/>
            <a:ext cx="7200900" cy="360362"/>
          </a:xfrm>
        </p:spPr>
        <p:txBody>
          <a:bodyPr/>
          <a:lstStyle>
            <a:lvl1pPr marL="0" indent="0">
              <a:buNone/>
              <a:defRPr sz="1800"/>
            </a:lvl1pPr>
          </a:lstStyle>
          <a:p>
            <a:pPr lvl="0"/>
            <a:r>
              <a:rPr lang="sv-SE" dirty="0" smtClean="0"/>
              <a:t>Klicka här för att lägga till text</a:t>
            </a:r>
            <a:endParaRPr lang="sv-SE" dirty="0"/>
          </a:p>
        </p:txBody>
      </p:sp>
    </p:spTree>
    <p:extLst>
      <p:ext uri="{BB962C8B-B14F-4D97-AF65-F5344CB8AC3E}">
        <p14:creationId xmlns:p14="http://schemas.microsoft.com/office/powerpoint/2010/main" val="630986678"/>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alfritt objek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BB0998-7320-4472-8BA0-C5E5D3360E58}" type="datetime1">
              <a:rPr lang="sv-SE" smtClean="0">
                <a:solidFill>
                  <a:srgbClr val="000000"/>
                </a:solidFill>
              </a:rPr>
              <a:pPr/>
              <a:t>2015-09-16</a:t>
            </a:fld>
            <a:endParaRPr lang="sv-SE">
              <a:solidFill>
                <a:srgbClr val="000000"/>
              </a:solidFill>
            </a:endParaRPr>
          </a:p>
        </p:txBody>
      </p:sp>
      <p:sp>
        <p:nvSpPr>
          <p:cNvPr id="3" name="Platshållare för sidfot 2"/>
          <p:cNvSpPr>
            <a:spLocks noGrp="1"/>
          </p:cNvSpPr>
          <p:nvPr>
            <p:ph type="ftr" sz="quarter" idx="11"/>
          </p:nvPr>
        </p:nvSpPr>
        <p:spPr/>
        <p:txBody>
          <a:bodyPr/>
          <a:lstStyle>
            <a:lvl1pPr>
              <a:defRPr>
                <a:solidFill>
                  <a:schemeClr val="accent6"/>
                </a:solidFill>
              </a:defRPr>
            </a:lvl1pPr>
          </a:lstStyle>
          <a:p>
            <a:r>
              <a:rPr lang="sv-SE" smtClean="0">
                <a:solidFill>
                  <a:srgbClr val="8D0017"/>
                </a:solidFill>
              </a:rPr>
              <a:t>(ange enhet via Infoga sidfot)</a:t>
            </a:r>
            <a:endParaRPr lang="sv-SE" sz="800" b="0" dirty="0">
              <a:solidFill>
                <a:srgbClr val="8D0017"/>
              </a:solidFill>
            </a:endParaRPr>
          </a:p>
        </p:txBody>
      </p:sp>
      <p:sp>
        <p:nvSpPr>
          <p:cNvPr id="4" name="Platshållare för bildnummer 3"/>
          <p:cNvSpPr>
            <a:spLocks noGrp="1"/>
          </p:cNvSpPr>
          <p:nvPr>
            <p:ph type="sldNum" sz="quarter" idx="12"/>
          </p:nvPr>
        </p:nvSpPr>
        <p:spPr/>
        <p:txBody>
          <a:bodyPr/>
          <a:lstStyle/>
          <a:p>
            <a:fld id="{6F44378D-1D2D-4DB9-B9D8-A6B719AA0047}" type="slidenum">
              <a:rPr lang="sv-SE" smtClean="0">
                <a:solidFill>
                  <a:srgbClr val="000000">
                    <a:tint val="75000"/>
                  </a:srgbClr>
                </a:solidFill>
              </a:rPr>
              <a:pPr/>
              <a:t>‹#›</a:t>
            </a:fld>
            <a:endParaRPr lang="sv-SE">
              <a:solidFill>
                <a:srgbClr val="000000">
                  <a:tint val="75000"/>
                </a:srgbClr>
              </a:solidFill>
            </a:endParaRPr>
          </a:p>
        </p:txBody>
      </p:sp>
      <p:sp>
        <p:nvSpPr>
          <p:cNvPr id="5" name="Line 11"/>
          <p:cNvSpPr>
            <a:spLocks noChangeShapeType="1"/>
          </p:cNvSpPr>
          <p:nvPr userDrawn="1"/>
        </p:nvSpPr>
        <p:spPr bwMode="auto">
          <a:xfrm>
            <a:off x="395288" y="5949950"/>
            <a:ext cx="835342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srgbClr val="000000"/>
              </a:solidFill>
              <a:latin typeface="Arial"/>
            </a:endParaRPr>
          </a:p>
        </p:txBody>
      </p:sp>
      <p:sp>
        <p:nvSpPr>
          <p:cNvPr id="7" name="Platshållare för innehåll 6"/>
          <p:cNvSpPr>
            <a:spLocks noGrp="1"/>
          </p:cNvSpPr>
          <p:nvPr>
            <p:ph sz="quarter" idx="13" hasCustomPrompt="1"/>
          </p:nvPr>
        </p:nvSpPr>
        <p:spPr>
          <a:xfrm>
            <a:off x="395288" y="1080000"/>
            <a:ext cx="8353425" cy="4680000"/>
          </a:xfrm>
        </p:spPr>
        <p:txBody>
          <a:bodyPr/>
          <a:lstStyle>
            <a:lvl1pPr marL="0" indent="0">
              <a:buNone/>
              <a:defRPr/>
            </a:lvl1pPr>
          </a:lstStyle>
          <a:p>
            <a:pPr lvl="0"/>
            <a:r>
              <a:rPr lang="sv-SE" dirty="0" smtClean="0"/>
              <a:t>Klicka här för att infoga objekt</a:t>
            </a:r>
          </a:p>
        </p:txBody>
      </p:sp>
    </p:spTree>
    <p:extLst>
      <p:ext uri="{BB962C8B-B14F-4D97-AF65-F5344CB8AC3E}">
        <p14:creationId xmlns:p14="http://schemas.microsoft.com/office/powerpoint/2010/main" val="86466468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våradig rubrik + punktlista el/och bilder + LEAN">
    <p:spTree>
      <p:nvGrpSpPr>
        <p:cNvPr id="1" name=""/>
        <p:cNvGrpSpPr/>
        <p:nvPr/>
      </p:nvGrpSpPr>
      <p:grpSpPr>
        <a:xfrm>
          <a:off x="0" y="0"/>
          <a:ext cx="0" cy="0"/>
          <a:chOff x="0" y="0"/>
          <a:chExt cx="0" cy="0"/>
        </a:xfrm>
      </p:grpSpPr>
      <p:sp>
        <p:nvSpPr>
          <p:cNvPr id="32" name="Platshållare för innehåll 3"/>
          <p:cNvSpPr>
            <a:spLocks noGrp="1"/>
          </p:cNvSpPr>
          <p:nvPr>
            <p:ph sz="quarter" idx="10"/>
          </p:nvPr>
        </p:nvSpPr>
        <p:spPr>
          <a:xfrm>
            <a:off x="432000" y="1925553"/>
            <a:ext cx="8280000" cy="4383767"/>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 name="Rubrik 1"/>
          <p:cNvSpPr>
            <a:spLocks noGrp="1"/>
          </p:cNvSpPr>
          <p:nvPr>
            <p:ph type="title"/>
          </p:nvPr>
        </p:nvSpPr>
        <p:spPr>
          <a:xfrm>
            <a:off x="432000" y="836712"/>
            <a:ext cx="7740000" cy="432000"/>
          </a:xfrm>
        </p:spPr>
        <p:txBody>
          <a:bodyPr/>
          <a:lstStyle>
            <a:lvl1pPr>
              <a:defRPr sz="2600"/>
            </a:lvl1pPr>
          </a:lstStyle>
          <a:p>
            <a:r>
              <a:rPr lang="sv-SE" smtClean="0"/>
              <a:t>Klicka här för att ändra format</a:t>
            </a:r>
            <a:endParaRPr lang="sv-SE" dirty="0"/>
          </a:p>
        </p:txBody>
      </p:sp>
      <p:sp>
        <p:nvSpPr>
          <p:cNvPr id="28" name="Platshållare för datum 27"/>
          <p:cNvSpPr>
            <a:spLocks noGrp="1"/>
          </p:cNvSpPr>
          <p:nvPr>
            <p:ph type="dt" sz="half" idx="11"/>
          </p:nvPr>
        </p:nvSpPr>
        <p:spPr/>
        <p:txBody>
          <a:bodyPr/>
          <a:lstStyle/>
          <a:p>
            <a:fld id="{C2DDAC53-97E1-405C-B9EE-A7B662E67995}" type="datetime1">
              <a:rPr lang="sv-SE" smtClean="0">
                <a:solidFill>
                  <a:prstClr val="white"/>
                </a:solidFill>
              </a:rPr>
              <a:pPr/>
              <a:t>2015-09-16</a:t>
            </a:fld>
            <a:endParaRPr lang="sv-SE" dirty="0">
              <a:solidFill>
                <a:prstClr val="white"/>
              </a:solidFill>
            </a:endParaRPr>
          </a:p>
        </p:txBody>
      </p:sp>
      <p:sp>
        <p:nvSpPr>
          <p:cNvPr id="30" name="Platshållare för sidfot 29"/>
          <p:cNvSpPr>
            <a:spLocks noGrp="1"/>
          </p:cNvSpPr>
          <p:nvPr>
            <p:ph type="ftr" sz="quarter" idx="13"/>
          </p:nvPr>
        </p:nvSpPr>
        <p:spPr/>
        <p:txBody>
          <a:bodyPr/>
          <a:lstStyle/>
          <a:p>
            <a:endParaRPr lang="sv-SE" dirty="0">
              <a:solidFill>
                <a:prstClr val="white"/>
              </a:solidFill>
            </a:endParaRPr>
          </a:p>
        </p:txBody>
      </p:sp>
      <p:sp>
        <p:nvSpPr>
          <p:cNvPr id="31" name="Platshållare för bildnummer 30"/>
          <p:cNvSpPr>
            <a:spLocks noGrp="1"/>
          </p:cNvSpPr>
          <p:nvPr>
            <p:ph type="sldNum" sz="quarter" idx="14"/>
          </p:nvPr>
        </p:nvSpPr>
        <p:spPr/>
        <p:txBody>
          <a:bodyPr/>
          <a:lstStyle/>
          <a:p>
            <a:fld id="{1444FA28-21CF-4CB9-B5F5-49BB08F09A2A}" type="slidenum">
              <a:rPr lang="sv-SE" smtClean="0">
                <a:solidFill>
                  <a:prstClr val="white"/>
                </a:solidFill>
              </a:rPr>
              <a:pPr/>
              <a:t>‹#›</a:t>
            </a:fld>
            <a:endParaRPr lang="sv-SE" dirty="0">
              <a:solidFill>
                <a:prstClr val="white"/>
              </a:solidFill>
            </a:endParaRPr>
          </a:p>
        </p:txBody>
      </p:sp>
      <p:sp>
        <p:nvSpPr>
          <p:cNvPr id="18" name="Platshållare för text 2"/>
          <p:cNvSpPr>
            <a:spLocks noGrp="1"/>
          </p:cNvSpPr>
          <p:nvPr>
            <p:ph type="body" idx="1" hasCustomPrompt="1"/>
          </p:nvPr>
        </p:nvSpPr>
        <p:spPr>
          <a:xfrm>
            <a:off x="432000" y="1268760"/>
            <a:ext cx="6372248" cy="432048"/>
          </a:xfrm>
          <a:prstGeom prst="rect">
            <a:avLst/>
          </a:prstGeom>
        </p:spPr>
        <p:txBody>
          <a:bodyPr lIns="0" tIns="0" rIns="0" bIns="0" anchor="t" anchorCtr="0">
            <a:noAutofit/>
          </a:bodyPr>
          <a:lstStyle>
            <a:lvl1pPr marL="0" marR="0" indent="0" algn="l" defTabSz="180000" rtl="0" eaLnBrk="1" fontAlgn="auto" latinLnBrk="0" hangingPunct="1">
              <a:lnSpc>
                <a:spcPts val="2500"/>
              </a:lnSpc>
              <a:spcBef>
                <a:spcPts val="0"/>
              </a:spcBef>
              <a:spcAft>
                <a:spcPts val="0"/>
              </a:spcAft>
              <a:buClr>
                <a:schemeClr val="tx1"/>
              </a:buClr>
              <a:buSzTx/>
              <a:buFont typeface="Wingdings" pitchFamily="2" charset="2"/>
              <a:buNone/>
              <a:tabLst>
                <a:tab pos="252000" algn="l"/>
              </a:tabLst>
              <a:defRPr sz="1600" cap="all" baseline="0">
                <a:solidFill>
                  <a:srgbClr val="33333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180000" rtl="0" eaLnBrk="1" fontAlgn="auto" latinLnBrk="0" hangingPunct="1">
              <a:lnSpc>
                <a:spcPts val="2500"/>
              </a:lnSpc>
              <a:spcBef>
                <a:spcPts val="0"/>
              </a:spcBef>
              <a:spcAft>
                <a:spcPts val="0"/>
              </a:spcAft>
              <a:buClr>
                <a:schemeClr val="tx1"/>
              </a:buClr>
              <a:buSzTx/>
              <a:buFont typeface="Wingdings" pitchFamily="2" charset="2"/>
              <a:buNone/>
              <a:tabLst>
                <a:tab pos="252000" algn="l"/>
              </a:tabLst>
              <a:defRPr/>
            </a:pPr>
            <a:r>
              <a:rPr lang="sv-SE" dirty="0" smtClean="0"/>
              <a:t>eventuell underrubrik</a:t>
            </a:r>
          </a:p>
        </p:txBody>
      </p:sp>
      <p:grpSp>
        <p:nvGrpSpPr>
          <p:cNvPr id="9" name="Grupp 8"/>
          <p:cNvGrpSpPr/>
          <p:nvPr userDrawn="1"/>
        </p:nvGrpSpPr>
        <p:grpSpPr>
          <a:xfrm>
            <a:off x="14288" y="6018825"/>
            <a:ext cx="1404000" cy="805185"/>
            <a:chOff x="14288" y="6018825"/>
            <a:chExt cx="1404000" cy="805185"/>
          </a:xfrm>
        </p:grpSpPr>
        <p:pic>
          <p:nvPicPr>
            <p:cNvPr id="10" name="Bildobjekt 9" descr="ny-färg-Huset-vad-vi-gör-och-hur-PPT.png"/>
            <p:cNvPicPr>
              <a:picLocks noChangeAspect="1"/>
            </p:cNvPicPr>
            <p:nvPr userDrawn="1"/>
          </p:nvPicPr>
          <p:blipFill>
            <a:blip r:embed="rId2" cstate="print"/>
            <a:srcRect l="12278" t="9051" r="11061" b="43700"/>
            <a:stretch>
              <a:fillRect/>
            </a:stretch>
          </p:blipFill>
          <p:spPr>
            <a:xfrm>
              <a:off x="230528" y="6018825"/>
              <a:ext cx="876673" cy="626195"/>
            </a:xfrm>
            <a:prstGeom prst="rect">
              <a:avLst/>
            </a:prstGeom>
          </p:spPr>
        </p:pic>
        <p:sp>
          <p:nvSpPr>
            <p:cNvPr id="11" name="textruta 10"/>
            <p:cNvSpPr txBox="1"/>
            <p:nvPr userDrawn="1"/>
          </p:nvSpPr>
          <p:spPr>
            <a:xfrm>
              <a:off x="14288" y="6596255"/>
              <a:ext cx="1404000" cy="227755"/>
            </a:xfrm>
            <a:prstGeom prst="rect">
              <a:avLst/>
            </a:prstGeom>
            <a:noFill/>
          </p:spPr>
          <p:txBody>
            <a:bodyPr wrap="square" rtlCol="0">
              <a:spAutoFit/>
            </a:bodyPr>
            <a:lstStyle/>
            <a:p>
              <a:pPr fontAlgn="auto">
                <a:lnSpc>
                  <a:spcPct val="110000"/>
                </a:lnSpc>
                <a:spcBef>
                  <a:spcPts val="0"/>
                </a:spcBef>
                <a:spcAft>
                  <a:spcPts val="0"/>
                </a:spcAft>
                <a:defRPr/>
              </a:pPr>
              <a:r>
                <a:rPr lang="sv-SE" sz="800" kern="0" cap="all" dirty="0" smtClean="0">
                  <a:solidFill>
                    <a:prstClr val="white"/>
                  </a:solidFill>
                  <a:latin typeface="Verdana"/>
                </a:rPr>
                <a:t>vad vi gör och hur</a:t>
              </a:r>
              <a:endParaRPr lang="sv-SE" sz="800" kern="0" cap="all" dirty="0">
                <a:solidFill>
                  <a:prstClr val="white"/>
                </a:solidFill>
                <a:latin typeface="Verdana"/>
              </a:endParaRPr>
            </a:p>
          </p:txBody>
        </p:sp>
      </p:grpSp>
    </p:spTree>
    <p:extLst>
      <p:ext uri="{BB962C8B-B14F-4D97-AF65-F5344CB8AC3E}">
        <p14:creationId xmlns:p14="http://schemas.microsoft.com/office/powerpoint/2010/main" val="76891222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7F1F00"/>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lvl1pPr>
              <a:defRPr>
                <a:solidFill>
                  <a:schemeClr val="bg1"/>
                </a:solidFill>
                <a:latin typeface="Arial" pitchFamily="34" charset="0"/>
                <a:cs typeface="Arial" pitchFamily="34" charset="0"/>
              </a:defRPr>
            </a:lvl1pPr>
          </a:lstStyle>
          <a:p>
            <a:r>
              <a:rPr lang="sv-SE"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pic>
        <p:nvPicPr>
          <p:cNvPr id="8" name="Bildobjekt 7" descr="Region_Dalarna_neg.png"/>
          <p:cNvPicPr>
            <a:picLocks noChangeAspect="1"/>
          </p:cNvPicPr>
          <p:nvPr userDrawn="1"/>
        </p:nvPicPr>
        <p:blipFill>
          <a:blip r:embed="rId2" cstate="print"/>
          <a:stretch>
            <a:fillRect/>
          </a:stretch>
        </p:blipFill>
        <p:spPr>
          <a:xfrm>
            <a:off x="826368" y="908720"/>
            <a:ext cx="5257800" cy="400050"/>
          </a:xfrm>
          <a:prstGeom prst="rect">
            <a:avLst/>
          </a:prstGeom>
        </p:spPr>
      </p:pic>
    </p:spTree>
    <p:extLst>
      <p:ext uri="{BB962C8B-B14F-4D97-AF65-F5344CB8AC3E}">
        <p14:creationId xmlns:p14="http://schemas.microsoft.com/office/powerpoint/2010/main" val="3022113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fld id="{BB2E5C4C-5E8F-454B-AD12-E05C3B98FAF5}" type="datetime1">
              <a:rPr lang="sv-SE" smtClean="0">
                <a:solidFill>
                  <a:prstClr val="white"/>
                </a:solidFill>
              </a:rPr>
              <a:pPr/>
              <a:t>2015-09-16</a:t>
            </a:fld>
            <a:endParaRPr lang="sv-SE" dirty="0">
              <a:solidFill>
                <a:prstClr val="white"/>
              </a:solidFill>
            </a:endParaRPr>
          </a:p>
        </p:txBody>
      </p:sp>
      <p:sp>
        <p:nvSpPr>
          <p:cNvPr id="5" name="Platshållare för sidfot 4"/>
          <p:cNvSpPr>
            <a:spLocks noGrp="1"/>
          </p:cNvSpPr>
          <p:nvPr>
            <p:ph type="ftr" sz="quarter" idx="11"/>
          </p:nvPr>
        </p:nvSpPr>
        <p:spPr/>
        <p:txBody>
          <a:bodyPr/>
          <a:lstStyle/>
          <a:p>
            <a:endParaRPr lang="sv-SE" dirty="0">
              <a:solidFill>
                <a:prstClr val="white"/>
              </a:solidFill>
            </a:endParaRPr>
          </a:p>
        </p:txBody>
      </p:sp>
      <p:sp>
        <p:nvSpPr>
          <p:cNvPr id="6" name="Platshållare för bildnummer 5"/>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7" name="Bildobjekt 6"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9587812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dirty="0"/>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C3D830A3-5800-49ED-97ED-C98F57EDF657}" type="datetime1">
              <a:rPr lang="sv-SE" smtClean="0">
                <a:solidFill>
                  <a:prstClr val="white"/>
                </a:solidFill>
              </a:rPr>
              <a:pPr/>
              <a:t>2015-09-16</a:t>
            </a:fld>
            <a:endParaRPr lang="sv-SE">
              <a:solidFill>
                <a:prstClr val="white"/>
              </a:solidFill>
            </a:endParaRPr>
          </a:p>
        </p:txBody>
      </p:sp>
      <p:sp>
        <p:nvSpPr>
          <p:cNvPr id="5" name="Platshållare för sidfot 4"/>
          <p:cNvSpPr>
            <a:spLocks noGrp="1"/>
          </p:cNvSpPr>
          <p:nvPr>
            <p:ph type="ftr" sz="quarter" idx="11"/>
          </p:nvPr>
        </p:nvSpPr>
        <p:spPr/>
        <p:txBody>
          <a:bodyPr/>
          <a:lstStyle/>
          <a:p>
            <a:endParaRPr lang="sv-SE">
              <a:solidFill>
                <a:prstClr val="white"/>
              </a:solidFill>
            </a:endParaRPr>
          </a:p>
        </p:txBody>
      </p:sp>
      <p:sp>
        <p:nvSpPr>
          <p:cNvPr id="6" name="Platshållare för bildnummer 5"/>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7" name="Bildobjekt 6"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23906792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datum 4"/>
          <p:cNvSpPr>
            <a:spLocks noGrp="1"/>
          </p:cNvSpPr>
          <p:nvPr>
            <p:ph type="dt" sz="half" idx="10"/>
          </p:nvPr>
        </p:nvSpPr>
        <p:spPr/>
        <p:txBody>
          <a:bodyPr/>
          <a:lstStyle/>
          <a:p>
            <a:fld id="{B28D0B3A-A22B-44DD-A5E9-F4AFCEE0434B}" type="datetime1">
              <a:rPr lang="sv-SE" smtClean="0">
                <a:solidFill>
                  <a:prstClr val="white"/>
                </a:solidFill>
              </a:rPr>
              <a:pPr/>
              <a:t>2015-09-16</a:t>
            </a:fld>
            <a:endParaRPr lang="sv-SE">
              <a:solidFill>
                <a:prstClr val="white"/>
              </a:solidFill>
            </a:endParaRPr>
          </a:p>
        </p:txBody>
      </p:sp>
      <p:sp>
        <p:nvSpPr>
          <p:cNvPr id="6" name="Platshållare för sidfot 5"/>
          <p:cNvSpPr>
            <a:spLocks noGrp="1"/>
          </p:cNvSpPr>
          <p:nvPr>
            <p:ph type="ftr" sz="quarter" idx="11"/>
          </p:nvPr>
        </p:nvSpPr>
        <p:spPr/>
        <p:txBody>
          <a:bodyPr/>
          <a:lstStyle/>
          <a:p>
            <a:endParaRPr lang="sv-SE">
              <a:solidFill>
                <a:prstClr val="white"/>
              </a:solidFill>
            </a:endParaRPr>
          </a:p>
        </p:txBody>
      </p:sp>
      <p:sp>
        <p:nvSpPr>
          <p:cNvPr id="7" name="Platshållare för bildnummer 6"/>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8" name="Bildobjekt 7"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26294173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1CFE596-95FD-4FDD-B9DA-23F1AF7AE293}" type="datetime1">
              <a:rPr lang="sv-SE" smtClean="0">
                <a:solidFill>
                  <a:prstClr val="white"/>
                </a:solidFill>
              </a:rPr>
              <a:pPr/>
              <a:t>2015-09-16</a:t>
            </a:fld>
            <a:endParaRPr lang="sv-SE">
              <a:solidFill>
                <a:prstClr val="white"/>
              </a:solidFill>
            </a:endParaRPr>
          </a:p>
        </p:txBody>
      </p:sp>
      <p:sp>
        <p:nvSpPr>
          <p:cNvPr id="8" name="Platshållare för sidfot 7"/>
          <p:cNvSpPr>
            <a:spLocks noGrp="1"/>
          </p:cNvSpPr>
          <p:nvPr>
            <p:ph type="ftr" sz="quarter" idx="11"/>
          </p:nvPr>
        </p:nvSpPr>
        <p:spPr/>
        <p:txBody>
          <a:bodyPr/>
          <a:lstStyle/>
          <a:p>
            <a:endParaRPr lang="sv-SE">
              <a:solidFill>
                <a:prstClr val="white"/>
              </a:solidFill>
            </a:endParaRPr>
          </a:p>
        </p:txBody>
      </p:sp>
      <p:sp>
        <p:nvSpPr>
          <p:cNvPr id="9" name="Platshållare för bildnummer 8"/>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10" name="Bildobjekt 9"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8642666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datum 2"/>
          <p:cNvSpPr>
            <a:spLocks noGrp="1"/>
          </p:cNvSpPr>
          <p:nvPr>
            <p:ph type="dt" sz="half" idx="10"/>
          </p:nvPr>
        </p:nvSpPr>
        <p:spPr/>
        <p:txBody>
          <a:bodyPr/>
          <a:lstStyle/>
          <a:p>
            <a:fld id="{3A54826C-7429-4141-9D70-38E357B2ACCC}" type="datetime1">
              <a:rPr lang="sv-SE" smtClean="0">
                <a:solidFill>
                  <a:prstClr val="white"/>
                </a:solidFill>
              </a:rPr>
              <a:pPr/>
              <a:t>2015-09-16</a:t>
            </a:fld>
            <a:endParaRPr lang="sv-SE">
              <a:solidFill>
                <a:prstClr val="white"/>
              </a:solidFill>
            </a:endParaRPr>
          </a:p>
        </p:txBody>
      </p:sp>
      <p:sp>
        <p:nvSpPr>
          <p:cNvPr id="4" name="Platshållare för sidfot 3"/>
          <p:cNvSpPr>
            <a:spLocks noGrp="1"/>
          </p:cNvSpPr>
          <p:nvPr>
            <p:ph type="ftr" sz="quarter" idx="11"/>
          </p:nvPr>
        </p:nvSpPr>
        <p:spPr/>
        <p:txBody>
          <a:bodyPr/>
          <a:lstStyle/>
          <a:p>
            <a:endParaRPr lang="sv-SE">
              <a:solidFill>
                <a:prstClr val="white"/>
              </a:solidFill>
            </a:endParaRPr>
          </a:p>
        </p:txBody>
      </p:sp>
      <p:sp>
        <p:nvSpPr>
          <p:cNvPr id="5" name="Platshållare för bildnummer 4"/>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6" name="Bildobjekt 5"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242691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1E83F10-AF4D-4D18-AE07-B4D984AC9909}" type="datetime1">
              <a:rPr lang="sv-SE" smtClean="0">
                <a:solidFill>
                  <a:prstClr val="white"/>
                </a:solidFill>
              </a:rPr>
              <a:pPr/>
              <a:t>2015-09-16</a:t>
            </a:fld>
            <a:endParaRPr lang="sv-SE">
              <a:solidFill>
                <a:prstClr val="white"/>
              </a:solidFill>
            </a:endParaRPr>
          </a:p>
        </p:txBody>
      </p:sp>
      <p:sp>
        <p:nvSpPr>
          <p:cNvPr id="3" name="Platshållare för sidfot 2"/>
          <p:cNvSpPr>
            <a:spLocks noGrp="1"/>
          </p:cNvSpPr>
          <p:nvPr>
            <p:ph type="ftr" sz="quarter" idx="11"/>
          </p:nvPr>
        </p:nvSpPr>
        <p:spPr/>
        <p:txBody>
          <a:bodyPr/>
          <a:lstStyle/>
          <a:p>
            <a:endParaRPr lang="sv-SE">
              <a:solidFill>
                <a:prstClr val="white"/>
              </a:solidFill>
            </a:endParaRPr>
          </a:p>
        </p:txBody>
      </p:sp>
      <p:sp>
        <p:nvSpPr>
          <p:cNvPr id="4" name="Platshållare för bildnummer 3"/>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5" name="Bildobjekt 4"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3603506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dirty="0"/>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AAD67B0-9CDF-40F7-A1C2-21CB0DD4285E}" type="datetime1">
              <a:rPr lang="sv-SE" smtClean="0">
                <a:solidFill>
                  <a:prstClr val="white"/>
                </a:solidFill>
              </a:rPr>
              <a:pPr/>
              <a:t>2015-09-16</a:t>
            </a:fld>
            <a:endParaRPr lang="sv-SE">
              <a:solidFill>
                <a:prstClr val="white"/>
              </a:solidFill>
            </a:endParaRPr>
          </a:p>
        </p:txBody>
      </p:sp>
      <p:sp>
        <p:nvSpPr>
          <p:cNvPr id="6" name="Platshållare för sidfot 5"/>
          <p:cNvSpPr>
            <a:spLocks noGrp="1"/>
          </p:cNvSpPr>
          <p:nvPr>
            <p:ph type="ftr" sz="quarter" idx="11"/>
          </p:nvPr>
        </p:nvSpPr>
        <p:spPr/>
        <p:txBody>
          <a:bodyPr/>
          <a:lstStyle/>
          <a:p>
            <a:endParaRPr lang="sv-SE">
              <a:solidFill>
                <a:prstClr val="white"/>
              </a:solidFill>
            </a:endParaRPr>
          </a:p>
        </p:txBody>
      </p:sp>
      <p:sp>
        <p:nvSpPr>
          <p:cNvPr id="7" name="Platshållare för bildnummer 6"/>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8" name="Bildobjekt 7"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8332116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C72A285-1C2F-4470-8496-41210266A9DF}" type="datetime1">
              <a:rPr lang="sv-SE" smtClean="0">
                <a:solidFill>
                  <a:prstClr val="white"/>
                </a:solidFill>
              </a:rPr>
              <a:pPr/>
              <a:t>2015-09-16</a:t>
            </a:fld>
            <a:endParaRPr lang="sv-SE">
              <a:solidFill>
                <a:prstClr val="white"/>
              </a:solidFill>
            </a:endParaRPr>
          </a:p>
        </p:txBody>
      </p:sp>
      <p:sp>
        <p:nvSpPr>
          <p:cNvPr id="6" name="Platshållare för sidfot 5"/>
          <p:cNvSpPr>
            <a:spLocks noGrp="1"/>
          </p:cNvSpPr>
          <p:nvPr>
            <p:ph type="ftr" sz="quarter" idx="11"/>
          </p:nvPr>
        </p:nvSpPr>
        <p:spPr/>
        <p:txBody>
          <a:bodyPr/>
          <a:lstStyle/>
          <a:p>
            <a:endParaRPr lang="sv-SE" dirty="0">
              <a:solidFill>
                <a:prstClr val="white"/>
              </a:solidFill>
            </a:endParaRPr>
          </a:p>
        </p:txBody>
      </p:sp>
      <p:sp>
        <p:nvSpPr>
          <p:cNvPr id="7" name="Platshållare för bildnummer 6"/>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8" name="Bildobjekt 7"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36270367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fld id="{3ED5D727-3638-49D9-8D4E-4C0FB136A566}" type="datetime1">
              <a:rPr lang="sv-SE" smtClean="0">
                <a:solidFill>
                  <a:prstClr val="white"/>
                </a:solidFill>
              </a:rPr>
              <a:pPr/>
              <a:t>2015-09-16</a:t>
            </a:fld>
            <a:endParaRPr lang="sv-SE">
              <a:solidFill>
                <a:prstClr val="white"/>
              </a:solidFill>
            </a:endParaRPr>
          </a:p>
        </p:txBody>
      </p:sp>
      <p:sp>
        <p:nvSpPr>
          <p:cNvPr id="5" name="Platshållare för sidfot 4"/>
          <p:cNvSpPr>
            <a:spLocks noGrp="1"/>
          </p:cNvSpPr>
          <p:nvPr>
            <p:ph type="ftr" sz="quarter" idx="11"/>
          </p:nvPr>
        </p:nvSpPr>
        <p:spPr/>
        <p:txBody>
          <a:bodyPr/>
          <a:lstStyle/>
          <a:p>
            <a:endParaRPr lang="sv-SE">
              <a:solidFill>
                <a:prstClr val="white"/>
              </a:solidFill>
            </a:endParaRPr>
          </a:p>
        </p:txBody>
      </p:sp>
      <p:sp>
        <p:nvSpPr>
          <p:cNvPr id="6" name="Platshållare för bildnummer 5"/>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7" name="Bildobjekt 6"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1936590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örsättssida till hela presentationen">
    <p:spTree>
      <p:nvGrpSpPr>
        <p:cNvPr id="1" name=""/>
        <p:cNvGrpSpPr/>
        <p:nvPr/>
      </p:nvGrpSpPr>
      <p:grpSpPr>
        <a:xfrm>
          <a:off x="0" y="0"/>
          <a:ext cx="0" cy="0"/>
          <a:chOff x="0" y="0"/>
          <a:chExt cx="0" cy="0"/>
        </a:xfrm>
      </p:grpSpPr>
      <p:sp>
        <p:nvSpPr>
          <p:cNvPr id="7" name="Rubrik 1"/>
          <p:cNvSpPr>
            <a:spLocks noGrp="1"/>
          </p:cNvSpPr>
          <p:nvPr>
            <p:ph type="title" hasCustomPrompt="1"/>
          </p:nvPr>
        </p:nvSpPr>
        <p:spPr>
          <a:xfrm>
            <a:off x="432000" y="5112000"/>
            <a:ext cx="8280000" cy="482587"/>
          </a:xfrm>
        </p:spPr>
        <p:txBody>
          <a:bodyPr bIns="0" anchor="t"/>
          <a:lstStyle>
            <a:lvl1pPr algn="l">
              <a:defRPr sz="2800" b="1" cap="all" baseline="0"/>
            </a:lvl1pPr>
          </a:lstStyle>
          <a:p>
            <a:r>
              <a:rPr lang="sv-SE" dirty="0" smtClean="0"/>
              <a:t>Namn på presentationen</a:t>
            </a:r>
            <a:endParaRPr lang="sv-SE" dirty="0"/>
          </a:p>
        </p:txBody>
      </p:sp>
      <p:sp>
        <p:nvSpPr>
          <p:cNvPr id="10" name="Platshållare för text 2"/>
          <p:cNvSpPr>
            <a:spLocks noGrp="1"/>
          </p:cNvSpPr>
          <p:nvPr>
            <p:ph type="body" idx="1" hasCustomPrompt="1"/>
          </p:nvPr>
        </p:nvSpPr>
        <p:spPr>
          <a:xfrm>
            <a:off x="432000" y="5544000"/>
            <a:ext cx="6372248" cy="883436"/>
          </a:xfrm>
        </p:spPr>
        <p:txBody>
          <a:bodyPr lIns="0" tIns="0" rIns="0" bIns="0" anchor="t" anchorCtr="0">
            <a:noAutofit/>
          </a:bodyPr>
          <a:lstStyle>
            <a:lvl1pPr marL="0" marR="0" indent="0" algn="l" defTabSz="180000" rtl="0" eaLnBrk="1" fontAlgn="auto" latinLnBrk="0" hangingPunct="1">
              <a:lnSpc>
                <a:spcPts val="2500"/>
              </a:lnSpc>
              <a:spcBef>
                <a:spcPts val="0"/>
              </a:spcBef>
              <a:spcAft>
                <a:spcPts val="0"/>
              </a:spcAft>
              <a:buClr>
                <a:schemeClr val="tx1"/>
              </a:buClr>
              <a:buSzTx/>
              <a:buFont typeface="Wingdings" pitchFamily="2" charset="2"/>
              <a:buNone/>
              <a:tabLst>
                <a:tab pos="252000" algn="l"/>
              </a:tabLst>
              <a:defRPr sz="1600" cap="all" baseline="0">
                <a:solidFill>
                  <a:srgbClr val="33333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180000" rtl="0" eaLnBrk="1" fontAlgn="auto" latinLnBrk="0" hangingPunct="1">
              <a:lnSpc>
                <a:spcPts val="2500"/>
              </a:lnSpc>
              <a:spcBef>
                <a:spcPts val="0"/>
              </a:spcBef>
              <a:spcAft>
                <a:spcPts val="0"/>
              </a:spcAft>
              <a:buClr>
                <a:schemeClr val="tx1"/>
              </a:buClr>
              <a:buSzTx/>
              <a:buFont typeface="Wingdings" pitchFamily="2" charset="2"/>
              <a:buNone/>
              <a:tabLst>
                <a:tab pos="252000" algn="l"/>
              </a:tabLst>
              <a:defRPr/>
            </a:pPr>
            <a:r>
              <a:rPr lang="sv-SE" dirty="0" smtClean="0"/>
              <a:t>eventuell underrubrik eventuell</a:t>
            </a:r>
          </a:p>
        </p:txBody>
      </p:sp>
    </p:spTree>
    <p:extLst>
      <p:ext uri="{BB962C8B-B14F-4D97-AF65-F5344CB8AC3E}">
        <p14:creationId xmlns:p14="http://schemas.microsoft.com/office/powerpoint/2010/main" val="22242054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dirty="0"/>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p:txBody>
          <a:bodyPr/>
          <a:lstStyle/>
          <a:p>
            <a:fld id="{05B0795C-EB96-4E3B-B3C0-9DD392EB8736}" type="datetime1">
              <a:rPr lang="sv-SE" smtClean="0">
                <a:solidFill>
                  <a:prstClr val="white"/>
                </a:solidFill>
              </a:rPr>
              <a:pPr/>
              <a:t>2015-09-16</a:t>
            </a:fld>
            <a:endParaRPr lang="sv-SE">
              <a:solidFill>
                <a:prstClr val="white"/>
              </a:solidFill>
            </a:endParaRPr>
          </a:p>
        </p:txBody>
      </p:sp>
      <p:sp>
        <p:nvSpPr>
          <p:cNvPr id="5" name="Platshållare för sidfot 4"/>
          <p:cNvSpPr>
            <a:spLocks noGrp="1"/>
          </p:cNvSpPr>
          <p:nvPr>
            <p:ph type="ftr" sz="quarter" idx="11"/>
          </p:nvPr>
        </p:nvSpPr>
        <p:spPr/>
        <p:txBody>
          <a:bodyPr/>
          <a:lstStyle/>
          <a:p>
            <a:endParaRPr lang="sv-SE">
              <a:solidFill>
                <a:prstClr val="white"/>
              </a:solidFill>
            </a:endParaRPr>
          </a:p>
        </p:txBody>
      </p:sp>
      <p:sp>
        <p:nvSpPr>
          <p:cNvPr id="6" name="Platshållare för bildnummer 5"/>
          <p:cNvSpPr>
            <a:spLocks noGrp="1"/>
          </p:cNvSpPr>
          <p:nvPr>
            <p:ph type="sldNum" sz="quarter" idx="12"/>
          </p:nvPr>
        </p:nvSpPr>
        <p:spPr/>
        <p:txBody>
          <a:bodyPr/>
          <a:lstStyle/>
          <a:p>
            <a:r>
              <a:rPr lang="sv-SE" dirty="0" smtClean="0">
                <a:solidFill>
                  <a:prstClr val="white"/>
                </a:solidFill>
              </a:rPr>
              <a:t>Sida </a:t>
            </a:r>
            <a:fld id="{442FF2AC-5952-4A76-A4C8-7FBE2B124180}" type="slidenum">
              <a:rPr lang="sv-SE" smtClean="0">
                <a:solidFill>
                  <a:prstClr val="white"/>
                </a:solidFill>
              </a:rPr>
              <a:pPr/>
              <a:t>‹#›</a:t>
            </a:fld>
            <a:endParaRPr lang="sv-SE" dirty="0">
              <a:solidFill>
                <a:prstClr val="white"/>
              </a:solidFill>
            </a:endParaRPr>
          </a:p>
        </p:txBody>
      </p:sp>
      <p:pic>
        <p:nvPicPr>
          <p:cNvPr id="7" name="Bildobjekt 6" descr="Region_Dalarna_neg.png"/>
          <p:cNvPicPr>
            <a:picLocks noChangeAspect="1"/>
          </p:cNvPicPr>
          <p:nvPr userDrawn="1"/>
        </p:nvPicPr>
        <p:blipFill>
          <a:blip r:embed="rId2" cstate="print"/>
          <a:stretch>
            <a:fillRect/>
          </a:stretch>
        </p:blipFill>
        <p:spPr>
          <a:xfrm>
            <a:off x="6047556" y="6397327"/>
            <a:ext cx="2628900" cy="200025"/>
          </a:xfrm>
          <a:prstGeom prst="rect">
            <a:avLst/>
          </a:prstGeom>
        </p:spPr>
      </p:pic>
    </p:spTree>
    <p:extLst>
      <p:ext uri="{BB962C8B-B14F-4D97-AF65-F5344CB8AC3E}">
        <p14:creationId xmlns:p14="http://schemas.microsoft.com/office/powerpoint/2010/main" val="10369415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Sista sida">
    <p:bg>
      <p:bgPr>
        <a:solidFill>
          <a:srgbClr val="7F1F00"/>
        </a:solidFill>
        <a:effectLst/>
      </p:bgPr>
    </p:bg>
    <p:spTree>
      <p:nvGrpSpPr>
        <p:cNvPr id="1" name=""/>
        <p:cNvGrpSpPr/>
        <p:nvPr/>
      </p:nvGrpSpPr>
      <p:grpSpPr>
        <a:xfrm>
          <a:off x="0" y="0"/>
          <a:ext cx="0" cy="0"/>
          <a:chOff x="0" y="0"/>
          <a:chExt cx="0" cy="0"/>
        </a:xfrm>
      </p:grpSpPr>
      <p:pic>
        <p:nvPicPr>
          <p:cNvPr id="3" name="Bildobjekt 2" descr="First_region_neg.png"/>
          <p:cNvPicPr>
            <a:picLocks noChangeAspect="1"/>
          </p:cNvPicPr>
          <p:nvPr userDrawn="1"/>
        </p:nvPicPr>
        <p:blipFill>
          <a:blip r:embed="rId2" cstate="print"/>
          <a:stretch>
            <a:fillRect/>
          </a:stretch>
        </p:blipFill>
        <p:spPr>
          <a:xfrm>
            <a:off x="2166937" y="933450"/>
            <a:ext cx="4810125" cy="4991100"/>
          </a:xfrm>
          <a:prstGeom prst="rect">
            <a:avLst/>
          </a:prstGeom>
        </p:spPr>
      </p:pic>
    </p:spTree>
    <p:extLst>
      <p:ext uri="{BB962C8B-B14F-4D97-AF65-F5344CB8AC3E}">
        <p14:creationId xmlns:p14="http://schemas.microsoft.com/office/powerpoint/2010/main" val="3939165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539751" y="2130425"/>
            <a:ext cx="8034338" cy="1470025"/>
          </a:xfrm>
        </p:spPr>
        <p:txBody>
          <a:bodyPr/>
          <a:lstStyle>
            <a:lvl1pPr>
              <a:defRPr>
                <a:solidFill>
                  <a:schemeClr val="bg1"/>
                </a:solidFill>
              </a:defRPr>
            </a:lvl1pPr>
          </a:lstStyle>
          <a:p>
            <a:r>
              <a:rPr lang="sv-SE" dirty="0" smtClean="0"/>
              <a:t>Klicka här för att ändra format</a:t>
            </a:r>
            <a:endParaRPr lang="sv-SE" dirty="0"/>
          </a:p>
        </p:txBody>
      </p:sp>
      <p:sp>
        <p:nvSpPr>
          <p:cNvPr id="3" name="Underrubrik 2"/>
          <p:cNvSpPr>
            <a:spLocks noGrp="1"/>
          </p:cNvSpPr>
          <p:nvPr>
            <p:ph type="subTitle" idx="1"/>
          </p:nvPr>
        </p:nvSpPr>
        <p:spPr>
          <a:xfrm>
            <a:off x="539751" y="3886200"/>
            <a:ext cx="803433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dirty="0" smtClean="0"/>
              <a:t>Klicka här för att ändra format på underrubrik i bakgrunden</a:t>
            </a:r>
            <a:endParaRPr lang="sv-SE" dirty="0"/>
          </a:p>
        </p:txBody>
      </p:sp>
      <p:sp>
        <p:nvSpPr>
          <p:cNvPr id="4" name="Rectangle 4"/>
          <p:cNvSpPr>
            <a:spLocks noGrp="1" noChangeArrowheads="1"/>
          </p:cNvSpPr>
          <p:nvPr>
            <p:ph type="dt" sz="half" idx="10"/>
          </p:nvPr>
        </p:nvSpPr>
        <p:spPr>
          <a:ln/>
        </p:spPr>
        <p:txBody>
          <a:bodyPr/>
          <a:lstStyle>
            <a:lvl1pPr>
              <a:defRPr/>
            </a:lvl1pPr>
          </a:lstStyle>
          <a:p>
            <a:pPr>
              <a:defRPr/>
            </a:pPr>
            <a:endParaRPr 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350247-10AA-4665-A6DA-76DB9A312514}"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38698467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1122363"/>
            <a:ext cx="6858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A2CC95FC-5A34-4F46-9CC5-094559729017}" type="datetimeFigureOut">
              <a:rPr lang="sv-SE" altLang="sv-SE">
                <a:solidFill>
                  <a:srgbClr val="000000"/>
                </a:solidFill>
              </a:rPr>
              <a:pPr>
                <a:defRPr/>
              </a:pPr>
              <a:t>2015-09-16</a:t>
            </a:fld>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15A2D3-097A-4C81-B06F-A7E6F85D45AF}"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28828924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97C472BC-2BA5-4FD0-AA66-72A76726FC19}" type="datetimeFigureOut">
              <a:rPr lang="sv-SE" altLang="sv-SE">
                <a:solidFill>
                  <a:srgbClr val="000000"/>
                </a:solidFill>
              </a:rPr>
              <a:pPr>
                <a:defRPr/>
              </a:pPr>
              <a:t>2015-09-16</a:t>
            </a:fld>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39DC26-BCBC-4FCD-9134-7FA895D3E677}"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21884371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23888" y="1709738"/>
            <a:ext cx="78867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smtClean="0"/>
              <a:t>Klicka här för att ändra format på bakgrundstexten</a:t>
            </a:r>
          </a:p>
        </p:txBody>
      </p:sp>
      <p:sp>
        <p:nvSpPr>
          <p:cNvPr id="4" name="Rectangle 4"/>
          <p:cNvSpPr>
            <a:spLocks noGrp="1" noChangeArrowheads="1"/>
          </p:cNvSpPr>
          <p:nvPr>
            <p:ph type="dt" sz="half" idx="10"/>
          </p:nvPr>
        </p:nvSpPr>
        <p:spPr>
          <a:ln/>
        </p:spPr>
        <p:txBody>
          <a:bodyPr/>
          <a:lstStyle>
            <a:lvl1pPr>
              <a:defRPr/>
            </a:lvl1pPr>
          </a:lstStyle>
          <a:p>
            <a:pPr>
              <a:defRPr/>
            </a:pPr>
            <a:fld id="{6C82AB27-7A26-40A7-A33F-C89CCBB45E86}" type="datetimeFigureOut">
              <a:rPr lang="sv-SE" altLang="sv-SE">
                <a:solidFill>
                  <a:srgbClr val="000000"/>
                </a:solidFill>
              </a:rPr>
              <a:pPr>
                <a:defRPr/>
              </a:pPr>
              <a:t>2015-09-16</a:t>
            </a:fld>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BE5ED-CE24-47EC-865B-2638E015453B}"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2248206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Rectangle 4"/>
          <p:cNvSpPr>
            <a:spLocks noGrp="1" noChangeArrowheads="1"/>
          </p:cNvSpPr>
          <p:nvPr>
            <p:ph type="dt" sz="half" idx="10"/>
          </p:nvPr>
        </p:nvSpPr>
        <p:spPr>
          <a:ln/>
        </p:spPr>
        <p:txBody>
          <a:bodyPr/>
          <a:lstStyle>
            <a:lvl1pPr>
              <a:defRPr/>
            </a:lvl1pPr>
          </a:lstStyle>
          <a:p>
            <a:pPr>
              <a:defRPr/>
            </a:pPr>
            <a:fld id="{B4F5BEB2-5B06-4053-87E4-9F6CE76709AA}" type="datetimeFigureOut">
              <a:rPr lang="sv-SE" altLang="sv-SE">
                <a:solidFill>
                  <a:srgbClr val="000000"/>
                </a:solidFill>
              </a:rPr>
              <a:pPr>
                <a:defRPr/>
              </a:pPr>
              <a:t>2015-09-16</a:t>
            </a:fld>
            <a:endParaRPr lang="sv-SE" altLang="sv-S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8028C0-6713-4279-93BF-D0EF806CD5B2}"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35903295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30238" y="365125"/>
            <a:ext cx="78867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30238" y="2505075"/>
            <a:ext cx="3868737"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29150" y="2505075"/>
            <a:ext cx="3887788" cy="368458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Rectangle 4"/>
          <p:cNvSpPr>
            <a:spLocks noGrp="1" noChangeArrowheads="1"/>
          </p:cNvSpPr>
          <p:nvPr>
            <p:ph type="dt" sz="half" idx="10"/>
          </p:nvPr>
        </p:nvSpPr>
        <p:spPr>
          <a:ln/>
        </p:spPr>
        <p:txBody>
          <a:bodyPr/>
          <a:lstStyle>
            <a:lvl1pPr>
              <a:defRPr/>
            </a:lvl1pPr>
          </a:lstStyle>
          <a:p>
            <a:pPr>
              <a:defRPr/>
            </a:pPr>
            <a:fld id="{12AB0FC2-2385-476F-96D4-97F826175F92}" type="datetimeFigureOut">
              <a:rPr lang="sv-SE" altLang="sv-SE">
                <a:solidFill>
                  <a:srgbClr val="000000"/>
                </a:solidFill>
              </a:rPr>
              <a:pPr>
                <a:defRPr/>
              </a:pPr>
              <a:t>2015-09-16</a:t>
            </a:fld>
            <a:endParaRPr lang="sv-SE" altLang="sv-SE">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04EFCDE-6156-4B51-8222-903B33E6CCDD}"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2865892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Rectangle 4"/>
          <p:cNvSpPr>
            <a:spLocks noGrp="1" noChangeArrowheads="1"/>
          </p:cNvSpPr>
          <p:nvPr>
            <p:ph type="dt" sz="half" idx="10"/>
          </p:nvPr>
        </p:nvSpPr>
        <p:spPr>
          <a:ln/>
        </p:spPr>
        <p:txBody>
          <a:bodyPr/>
          <a:lstStyle>
            <a:lvl1pPr>
              <a:defRPr/>
            </a:lvl1pPr>
          </a:lstStyle>
          <a:p>
            <a:pPr>
              <a:defRPr/>
            </a:pPr>
            <a:fld id="{0A856EDE-2A9A-4A06-BBFA-18BCF95DE980}" type="datetimeFigureOut">
              <a:rPr lang="sv-SE" altLang="sv-SE">
                <a:solidFill>
                  <a:srgbClr val="000000"/>
                </a:solidFill>
              </a:rPr>
              <a:pPr>
                <a:defRPr/>
              </a:pPr>
              <a:t>2015-09-16</a:t>
            </a:fld>
            <a:endParaRPr lang="sv-SE" altLang="sv-S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B1D8A57-1F56-46A9-8462-7C04578853EA}"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1396804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68FED71-1A8E-4989-AAAC-28EB70FA65F2}" type="datetimeFigureOut">
              <a:rPr lang="sv-SE" altLang="sv-SE">
                <a:solidFill>
                  <a:srgbClr val="000000"/>
                </a:solidFill>
              </a:rPr>
              <a:pPr>
                <a:defRPr/>
              </a:pPr>
              <a:t>2015-09-16</a:t>
            </a:fld>
            <a:endParaRPr lang="sv-SE" altLang="sv-S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7BC4CD-F60D-4B94-A157-2DC1EDA279EF}"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76391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2F02F14-C897-4776-B5BA-44EC1234C125}" type="datetimeFigureOut">
              <a:rPr lang="sv-SE" smtClean="0">
                <a:solidFill>
                  <a:prstClr val="white"/>
                </a:solidFill>
              </a:rPr>
              <a:pPr/>
              <a:t>2015-09-16</a:t>
            </a:fld>
            <a:endParaRPr lang="sv-SE">
              <a:solidFill>
                <a:prstClr val="white"/>
              </a:solidFill>
            </a:endParaRPr>
          </a:p>
        </p:txBody>
      </p:sp>
      <p:sp>
        <p:nvSpPr>
          <p:cNvPr id="5" name="Platshållare för sidfot 4"/>
          <p:cNvSpPr>
            <a:spLocks noGrp="1"/>
          </p:cNvSpPr>
          <p:nvPr>
            <p:ph type="ftr" sz="quarter" idx="11"/>
          </p:nvPr>
        </p:nvSpPr>
        <p:spPr/>
        <p:txBody>
          <a:bodyPr/>
          <a:lstStyle/>
          <a:p>
            <a:endParaRPr lang="sv-SE">
              <a:solidFill>
                <a:prstClr val="white"/>
              </a:solidFill>
            </a:endParaRPr>
          </a:p>
        </p:txBody>
      </p:sp>
      <p:sp>
        <p:nvSpPr>
          <p:cNvPr id="6" name="Platshållare för bildnummer 5"/>
          <p:cNvSpPr>
            <a:spLocks noGrp="1"/>
          </p:cNvSpPr>
          <p:nvPr>
            <p:ph type="sldNum" sz="quarter" idx="12"/>
          </p:nvPr>
        </p:nvSpPr>
        <p:spPr/>
        <p:txBody>
          <a:bodyPr/>
          <a:lstStyle/>
          <a:p>
            <a:fld id="{E9205929-D937-4812-80BE-953B8121D234}" type="slidenum">
              <a:rPr lang="sv-SE" smtClean="0">
                <a:solidFill>
                  <a:prstClr val="white"/>
                </a:solidFill>
              </a:rPr>
              <a:pPr/>
              <a:t>‹#›</a:t>
            </a:fld>
            <a:endParaRPr lang="sv-SE">
              <a:solidFill>
                <a:prstClr val="white"/>
              </a:solidFill>
            </a:endParaRPr>
          </a:p>
        </p:txBody>
      </p:sp>
    </p:spTree>
    <p:extLst>
      <p:ext uri="{BB962C8B-B14F-4D97-AF65-F5344CB8AC3E}">
        <p14:creationId xmlns:p14="http://schemas.microsoft.com/office/powerpoint/2010/main" val="1784790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DC16CD7C-C2B5-46DE-B19A-1558F4CC9C21}" type="datetimeFigureOut">
              <a:rPr lang="sv-SE" altLang="sv-SE">
                <a:solidFill>
                  <a:srgbClr val="000000"/>
                </a:solidFill>
              </a:rPr>
              <a:pPr>
                <a:defRPr/>
              </a:pPr>
              <a:t>2015-09-16</a:t>
            </a:fld>
            <a:endParaRPr lang="sv-SE" altLang="sv-S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33911F-DB1B-4B0F-B73F-FAB0607225EC}"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455475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30238" y="457200"/>
            <a:ext cx="2949575"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Rectangle 4"/>
          <p:cNvSpPr>
            <a:spLocks noGrp="1" noChangeArrowheads="1"/>
          </p:cNvSpPr>
          <p:nvPr>
            <p:ph type="dt" sz="half" idx="10"/>
          </p:nvPr>
        </p:nvSpPr>
        <p:spPr>
          <a:ln/>
        </p:spPr>
        <p:txBody>
          <a:bodyPr/>
          <a:lstStyle>
            <a:lvl1pPr>
              <a:defRPr/>
            </a:lvl1pPr>
          </a:lstStyle>
          <a:p>
            <a:pPr>
              <a:defRPr/>
            </a:pPr>
            <a:fld id="{5F4E72CE-B3C2-42AA-8AFF-666B8609B67E}" type="datetimeFigureOut">
              <a:rPr lang="sv-SE" altLang="sv-SE">
                <a:solidFill>
                  <a:srgbClr val="000000"/>
                </a:solidFill>
              </a:rPr>
              <a:pPr>
                <a:defRPr/>
              </a:pPr>
              <a:t>2015-09-16</a:t>
            </a:fld>
            <a:endParaRPr lang="sv-SE" altLang="sv-SE">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762E5-27E7-45C1-8CF8-E154439A5AB2}"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8811340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91FE7096-BF29-4DC0-A586-F31D1E7FF8D5}" type="datetimeFigureOut">
              <a:rPr lang="sv-SE" altLang="sv-SE">
                <a:solidFill>
                  <a:srgbClr val="000000"/>
                </a:solidFill>
              </a:rPr>
              <a:pPr>
                <a:defRPr/>
              </a:pPr>
              <a:t>2015-09-16</a:t>
            </a:fld>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B61A62-16B6-47EE-80BF-CEBB0BAFB102}"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22226452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4"/>
          <p:cNvSpPr>
            <a:spLocks noGrp="1" noChangeArrowheads="1"/>
          </p:cNvSpPr>
          <p:nvPr>
            <p:ph type="dt" sz="half" idx="10"/>
          </p:nvPr>
        </p:nvSpPr>
        <p:spPr>
          <a:ln/>
        </p:spPr>
        <p:txBody>
          <a:bodyPr/>
          <a:lstStyle>
            <a:lvl1pPr>
              <a:defRPr/>
            </a:lvl1pPr>
          </a:lstStyle>
          <a:p>
            <a:pPr>
              <a:defRPr/>
            </a:pPr>
            <a:fld id="{CD435C06-B0F9-4B4D-94E6-DA80BC1223A7}" type="datetimeFigureOut">
              <a:rPr lang="sv-SE" altLang="sv-SE">
                <a:solidFill>
                  <a:srgbClr val="000000"/>
                </a:solidFill>
              </a:rPr>
              <a:pPr>
                <a:defRPr/>
              </a:pPr>
              <a:t>2015-09-16</a:t>
            </a:fld>
            <a:endParaRPr lang="sv-SE" altLang="sv-S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sv-SE" altLang="sv-S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4FA37C-6A39-490A-81F3-B6D86FF3FF17}" type="slidenum">
              <a:rPr lang="sv-SE" altLang="sv-SE">
                <a:solidFill>
                  <a:srgbClr val="000000"/>
                </a:solidFill>
              </a:rPr>
              <a:pPr>
                <a:defRPr/>
              </a:pPr>
              <a:t>‹#›</a:t>
            </a:fld>
            <a:endParaRPr lang="sv-SE" altLang="sv-SE">
              <a:solidFill>
                <a:srgbClr val="000000"/>
              </a:solidFill>
            </a:endParaRPr>
          </a:p>
        </p:txBody>
      </p:sp>
    </p:spTree>
    <p:extLst>
      <p:ext uri="{BB962C8B-B14F-4D97-AF65-F5344CB8AC3E}">
        <p14:creationId xmlns:p14="http://schemas.microsoft.com/office/powerpoint/2010/main" val="1602671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dirty="0"/>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745850013"/>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90580406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2377654907"/>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3993001669"/>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8" name="Platshållare för sidfot 7"/>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9" name="Platshållare för bildnummer 8"/>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1731748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4" name="Platshållare för sidfot 3"/>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5" name="Platshållare för bildnumm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146788508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1FCCCAB7-9A93-48C1-8528-3FEC5C2D2300}" type="datetimeFigureOut">
              <a:rPr lang="sv-SE" smtClean="0">
                <a:solidFill>
                  <a:prstClr val="white"/>
                </a:solidFill>
              </a:rPr>
              <a:pPr/>
              <a:t>2015-09-16</a:t>
            </a:fld>
            <a:endParaRPr lang="sv-SE">
              <a:solidFill>
                <a:prstClr val="white"/>
              </a:solidFill>
            </a:endParaRPr>
          </a:p>
        </p:txBody>
      </p:sp>
      <p:sp>
        <p:nvSpPr>
          <p:cNvPr id="5" name="Platshållare för sidfot 4"/>
          <p:cNvSpPr>
            <a:spLocks noGrp="1"/>
          </p:cNvSpPr>
          <p:nvPr>
            <p:ph type="ftr" sz="quarter" idx="11"/>
          </p:nvPr>
        </p:nvSpPr>
        <p:spPr/>
        <p:txBody>
          <a:bodyPr/>
          <a:lstStyle/>
          <a:p>
            <a:endParaRPr lang="sv-SE">
              <a:solidFill>
                <a:prstClr val="white"/>
              </a:solidFill>
            </a:endParaRPr>
          </a:p>
        </p:txBody>
      </p:sp>
      <p:sp>
        <p:nvSpPr>
          <p:cNvPr id="6" name="Platshållare för bildnummer 5"/>
          <p:cNvSpPr>
            <a:spLocks noGrp="1"/>
          </p:cNvSpPr>
          <p:nvPr>
            <p:ph type="sldNum" sz="quarter" idx="12"/>
          </p:nvPr>
        </p:nvSpPr>
        <p:spPr/>
        <p:txBody>
          <a:bodyPr/>
          <a:lstStyle/>
          <a:p>
            <a:fld id="{F7FEC0BD-E2AF-4199-B669-A727864F0E84}" type="slidenum">
              <a:rPr lang="sv-SE" smtClean="0">
                <a:solidFill>
                  <a:prstClr val="white"/>
                </a:solidFill>
              </a:rPr>
              <a:pPr/>
              <a:t>‹#›</a:t>
            </a:fld>
            <a:endParaRPr lang="sv-SE">
              <a:solidFill>
                <a:prstClr val="white"/>
              </a:solidFill>
            </a:endParaRPr>
          </a:p>
        </p:txBody>
      </p:sp>
    </p:spTree>
    <p:extLst>
      <p:ext uri="{BB962C8B-B14F-4D97-AF65-F5344CB8AC3E}">
        <p14:creationId xmlns:p14="http://schemas.microsoft.com/office/powerpoint/2010/main" val="24303128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8" name="Platshållare för innehåll 7"/>
          <p:cNvSpPr>
            <a:spLocks noGrp="1"/>
          </p:cNvSpPr>
          <p:nvPr>
            <p:ph sz="quarter" idx="14"/>
          </p:nvPr>
        </p:nvSpPr>
        <p:spPr>
          <a:xfrm>
            <a:off x="467544" y="1700808"/>
            <a:ext cx="8208912" cy="374441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Rubrik 10"/>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357539269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1665061131"/>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6" name="Platshållare för sidfot 5"/>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7" name="Platshållare för bildnumm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52675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2912644313"/>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7EEAA1CE-43B6-4B31-BF55-E67C54007FF2}" type="datetimeFigureOut">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a:xfrm>
            <a:off x="3131840" y="6220180"/>
            <a:ext cx="4680520" cy="365125"/>
          </a:xfrm>
          <a:prstGeom prst="rect">
            <a:avLst/>
          </a:prstGeom>
        </p:spPr>
        <p:txBody>
          <a:bodyPr/>
          <a:lstStyle/>
          <a:p>
            <a:pPr fontAlgn="auto">
              <a:spcBef>
                <a:spcPts val="0"/>
              </a:spcBef>
              <a:spcAft>
                <a:spcPts val="0"/>
              </a:spcAft>
            </a:pPr>
            <a:endParaRPr lang="sv-SE">
              <a:solidFill>
                <a:prstClr val="black"/>
              </a:solidFill>
              <a:latin typeface="Calibri"/>
            </a:endParaRPr>
          </a:p>
        </p:txBody>
      </p:sp>
      <p:sp>
        <p:nvSpPr>
          <p:cNvPr id="6" name="Platshållare för bildnumm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013AAD38-FF6F-4DD0-B29D-706A6637E843}" type="slidenum">
              <a:rPr lang="sv-SE" smtClean="0">
                <a:solidFill>
                  <a:prstClr val="black"/>
                </a:solidFill>
                <a:latin typeface="Calibri"/>
              </a:rPr>
              <a:pPr fontAlgn="auto">
                <a:spcBef>
                  <a:spcPts val="0"/>
                </a:spcBef>
                <a:spcAft>
                  <a:spcPts val="0"/>
                </a:spcAft>
              </a:pPr>
              <a:t>‹#›</a:t>
            </a:fld>
            <a:endParaRPr lang="sv-SE">
              <a:solidFill>
                <a:prstClr val="black"/>
              </a:solidFill>
              <a:latin typeface="Calibri"/>
            </a:endParaRPr>
          </a:p>
        </p:txBody>
      </p:sp>
    </p:spTree>
    <p:extLst>
      <p:ext uri="{BB962C8B-B14F-4D97-AF65-F5344CB8AC3E}">
        <p14:creationId xmlns:p14="http://schemas.microsoft.com/office/powerpoint/2010/main" val="1816950015"/>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C643C31-FFC3-4F1D-9F20-DEA41B9F7B89}" type="datetime1">
              <a:rPr lang="sv-SE" altLang="en-US" smtClean="0">
                <a:solidFill>
                  <a:prstClr val="black">
                    <a:tint val="75000"/>
                  </a:prstClr>
                </a:solidFill>
              </a:rPr>
              <a:pPr>
                <a:defRPr/>
              </a:pPr>
              <a:t>2015-09-16</a:t>
            </a:fld>
            <a:endParaRPr lang="sv-SE" altLang="en-US" dirty="0">
              <a:solidFill>
                <a:prstClr val="black">
                  <a:tint val="75000"/>
                </a:prstClr>
              </a:solidFill>
            </a:endParaRPr>
          </a:p>
        </p:txBody>
      </p:sp>
      <p:sp>
        <p:nvSpPr>
          <p:cNvPr id="3" name="Rectangle 5"/>
          <p:cNvSpPr>
            <a:spLocks noGrp="1" noChangeArrowheads="1"/>
          </p:cNvSpPr>
          <p:nvPr>
            <p:ph type="ftr" sz="quarter" idx="11"/>
          </p:nvPr>
        </p:nvSpPr>
        <p:spPr>
          <a:xfrm>
            <a:off x="555570" y="6553200"/>
            <a:ext cx="1424007" cy="228600"/>
          </a:xfrm>
          <a:prstGeom prst="rect">
            <a:avLst/>
          </a:prstGeom>
          <a:ln/>
        </p:spPr>
        <p:txBody>
          <a:bodyPr/>
          <a:lstStyle>
            <a:lvl1pPr>
              <a:defRPr/>
            </a:lvl1pPr>
          </a:lstStyle>
          <a:p>
            <a:pPr fontAlgn="auto">
              <a:spcBef>
                <a:spcPts val="0"/>
              </a:spcBef>
              <a:spcAft>
                <a:spcPts val="0"/>
              </a:spcAft>
              <a:defRPr/>
            </a:pPr>
            <a:r>
              <a:rPr lang="sv-SE" altLang="en-US" smtClean="0">
                <a:solidFill>
                  <a:prstClr val="black"/>
                </a:solidFill>
                <a:latin typeface="Calibri"/>
              </a:rPr>
              <a:t>© Grufman Reje 2013</a:t>
            </a:r>
            <a:endParaRPr lang="sv-SE" altLang="en-US">
              <a:solidFill>
                <a:prstClr val="black"/>
              </a:solidFill>
              <a:latin typeface="Calibri"/>
            </a:endParaRPr>
          </a:p>
        </p:txBody>
      </p:sp>
      <p:sp>
        <p:nvSpPr>
          <p:cNvPr id="4" name="Rectangle 6"/>
          <p:cNvSpPr>
            <a:spLocks noGrp="1" noChangeArrowheads="1"/>
          </p:cNvSpPr>
          <p:nvPr>
            <p:ph type="sldNum" sz="quarter" idx="12"/>
          </p:nvPr>
        </p:nvSpPr>
        <p:spPr>
          <a:xfrm>
            <a:off x="0" y="6400800"/>
            <a:ext cx="457200" cy="304800"/>
          </a:xfrm>
          <a:prstGeom prst="rect">
            <a:avLst/>
          </a:prstGeom>
          <a:ln/>
        </p:spPr>
        <p:txBody>
          <a:bodyPr/>
          <a:lstStyle>
            <a:lvl1pPr>
              <a:defRPr/>
            </a:lvl1pPr>
          </a:lstStyle>
          <a:p>
            <a:pPr fontAlgn="auto">
              <a:spcBef>
                <a:spcPts val="0"/>
              </a:spcBef>
              <a:spcAft>
                <a:spcPts val="0"/>
              </a:spcAft>
              <a:defRPr/>
            </a:pPr>
            <a:fld id="{0A3A96DC-A68C-4FFC-BEE8-01CA258AC48B}" type="slidenum">
              <a:rPr lang="sv-SE" altLang="en-US">
                <a:solidFill>
                  <a:prstClr val="black"/>
                </a:solidFill>
                <a:latin typeface="Calibri"/>
              </a:rPr>
              <a:pPr fontAlgn="auto">
                <a:spcBef>
                  <a:spcPts val="0"/>
                </a:spcBef>
                <a:spcAft>
                  <a:spcPts val="0"/>
                </a:spcAft>
                <a:defRPr/>
              </a:pPr>
              <a:t>‹#›</a:t>
            </a:fld>
            <a:endParaRPr lang="sv-SE" altLang="en-US">
              <a:solidFill>
                <a:prstClr val="black"/>
              </a:solidFill>
              <a:latin typeface="Calibri"/>
            </a:endParaRPr>
          </a:p>
        </p:txBody>
      </p:sp>
    </p:spTree>
    <p:extLst>
      <p:ext uri="{BB962C8B-B14F-4D97-AF65-F5344CB8AC3E}">
        <p14:creationId xmlns:p14="http://schemas.microsoft.com/office/powerpoint/2010/main" val="32073158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Helsidesbild">
    <p:spTree>
      <p:nvGrpSpPr>
        <p:cNvPr id="1" name=""/>
        <p:cNvGrpSpPr/>
        <p:nvPr/>
      </p:nvGrpSpPr>
      <p:grpSpPr>
        <a:xfrm>
          <a:off x="0" y="0"/>
          <a:ext cx="0" cy="0"/>
          <a:chOff x="0" y="0"/>
          <a:chExt cx="0" cy="0"/>
        </a:xfrm>
      </p:grpSpPr>
      <p:sp>
        <p:nvSpPr>
          <p:cNvPr id="10" name="Platshållare för bild 7"/>
          <p:cNvSpPr>
            <a:spLocks noGrp="1"/>
          </p:cNvSpPr>
          <p:nvPr>
            <p:ph type="pic" sz="quarter" idx="14"/>
          </p:nvPr>
        </p:nvSpPr>
        <p:spPr>
          <a:xfrm>
            <a:off x="0" y="0"/>
            <a:ext cx="9144000" cy="6858000"/>
          </a:xfrm>
        </p:spPr>
        <p:txBody>
          <a:bodyPr/>
          <a:lstStyle/>
          <a:p>
            <a:endParaRPr lang="sv-SE" dirty="0"/>
          </a:p>
        </p:txBody>
      </p:sp>
      <p:sp>
        <p:nvSpPr>
          <p:cNvPr id="4" name="Platshållare för datum 3"/>
          <p:cNvSpPr>
            <a:spLocks noGrp="1"/>
          </p:cNvSpPr>
          <p:nvPr>
            <p:ph type="dt" sz="half" idx="10"/>
          </p:nvPr>
        </p:nvSpPr>
        <p:spPr/>
        <p:txBody>
          <a:bodyPr/>
          <a:lstStyle/>
          <a:p>
            <a:fld id="{0E3EA194-4ED2-4776-9E7C-CE407BE95546}" type="datetime1">
              <a:rPr lang="sv-SE" smtClean="0">
                <a:solidFill>
                  <a:prstClr val="black">
                    <a:tint val="75000"/>
                  </a:prstClr>
                </a:solidFill>
              </a:rPr>
              <a:pPr/>
              <a:t>2015-09-16</a:t>
            </a:fld>
            <a:endParaRPr lang="sv-SE">
              <a:solidFill>
                <a:prstClr val="black">
                  <a:tint val="75000"/>
                </a:prstClr>
              </a:solidFill>
            </a:endParaRPr>
          </a:p>
        </p:txBody>
      </p:sp>
    </p:spTree>
    <p:extLst>
      <p:ext uri="{BB962C8B-B14F-4D97-AF65-F5344CB8AC3E}">
        <p14:creationId xmlns:p14="http://schemas.microsoft.com/office/powerpoint/2010/main" val="4753881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ORANGE - Film">
    <p:spTree>
      <p:nvGrpSpPr>
        <p:cNvPr id="1" name=""/>
        <p:cNvGrpSpPr/>
        <p:nvPr/>
      </p:nvGrpSpPr>
      <p:grpSpPr>
        <a:xfrm>
          <a:off x="0" y="0"/>
          <a:ext cx="0" cy="0"/>
          <a:chOff x="0" y="0"/>
          <a:chExt cx="0" cy="0"/>
        </a:xfrm>
      </p:grpSpPr>
      <p:sp>
        <p:nvSpPr>
          <p:cNvPr id="3" name="Platshållare för media 2"/>
          <p:cNvSpPr>
            <a:spLocks noGrp="1"/>
          </p:cNvSpPr>
          <p:nvPr>
            <p:ph type="media" sz="quarter" idx="13"/>
          </p:nvPr>
        </p:nvSpPr>
        <p:spPr>
          <a:xfrm>
            <a:off x="0" y="0"/>
            <a:ext cx="9144000" cy="6858000"/>
          </a:xfrm>
        </p:spPr>
        <p:txBody>
          <a:bodyPr/>
          <a:lstStyle/>
          <a:p>
            <a:endParaRPr lang="sv-SE"/>
          </a:p>
        </p:txBody>
      </p:sp>
      <p:sp>
        <p:nvSpPr>
          <p:cNvPr id="4" name="Platshållare för datum 3"/>
          <p:cNvSpPr>
            <a:spLocks noGrp="1"/>
          </p:cNvSpPr>
          <p:nvPr>
            <p:ph type="dt" sz="half" idx="10"/>
          </p:nvPr>
        </p:nvSpPr>
        <p:spPr/>
        <p:txBody>
          <a:bodyPr/>
          <a:lstStyle/>
          <a:p>
            <a:fld id="{266A0851-13CF-4A9F-8488-ED004F0A00E9}" type="datetime1">
              <a:rPr lang="sv-SE" smtClean="0">
                <a:solidFill>
                  <a:prstClr val="black">
                    <a:tint val="75000"/>
                  </a:prstClr>
                </a:solidFill>
              </a:rPr>
              <a:pPr/>
              <a:t>2015-09-16</a:t>
            </a:fld>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0887998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ORANGE - Rubrik text">
    <p:spTree>
      <p:nvGrpSpPr>
        <p:cNvPr id="1" name=""/>
        <p:cNvGrpSpPr/>
        <p:nvPr/>
      </p:nvGrpSpPr>
      <p:grpSpPr>
        <a:xfrm>
          <a:off x="0" y="0"/>
          <a:ext cx="0" cy="0"/>
          <a:chOff x="0" y="0"/>
          <a:chExt cx="0" cy="0"/>
        </a:xfrm>
      </p:grpSpPr>
      <p:sp>
        <p:nvSpPr>
          <p:cNvPr id="2" name="Rubrik 1"/>
          <p:cNvSpPr>
            <a:spLocks noGrp="1"/>
          </p:cNvSpPr>
          <p:nvPr>
            <p:ph type="ctrTitle"/>
          </p:nvPr>
        </p:nvSpPr>
        <p:spPr>
          <a:xfrm>
            <a:off x="530066" y="2997201"/>
            <a:ext cx="8101013" cy="1613989"/>
          </a:xfrm>
        </p:spPr>
        <p:txBody>
          <a:bodyPr anchor="b"/>
          <a:lstStyle>
            <a:lvl1pPr algn="l">
              <a:defRPr sz="3750"/>
            </a:lvl1pPr>
          </a:lstStyle>
          <a:p>
            <a:endParaRPr lang="sv-SE" dirty="0"/>
          </a:p>
        </p:txBody>
      </p:sp>
      <p:sp>
        <p:nvSpPr>
          <p:cNvPr id="3" name="Underrubrik 2"/>
          <p:cNvSpPr>
            <a:spLocks noGrp="1"/>
          </p:cNvSpPr>
          <p:nvPr>
            <p:ph type="subTitle" idx="1"/>
          </p:nvPr>
        </p:nvSpPr>
        <p:spPr>
          <a:xfrm>
            <a:off x="530066" y="4885509"/>
            <a:ext cx="8101013" cy="1064442"/>
          </a:xfrm>
        </p:spPr>
        <p:txBody>
          <a:bodyPr/>
          <a:lstStyle>
            <a:lvl1pPr marL="0" indent="0" algn="l">
              <a:buNone/>
              <a:defRPr sz="18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E08C02D6-C043-4AC9-8E41-79BFB3AF6477}" type="datetime1">
              <a:rPr lang="sv-SE" smtClean="0">
                <a:solidFill>
                  <a:prstClr val="black">
                    <a:tint val="75000"/>
                  </a:prstClr>
                </a:solidFill>
              </a:rPr>
              <a:pPr/>
              <a:t>2015-09-16</a:t>
            </a:fld>
            <a:endParaRPr lang="sv-SE">
              <a:solidFill>
                <a:prstClr val="black">
                  <a:tint val="75000"/>
                </a:prstClr>
              </a:solidFill>
            </a:endParaRPr>
          </a:p>
        </p:txBody>
      </p:sp>
      <p:sp>
        <p:nvSpPr>
          <p:cNvPr id="5" name="Platshållare för sidfot 4"/>
          <p:cNvSpPr>
            <a:spLocks noGrp="1"/>
          </p:cNvSpPr>
          <p:nvPr>
            <p:ph type="ftr" sz="quarter" idx="11"/>
          </p:nvPr>
        </p:nvSpPr>
        <p:spPr>
          <a:xfrm>
            <a:off x="5616009" y="-658646"/>
            <a:ext cx="3527992" cy="365125"/>
          </a:xfrm>
        </p:spPr>
        <p:txBody>
          <a:bodyPr/>
          <a:lstStyle/>
          <a:p>
            <a:endParaRPr lang="sv-SE" dirty="0">
              <a:solidFill>
                <a:prstClr val="black"/>
              </a:solidFill>
            </a:endParaRPr>
          </a:p>
        </p:txBody>
      </p:sp>
      <p:sp>
        <p:nvSpPr>
          <p:cNvPr id="6" name="Platshållare för bildnummer 5"/>
          <p:cNvSpPr>
            <a:spLocks noGrp="1"/>
          </p:cNvSpPr>
          <p:nvPr>
            <p:ph type="sldNum" sz="quarter" idx="12"/>
          </p:nvPr>
        </p:nvSpPr>
        <p:spPr>
          <a:xfrm>
            <a:off x="6565106" y="7187651"/>
            <a:ext cx="2057400" cy="365125"/>
          </a:xfrm>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2183306589"/>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GRÖN - Rubrik text">
    <p:spTree>
      <p:nvGrpSpPr>
        <p:cNvPr id="1" name=""/>
        <p:cNvGrpSpPr/>
        <p:nvPr/>
      </p:nvGrpSpPr>
      <p:grpSpPr>
        <a:xfrm>
          <a:off x="0" y="0"/>
          <a:ext cx="0" cy="0"/>
          <a:chOff x="0" y="0"/>
          <a:chExt cx="0" cy="0"/>
        </a:xfrm>
      </p:grpSpPr>
      <p:sp>
        <p:nvSpPr>
          <p:cNvPr id="2" name="Rubrik 1"/>
          <p:cNvSpPr>
            <a:spLocks noGrp="1"/>
          </p:cNvSpPr>
          <p:nvPr>
            <p:ph type="ctrTitle"/>
          </p:nvPr>
        </p:nvSpPr>
        <p:spPr>
          <a:xfrm>
            <a:off x="530066" y="2997201"/>
            <a:ext cx="8101013" cy="1613989"/>
          </a:xfrm>
        </p:spPr>
        <p:txBody>
          <a:bodyPr anchor="b"/>
          <a:lstStyle>
            <a:lvl1pPr algn="l">
              <a:defRPr sz="3750"/>
            </a:lvl1pPr>
          </a:lstStyle>
          <a:p>
            <a:r>
              <a:rPr lang="sv-SE" smtClean="0"/>
              <a:t>Klicka här för att ändra format</a:t>
            </a:r>
            <a:endParaRPr lang="sv-SE" dirty="0"/>
          </a:p>
        </p:txBody>
      </p:sp>
      <p:sp>
        <p:nvSpPr>
          <p:cNvPr id="3" name="Underrubrik 2"/>
          <p:cNvSpPr>
            <a:spLocks noGrp="1"/>
          </p:cNvSpPr>
          <p:nvPr>
            <p:ph type="subTitle" idx="1"/>
          </p:nvPr>
        </p:nvSpPr>
        <p:spPr>
          <a:xfrm>
            <a:off x="530066" y="4885509"/>
            <a:ext cx="8101013" cy="1064442"/>
          </a:xfrm>
        </p:spPr>
        <p:txBody>
          <a:bodyPr/>
          <a:lstStyle>
            <a:lvl1pPr marL="0" indent="0" algn="l">
              <a:buNone/>
              <a:defRPr sz="18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E08C02D6-C043-4AC9-8E41-79BFB3AF6477}"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616009" y="-658646"/>
            <a:ext cx="3527992" cy="365125"/>
          </a:xfrm>
          <a:prstGeom prst="rect">
            <a:avLst/>
          </a:prstGeom>
        </p:spPr>
        <p:txBody>
          <a:bodyPr/>
          <a:lstStyle/>
          <a:p>
            <a:pPr fontAlgn="auto">
              <a:spcBef>
                <a:spcPts val="0"/>
              </a:spcBef>
              <a:spcAft>
                <a:spcPts val="0"/>
              </a:spcAft>
            </a:pPr>
            <a:endParaRPr lang="sv-SE" dirty="0">
              <a:solidFill>
                <a:prstClr val="black"/>
              </a:solidFill>
              <a:latin typeface="Arial"/>
            </a:endParaRPr>
          </a:p>
        </p:txBody>
      </p:sp>
      <p:sp>
        <p:nvSpPr>
          <p:cNvPr id="6" name="Platshållare för bildnummer 5"/>
          <p:cNvSpPr>
            <a:spLocks noGrp="1"/>
          </p:cNvSpPr>
          <p:nvPr>
            <p:ph type="sldNum" sz="quarter" idx="12"/>
          </p:nvPr>
        </p:nvSpPr>
        <p:spPr>
          <a:xfrm>
            <a:off x="6565106" y="7187651"/>
            <a:ext cx="2057400" cy="365125"/>
          </a:xfrm>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33137996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en-US"/>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smtClean="0"/>
              <a:t>Klicka här för att ändra format på underrubrik i bakgrunden</a:t>
            </a:r>
            <a:endParaRPr lang="en-US"/>
          </a:p>
        </p:txBody>
      </p:sp>
      <p:sp>
        <p:nvSpPr>
          <p:cNvPr id="4" name="Platshållare för datum 3"/>
          <p:cNvSpPr>
            <a:spLocks noGrp="1"/>
          </p:cNvSpPr>
          <p:nvPr>
            <p:ph type="dt" sz="half" idx="10"/>
          </p:nvPr>
        </p:nvSpPr>
        <p:spPr/>
        <p:txBody>
          <a:bodyPr/>
          <a:lstStyle>
            <a:lvl1pPr>
              <a:defRPr/>
            </a:lvl1pPr>
          </a:lstStyle>
          <a:p>
            <a:pPr>
              <a:defRPr/>
            </a:pPr>
            <a:endParaRPr lang="sv-SE">
              <a:solidFill>
                <a:srgbClr val="000000"/>
              </a:solidFill>
            </a:endParaRPr>
          </a:p>
        </p:txBody>
      </p:sp>
      <p:sp>
        <p:nvSpPr>
          <p:cNvPr id="5" name="Platshållare för sidfot 4"/>
          <p:cNvSpPr>
            <a:spLocks noGrp="1"/>
          </p:cNvSpPr>
          <p:nvPr>
            <p:ph type="ftr" sz="quarter" idx="11"/>
          </p:nvPr>
        </p:nvSpPr>
        <p:spPr/>
        <p:txBody>
          <a:bodyPr/>
          <a:lstStyle>
            <a:lvl1pPr>
              <a:defRPr/>
            </a:lvl1pPr>
          </a:lstStyle>
          <a:p>
            <a:pPr>
              <a:defRPr/>
            </a:pPr>
            <a:endParaRPr lang="sv-SE">
              <a:solidFill>
                <a:srgbClr val="000000"/>
              </a:solidFill>
            </a:endParaRPr>
          </a:p>
        </p:txBody>
      </p:sp>
      <p:sp>
        <p:nvSpPr>
          <p:cNvPr id="6" name="Platshållare för bildnummer 5"/>
          <p:cNvSpPr>
            <a:spLocks noGrp="1"/>
          </p:cNvSpPr>
          <p:nvPr>
            <p:ph type="sldNum" sz="quarter" idx="12"/>
          </p:nvPr>
        </p:nvSpPr>
        <p:spPr>
          <a:xfrm>
            <a:off x="7010400" y="6381750"/>
            <a:ext cx="2133600" cy="476250"/>
          </a:xfrm>
        </p:spPr>
        <p:txBody>
          <a:bodyPr/>
          <a:lstStyle>
            <a:lvl1pPr>
              <a:defRPr/>
            </a:lvl1pPr>
          </a:lstStyle>
          <a:p>
            <a:fld id="{CB15B038-9147-4BCE-B2A5-FB786231999A}" type="slidenum">
              <a:rPr lang="sv-SE" altLang="sv-SE">
                <a:solidFill>
                  <a:srgbClr val="000000"/>
                </a:solidFill>
              </a:rPr>
              <a:pPr/>
              <a:t>‹#›</a:t>
            </a:fld>
            <a:endParaRPr lang="sv-SE" altLang="sv-SE">
              <a:solidFill>
                <a:srgbClr val="000000"/>
              </a:solidFill>
            </a:endParaRPr>
          </a:p>
        </p:txBody>
      </p:sp>
    </p:spTree>
    <p:extLst>
      <p:ext uri="{BB962C8B-B14F-4D97-AF65-F5344CB8AC3E}">
        <p14:creationId xmlns:p14="http://schemas.microsoft.com/office/powerpoint/2010/main" val="23543108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GRÖN - Rubrik text bild">
    <p:spTree>
      <p:nvGrpSpPr>
        <p:cNvPr id="1" name=""/>
        <p:cNvGrpSpPr/>
        <p:nvPr/>
      </p:nvGrpSpPr>
      <p:grpSpPr>
        <a:xfrm>
          <a:off x="0" y="0"/>
          <a:ext cx="0" cy="0"/>
          <a:chOff x="0" y="0"/>
          <a:chExt cx="0" cy="0"/>
        </a:xfrm>
      </p:grpSpPr>
      <p:sp>
        <p:nvSpPr>
          <p:cNvPr id="2" name="Rubrik 1"/>
          <p:cNvSpPr>
            <a:spLocks noGrp="1"/>
          </p:cNvSpPr>
          <p:nvPr>
            <p:ph type="ctrTitle"/>
          </p:nvPr>
        </p:nvSpPr>
        <p:spPr>
          <a:xfrm>
            <a:off x="530067" y="1989139"/>
            <a:ext cx="4588025" cy="2622051"/>
          </a:xfrm>
        </p:spPr>
        <p:txBody>
          <a:bodyPr anchor="b">
            <a:normAutofit/>
          </a:bodyPr>
          <a:lstStyle>
            <a:lvl1pPr algn="l">
              <a:defRPr sz="3375"/>
            </a:lvl1pPr>
          </a:lstStyle>
          <a:p>
            <a:r>
              <a:rPr lang="sv-SE" smtClean="0"/>
              <a:t>Klicka här för att ändra format</a:t>
            </a:r>
            <a:endParaRPr lang="sv-SE" dirty="0"/>
          </a:p>
        </p:txBody>
      </p:sp>
      <p:sp>
        <p:nvSpPr>
          <p:cNvPr id="3" name="Underrubrik 2"/>
          <p:cNvSpPr>
            <a:spLocks noGrp="1"/>
          </p:cNvSpPr>
          <p:nvPr>
            <p:ph type="subTitle" idx="1"/>
          </p:nvPr>
        </p:nvSpPr>
        <p:spPr>
          <a:xfrm>
            <a:off x="530067" y="4885509"/>
            <a:ext cx="4588025" cy="1064442"/>
          </a:xfrm>
        </p:spPr>
        <p:txBody>
          <a:bodyPr/>
          <a:lstStyle>
            <a:lvl1pPr marL="0" indent="0" algn="l">
              <a:buNone/>
              <a:defRPr sz="1800" b="1"/>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1CBBCC45-EAD9-438E-A17C-DDB1EDA6D8CF}"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616009" y="-658646"/>
            <a:ext cx="3527992" cy="365125"/>
          </a:xfrm>
          <a:prstGeom prst="rect">
            <a:avLst/>
          </a:prstGeom>
        </p:spPr>
        <p:txBody>
          <a:bodyPr/>
          <a:lstStyle/>
          <a:p>
            <a:pPr fontAlgn="auto">
              <a:spcBef>
                <a:spcPts val="0"/>
              </a:spcBef>
              <a:spcAft>
                <a:spcPts val="0"/>
              </a:spcAft>
            </a:pPr>
            <a:endParaRPr lang="sv-SE" dirty="0">
              <a:solidFill>
                <a:prstClr val="black"/>
              </a:solidFill>
              <a:latin typeface="Arial"/>
            </a:endParaRPr>
          </a:p>
        </p:txBody>
      </p:sp>
      <p:sp>
        <p:nvSpPr>
          <p:cNvPr id="6" name="Platshållare för bildnummer 5"/>
          <p:cNvSpPr>
            <a:spLocks noGrp="1"/>
          </p:cNvSpPr>
          <p:nvPr>
            <p:ph type="sldNum" sz="quarter" idx="12"/>
          </p:nvPr>
        </p:nvSpPr>
        <p:spPr>
          <a:xfrm>
            <a:off x="6565106" y="7187651"/>
            <a:ext cx="2057400" cy="365125"/>
          </a:xfrm>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9" name="Platshållare för bild 8"/>
          <p:cNvSpPr>
            <a:spLocks noGrp="1"/>
          </p:cNvSpPr>
          <p:nvPr>
            <p:ph type="pic" sz="quarter" idx="13"/>
          </p:nvPr>
        </p:nvSpPr>
        <p:spPr>
          <a:xfrm>
            <a:off x="5665435" y="549276"/>
            <a:ext cx="2957072" cy="5400676"/>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312899440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GRÖN - Punktlista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C4877F55-A354-40FC-8E03-C76C1CC09D77}"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0652292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GRÖN - Text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marL="0" indent="0">
              <a:buFontTx/>
              <a:buNone/>
              <a:defRPr/>
            </a:lvl1pPr>
            <a:lvl2pPr marL="205978" indent="0">
              <a:buFontTx/>
              <a:buNone/>
              <a:defRPr/>
            </a:lvl2pPr>
            <a:lvl3pPr marL="470297" indent="0">
              <a:buFontTx/>
              <a:buNone/>
              <a:defRPr/>
            </a:lvl3pPr>
            <a:lvl4pPr marL="803672" indent="0">
              <a:buFontTx/>
              <a:buNone/>
              <a:defRPr/>
            </a:lvl4pPr>
            <a:lvl5pPr marL="1077515" indent="0">
              <a:buFontTx/>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041BE72C-FC11-4730-B9BA-6B8B0206AD68}"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740864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GRÖN - Punktlista 2-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21494" y="2997200"/>
            <a:ext cx="8101013" cy="2952750"/>
          </a:xfrm>
        </p:spPr>
        <p:txBody>
          <a:bodyPr numCol="2" spcCol="36000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C4DB9A40-51A7-4D96-80C0-8B52CBD092FA}"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27354259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GRÖN - Text 2-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21494" y="2997200"/>
            <a:ext cx="8101013" cy="2952750"/>
          </a:xfrm>
        </p:spPr>
        <p:txBody>
          <a:bodyPr numCol="2" spcCol="288000"/>
          <a:lstStyle>
            <a:lvl1pPr marL="0" indent="0">
              <a:buFontTx/>
              <a:buNone/>
              <a:defRPr/>
            </a:lvl1pPr>
            <a:lvl2pPr marL="205978" indent="0">
              <a:buFontTx/>
              <a:buNone/>
              <a:defRPr/>
            </a:lvl2pPr>
            <a:lvl3pPr marL="470297" indent="0">
              <a:buFontTx/>
              <a:buNone/>
              <a:defRPr/>
            </a:lvl3pPr>
            <a:lvl4pPr marL="803672" indent="0">
              <a:buFontTx/>
              <a:buNone/>
              <a:defRPr/>
            </a:lvl4pPr>
            <a:lvl5pPr marL="1077515" indent="0">
              <a:buFontTx/>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46DC4D45-CEF1-418D-907B-F71C21454A12}"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Tree>
    <p:extLst>
      <p:ext uri="{BB962C8B-B14F-4D97-AF65-F5344CB8AC3E}">
        <p14:creationId xmlns:p14="http://schemas.microsoft.com/office/powerpoint/2010/main" val="1145801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GRÖN - Punktlista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21494" y="2997200"/>
            <a:ext cx="4050507"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3DA6FA5D-0135-42F2-A306-E966EE2D14C8}"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8" name="Platshållare för bild 7"/>
          <p:cNvSpPr>
            <a:spLocks noGrp="1"/>
          </p:cNvSpPr>
          <p:nvPr>
            <p:ph type="pic" sz="quarter" idx="13"/>
          </p:nvPr>
        </p:nvSpPr>
        <p:spPr>
          <a:xfrm>
            <a:off x="4834890" y="2997200"/>
            <a:ext cx="3787616" cy="295275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41910076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GRÖN - 2 bilder och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3763328" y="2997200"/>
            <a:ext cx="4867751"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6C49B938-3AE4-4CC2-B341-789DD135F14D}"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10" name="Platshållare för bild 7"/>
          <p:cNvSpPr>
            <a:spLocks noGrp="1"/>
          </p:cNvSpPr>
          <p:nvPr>
            <p:ph type="pic" sz="quarter" idx="16"/>
          </p:nvPr>
        </p:nvSpPr>
        <p:spPr>
          <a:xfrm>
            <a:off x="530067" y="4562474"/>
            <a:ext cx="2958941" cy="1387476"/>
          </a:xfrm>
        </p:spPr>
        <p:txBody>
          <a:bodyPr/>
          <a:lstStyle/>
          <a:p>
            <a:r>
              <a:rPr lang="sv-SE" smtClean="0"/>
              <a:t>Klicka på ikonen för att lägga till en bild</a:t>
            </a:r>
            <a:endParaRPr lang="sv-SE"/>
          </a:p>
        </p:txBody>
      </p:sp>
      <p:sp>
        <p:nvSpPr>
          <p:cNvPr id="12" name="Platshållare för bild 7"/>
          <p:cNvSpPr>
            <a:spLocks noGrp="1"/>
          </p:cNvSpPr>
          <p:nvPr>
            <p:ph type="pic" sz="quarter" idx="17"/>
          </p:nvPr>
        </p:nvSpPr>
        <p:spPr>
          <a:xfrm>
            <a:off x="530067" y="2997201"/>
            <a:ext cx="2958941" cy="1370965"/>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41596041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GRÖN - 2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72CEB935-3C9D-4BD3-AE40-88265D7AD2AE}"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dirty="0">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8" name="Platshållare för bild 7"/>
          <p:cNvSpPr>
            <a:spLocks noGrp="1"/>
          </p:cNvSpPr>
          <p:nvPr>
            <p:ph type="pic" sz="quarter" idx="13"/>
          </p:nvPr>
        </p:nvSpPr>
        <p:spPr>
          <a:xfrm>
            <a:off x="4646296" y="2997200"/>
            <a:ext cx="3984782" cy="2952750"/>
          </a:xfrm>
        </p:spPr>
        <p:txBody>
          <a:bodyPr/>
          <a:lstStyle/>
          <a:p>
            <a:r>
              <a:rPr lang="sv-SE" smtClean="0"/>
              <a:t>Klicka på ikonen för att lägga till en bild</a:t>
            </a:r>
            <a:endParaRPr lang="sv-SE" dirty="0"/>
          </a:p>
        </p:txBody>
      </p:sp>
      <p:sp>
        <p:nvSpPr>
          <p:cNvPr id="10" name="Platshållare för bild 7"/>
          <p:cNvSpPr>
            <a:spLocks noGrp="1"/>
          </p:cNvSpPr>
          <p:nvPr>
            <p:ph type="pic" sz="quarter" idx="14"/>
          </p:nvPr>
        </p:nvSpPr>
        <p:spPr>
          <a:xfrm>
            <a:off x="521494" y="2997200"/>
            <a:ext cx="3981926" cy="295275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964654625"/>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GRÖN - 3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7059049A-05E7-4FDF-B4BE-1F9F7A3E0EB7}"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10" name="Platshållare för bild 7"/>
          <p:cNvSpPr>
            <a:spLocks noGrp="1"/>
          </p:cNvSpPr>
          <p:nvPr>
            <p:ph type="pic" sz="quarter" idx="14"/>
          </p:nvPr>
        </p:nvSpPr>
        <p:spPr>
          <a:xfrm>
            <a:off x="530067" y="2997200"/>
            <a:ext cx="2607469" cy="2952750"/>
          </a:xfrm>
        </p:spPr>
        <p:txBody>
          <a:bodyPr/>
          <a:lstStyle>
            <a:lvl1pPr>
              <a:defRPr/>
            </a:lvl1pPr>
          </a:lstStyle>
          <a:p>
            <a:r>
              <a:rPr lang="sv-SE" smtClean="0"/>
              <a:t>Klicka på ikonen för att lägga till en bild</a:t>
            </a:r>
            <a:endParaRPr lang="sv-SE" dirty="0"/>
          </a:p>
        </p:txBody>
      </p:sp>
      <p:sp>
        <p:nvSpPr>
          <p:cNvPr id="14" name="Platshållare för bild 7"/>
          <p:cNvSpPr>
            <a:spLocks noGrp="1"/>
          </p:cNvSpPr>
          <p:nvPr>
            <p:ph type="pic" sz="quarter" idx="15"/>
          </p:nvPr>
        </p:nvSpPr>
        <p:spPr>
          <a:xfrm>
            <a:off x="3276837" y="2997200"/>
            <a:ext cx="2607469" cy="2952750"/>
          </a:xfrm>
        </p:spPr>
        <p:txBody>
          <a:bodyPr/>
          <a:lstStyle>
            <a:lvl1pPr>
              <a:defRPr/>
            </a:lvl1pPr>
          </a:lstStyle>
          <a:p>
            <a:r>
              <a:rPr lang="sv-SE" smtClean="0"/>
              <a:t>Klicka på ikonen för att lägga till en bild</a:t>
            </a:r>
            <a:endParaRPr lang="sv-SE" dirty="0"/>
          </a:p>
        </p:txBody>
      </p:sp>
      <p:sp>
        <p:nvSpPr>
          <p:cNvPr id="15" name="Platshållare för bild 7"/>
          <p:cNvSpPr>
            <a:spLocks noGrp="1"/>
          </p:cNvSpPr>
          <p:nvPr>
            <p:ph type="pic" sz="quarter" idx="16"/>
          </p:nvPr>
        </p:nvSpPr>
        <p:spPr>
          <a:xfrm>
            <a:off x="6015037" y="2997200"/>
            <a:ext cx="2607469" cy="2952750"/>
          </a:xfrm>
        </p:spPr>
        <p:txBody>
          <a:bodyPr/>
          <a:lstStyle>
            <a:lvl1pPr>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1228104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GRÖN - 4 bilder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345990" y="7187651"/>
            <a:ext cx="2057400" cy="365125"/>
          </a:xfrm>
          <a:prstGeom prst="rect">
            <a:avLst/>
          </a:prstGeom>
        </p:spPr>
        <p:txBody>
          <a:bodyPr/>
          <a:lstStyle/>
          <a:p>
            <a:pPr fontAlgn="auto">
              <a:spcBef>
                <a:spcPts val="0"/>
              </a:spcBef>
              <a:spcAft>
                <a:spcPts val="0"/>
              </a:spcAft>
            </a:pPr>
            <a:fld id="{6CF8486D-A3B9-4509-B1C3-217F8C9A8EF2}" type="datetime1">
              <a:rPr lang="sv-SE" smtClean="0">
                <a:solidFill>
                  <a:prstClr val="black"/>
                </a:solidFill>
                <a:latin typeface="Arial"/>
              </a:rPr>
              <a:pPr fontAlgn="auto">
                <a:spcBef>
                  <a:spcPts val="0"/>
                </a:spcBef>
                <a:spcAft>
                  <a:spcPts val="0"/>
                </a:spcAft>
              </a:pPr>
              <a:t>2015-09-16</a:t>
            </a:fld>
            <a:endParaRPr lang="sv-SE">
              <a:solidFill>
                <a:prstClr val="black"/>
              </a:solidFill>
              <a:latin typeface="Arial"/>
            </a:endParaRPr>
          </a:p>
        </p:txBody>
      </p:sp>
      <p:sp>
        <p:nvSpPr>
          <p:cNvPr id="5" name="Platshållare för sidfot 4"/>
          <p:cNvSpPr>
            <a:spLocks noGrp="1"/>
          </p:cNvSpPr>
          <p:nvPr>
            <p:ph type="ftr" sz="quarter" idx="11"/>
          </p:nvPr>
        </p:nvSpPr>
        <p:spPr>
          <a:xfrm>
            <a:off x="5094514" y="556201"/>
            <a:ext cx="3527992" cy="365125"/>
          </a:xfrm>
          <a:prstGeom prst="rect">
            <a:avLst/>
          </a:prstGeom>
        </p:spPr>
        <p:txBody>
          <a:bodyPr/>
          <a:lstStyle/>
          <a:p>
            <a:pPr fontAlgn="auto">
              <a:spcBef>
                <a:spcPts val="0"/>
              </a:spcBef>
              <a:spcAft>
                <a:spcPts val="0"/>
              </a:spcAft>
            </a:pPr>
            <a:endParaRPr lang="sv-SE">
              <a:solidFill>
                <a:prstClr val="black"/>
              </a:solidFill>
              <a:latin typeface="Arial"/>
            </a:endParaRPr>
          </a:p>
        </p:txBody>
      </p:sp>
      <p:sp>
        <p:nvSpPr>
          <p:cNvPr id="6" name="Platshållare för bildnummer 5"/>
          <p:cNvSpPr>
            <a:spLocks noGrp="1"/>
          </p:cNvSpPr>
          <p:nvPr>
            <p:ph type="sldNum" sz="quarter" idx="12"/>
          </p:nvPr>
        </p:nvSpPr>
        <p:spPr/>
        <p:txBody>
          <a:bodyPr/>
          <a:lstStyle/>
          <a:p>
            <a:fld id="{1045C13B-CD88-43AB-BEBB-7091F022366D}" type="slidenum">
              <a:rPr lang="sv-SE" smtClean="0">
                <a:solidFill>
                  <a:prstClr val="black"/>
                </a:solidFill>
              </a:rPr>
              <a:pPr/>
              <a:t>‹#›</a:t>
            </a:fld>
            <a:endParaRPr lang="sv-SE">
              <a:solidFill>
                <a:prstClr val="black"/>
              </a:solidFill>
            </a:endParaRPr>
          </a:p>
        </p:txBody>
      </p:sp>
      <p:sp>
        <p:nvSpPr>
          <p:cNvPr id="10" name="Platshållare för bild 7"/>
          <p:cNvSpPr>
            <a:spLocks noGrp="1"/>
          </p:cNvSpPr>
          <p:nvPr>
            <p:ph type="pic" sz="quarter" idx="14"/>
          </p:nvPr>
        </p:nvSpPr>
        <p:spPr>
          <a:xfrm>
            <a:off x="530067" y="2000886"/>
            <a:ext cx="3970496" cy="1896744"/>
          </a:xfrm>
        </p:spPr>
        <p:txBody>
          <a:bodyPr/>
          <a:lstStyle/>
          <a:p>
            <a:r>
              <a:rPr lang="sv-SE" smtClean="0"/>
              <a:t>Klicka på ikonen för att lägga till en bild</a:t>
            </a:r>
            <a:endParaRPr lang="sv-SE" dirty="0"/>
          </a:p>
        </p:txBody>
      </p:sp>
      <p:sp>
        <p:nvSpPr>
          <p:cNvPr id="9" name="Platshållare för bild 7"/>
          <p:cNvSpPr>
            <a:spLocks noGrp="1"/>
          </p:cNvSpPr>
          <p:nvPr>
            <p:ph type="pic" sz="quarter" idx="15"/>
          </p:nvPr>
        </p:nvSpPr>
        <p:spPr>
          <a:xfrm>
            <a:off x="4626292" y="1989138"/>
            <a:ext cx="3996215" cy="1896744"/>
          </a:xfrm>
        </p:spPr>
        <p:txBody>
          <a:bodyPr/>
          <a:lstStyle/>
          <a:p>
            <a:r>
              <a:rPr lang="sv-SE" smtClean="0"/>
              <a:t>Klicka på ikonen för att lägga till en bild</a:t>
            </a:r>
            <a:endParaRPr lang="sv-SE"/>
          </a:p>
        </p:txBody>
      </p:sp>
      <p:sp>
        <p:nvSpPr>
          <p:cNvPr id="11" name="Platshållare för bild 7"/>
          <p:cNvSpPr>
            <a:spLocks noGrp="1"/>
          </p:cNvSpPr>
          <p:nvPr>
            <p:ph type="pic" sz="quarter" idx="16"/>
          </p:nvPr>
        </p:nvSpPr>
        <p:spPr>
          <a:xfrm>
            <a:off x="530067" y="4053206"/>
            <a:ext cx="3979069" cy="1896744"/>
          </a:xfrm>
        </p:spPr>
        <p:txBody>
          <a:bodyPr/>
          <a:lstStyle/>
          <a:p>
            <a:r>
              <a:rPr lang="sv-SE" smtClean="0"/>
              <a:t>Klicka på ikonen för att lägga till en bild</a:t>
            </a:r>
            <a:endParaRPr lang="sv-SE"/>
          </a:p>
        </p:txBody>
      </p:sp>
      <p:sp>
        <p:nvSpPr>
          <p:cNvPr id="12" name="Platshållare för bild 7"/>
          <p:cNvSpPr>
            <a:spLocks noGrp="1"/>
          </p:cNvSpPr>
          <p:nvPr>
            <p:ph type="pic" sz="quarter" idx="17"/>
          </p:nvPr>
        </p:nvSpPr>
        <p:spPr>
          <a:xfrm>
            <a:off x="4634864" y="4041458"/>
            <a:ext cx="3987642" cy="1896744"/>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743478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7.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0.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6.w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image" Target="../media/image19.gif"/><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8.jp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image" Target="../media/image20.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20.png"/><Relationship Id="rId2" Type="http://schemas.openxmlformats.org/officeDocument/2006/relationships/slideLayout" Target="../slideLayouts/slideLayout90.xml"/><Relationship Id="rId16" Type="http://schemas.openxmlformats.org/officeDocument/2006/relationships/image" Target="../media/image21.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1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05.xml"/><Relationship Id="rId7"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5" Type="http://schemas.openxmlformats.org/officeDocument/2006/relationships/slideLayout" Target="../slideLayouts/slideLayout107.xml"/><Relationship Id="rId4" Type="http://schemas.openxmlformats.org/officeDocument/2006/relationships/slideLayout" Target="../slideLayouts/slideLayout106.xml"/><Relationship Id="rId9" Type="http://schemas.openxmlformats.org/officeDocument/2006/relationships/image" Target="../media/image1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26.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6.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w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4.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heme" Target="../theme/theme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8.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7.jpeg"/><Relationship Id="rId5" Type="http://schemas.openxmlformats.org/officeDocument/2006/relationships/theme" Target="../theme/theme5.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1.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8.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9.xml"/><Relationship Id="rId1" Type="http://schemas.openxmlformats.org/officeDocument/2006/relationships/slideLayout" Target="../slideLayouts/slideLayout62.xml"/><Relationship Id="rId4" Type="http://schemas.openxmlformats.org/officeDocument/2006/relationships/image" Target="../media/image16.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71" name="Picture 23" descr="bottenstrip_rod_toning ljustillmork"/>
          <p:cNvPicPr>
            <a:picLocks noChangeAspect="1" noChangeArrowheads="1"/>
          </p:cNvPicPr>
          <p:nvPr/>
        </p:nvPicPr>
        <p:blipFill>
          <a:blip r:embed="rId5">
            <a:extLst>
              <a:ext uri="{28A0092B-C50C-407E-A947-70E740481C1C}">
                <a14:useLocalDpi xmlns:a14="http://schemas.microsoft.com/office/drawing/2010/main" val="0"/>
              </a:ext>
            </a:extLst>
          </a:blip>
          <a:srcRect l="3429" r="2547"/>
          <a:stretch>
            <a:fillRect/>
          </a:stretch>
        </p:blipFill>
        <p:spPr bwMode="auto">
          <a:xfrm>
            <a:off x="0" y="6169025"/>
            <a:ext cx="9144000" cy="698500"/>
          </a:xfrm>
          <a:prstGeom prst="rect">
            <a:avLst/>
          </a:prstGeom>
          <a:noFill/>
          <a:extLst>
            <a:ext uri="{909E8E84-426E-40DD-AFC4-6F175D3DCCD1}">
              <a14:hiddenFill xmlns:a14="http://schemas.microsoft.com/office/drawing/2010/main">
                <a:solidFill>
                  <a:srgbClr val="FFFFFF"/>
                </a:solidFill>
              </a14:hiddenFill>
            </a:ext>
          </a:extLst>
        </p:spPr>
      </p:pic>
      <p:sp>
        <p:nvSpPr>
          <p:cNvPr id="2050" name="Platshållare för rubrik 1"/>
          <p:cNvSpPr>
            <a:spLocks noGrp="1"/>
          </p:cNvSpPr>
          <p:nvPr>
            <p:ph type="title"/>
          </p:nvPr>
        </p:nvSpPr>
        <p:spPr bwMode="auto">
          <a:xfrm>
            <a:off x="457200" y="4143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2051" name="Platshållare för text 2"/>
          <p:cNvSpPr>
            <a:spLocks noGrp="1"/>
          </p:cNvSpPr>
          <p:nvPr>
            <p:ph type="body" idx="1"/>
          </p:nvPr>
        </p:nvSpPr>
        <p:spPr bwMode="auto">
          <a:xfrm>
            <a:off x="457200" y="1711325"/>
            <a:ext cx="8229600" cy="431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7" name="textruta 6"/>
          <p:cNvSpPr txBox="1"/>
          <p:nvPr/>
        </p:nvSpPr>
        <p:spPr>
          <a:xfrm>
            <a:off x="288925" y="6448425"/>
            <a:ext cx="428625" cy="215900"/>
          </a:xfrm>
          <a:prstGeom prst="rect">
            <a:avLst/>
          </a:prstGeom>
          <a:noFill/>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A207A1-F921-4D1C-B45C-5387C40D5887}" type="slidenum">
              <a:rPr lang="sv-SE" sz="800">
                <a:solidFill>
                  <a:schemeClr val="bg1"/>
                </a:solidFill>
              </a:rPr>
              <a:pPr eaLnBrk="1" hangingPunct="1"/>
              <a:t>‹#›</a:t>
            </a:fld>
            <a:endParaRPr lang="sv-SE" sz="800">
              <a:solidFill>
                <a:schemeClr val="bg1"/>
              </a:solidFill>
            </a:endParaRPr>
          </a:p>
        </p:txBody>
      </p:sp>
      <p:sp>
        <p:nvSpPr>
          <p:cNvPr id="2074" name="Rectangle 26"/>
          <p:cNvSpPr>
            <a:spLocks noGrp="1" noChangeArrowheads="1"/>
          </p:cNvSpPr>
          <p:nvPr>
            <p:ph type="ftr" sz="quarter" idx="3"/>
          </p:nvPr>
        </p:nvSpPr>
        <p:spPr bwMode="auto">
          <a:xfrm>
            <a:off x="3336925" y="6423025"/>
            <a:ext cx="2895600"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000">
                <a:solidFill>
                  <a:schemeClr val="bg1"/>
                </a:solidFill>
              </a:defRPr>
            </a:lvl1pPr>
          </a:lstStyle>
          <a:p>
            <a:endParaRPr lang="sv-SE"/>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Lst>
  <p:timing>
    <p:tnLst>
      <p:par>
        <p:cTn id="1" dur="indefinite" restart="never" nodeType="tmRoot"/>
      </p:par>
    </p:tnLst>
  </p:timing>
  <p:hf hdr="0" ftr="0" dt="0"/>
  <p:txStyles>
    <p:titleStyle>
      <a:lvl1pPr algn="l"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2800">
          <a:solidFill>
            <a:schemeClr val="tx1"/>
          </a:solidFill>
          <a:latin typeface="Arial" charset="0"/>
          <a:cs typeface="Arial" charset="0"/>
        </a:defRPr>
      </a:lvl2pPr>
      <a:lvl3pPr algn="l" rtl="0" eaLnBrk="0" fontAlgn="base" hangingPunct="0">
        <a:spcBef>
          <a:spcPct val="0"/>
        </a:spcBef>
        <a:spcAft>
          <a:spcPct val="0"/>
        </a:spcAft>
        <a:defRPr sz="2800">
          <a:solidFill>
            <a:schemeClr val="tx1"/>
          </a:solidFill>
          <a:latin typeface="Arial" charset="0"/>
          <a:cs typeface="Arial" charset="0"/>
        </a:defRPr>
      </a:lvl3pPr>
      <a:lvl4pPr algn="l" rtl="0" eaLnBrk="0" fontAlgn="base" hangingPunct="0">
        <a:spcBef>
          <a:spcPct val="0"/>
        </a:spcBef>
        <a:spcAft>
          <a:spcPct val="0"/>
        </a:spcAft>
        <a:defRPr sz="2800">
          <a:solidFill>
            <a:schemeClr val="tx1"/>
          </a:solidFill>
          <a:latin typeface="Arial" charset="0"/>
          <a:cs typeface="Arial" charset="0"/>
        </a:defRPr>
      </a:lvl4pPr>
      <a:lvl5pPr algn="l" rtl="0" eaLnBrk="0" fontAlgn="base" hangingPunct="0">
        <a:spcBef>
          <a:spcPct val="0"/>
        </a:spcBef>
        <a:spcAft>
          <a:spcPct val="0"/>
        </a:spcAft>
        <a:defRPr sz="2800">
          <a:solidFill>
            <a:schemeClr val="tx1"/>
          </a:solidFill>
          <a:latin typeface="Arial" charset="0"/>
          <a:cs typeface="Arial" charset="0"/>
        </a:defRPr>
      </a:lvl5pPr>
      <a:lvl6pPr marL="457200" algn="l" rtl="0" fontAlgn="base">
        <a:spcBef>
          <a:spcPct val="0"/>
        </a:spcBef>
        <a:spcAft>
          <a:spcPct val="0"/>
        </a:spcAft>
        <a:defRPr sz="2800" b="1">
          <a:solidFill>
            <a:schemeClr val="tx1"/>
          </a:solidFill>
          <a:latin typeface="Arial" charset="0"/>
          <a:cs typeface="Arial" charset="0"/>
        </a:defRPr>
      </a:lvl6pPr>
      <a:lvl7pPr marL="914400" algn="l" rtl="0" fontAlgn="base">
        <a:spcBef>
          <a:spcPct val="0"/>
        </a:spcBef>
        <a:spcAft>
          <a:spcPct val="0"/>
        </a:spcAft>
        <a:defRPr sz="2800" b="1">
          <a:solidFill>
            <a:schemeClr val="tx1"/>
          </a:solidFill>
          <a:latin typeface="Arial" charset="0"/>
          <a:cs typeface="Arial" charset="0"/>
        </a:defRPr>
      </a:lvl7pPr>
      <a:lvl8pPr marL="1371600" algn="l" rtl="0" fontAlgn="base">
        <a:spcBef>
          <a:spcPct val="0"/>
        </a:spcBef>
        <a:spcAft>
          <a:spcPct val="0"/>
        </a:spcAft>
        <a:defRPr sz="2800" b="1">
          <a:solidFill>
            <a:schemeClr val="tx1"/>
          </a:solidFill>
          <a:latin typeface="Arial" charset="0"/>
          <a:cs typeface="Arial" charset="0"/>
        </a:defRPr>
      </a:lvl8pPr>
      <a:lvl9pPr marL="1828800" algn="l" rtl="0" fontAlgn="base">
        <a:spcBef>
          <a:spcPct val="0"/>
        </a:spcBef>
        <a:spcAft>
          <a:spcPct val="0"/>
        </a:spcAft>
        <a:defRPr sz="28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5734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fld id="{C88EEB1E-F5B4-4A42-893D-272FA35F2528}" type="datetimeFigureOut">
              <a:rPr lang="sv-SE" altLang="sv-SE">
                <a:solidFill>
                  <a:srgbClr val="000000"/>
                </a:solidFill>
              </a:rPr>
              <a:pPr>
                <a:defRPr/>
              </a:pPr>
              <a:t>2015-09-16</a:t>
            </a:fld>
            <a:endParaRPr lang="sv-SE" altLang="sv-SE">
              <a:solidFill>
                <a:srgbClr val="000000"/>
              </a:solidFill>
            </a:endParaRPr>
          </a:p>
        </p:txBody>
      </p:sp>
      <p:sp>
        <p:nvSpPr>
          <p:cNvPr id="5734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sv-SE" altLang="sv-SE">
              <a:solidFill>
                <a:srgbClr val="000000"/>
              </a:solidFill>
            </a:endParaRPr>
          </a:p>
        </p:txBody>
      </p:sp>
      <p:sp>
        <p:nvSpPr>
          <p:cNvPr id="5734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cs typeface="+mn-cs"/>
              </a:defRPr>
            </a:lvl1pPr>
          </a:lstStyle>
          <a:p>
            <a:pPr>
              <a:defRPr/>
            </a:pPr>
            <a:fld id="{B0F4C8D8-30A9-4871-88E6-5B49E30CA24A}" type="slidenum">
              <a:rPr lang="sv-SE" altLang="sv-SE">
                <a:solidFill>
                  <a:srgbClr val="000000"/>
                </a:solidFill>
              </a:rPr>
              <a:pPr>
                <a:defRPr/>
              </a:pPr>
              <a:t>‹#›</a:t>
            </a:fld>
            <a:endParaRPr lang="sv-SE" altLang="sv-SE">
              <a:solidFill>
                <a:srgbClr val="000000"/>
              </a:solidFill>
            </a:endParaRPr>
          </a:p>
        </p:txBody>
      </p:sp>
      <p:pic>
        <p:nvPicPr>
          <p:cNvPr id="2055" name="Picture 18" descr="ppt_bildstripe_blue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88" y="6065838"/>
            <a:ext cx="91455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5" descr="VG_ne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985000" y="6284913"/>
            <a:ext cx="161925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05537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rebuchet MS" pitchFamily="34" charset="0"/>
              </a:defRPr>
            </a:lvl1pPr>
          </a:lstStyle>
          <a:p>
            <a:pPr fontAlgn="auto">
              <a:spcBef>
                <a:spcPts val="0"/>
              </a:spcBef>
              <a:spcAft>
                <a:spcPts val="0"/>
              </a:spcAft>
            </a:pPr>
            <a:fld id="{7EEAA1CE-43B6-4B31-BF55-E67C54007FF2}" type="datetimeFigureOut">
              <a:rPr lang="sv-SE" smtClean="0">
                <a:solidFill>
                  <a:prstClr val="black">
                    <a:tint val="75000"/>
                  </a:prstClr>
                </a:solidFill>
              </a:rPr>
              <a:pPr fontAlgn="auto">
                <a:spcBef>
                  <a:spcPts val="0"/>
                </a:spcBef>
                <a:spcAft>
                  <a:spcPts val="0"/>
                </a:spcAft>
              </a:pPr>
              <a:t>2015-09-16</a:t>
            </a:fld>
            <a:endParaRPr lang="sv-SE" dirty="0">
              <a:solidFill>
                <a:prstClr val="black">
                  <a:tint val="75000"/>
                </a:prstClr>
              </a:solidFill>
            </a:endParaRPr>
          </a:p>
        </p:txBody>
      </p:sp>
      <p:pic>
        <p:nvPicPr>
          <p:cNvPr id="7" name="Bildobjekt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0528" y="5835533"/>
            <a:ext cx="3631594" cy="918255"/>
          </a:xfrm>
          <a:prstGeom prst="rect">
            <a:avLst/>
          </a:prstGeom>
        </p:spPr>
      </p:pic>
      <p:pic>
        <p:nvPicPr>
          <p:cNvPr id="8" name="Bildobjekt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84776" y="5835533"/>
            <a:ext cx="1835696" cy="852103"/>
          </a:xfrm>
          <a:prstGeom prst="rect">
            <a:avLst/>
          </a:prstGeom>
        </p:spPr>
      </p:pic>
    </p:spTree>
    <p:extLst>
      <p:ext uri="{BB962C8B-B14F-4D97-AF65-F5344CB8AC3E}">
        <p14:creationId xmlns:p14="http://schemas.microsoft.com/office/powerpoint/2010/main" val="215722721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30066" y="1992312"/>
            <a:ext cx="8101011" cy="785022"/>
          </a:xfrm>
          <a:prstGeom prst="rect">
            <a:avLst/>
          </a:prstGeom>
        </p:spPr>
        <p:txBody>
          <a:bodyPr vert="horz" lIns="91440" tIns="45720" rIns="91440" bIns="45720" rtlCol="0" anchor="t">
            <a:normAutofit/>
          </a:bodyPr>
          <a:lstStyle/>
          <a:p>
            <a:r>
              <a:rPr lang="sv-SE" dirty="0" smtClean="0"/>
              <a:t>Rubrik</a:t>
            </a:r>
            <a:endParaRPr lang="sv-SE" dirty="0"/>
          </a:p>
        </p:txBody>
      </p:sp>
      <p:sp>
        <p:nvSpPr>
          <p:cNvPr id="3" name="Platshållare för text 2"/>
          <p:cNvSpPr>
            <a:spLocks noGrp="1"/>
          </p:cNvSpPr>
          <p:nvPr>
            <p:ph type="body" idx="1"/>
          </p:nvPr>
        </p:nvSpPr>
        <p:spPr>
          <a:xfrm>
            <a:off x="530066" y="2997200"/>
            <a:ext cx="8101012" cy="295275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345990" y="71876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6CF19C8-A0D3-4536-97A4-2E130B18FED2}" type="datetime1">
              <a:rPr lang="sv-SE" smtClean="0">
                <a:solidFill>
                  <a:prstClr val="black">
                    <a:tint val="75000"/>
                  </a:prstClr>
                </a:solidFill>
                <a:latin typeface="Arial"/>
              </a:rPr>
              <a:pPr fontAlgn="auto">
                <a:spcBef>
                  <a:spcPts val="0"/>
                </a:spcBef>
                <a:spcAft>
                  <a:spcPts val="0"/>
                </a:spcAft>
              </a:pPr>
              <a:t>2015-09-16</a:t>
            </a:fld>
            <a:endParaRPr lang="sv-SE">
              <a:solidFill>
                <a:prstClr val="black">
                  <a:tint val="75000"/>
                </a:prstClr>
              </a:solidFill>
              <a:latin typeface="Arial"/>
            </a:endParaRPr>
          </a:p>
        </p:txBody>
      </p:sp>
      <p:sp>
        <p:nvSpPr>
          <p:cNvPr id="5" name="Platshållare för sidfot 4"/>
          <p:cNvSpPr>
            <a:spLocks noGrp="1"/>
          </p:cNvSpPr>
          <p:nvPr>
            <p:ph type="ftr" sz="quarter" idx="3"/>
          </p:nvPr>
        </p:nvSpPr>
        <p:spPr>
          <a:xfrm>
            <a:off x="5094514" y="556201"/>
            <a:ext cx="3527992" cy="365125"/>
          </a:xfrm>
          <a:prstGeom prst="rect">
            <a:avLst/>
          </a:prstGeom>
        </p:spPr>
        <p:txBody>
          <a:bodyPr vert="horz" lIns="91440" tIns="45720" rIns="91440" bIns="45720" rtlCol="0" anchor="ctr"/>
          <a:lstStyle>
            <a:lvl1pPr algn="r">
              <a:defRPr sz="900" b="1">
                <a:solidFill>
                  <a:schemeClr val="tx1"/>
                </a:solidFill>
              </a:defRPr>
            </a:lvl1pPr>
          </a:lstStyle>
          <a:p>
            <a:pPr fontAlgn="auto">
              <a:spcBef>
                <a:spcPts val="0"/>
              </a:spcBef>
              <a:spcAft>
                <a:spcPts val="0"/>
              </a:spcAft>
            </a:pPr>
            <a:endParaRPr lang="sv-SE" dirty="0">
              <a:solidFill>
                <a:prstClr val="black"/>
              </a:solidFill>
              <a:latin typeface="Arial"/>
            </a:endParaRPr>
          </a:p>
        </p:txBody>
      </p:sp>
      <p:sp>
        <p:nvSpPr>
          <p:cNvPr id="6" name="Platshållare för bildnummer 5"/>
          <p:cNvSpPr>
            <a:spLocks noGrp="1"/>
          </p:cNvSpPr>
          <p:nvPr>
            <p:ph type="sldNum" sz="quarter" idx="4"/>
          </p:nvPr>
        </p:nvSpPr>
        <p:spPr>
          <a:xfrm>
            <a:off x="6565106" y="6326678"/>
            <a:ext cx="2057400" cy="365125"/>
          </a:xfrm>
          <a:prstGeom prst="rect">
            <a:avLst/>
          </a:prstGeom>
        </p:spPr>
        <p:txBody>
          <a:bodyPr vert="horz" lIns="91440" tIns="45720" rIns="91440" bIns="45720" rtlCol="0" anchor="ctr"/>
          <a:lstStyle>
            <a:lvl1pPr algn="r">
              <a:defRPr sz="900" b="1">
                <a:solidFill>
                  <a:schemeClr val="tx1"/>
                </a:solidFill>
              </a:defRPr>
            </a:lvl1pPr>
          </a:lstStyle>
          <a:p>
            <a:pPr fontAlgn="auto">
              <a:spcBef>
                <a:spcPts val="0"/>
              </a:spcBef>
              <a:spcAft>
                <a:spcPts val="0"/>
              </a:spcAft>
            </a:pPr>
            <a:fld id="{1045C13B-CD88-43AB-BEBB-7091F022366D}" type="slidenum">
              <a:rPr lang="sv-SE" smtClean="0">
                <a:solidFill>
                  <a:prstClr val="black"/>
                </a:solidFill>
                <a:latin typeface="Arial"/>
              </a:rPr>
              <a:pPr fontAlgn="auto">
                <a:spcBef>
                  <a:spcPts val="0"/>
                </a:spcBef>
                <a:spcAft>
                  <a:spcPts val="0"/>
                </a:spcAft>
              </a:pPr>
              <a:t>‹#›</a:t>
            </a:fld>
            <a:endParaRPr lang="sv-SE" dirty="0">
              <a:solidFill>
                <a:prstClr val="black"/>
              </a:solidFill>
              <a:latin typeface="Arial"/>
            </a:endParaRPr>
          </a:p>
        </p:txBody>
      </p:sp>
      <p:sp>
        <p:nvSpPr>
          <p:cNvPr id="10" name="textruta 9"/>
          <p:cNvSpPr txBox="1"/>
          <p:nvPr/>
        </p:nvSpPr>
        <p:spPr>
          <a:xfrm>
            <a:off x="521494" y="6281501"/>
            <a:ext cx="1793855" cy="646331"/>
          </a:xfrm>
          <a:prstGeom prst="rect">
            <a:avLst/>
          </a:prstGeom>
          <a:noFill/>
        </p:spPr>
        <p:txBody>
          <a:bodyPr wrap="square" rtlCol="0">
            <a:spAutoFit/>
          </a:bodyPr>
          <a:lstStyle/>
          <a:p>
            <a:pPr fontAlgn="auto">
              <a:spcBef>
                <a:spcPts val="0"/>
              </a:spcBef>
              <a:spcAft>
                <a:spcPts val="0"/>
              </a:spcAft>
            </a:pPr>
            <a:r>
              <a:rPr lang="sv-SE" b="1" dirty="0" smtClean="0">
                <a:solidFill>
                  <a:prstClr val="black"/>
                </a:solidFill>
                <a:latin typeface="Arial"/>
              </a:rPr>
              <a:t>regiongavleborg.se </a:t>
            </a:r>
            <a:endParaRPr lang="sv-SE" dirty="0">
              <a:solidFill>
                <a:prstClr val="black"/>
              </a:solidFill>
              <a:latin typeface="Arial"/>
            </a:endParaRPr>
          </a:p>
        </p:txBody>
      </p:sp>
      <p:pic>
        <p:nvPicPr>
          <p:cNvPr id="11" name="Bildobjekt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068" y="556004"/>
            <a:ext cx="1485000" cy="597613"/>
          </a:xfrm>
          <a:prstGeom prst="rect">
            <a:avLst/>
          </a:prstGeom>
        </p:spPr>
      </p:pic>
    </p:spTree>
    <p:extLst>
      <p:ext uri="{BB962C8B-B14F-4D97-AF65-F5344CB8AC3E}">
        <p14:creationId xmlns:p14="http://schemas.microsoft.com/office/powerpoint/2010/main" val="27365724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36922" indent="-136922"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333375" indent="-127397" algn="l" defTabSz="685800" rtl="0" eaLnBrk="1" latinLnBrk="0" hangingPunct="1">
        <a:lnSpc>
          <a:spcPts val="2160"/>
        </a:lnSpc>
        <a:spcBef>
          <a:spcPts val="375"/>
        </a:spcBef>
        <a:buFont typeface="Arial" panose="020B0604020202020204" pitchFamily="34" charset="0"/>
        <a:buChar char="•"/>
        <a:defRPr sz="1800" kern="1200">
          <a:solidFill>
            <a:schemeClr val="tx1"/>
          </a:solidFill>
          <a:latin typeface="+mn-lt"/>
          <a:ea typeface="+mn-ea"/>
          <a:cs typeface="+mn-cs"/>
        </a:defRPr>
      </a:lvl2pPr>
      <a:lvl3pPr marL="607219" indent="-136922" algn="l" defTabSz="685800" rtl="0" eaLnBrk="1" latinLnBrk="0" hangingPunct="1">
        <a:lnSpc>
          <a:spcPts val="2160"/>
        </a:lnSpc>
        <a:spcBef>
          <a:spcPts val="375"/>
        </a:spcBef>
        <a:buFont typeface="Arial" panose="020B0604020202020204" pitchFamily="34" charset="0"/>
        <a:buChar char="•"/>
        <a:defRPr sz="1800" kern="1200">
          <a:solidFill>
            <a:schemeClr val="tx1"/>
          </a:solidFill>
          <a:latin typeface="+mn-lt"/>
          <a:ea typeface="+mn-ea"/>
          <a:cs typeface="+mn-cs"/>
        </a:defRPr>
      </a:lvl3pPr>
      <a:lvl4pPr marL="940594" indent="-136922" algn="l" defTabSz="685800" rtl="0" eaLnBrk="1" latinLnBrk="0" hangingPunct="1">
        <a:lnSpc>
          <a:spcPts val="1950"/>
        </a:lnSpc>
        <a:spcBef>
          <a:spcPts val="375"/>
        </a:spcBef>
        <a:buFont typeface="Arial" panose="020B0604020202020204" pitchFamily="34" charset="0"/>
        <a:buChar char="•"/>
        <a:defRPr sz="1500" i="0" kern="1200">
          <a:solidFill>
            <a:schemeClr val="tx1"/>
          </a:solidFill>
          <a:latin typeface="+mn-lt"/>
          <a:ea typeface="+mn-ea"/>
          <a:cs typeface="+mn-cs"/>
        </a:defRPr>
      </a:lvl4pPr>
      <a:lvl5pPr marL="1214438" indent="-136922" algn="l" defTabSz="685800" rtl="0" eaLnBrk="1" latinLnBrk="0" hangingPunct="1">
        <a:lnSpc>
          <a:spcPts val="1950"/>
        </a:lnSpc>
        <a:spcBef>
          <a:spcPts val="375"/>
        </a:spcBef>
        <a:buFont typeface="Arial" panose="020B0604020202020204" pitchFamily="34" charset="0"/>
        <a:buChar char="•"/>
        <a:defRPr sz="15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70700"/>
          </a:xfrm>
          <a:prstGeom prst="rect">
            <a:avLst/>
          </a:prstGeom>
        </p:spPr>
      </p:pic>
      <p:sp>
        <p:nvSpPr>
          <p:cNvPr id="2" name="Platshållare för rubrik 1"/>
          <p:cNvSpPr>
            <a:spLocks noGrp="1"/>
          </p:cNvSpPr>
          <p:nvPr>
            <p:ph type="title"/>
          </p:nvPr>
        </p:nvSpPr>
        <p:spPr>
          <a:xfrm>
            <a:off x="530066" y="1992312"/>
            <a:ext cx="8101011" cy="785022"/>
          </a:xfrm>
          <a:prstGeom prst="rect">
            <a:avLst/>
          </a:prstGeom>
        </p:spPr>
        <p:txBody>
          <a:bodyPr vert="horz" lIns="91440" tIns="45720" rIns="91440" bIns="45720" rtlCol="0" anchor="t">
            <a:normAutofit/>
          </a:bodyPr>
          <a:lstStyle/>
          <a:p>
            <a:r>
              <a:rPr lang="sv-SE" dirty="0" smtClean="0"/>
              <a:t>Rubrik</a:t>
            </a:r>
            <a:endParaRPr lang="sv-SE" dirty="0"/>
          </a:p>
        </p:txBody>
      </p:sp>
      <p:sp>
        <p:nvSpPr>
          <p:cNvPr id="3" name="Platshållare för text 2"/>
          <p:cNvSpPr>
            <a:spLocks noGrp="1"/>
          </p:cNvSpPr>
          <p:nvPr>
            <p:ph type="body" idx="1"/>
          </p:nvPr>
        </p:nvSpPr>
        <p:spPr>
          <a:xfrm>
            <a:off x="530066" y="2997200"/>
            <a:ext cx="8101012" cy="295275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6565106" y="6326678"/>
            <a:ext cx="2057400" cy="365125"/>
          </a:xfrm>
          <a:prstGeom prst="rect">
            <a:avLst/>
          </a:prstGeom>
        </p:spPr>
        <p:txBody>
          <a:bodyPr vert="horz" lIns="91440" tIns="45720" rIns="91440" bIns="45720" rtlCol="0" anchor="ctr"/>
          <a:lstStyle>
            <a:lvl1pPr algn="r">
              <a:defRPr sz="900" b="1">
                <a:solidFill>
                  <a:schemeClr val="tx1"/>
                </a:solidFill>
              </a:defRPr>
            </a:lvl1pPr>
          </a:lstStyle>
          <a:p>
            <a:pPr fontAlgn="auto">
              <a:spcBef>
                <a:spcPts val="0"/>
              </a:spcBef>
              <a:spcAft>
                <a:spcPts val="0"/>
              </a:spcAft>
            </a:pPr>
            <a:fld id="{1045C13B-CD88-43AB-BEBB-7091F022366D}" type="slidenum">
              <a:rPr lang="sv-SE" smtClean="0">
                <a:solidFill>
                  <a:prstClr val="black"/>
                </a:solidFill>
                <a:latin typeface="Arial"/>
              </a:rPr>
              <a:pPr fontAlgn="auto">
                <a:spcBef>
                  <a:spcPts val="0"/>
                </a:spcBef>
                <a:spcAft>
                  <a:spcPts val="0"/>
                </a:spcAft>
              </a:pPr>
              <a:t>‹#›</a:t>
            </a:fld>
            <a:endParaRPr lang="sv-SE" dirty="0">
              <a:solidFill>
                <a:prstClr val="black"/>
              </a:solidFill>
              <a:latin typeface="Arial"/>
            </a:endParaRPr>
          </a:p>
        </p:txBody>
      </p:sp>
      <p:pic>
        <p:nvPicPr>
          <p:cNvPr id="9" name="Bildobjekt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2068" y="556002"/>
            <a:ext cx="1485000" cy="597614"/>
          </a:xfrm>
          <a:prstGeom prst="rect">
            <a:avLst/>
          </a:prstGeom>
        </p:spPr>
      </p:pic>
      <p:sp>
        <p:nvSpPr>
          <p:cNvPr id="10" name="textruta 9"/>
          <p:cNvSpPr txBox="1"/>
          <p:nvPr/>
        </p:nvSpPr>
        <p:spPr>
          <a:xfrm>
            <a:off x="521494" y="6281501"/>
            <a:ext cx="1793855" cy="646331"/>
          </a:xfrm>
          <a:prstGeom prst="rect">
            <a:avLst/>
          </a:prstGeom>
          <a:noFill/>
        </p:spPr>
        <p:txBody>
          <a:bodyPr wrap="square" rtlCol="0">
            <a:spAutoFit/>
          </a:bodyPr>
          <a:lstStyle/>
          <a:p>
            <a:pPr fontAlgn="auto">
              <a:spcBef>
                <a:spcPts val="0"/>
              </a:spcBef>
              <a:spcAft>
                <a:spcPts val="0"/>
              </a:spcAft>
            </a:pPr>
            <a:r>
              <a:rPr lang="sv-SE" b="1" dirty="0" smtClean="0">
                <a:solidFill>
                  <a:prstClr val="black"/>
                </a:solidFill>
                <a:latin typeface="Arial"/>
              </a:rPr>
              <a:t>regiongavleborg.se </a:t>
            </a:r>
            <a:endParaRPr lang="sv-SE" dirty="0">
              <a:solidFill>
                <a:prstClr val="black"/>
              </a:solidFill>
              <a:latin typeface="Arial"/>
            </a:endParaRPr>
          </a:p>
        </p:txBody>
      </p:sp>
    </p:spTree>
    <p:extLst>
      <p:ext uri="{BB962C8B-B14F-4D97-AF65-F5344CB8AC3E}">
        <p14:creationId xmlns:p14="http://schemas.microsoft.com/office/powerpoint/2010/main" val="237594266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136922" indent="-136922"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333375" indent="-127397" algn="l" defTabSz="685800" rtl="0" eaLnBrk="1" latinLnBrk="0" hangingPunct="1">
        <a:lnSpc>
          <a:spcPts val="2160"/>
        </a:lnSpc>
        <a:spcBef>
          <a:spcPts val="375"/>
        </a:spcBef>
        <a:buFont typeface="Arial" panose="020B0604020202020204" pitchFamily="34" charset="0"/>
        <a:buChar char="•"/>
        <a:defRPr sz="1800" kern="1200">
          <a:solidFill>
            <a:schemeClr val="tx1"/>
          </a:solidFill>
          <a:latin typeface="+mn-lt"/>
          <a:ea typeface="+mn-ea"/>
          <a:cs typeface="+mn-cs"/>
        </a:defRPr>
      </a:lvl2pPr>
      <a:lvl3pPr marL="607219" indent="-136922" algn="l" defTabSz="685800" rtl="0" eaLnBrk="1" latinLnBrk="0" hangingPunct="1">
        <a:lnSpc>
          <a:spcPts val="2160"/>
        </a:lnSpc>
        <a:spcBef>
          <a:spcPts val="375"/>
        </a:spcBef>
        <a:buFont typeface="Arial" panose="020B0604020202020204" pitchFamily="34" charset="0"/>
        <a:buChar char="•"/>
        <a:defRPr sz="1800" kern="1200">
          <a:solidFill>
            <a:schemeClr val="tx1"/>
          </a:solidFill>
          <a:latin typeface="+mn-lt"/>
          <a:ea typeface="+mn-ea"/>
          <a:cs typeface="+mn-cs"/>
        </a:defRPr>
      </a:lvl3pPr>
      <a:lvl4pPr marL="940594" indent="-136922" algn="l" defTabSz="685800" rtl="0" eaLnBrk="1" latinLnBrk="0" hangingPunct="1">
        <a:lnSpc>
          <a:spcPts val="1950"/>
        </a:lnSpc>
        <a:spcBef>
          <a:spcPts val="375"/>
        </a:spcBef>
        <a:buFont typeface="Arial" panose="020B0604020202020204" pitchFamily="34" charset="0"/>
        <a:buChar char="•"/>
        <a:defRPr sz="1500" i="0" kern="1200">
          <a:solidFill>
            <a:schemeClr val="tx1"/>
          </a:solidFill>
          <a:latin typeface="+mn-lt"/>
          <a:ea typeface="+mn-ea"/>
          <a:cs typeface="+mn-cs"/>
        </a:defRPr>
      </a:lvl4pPr>
      <a:lvl5pPr marL="1214438" indent="-136922" algn="l" defTabSz="685800" rtl="0" eaLnBrk="1" latinLnBrk="0" hangingPunct="1">
        <a:lnSpc>
          <a:spcPts val="1950"/>
        </a:lnSpc>
        <a:spcBef>
          <a:spcPts val="375"/>
        </a:spcBef>
        <a:buFont typeface="Arial" panose="020B0604020202020204" pitchFamily="34" charset="0"/>
        <a:buChar char="•"/>
        <a:defRPr sz="150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23528" y="6480000"/>
            <a:ext cx="718071" cy="216024"/>
          </a:xfrm>
          <a:prstGeom prst="rect">
            <a:avLst/>
          </a:prstGeom>
        </p:spPr>
        <p:txBody>
          <a:bodyPr vert="horz" lIns="91440" tIns="45720" rIns="91440" bIns="45720" rtlCol="0" anchor="t" anchorCtr="0"/>
          <a:lstStyle>
            <a:lvl1pPr algn="l">
              <a:defRPr sz="800">
                <a:solidFill>
                  <a:schemeClr val="tx1"/>
                </a:solidFill>
              </a:defRPr>
            </a:lvl1pPr>
          </a:lstStyle>
          <a:p>
            <a:pPr fontAlgn="auto">
              <a:spcBef>
                <a:spcPts val="0"/>
              </a:spcBef>
              <a:spcAft>
                <a:spcPts val="0"/>
              </a:spcAft>
            </a:pPr>
            <a:fld id="{6D8F9DCC-59F9-4D20-B219-7832D570049E}" type="datetime1">
              <a:rPr lang="sv-SE" smtClean="0">
                <a:solidFill>
                  <a:srgbClr val="000000"/>
                </a:solidFill>
                <a:latin typeface="Arial"/>
              </a:rPr>
              <a:pPr fontAlgn="auto">
                <a:spcBef>
                  <a:spcPts val="0"/>
                </a:spcBef>
                <a:spcAft>
                  <a:spcPts val="0"/>
                </a:spcAft>
              </a:pPr>
              <a:t>2015-09-16</a:t>
            </a:fld>
            <a:endParaRPr lang="sv-SE" dirty="0">
              <a:solidFill>
                <a:srgbClr val="000000"/>
              </a:solidFill>
              <a:latin typeface="Arial"/>
            </a:endParaRPr>
          </a:p>
        </p:txBody>
      </p:sp>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972000" y="2782800"/>
            <a:ext cx="7272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24000" y="6184800"/>
            <a:ext cx="5184000" cy="205681"/>
          </a:xfrm>
          <a:prstGeom prst="rect">
            <a:avLst/>
          </a:prstGeom>
        </p:spPr>
        <p:txBody>
          <a:bodyPr vert="horz" lIns="91440" tIns="45720" rIns="91440" bIns="45720" rtlCol="0" anchor="t" anchorCtr="0"/>
          <a:lstStyle>
            <a:lvl1pPr algn="l">
              <a:defRPr sz="1000" b="1">
                <a:solidFill>
                  <a:schemeClr val="accent6"/>
                </a:solidFill>
              </a:defRPr>
            </a:lvl1pPr>
          </a:lstStyle>
          <a:p>
            <a:pPr fontAlgn="auto">
              <a:spcBef>
                <a:spcPts val="0"/>
              </a:spcBef>
              <a:spcAft>
                <a:spcPts val="0"/>
              </a:spcAft>
            </a:pPr>
            <a:r>
              <a:rPr lang="sv-SE" dirty="0" smtClean="0">
                <a:solidFill>
                  <a:srgbClr val="8D0017"/>
                </a:solidFill>
                <a:latin typeface="Arial"/>
              </a:rPr>
              <a:t>(ange enhet via Infoga sidfot)</a:t>
            </a:r>
            <a:endParaRPr lang="sv-SE" sz="800" b="0" dirty="0">
              <a:solidFill>
                <a:srgbClr val="8D0017"/>
              </a:solidFill>
              <a:latin typeface="Arial"/>
            </a:endParaRPr>
          </a:p>
        </p:txBody>
      </p:sp>
      <p:sp>
        <p:nvSpPr>
          <p:cNvPr id="6" name="Platshållare för bildnummer 5"/>
          <p:cNvSpPr>
            <a:spLocks noGrp="1"/>
          </p:cNvSpPr>
          <p:nvPr>
            <p:ph type="sldNum" sz="quarter" idx="4"/>
          </p:nvPr>
        </p:nvSpPr>
        <p:spPr>
          <a:xfrm>
            <a:off x="1043608" y="6496484"/>
            <a:ext cx="718071" cy="183282"/>
          </a:xfrm>
          <a:prstGeom prst="rect">
            <a:avLst/>
          </a:prstGeom>
        </p:spPr>
        <p:txBody>
          <a:bodyPr vert="horz" lIns="91440" tIns="45720" rIns="91440" bIns="45720" rtlCol="0" anchor="ctr"/>
          <a:lstStyle>
            <a:lvl1pPr algn="l">
              <a:defRPr sz="800">
                <a:solidFill>
                  <a:schemeClr val="tx1">
                    <a:tint val="75000"/>
                  </a:schemeClr>
                </a:solidFill>
              </a:defRPr>
            </a:lvl1pPr>
          </a:lstStyle>
          <a:p>
            <a:pPr fontAlgn="auto">
              <a:spcBef>
                <a:spcPts val="0"/>
              </a:spcBef>
              <a:spcAft>
                <a:spcPts val="0"/>
              </a:spcAft>
            </a:pPr>
            <a:fld id="{6F44378D-1D2D-4DB9-B9D8-A6B719AA0047}" type="slidenum">
              <a:rPr lang="sv-SE" smtClean="0">
                <a:solidFill>
                  <a:srgbClr val="000000">
                    <a:tint val="75000"/>
                  </a:srgbClr>
                </a:solidFill>
                <a:latin typeface="Arial"/>
              </a:rPr>
              <a:pPr fontAlgn="auto">
                <a:spcBef>
                  <a:spcPts val="0"/>
                </a:spcBef>
                <a:spcAft>
                  <a:spcPts val="0"/>
                </a:spcAft>
              </a:pPr>
              <a:t>‹#›</a:t>
            </a:fld>
            <a:endParaRPr lang="sv-SE" dirty="0">
              <a:solidFill>
                <a:srgbClr val="000000">
                  <a:tint val="75000"/>
                </a:srgbClr>
              </a:solidFill>
              <a:latin typeface="Arial"/>
            </a:endParaRPr>
          </a:p>
        </p:txBody>
      </p:sp>
      <p:pic>
        <p:nvPicPr>
          <p:cNvPr id="10" name="Picture 13"/>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003020" y="6156790"/>
            <a:ext cx="1770892" cy="484633"/>
          </a:xfrm>
          <a:prstGeom prst="rect">
            <a:avLst/>
          </a:prstGeom>
        </p:spPr>
      </p:pic>
    </p:spTree>
    <p:extLst>
      <p:ext uri="{BB962C8B-B14F-4D97-AF65-F5344CB8AC3E}">
        <p14:creationId xmlns:p14="http://schemas.microsoft.com/office/powerpoint/2010/main" val="301696552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D38001B-9D5A-47D7-9FDE-153F87F18532}" type="datetimeFigureOut">
              <a:rPr lang="sv-SE" smtClean="0">
                <a:solidFill>
                  <a:prstClr val="black">
                    <a:tint val="75000"/>
                  </a:prstClr>
                </a:solidFill>
                <a:latin typeface="Calibri"/>
              </a:rPr>
              <a:pPr fontAlgn="auto">
                <a:spcBef>
                  <a:spcPts val="0"/>
                </a:spcBef>
                <a:spcAft>
                  <a:spcPts val="0"/>
                </a:spcAft>
              </a:pPr>
              <a:t>2015-09-16</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53311A5-1B06-4F7D-8EE9-51EA72017C27}" type="slidenum">
              <a:rPr lang="sv-SE" smtClean="0">
                <a:solidFill>
                  <a:prstClr val="black">
                    <a:tint val="75000"/>
                  </a:prstClr>
                </a:solidFill>
                <a:latin typeface="Calibri"/>
              </a:rPr>
              <a:pPr fontAlgn="auto">
                <a:spcBef>
                  <a:spcPts val="0"/>
                </a:spcBef>
                <a:spcAft>
                  <a:spcPts val="0"/>
                </a:spcAft>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09570757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06635A7-B69A-4687-BEA1-E7D395F14E73}" type="datetimeFigureOut">
              <a:rPr lang="sv-SE" smtClean="0">
                <a:solidFill>
                  <a:prstClr val="black">
                    <a:tint val="75000"/>
                  </a:prstClr>
                </a:solidFill>
                <a:latin typeface="Calibri"/>
              </a:rPr>
              <a:pPr fontAlgn="auto">
                <a:spcBef>
                  <a:spcPts val="0"/>
                </a:spcBef>
                <a:spcAft>
                  <a:spcPts val="0"/>
                </a:spcAft>
              </a:pPr>
              <a:t>2015-09-16</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C8E94AB-6A33-4535-AE17-B39C1C98193B}" type="slidenum">
              <a:rPr lang="sv-SE" smtClean="0">
                <a:solidFill>
                  <a:prstClr val="black">
                    <a:tint val="75000"/>
                  </a:prstClr>
                </a:solidFill>
                <a:latin typeface="Calibri"/>
              </a:rPr>
              <a:pPr fontAlgn="auto">
                <a:spcBef>
                  <a:spcPts val="0"/>
                </a:spcBef>
                <a:spcAft>
                  <a:spcPts val="0"/>
                </a:spcAft>
              </a:pPr>
              <a:t>‹#›</a:t>
            </a:fld>
            <a:endParaRPr lang="sv-SE">
              <a:solidFill>
                <a:prstClr val="black">
                  <a:tint val="75000"/>
                </a:prstClr>
              </a:solidFill>
              <a:latin typeface="Calibri"/>
            </a:endParaRPr>
          </a:p>
        </p:txBody>
      </p:sp>
      <p:pic>
        <p:nvPicPr>
          <p:cNvPr id="7" name="Bildobjekt 6" descr="en_bättre_sits.jpg"/>
          <p:cNvPicPr>
            <a:picLocks noChangeAspect="1"/>
          </p:cNvPicPr>
          <p:nvPr userDrawn="1"/>
        </p:nvPicPr>
        <p:blipFill>
          <a:blip r:embed="rId13" cstate="print"/>
          <a:stretch>
            <a:fillRect/>
          </a:stretch>
        </p:blipFill>
        <p:spPr>
          <a:xfrm>
            <a:off x="7596336" y="332656"/>
            <a:ext cx="1080120" cy="1035376"/>
          </a:xfrm>
          <a:prstGeom prst="rect">
            <a:avLst/>
          </a:prstGeom>
        </p:spPr>
      </p:pic>
    </p:spTree>
    <p:extLst>
      <p:ext uri="{BB962C8B-B14F-4D97-AF65-F5344CB8AC3E}">
        <p14:creationId xmlns:p14="http://schemas.microsoft.com/office/powerpoint/2010/main" val="34314866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ktangel 22"/>
          <p:cNvSpPr/>
          <p:nvPr/>
        </p:nvSpPr>
        <p:spPr>
          <a:xfrm>
            <a:off x="0" y="6525344"/>
            <a:ext cx="9144000" cy="340683"/>
          </a:xfrm>
          <a:prstGeom prst="rect">
            <a:avLst/>
          </a:prstGeom>
          <a:solidFill>
            <a:srgbClr val="98C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dirty="0">
              <a:solidFill>
                <a:prstClr val="white"/>
              </a:solidFill>
            </a:endParaRPr>
          </a:p>
        </p:txBody>
      </p:sp>
      <p:sp>
        <p:nvSpPr>
          <p:cNvPr id="2" name="Platshållare för rubrik 1" descr="&#10;"/>
          <p:cNvSpPr>
            <a:spLocks noGrp="1"/>
          </p:cNvSpPr>
          <p:nvPr>
            <p:ph type="title"/>
          </p:nvPr>
        </p:nvSpPr>
        <p:spPr>
          <a:xfrm>
            <a:off x="432000" y="835200"/>
            <a:ext cx="7740000" cy="432000"/>
          </a:xfrm>
          <a:prstGeom prst="rect">
            <a:avLst/>
          </a:prstGeom>
        </p:spPr>
        <p:txBody>
          <a:bodyPr vert="horz" wrap="square" lIns="0" tIns="0" rIns="0" bIns="0" numCol="1" rtlCol="0" anchor="t" anchorCtr="0">
            <a:noAutofit/>
          </a:bodyPr>
          <a:lstStyle/>
          <a:p>
            <a:r>
              <a:rPr lang="sv-SE" dirty="0" smtClean="0"/>
              <a:t>Klicka här för att ändra format</a:t>
            </a:r>
            <a:endParaRPr lang="sv-SE" dirty="0"/>
          </a:p>
        </p:txBody>
      </p:sp>
      <p:sp>
        <p:nvSpPr>
          <p:cNvPr id="10" name="Platshållare för text 9"/>
          <p:cNvSpPr>
            <a:spLocks noGrp="1"/>
          </p:cNvSpPr>
          <p:nvPr>
            <p:ph type="body" idx="1"/>
          </p:nvPr>
        </p:nvSpPr>
        <p:spPr>
          <a:xfrm>
            <a:off x="432000" y="1537200"/>
            <a:ext cx="8172000" cy="4104000"/>
          </a:xfrm>
          <a:prstGeom prst="rect">
            <a:avLst/>
          </a:prstGeom>
        </p:spPr>
        <p:txBody>
          <a:bodyPr vert="horz" lIns="0" tIns="0" rIns="0" bIns="0" rtlCol="0">
            <a:noAutofit/>
          </a:bodyPr>
          <a:lstStyle/>
          <a:p>
            <a:pPr lvl="0"/>
            <a:r>
              <a:rPr lang="sv-SE" dirty="0" smtClean="0"/>
              <a:t>Klicka här för att ändra format på bakgrundstexten </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sp>
        <p:nvSpPr>
          <p:cNvPr id="15" name="Platshållare för sidfot 14"/>
          <p:cNvSpPr>
            <a:spLocks noGrp="1"/>
          </p:cNvSpPr>
          <p:nvPr>
            <p:ph type="ftr" sz="quarter" idx="3"/>
          </p:nvPr>
        </p:nvSpPr>
        <p:spPr>
          <a:xfrm>
            <a:off x="4860032" y="6520259"/>
            <a:ext cx="2895600" cy="365125"/>
          </a:xfrm>
          <a:prstGeom prst="rect">
            <a:avLst/>
          </a:prstGeom>
        </p:spPr>
        <p:txBody>
          <a:bodyPr vert="horz" lIns="91440" tIns="45720" rIns="91440" bIns="45720" rtlCol="0" anchor="ctr"/>
          <a:lstStyle>
            <a:lvl1pPr algn="r">
              <a:defRPr sz="800" cap="all" baseline="0">
                <a:solidFill>
                  <a:schemeClr val="bg1"/>
                </a:solidFill>
              </a:defRPr>
            </a:lvl1pPr>
          </a:lstStyle>
          <a:p>
            <a:pPr fontAlgn="auto">
              <a:spcBef>
                <a:spcPts val="0"/>
              </a:spcBef>
              <a:spcAft>
                <a:spcPts val="0"/>
              </a:spcAft>
            </a:pPr>
            <a:endParaRPr lang="sv-SE" dirty="0">
              <a:solidFill>
                <a:prstClr val="white"/>
              </a:solidFill>
              <a:latin typeface="Verdana"/>
            </a:endParaRPr>
          </a:p>
        </p:txBody>
      </p:sp>
      <p:sp>
        <p:nvSpPr>
          <p:cNvPr id="16" name="Platshållare för bildnummer 15"/>
          <p:cNvSpPr>
            <a:spLocks noGrp="1"/>
          </p:cNvSpPr>
          <p:nvPr>
            <p:ph type="sldNum" sz="quarter" idx="4"/>
          </p:nvPr>
        </p:nvSpPr>
        <p:spPr>
          <a:xfrm>
            <a:off x="8676456" y="6520259"/>
            <a:ext cx="395536" cy="365125"/>
          </a:xfrm>
          <a:prstGeom prst="rect">
            <a:avLst/>
          </a:prstGeom>
        </p:spPr>
        <p:txBody>
          <a:bodyPr vert="horz" lIns="9000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stStyle>
          <a:p>
            <a:fld id="{1444FA28-21CF-4CB9-B5F5-49BB08F09A2A}" type="slidenum">
              <a:rPr lang="sv-SE" smtClean="0">
                <a:solidFill>
                  <a:prstClr val="white"/>
                </a:solidFill>
                <a:latin typeface="Verdana"/>
              </a:rPr>
              <a:pPr/>
              <a:t>‹#›</a:t>
            </a:fld>
            <a:endParaRPr lang="sv-SE" dirty="0">
              <a:solidFill>
                <a:prstClr val="white"/>
              </a:solidFill>
              <a:latin typeface="Verdana"/>
            </a:endParaRPr>
          </a:p>
        </p:txBody>
      </p:sp>
      <p:sp>
        <p:nvSpPr>
          <p:cNvPr id="14" name="Platshållare för datum 13"/>
          <p:cNvSpPr>
            <a:spLocks noGrp="1"/>
          </p:cNvSpPr>
          <p:nvPr>
            <p:ph type="dt" sz="half" idx="2"/>
          </p:nvPr>
        </p:nvSpPr>
        <p:spPr>
          <a:xfrm>
            <a:off x="7812360" y="6520259"/>
            <a:ext cx="828000" cy="365125"/>
          </a:xfrm>
          <a:prstGeom prst="rect">
            <a:avLst/>
          </a:prstGeom>
        </p:spPr>
        <p:txBody>
          <a:bodyPr vert="horz" lIns="91440" tIns="45720" rIns="91440" bIns="45720" rtlCol="0" anchor="ctr"/>
          <a:lstStyle>
            <a:lvl1pPr algn="l">
              <a:defRPr sz="800">
                <a:solidFill>
                  <a:schemeClr val="bg1"/>
                </a:solidFill>
              </a:defRPr>
            </a:lvl1pPr>
          </a:lstStyle>
          <a:p>
            <a:pPr fontAlgn="auto">
              <a:spcBef>
                <a:spcPts val="0"/>
              </a:spcBef>
              <a:spcAft>
                <a:spcPts val="0"/>
              </a:spcAft>
            </a:pPr>
            <a:fld id="{99556F88-A242-4AD1-8CEA-CBFF1615A473}" type="datetime1">
              <a:rPr lang="sv-SE" smtClean="0">
                <a:solidFill>
                  <a:prstClr val="white"/>
                </a:solidFill>
                <a:latin typeface="Verdana"/>
              </a:rPr>
              <a:pPr fontAlgn="auto">
                <a:spcBef>
                  <a:spcPts val="0"/>
                </a:spcBef>
                <a:spcAft>
                  <a:spcPts val="0"/>
                </a:spcAft>
              </a:pPr>
              <a:t>2015-09-16</a:t>
            </a:fld>
            <a:endParaRPr lang="sv-SE" dirty="0">
              <a:solidFill>
                <a:prstClr val="white"/>
              </a:solidFill>
              <a:latin typeface="Verdana"/>
            </a:endParaRPr>
          </a:p>
        </p:txBody>
      </p:sp>
      <p:pic>
        <p:nvPicPr>
          <p:cNvPr id="71" name="Bildobjekt 70" descr="Logga-liggande-Region_Jamtland_Harjedalen_RGB-152,194,0-PPT.wmf"/>
          <p:cNvPicPr>
            <a:picLocks noChangeAspect="1"/>
          </p:cNvPicPr>
          <p:nvPr/>
        </p:nvPicPr>
        <p:blipFill>
          <a:blip r:embed="rId7" cstate="print"/>
          <a:stretch>
            <a:fillRect/>
          </a:stretch>
        </p:blipFill>
        <p:spPr>
          <a:xfrm>
            <a:off x="7236296" y="5777749"/>
            <a:ext cx="1791646" cy="675587"/>
          </a:xfrm>
          <a:prstGeom prst="rect">
            <a:avLst/>
          </a:prstGeom>
        </p:spPr>
      </p:pic>
    </p:spTree>
    <p:extLst>
      <p:ext uri="{BB962C8B-B14F-4D97-AF65-F5344CB8AC3E}">
        <p14:creationId xmlns:p14="http://schemas.microsoft.com/office/powerpoint/2010/main" val="36503020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med"/>
  <p:hf sldNum="0" hdr="0" ftr="0" dt="0"/>
  <p:txStyles>
    <p:titleStyle>
      <a:lvl1pPr algn="l" defTabSz="914400" rtl="0" eaLnBrk="1" latinLnBrk="0" hangingPunct="1">
        <a:spcBef>
          <a:spcPct val="0"/>
        </a:spcBef>
        <a:buNone/>
        <a:defRPr sz="2600" b="1" kern="1200" cap="none" spc="0" baseline="0">
          <a:solidFill>
            <a:srgbClr val="98C200"/>
          </a:solidFill>
          <a:effectLst/>
          <a:latin typeface="+mj-lt"/>
          <a:ea typeface="+mj-ea"/>
          <a:cs typeface="+mj-cs"/>
        </a:defRPr>
      </a:lvl1pPr>
    </p:titleStyle>
    <p:bodyStyle>
      <a:lvl1pPr marL="252000" marR="0" indent="-252000" algn="l" defTabSz="360000" rtl="0" eaLnBrk="1" fontAlgn="auto" latinLnBrk="0" hangingPunct="1">
        <a:lnSpc>
          <a:spcPct val="110000"/>
        </a:lnSpc>
        <a:spcBef>
          <a:spcPts val="600"/>
        </a:spcBef>
        <a:spcAft>
          <a:spcPts val="0"/>
        </a:spcAft>
        <a:buClr>
          <a:srgbClr val="98C200"/>
        </a:buClr>
        <a:buSzPct val="110000"/>
        <a:buFont typeface="Wingdings" pitchFamily="2" charset="2"/>
        <a:buChar char="§"/>
        <a:tabLst>
          <a:tab pos="252000" algn="l"/>
        </a:tabLst>
        <a:defRPr sz="2000" kern="1200" baseline="0">
          <a:solidFill>
            <a:schemeClr val="tx1"/>
          </a:solidFill>
          <a:latin typeface="+mn-lt"/>
          <a:ea typeface="+mn-ea"/>
          <a:cs typeface="+mn-cs"/>
        </a:defRPr>
      </a:lvl1pPr>
      <a:lvl2pPr marL="504000" marR="0" indent="-252000" algn="l" defTabSz="360000" rtl="0" eaLnBrk="1" fontAlgn="auto" latinLnBrk="0" hangingPunct="1">
        <a:lnSpc>
          <a:spcPct val="110000"/>
        </a:lnSpc>
        <a:spcBef>
          <a:spcPts val="600"/>
        </a:spcBef>
        <a:spcAft>
          <a:spcPts val="0"/>
        </a:spcAft>
        <a:buClr>
          <a:schemeClr val="tx1">
            <a:lumMod val="75000"/>
            <a:lumOff val="25000"/>
          </a:schemeClr>
        </a:buClr>
        <a:buSzPct val="100000"/>
        <a:buFont typeface="Verdana" pitchFamily="34" charset="0"/>
        <a:buChar char="–"/>
        <a:tabLst>
          <a:tab pos="252000" algn="l"/>
        </a:tabLst>
        <a:defRPr sz="2000" kern="1200" baseline="0">
          <a:solidFill>
            <a:schemeClr val="tx1"/>
          </a:solidFill>
          <a:latin typeface="+mn-lt"/>
          <a:ea typeface="+mn-ea"/>
          <a:cs typeface="+mn-cs"/>
        </a:defRPr>
      </a:lvl2pPr>
      <a:lvl3pPr marL="756000" marR="0" indent="-252000" algn="l" defTabSz="360000" rtl="0" eaLnBrk="1" fontAlgn="auto" latinLnBrk="0" hangingPunct="1">
        <a:lnSpc>
          <a:spcPct val="110000"/>
        </a:lnSpc>
        <a:spcBef>
          <a:spcPts val="600"/>
        </a:spcBef>
        <a:spcAft>
          <a:spcPts val="0"/>
        </a:spcAft>
        <a:buClr>
          <a:schemeClr val="tx1">
            <a:lumMod val="50000"/>
            <a:lumOff val="50000"/>
          </a:schemeClr>
        </a:buClr>
        <a:buSzPct val="100000"/>
        <a:buFont typeface="Wingdings" pitchFamily="2" charset="2"/>
        <a:buChar char="§"/>
        <a:tabLst>
          <a:tab pos="252000" algn="l"/>
        </a:tabLst>
        <a:defRPr sz="2000" kern="1200" baseline="0">
          <a:solidFill>
            <a:schemeClr val="tx1"/>
          </a:solidFill>
          <a:latin typeface="+mn-lt"/>
          <a:ea typeface="+mn-ea"/>
          <a:cs typeface="+mn-cs"/>
        </a:defRPr>
      </a:lvl3pPr>
      <a:lvl4pPr marL="1008000" marR="0" indent="-252000" algn="l" defTabSz="360000" rtl="0" eaLnBrk="1" fontAlgn="auto" latinLnBrk="0" hangingPunct="1">
        <a:lnSpc>
          <a:spcPct val="110000"/>
        </a:lnSpc>
        <a:spcBef>
          <a:spcPts val="600"/>
        </a:spcBef>
        <a:spcAft>
          <a:spcPts val="0"/>
        </a:spcAft>
        <a:buClr>
          <a:schemeClr val="tx1"/>
        </a:buClr>
        <a:buSzPct val="100000"/>
        <a:buFont typeface="Verdana" pitchFamily="34" charset="0"/>
        <a:buChar char="–"/>
        <a:tabLst>
          <a:tab pos="252000" algn="l"/>
        </a:tabLst>
        <a:defRPr sz="2000" kern="1200" baseline="0">
          <a:solidFill>
            <a:schemeClr val="tx1"/>
          </a:solidFill>
          <a:latin typeface="+mn-lt"/>
          <a:ea typeface="+mn-ea"/>
          <a:cs typeface="+mn-cs"/>
        </a:defRPr>
      </a:lvl4pPr>
      <a:lvl5pPr marL="1260000" marR="0" indent="-252000" algn="l" defTabSz="360000" rtl="0" eaLnBrk="1" fontAlgn="auto" latinLnBrk="0" hangingPunct="1">
        <a:lnSpc>
          <a:spcPct val="110000"/>
        </a:lnSpc>
        <a:spcBef>
          <a:spcPts val="600"/>
        </a:spcBef>
        <a:spcAft>
          <a:spcPts val="0"/>
        </a:spcAft>
        <a:buClr>
          <a:srgbClr val="98C200"/>
        </a:buClr>
        <a:buSzPct val="100000"/>
        <a:buFont typeface="Wingdings" pitchFamily="2" charset="2"/>
        <a:buChar char="§"/>
        <a:tabLst>
          <a:tab pos="1074738" algn="l"/>
        </a:tabLst>
        <a:defRPr sz="2000" kern="1200" baseline="0">
          <a:solidFill>
            <a:schemeClr val="tx1"/>
          </a:solidFill>
          <a:latin typeface="+mn-lt"/>
          <a:ea typeface="+mn-ea"/>
          <a:cs typeface="+mn-cs"/>
        </a:defRPr>
      </a:lvl5pPr>
      <a:lvl6pPr marL="1612900" marR="0" indent="-252000" algn="l" defTabSz="914400" rtl="0" eaLnBrk="1" fontAlgn="auto" latinLnBrk="0" hangingPunct="1">
        <a:lnSpc>
          <a:spcPct val="110000"/>
        </a:lnSpc>
        <a:spcBef>
          <a:spcPts val="400"/>
        </a:spcBef>
        <a:spcAft>
          <a:spcPts val="0"/>
        </a:spcAft>
        <a:buClr>
          <a:schemeClr val="tx1"/>
        </a:buClr>
        <a:buSzTx/>
        <a:buFont typeface="Verdana" pitchFamily="34" charset="0"/>
        <a:buNone/>
        <a:tabLst>
          <a:tab pos="1074738" algn="l"/>
        </a:tabLst>
        <a:defRPr sz="2000" kern="1200" baseline="0">
          <a:solidFill>
            <a:schemeClr val="tx1"/>
          </a:solidFill>
          <a:latin typeface="+mn-lt"/>
          <a:ea typeface="+mn-ea"/>
          <a:cs typeface="+mn-cs"/>
        </a:defRPr>
      </a:lvl6pPr>
      <a:lvl7pPr marL="1885950" indent="-266700" algn="l" defTabSz="914400" rtl="0" eaLnBrk="1" latinLnBrk="0" hangingPunct="1">
        <a:spcBef>
          <a:spcPct val="20000"/>
        </a:spcBef>
        <a:buClr>
          <a:schemeClr val="accent6"/>
        </a:buClr>
        <a:buFont typeface="Wingdings" pitchFamily="2" charset="2"/>
        <a:buChar char="§"/>
        <a:tabLst>
          <a:tab pos="1074738" algn="l"/>
        </a:tabLst>
        <a:defRPr sz="2000" kern="1200" baseline="0">
          <a:solidFill>
            <a:schemeClr val="tx1"/>
          </a:solidFill>
          <a:latin typeface="+mn-lt"/>
          <a:ea typeface="+mn-ea"/>
          <a:cs typeface="+mn-cs"/>
        </a:defRPr>
      </a:lvl7pPr>
      <a:lvl8pPr marL="2152650" indent="-266700" algn="l" defTabSz="914400" rtl="0" eaLnBrk="1" latinLnBrk="0" hangingPunct="1">
        <a:spcBef>
          <a:spcPct val="20000"/>
        </a:spcBef>
        <a:buClr>
          <a:schemeClr val="accent6"/>
        </a:buClr>
        <a:buFont typeface="Wingdings" pitchFamily="2" charset="2"/>
        <a:buChar char="§"/>
        <a:tabLst>
          <a:tab pos="1074738" algn="l"/>
        </a:tabLst>
        <a:defRPr sz="2000" kern="1200" baseline="0">
          <a:solidFill>
            <a:schemeClr val="tx1"/>
          </a:solidFill>
          <a:latin typeface="+mn-lt"/>
          <a:ea typeface="+mn-ea"/>
          <a:cs typeface="+mn-cs"/>
        </a:defRPr>
      </a:lvl8pPr>
      <a:lvl9pPr marL="2333625" indent="-180975" algn="l" defTabSz="914400" rtl="0" eaLnBrk="1" latinLnBrk="0" hangingPunct="1">
        <a:spcBef>
          <a:spcPct val="20000"/>
        </a:spcBef>
        <a:buClr>
          <a:schemeClr val="accent6"/>
        </a:buClr>
        <a:buFont typeface="Wingdings" pitchFamily="2" charset="2"/>
        <a:buChar char="§"/>
        <a:tabLst>
          <a:tab pos="1074738" algn="l"/>
        </a:tabLst>
        <a:defRPr sz="2000" kern="1200" baseline="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sv-SE">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sv-SE">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FD5DB76-6BBF-4192-9703-B21B7F3F3CFA}" type="slidenum">
              <a:rPr lang="sv-SE" altLang="sv-SE" smtClean="0">
                <a:solidFill>
                  <a:srgbClr val="000000"/>
                </a:solidFill>
              </a:rPr>
              <a:pPr/>
              <a:t>‹#›</a:t>
            </a:fld>
            <a:endParaRPr lang="sv-SE" altLang="sv-SE" smtClean="0">
              <a:solidFill>
                <a:srgbClr val="000000"/>
              </a:solidFill>
            </a:endParaRPr>
          </a:p>
        </p:txBody>
      </p:sp>
    </p:spTree>
    <p:extLst>
      <p:ext uri="{BB962C8B-B14F-4D97-AF65-F5344CB8AC3E}">
        <p14:creationId xmlns:p14="http://schemas.microsoft.com/office/powerpoint/2010/main" val="482719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1105867"/>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2431429"/>
            <a:ext cx="8229600" cy="3661867"/>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aseline="0">
                <a:solidFill>
                  <a:srgbClr val="B1B3B4"/>
                </a:solidFill>
              </a:defRPr>
            </a:lvl1pPr>
          </a:lstStyle>
          <a:p>
            <a:pPr fontAlgn="auto">
              <a:spcBef>
                <a:spcPts val="0"/>
              </a:spcBef>
              <a:spcAft>
                <a:spcPts val="0"/>
              </a:spcAft>
            </a:pPr>
            <a:fld id="{978482F5-F150-4712-A562-BF636E0F2265}" type="datetime1">
              <a:rPr lang="sv-SE" smtClean="0">
                <a:latin typeface="Arial"/>
              </a:rPr>
              <a:pPr fontAlgn="auto">
                <a:spcBef>
                  <a:spcPts val="0"/>
                </a:spcBef>
                <a:spcAft>
                  <a:spcPts val="0"/>
                </a:spcAft>
              </a:pPr>
              <a:t>2015-09-16</a:t>
            </a:fld>
            <a:endParaRPr lang="sv-SE" dirty="0">
              <a:latin typeface="Arial"/>
            </a:endParaRPr>
          </a:p>
        </p:txBody>
      </p:sp>
      <p:sp>
        <p:nvSpPr>
          <p:cNvPr id="5" name="Platshållare för sidfot 4"/>
          <p:cNvSpPr>
            <a:spLocks noGrp="1"/>
          </p:cNvSpPr>
          <p:nvPr>
            <p:ph type="ftr" sz="quarter" idx="3"/>
          </p:nvPr>
        </p:nvSpPr>
        <p:spPr>
          <a:xfrm>
            <a:off x="1259632" y="476672"/>
            <a:ext cx="6624736" cy="288032"/>
          </a:xfrm>
          <a:prstGeom prst="rect">
            <a:avLst/>
          </a:prstGeom>
        </p:spPr>
        <p:txBody>
          <a:bodyPr vert="horz" lIns="91440" tIns="45720" rIns="91440" bIns="45720" rtlCol="0" anchor="ctr"/>
          <a:lstStyle>
            <a:lvl1pPr algn="ctr">
              <a:defRPr sz="1200" b="1" cap="all" baseline="0">
                <a:solidFill>
                  <a:schemeClr val="tx2"/>
                </a:solidFill>
                <a:latin typeface="+mj-lt"/>
              </a:defRPr>
            </a:lvl1pPr>
          </a:lstStyle>
          <a:p>
            <a:pPr fontAlgn="auto">
              <a:spcBef>
                <a:spcPts val="0"/>
              </a:spcBef>
              <a:spcAft>
                <a:spcPts val="0"/>
              </a:spcAft>
            </a:pPr>
            <a:r>
              <a:rPr lang="sv-SE" dirty="0" smtClean="0">
                <a:solidFill>
                  <a:srgbClr val="006F62"/>
                </a:solidFill>
              </a:rPr>
              <a:t>Titel</a:t>
            </a:r>
            <a:r>
              <a:rPr lang="en-US" dirty="0" smtClean="0">
                <a:solidFill>
                  <a:srgbClr val="006F62"/>
                </a:solidFill>
              </a:rPr>
              <a:t> </a:t>
            </a:r>
            <a:r>
              <a:rPr lang="sv-SE" dirty="0" smtClean="0">
                <a:solidFill>
                  <a:srgbClr val="006F62"/>
                </a:solidFill>
              </a:rPr>
              <a:t>– Gå till Infoga – Sidhuvud/sidfot</a:t>
            </a:r>
            <a:endParaRPr lang="sv-SE" dirty="0">
              <a:solidFill>
                <a:srgbClr val="006F62"/>
              </a:solidFill>
            </a:endParaRPr>
          </a:p>
        </p:txBody>
      </p:sp>
      <p:pic>
        <p:nvPicPr>
          <p:cNvPr id="2050" name="Picture 2"/>
          <p:cNvPicPr>
            <a:picLocks noChangeAspect="1" noChangeArrowheads="1"/>
          </p:cNvPicPr>
          <p:nvPr/>
        </p:nvPicPr>
        <p:blipFill>
          <a:blip r:embed="rId16" cstate="email">
            <a:extLst>
              <a:ext uri="{28A0092B-C50C-407E-A947-70E740481C1C}">
                <a14:useLocalDpi xmlns:a14="http://schemas.microsoft.com/office/drawing/2010/main" val="0"/>
              </a:ext>
            </a:extLst>
          </a:blip>
          <a:stretch>
            <a:fillRect/>
          </a:stretch>
        </p:blipFill>
        <p:spPr bwMode="auto">
          <a:xfrm>
            <a:off x="7569978" y="6156601"/>
            <a:ext cx="1106468" cy="4407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ak 7"/>
          <p:cNvCxnSpPr/>
          <p:nvPr/>
        </p:nvCxnSpPr>
        <p:spPr>
          <a:xfrm>
            <a:off x="467544" y="836712"/>
            <a:ext cx="8208912" cy="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59881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iming>
    <p:tnLst>
      <p:par>
        <p:cTn id="1" dur="indefinite" restart="never" nodeType="tmRoot"/>
      </p:par>
    </p:tnLst>
  </p:timing>
  <p:hf sldNum="0" hdr="0" dt="0"/>
  <p:txStyles>
    <p:titleStyle>
      <a:lvl1pPr algn="ctr" defTabSz="914400" rtl="0" eaLnBrk="1" latinLnBrk="0" hangingPunct="1">
        <a:lnSpc>
          <a:spcPts val="4600"/>
        </a:lnSpc>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lnSpc>
          <a:spcPts val="4000"/>
        </a:lnSpc>
        <a:spcBef>
          <a:spcPts val="0"/>
        </a:spcBef>
        <a:buFont typeface="Arial" panose="020B0604020202020204" pitchFamily="34" charset="0"/>
        <a:buChar char="•"/>
        <a:defRPr sz="2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40299" y="1268508"/>
            <a:ext cx="6357090" cy="919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ctr" anchorCtr="0" compatLnSpc="1">
            <a:prstTxWarp prst="textNoShape">
              <a:avLst/>
            </a:prstTxWarp>
          </a:bodyPr>
          <a:lstStyle/>
          <a:p>
            <a:pPr lvl="0"/>
            <a:r>
              <a:rPr lang="sv-SE" smtClean="0"/>
              <a:t>Klicka här för att ändra format</a:t>
            </a:r>
          </a:p>
        </p:txBody>
      </p:sp>
      <p:sp>
        <p:nvSpPr>
          <p:cNvPr id="1027" name="Rectangle 3"/>
          <p:cNvSpPr>
            <a:spLocks noGrp="1" noChangeArrowheads="1"/>
          </p:cNvSpPr>
          <p:nvPr>
            <p:ph type="body" idx="1"/>
          </p:nvPr>
        </p:nvSpPr>
        <p:spPr bwMode="auto">
          <a:xfrm>
            <a:off x="2340300" y="2276402"/>
            <a:ext cx="6346230" cy="3197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306" tIns="52153" rIns="104306" bIns="52153" numCol="1" anchor="t" anchorCtr="0" compatLnSpc="1">
            <a:prstTxWarp prst="textNoShape">
              <a:avLst/>
            </a:prstTxWarp>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pic>
        <p:nvPicPr>
          <p:cNvPr id="1031" name="Bildobjekt 8" descr="RegionHalland_rgb.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019" y="296609"/>
            <a:ext cx="1876040" cy="44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objekt 1"/>
          <p:cNvPicPr>
            <a:picLocks noChangeAspect="1"/>
          </p:cNvPicPr>
          <p:nvPr/>
        </p:nvPicPr>
        <p:blipFill>
          <a:blip r:embed="rId7" cstate="print">
            <a:extLst>
              <a:ext uri="{28A0092B-C50C-407E-A947-70E740481C1C}">
                <a14:useLocalDpi xmlns:a14="http://schemas.microsoft.com/office/drawing/2010/main" val="0"/>
              </a:ext>
            </a:extLst>
          </a:blip>
          <a:srcRect t="3752"/>
          <a:stretch>
            <a:fillRect/>
          </a:stretch>
        </p:blipFill>
        <p:spPr>
          <a:xfrm>
            <a:off x="-2903" y="6433289"/>
            <a:ext cx="9148960" cy="452898"/>
          </a:xfrm>
          <a:prstGeom prst="rect">
            <a:avLst/>
          </a:prstGeom>
        </p:spPr>
      </p:pic>
    </p:spTree>
    <p:extLst>
      <p:ext uri="{BB962C8B-B14F-4D97-AF65-F5344CB8AC3E}">
        <p14:creationId xmlns:p14="http://schemas.microsoft.com/office/powerpoint/2010/main" val="180238602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Lst>
  <p:txStyles>
    <p:titleStyle>
      <a:lvl1pPr algn="l" defTabSz="891859" rtl="0" eaLnBrk="1" fontAlgn="base" hangingPunct="1">
        <a:spcBef>
          <a:spcPct val="0"/>
        </a:spcBef>
        <a:spcAft>
          <a:spcPct val="0"/>
        </a:spcAft>
        <a:defRPr sz="3078" b="1">
          <a:solidFill>
            <a:schemeClr val="tx2"/>
          </a:solidFill>
          <a:latin typeface="+mj-lt"/>
          <a:ea typeface="+mj-ea"/>
          <a:cs typeface="+mj-cs"/>
        </a:defRPr>
      </a:lvl1pPr>
      <a:lvl2pPr algn="l" defTabSz="891859" rtl="0" eaLnBrk="1" fontAlgn="base" hangingPunct="1">
        <a:spcBef>
          <a:spcPct val="0"/>
        </a:spcBef>
        <a:spcAft>
          <a:spcPct val="0"/>
        </a:spcAft>
        <a:defRPr sz="3506" b="1">
          <a:solidFill>
            <a:schemeClr val="tx2"/>
          </a:solidFill>
          <a:latin typeface="Arial" charset="0"/>
        </a:defRPr>
      </a:lvl2pPr>
      <a:lvl3pPr algn="l" defTabSz="891859" rtl="0" eaLnBrk="1" fontAlgn="base" hangingPunct="1">
        <a:spcBef>
          <a:spcPct val="0"/>
        </a:spcBef>
        <a:spcAft>
          <a:spcPct val="0"/>
        </a:spcAft>
        <a:defRPr sz="3506" b="1">
          <a:solidFill>
            <a:schemeClr val="tx2"/>
          </a:solidFill>
          <a:latin typeface="Arial" charset="0"/>
        </a:defRPr>
      </a:lvl3pPr>
      <a:lvl4pPr algn="l" defTabSz="891859" rtl="0" eaLnBrk="1" fontAlgn="base" hangingPunct="1">
        <a:spcBef>
          <a:spcPct val="0"/>
        </a:spcBef>
        <a:spcAft>
          <a:spcPct val="0"/>
        </a:spcAft>
        <a:defRPr sz="3506" b="1">
          <a:solidFill>
            <a:schemeClr val="tx2"/>
          </a:solidFill>
          <a:latin typeface="Arial" charset="0"/>
        </a:defRPr>
      </a:lvl4pPr>
      <a:lvl5pPr algn="l" defTabSz="891859" rtl="0" eaLnBrk="1" fontAlgn="base" hangingPunct="1">
        <a:spcBef>
          <a:spcPct val="0"/>
        </a:spcBef>
        <a:spcAft>
          <a:spcPct val="0"/>
        </a:spcAft>
        <a:defRPr sz="3506" b="1">
          <a:solidFill>
            <a:schemeClr val="tx2"/>
          </a:solidFill>
          <a:latin typeface="Arial" charset="0"/>
        </a:defRPr>
      </a:lvl5pPr>
      <a:lvl6pPr marL="390952" algn="l" defTabSz="891859" rtl="0" eaLnBrk="1" fontAlgn="base" hangingPunct="1">
        <a:spcBef>
          <a:spcPct val="0"/>
        </a:spcBef>
        <a:spcAft>
          <a:spcPct val="0"/>
        </a:spcAft>
        <a:defRPr sz="3506" b="1">
          <a:solidFill>
            <a:schemeClr val="tx2"/>
          </a:solidFill>
          <a:latin typeface="Arial" charset="0"/>
        </a:defRPr>
      </a:lvl6pPr>
      <a:lvl7pPr marL="781903" algn="l" defTabSz="891859" rtl="0" eaLnBrk="1" fontAlgn="base" hangingPunct="1">
        <a:spcBef>
          <a:spcPct val="0"/>
        </a:spcBef>
        <a:spcAft>
          <a:spcPct val="0"/>
        </a:spcAft>
        <a:defRPr sz="3506" b="1">
          <a:solidFill>
            <a:schemeClr val="tx2"/>
          </a:solidFill>
          <a:latin typeface="Arial" charset="0"/>
        </a:defRPr>
      </a:lvl7pPr>
      <a:lvl8pPr marL="1172855" algn="l" defTabSz="891859" rtl="0" eaLnBrk="1" fontAlgn="base" hangingPunct="1">
        <a:spcBef>
          <a:spcPct val="0"/>
        </a:spcBef>
        <a:spcAft>
          <a:spcPct val="0"/>
        </a:spcAft>
        <a:defRPr sz="3506" b="1">
          <a:solidFill>
            <a:schemeClr val="tx2"/>
          </a:solidFill>
          <a:latin typeface="Arial" charset="0"/>
        </a:defRPr>
      </a:lvl8pPr>
      <a:lvl9pPr marL="1563807" algn="l" defTabSz="891859" rtl="0" eaLnBrk="1" fontAlgn="base" hangingPunct="1">
        <a:spcBef>
          <a:spcPct val="0"/>
        </a:spcBef>
        <a:spcAft>
          <a:spcPct val="0"/>
        </a:spcAft>
        <a:defRPr sz="3506" b="1">
          <a:solidFill>
            <a:schemeClr val="tx2"/>
          </a:solidFill>
          <a:latin typeface="Arial" charset="0"/>
        </a:defRPr>
      </a:lvl9pPr>
    </p:titleStyle>
    <p:bodyStyle>
      <a:lvl1pPr marL="333938" indent="-333938" algn="l" defTabSz="891859" rtl="0" eaLnBrk="1" fontAlgn="base" hangingPunct="1">
        <a:spcBef>
          <a:spcPct val="20000"/>
        </a:spcBef>
        <a:spcAft>
          <a:spcPct val="0"/>
        </a:spcAft>
        <a:defRPr sz="2052">
          <a:solidFill>
            <a:schemeClr val="tx1"/>
          </a:solidFill>
          <a:latin typeface="+mn-lt"/>
          <a:ea typeface="+mn-ea"/>
          <a:cs typeface="+mn-cs"/>
        </a:defRPr>
      </a:lvl1pPr>
      <a:lvl2pPr marL="724890" indent="-278282" algn="l" defTabSz="891859" rtl="0" eaLnBrk="1" fontAlgn="base" hangingPunct="1">
        <a:spcBef>
          <a:spcPct val="20000"/>
        </a:spcBef>
        <a:spcAft>
          <a:spcPct val="0"/>
        </a:spcAft>
        <a:defRPr sz="2052">
          <a:solidFill>
            <a:schemeClr val="tx1"/>
          </a:solidFill>
          <a:latin typeface="+mn-lt"/>
        </a:defRPr>
      </a:lvl2pPr>
      <a:lvl3pPr marL="1114484" indent="-222625" algn="l" defTabSz="891859" rtl="0" eaLnBrk="1" fontAlgn="base" hangingPunct="1">
        <a:spcBef>
          <a:spcPct val="20000"/>
        </a:spcBef>
        <a:spcAft>
          <a:spcPct val="0"/>
        </a:spcAft>
        <a:defRPr sz="2052">
          <a:solidFill>
            <a:schemeClr val="tx1"/>
          </a:solidFill>
          <a:latin typeface="+mn-lt"/>
        </a:defRPr>
      </a:lvl3pPr>
      <a:lvl4pPr marL="1561092" indent="-222625" algn="l" defTabSz="891859" rtl="0" eaLnBrk="1" fontAlgn="base" hangingPunct="1">
        <a:spcBef>
          <a:spcPct val="20000"/>
        </a:spcBef>
        <a:spcAft>
          <a:spcPct val="0"/>
        </a:spcAft>
        <a:defRPr sz="2052">
          <a:solidFill>
            <a:schemeClr val="tx1"/>
          </a:solidFill>
          <a:latin typeface="+mn-lt"/>
        </a:defRPr>
      </a:lvl4pPr>
      <a:lvl5pPr marL="2006343" indent="-222625" algn="l" defTabSz="891859" rtl="0" eaLnBrk="1" fontAlgn="base" hangingPunct="1">
        <a:spcBef>
          <a:spcPct val="20000"/>
        </a:spcBef>
        <a:spcAft>
          <a:spcPct val="0"/>
        </a:spcAft>
        <a:defRPr sz="2052">
          <a:solidFill>
            <a:schemeClr val="tx1"/>
          </a:solidFill>
          <a:latin typeface="+mn-lt"/>
        </a:defRPr>
      </a:lvl5pPr>
      <a:lvl6pPr marL="2397294" indent="-222625" algn="l" defTabSz="891859" rtl="0" eaLnBrk="1" fontAlgn="base" hangingPunct="1">
        <a:spcBef>
          <a:spcPct val="20000"/>
        </a:spcBef>
        <a:spcAft>
          <a:spcPct val="0"/>
        </a:spcAft>
        <a:defRPr sz="2309">
          <a:solidFill>
            <a:schemeClr val="tx1"/>
          </a:solidFill>
          <a:latin typeface="+mn-lt"/>
        </a:defRPr>
      </a:lvl6pPr>
      <a:lvl7pPr marL="2788246" indent="-222625" algn="l" defTabSz="891859" rtl="0" eaLnBrk="1" fontAlgn="base" hangingPunct="1">
        <a:spcBef>
          <a:spcPct val="20000"/>
        </a:spcBef>
        <a:spcAft>
          <a:spcPct val="0"/>
        </a:spcAft>
        <a:defRPr sz="2309">
          <a:solidFill>
            <a:schemeClr val="tx1"/>
          </a:solidFill>
          <a:latin typeface="+mn-lt"/>
        </a:defRPr>
      </a:lvl7pPr>
      <a:lvl8pPr marL="3179198" indent="-222625" algn="l" defTabSz="891859" rtl="0" eaLnBrk="1" fontAlgn="base" hangingPunct="1">
        <a:spcBef>
          <a:spcPct val="20000"/>
        </a:spcBef>
        <a:spcAft>
          <a:spcPct val="0"/>
        </a:spcAft>
        <a:defRPr sz="2309">
          <a:solidFill>
            <a:schemeClr val="tx1"/>
          </a:solidFill>
          <a:latin typeface="+mn-lt"/>
        </a:defRPr>
      </a:lvl8pPr>
      <a:lvl9pPr marL="3570149" indent="-222625" algn="l" defTabSz="891859" rtl="0" eaLnBrk="1" fontAlgn="base" hangingPunct="1">
        <a:spcBef>
          <a:spcPct val="20000"/>
        </a:spcBef>
        <a:spcAft>
          <a:spcPct val="0"/>
        </a:spcAft>
        <a:defRPr sz="2309">
          <a:solidFill>
            <a:schemeClr val="tx1"/>
          </a:solidFill>
          <a:latin typeface="+mn-lt"/>
        </a:defRPr>
      </a:lvl9pPr>
    </p:bodyStyle>
    <p:otherStyle>
      <a:defPPr>
        <a:defRPr lang="sv-SE"/>
      </a:defPPr>
      <a:lvl1pPr marL="0" algn="l" defTabSz="781903" rtl="0" eaLnBrk="1" latinLnBrk="0" hangingPunct="1">
        <a:defRPr sz="1539" kern="1200">
          <a:solidFill>
            <a:schemeClr val="tx1"/>
          </a:solidFill>
          <a:latin typeface="+mn-lt"/>
          <a:ea typeface="+mn-ea"/>
          <a:cs typeface="+mn-cs"/>
        </a:defRPr>
      </a:lvl1pPr>
      <a:lvl2pPr marL="390952" algn="l" defTabSz="781903" rtl="0" eaLnBrk="1" latinLnBrk="0" hangingPunct="1">
        <a:defRPr sz="1539" kern="1200">
          <a:solidFill>
            <a:schemeClr val="tx1"/>
          </a:solidFill>
          <a:latin typeface="+mn-lt"/>
          <a:ea typeface="+mn-ea"/>
          <a:cs typeface="+mn-cs"/>
        </a:defRPr>
      </a:lvl2pPr>
      <a:lvl3pPr marL="781903" algn="l" defTabSz="781903" rtl="0" eaLnBrk="1" latinLnBrk="0" hangingPunct="1">
        <a:defRPr sz="1539" kern="1200">
          <a:solidFill>
            <a:schemeClr val="tx1"/>
          </a:solidFill>
          <a:latin typeface="+mn-lt"/>
          <a:ea typeface="+mn-ea"/>
          <a:cs typeface="+mn-cs"/>
        </a:defRPr>
      </a:lvl3pPr>
      <a:lvl4pPr marL="1172855" algn="l" defTabSz="781903" rtl="0" eaLnBrk="1" latinLnBrk="0" hangingPunct="1">
        <a:defRPr sz="1539" kern="1200">
          <a:solidFill>
            <a:schemeClr val="tx1"/>
          </a:solidFill>
          <a:latin typeface="+mn-lt"/>
          <a:ea typeface="+mn-ea"/>
          <a:cs typeface="+mn-cs"/>
        </a:defRPr>
      </a:lvl4pPr>
      <a:lvl5pPr marL="1563807" algn="l" defTabSz="781903" rtl="0" eaLnBrk="1" latinLnBrk="0" hangingPunct="1">
        <a:defRPr sz="1539" kern="1200">
          <a:solidFill>
            <a:schemeClr val="tx1"/>
          </a:solidFill>
          <a:latin typeface="+mn-lt"/>
          <a:ea typeface="+mn-ea"/>
          <a:cs typeface="+mn-cs"/>
        </a:defRPr>
      </a:lvl5pPr>
      <a:lvl6pPr marL="1954759" algn="l" defTabSz="781903" rtl="0" eaLnBrk="1" latinLnBrk="0" hangingPunct="1">
        <a:defRPr sz="1539" kern="1200">
          <a:solidFill>
            <a:schemeClr val="tx1"/>
          </a:solidFill>
          <a:latin typeface="+mn-lt"/>
          <a:ea typeface="+mn-ea"/>
          <a:cs typeface="+mn-cs"/>
        </a:defRPr>
      </a:lvl6pPr>
      <a:lvl7pPr marL="2345710" algn="l" defTabSz="781903" rtl="0" eaLnBrk="1" latinLnBrk="0" hangingPunct="1">
        <a:defRPr sz="1539" kern="1200">
          <a:solidFill>
            <a:schemeClr val="tx1"/>
          </a:solidFill>
          <a:latin typeface="+mn-lt"/>
          <a:ea typeface="+mn-ea"/>
          <a:cs typeface="+mn-cs"/>
        </a:defRPr>
      </a:lvl7pPr>
      <a:lvl8pPr marL="2736662" algn="l" defTabSz="781903" rtl="0" eaLnBrk="1" latinLnBrk="0" hangingPunct="1">
        <a:defRPr sz="1539" kern="1200">
          <a:solidFill>
            <a:schemeClr val="tx1"/>
          </a:solidFill>
          <a:latin typeface="+mn-lt"/>
          <a:ea typeface="+mn-ea"/>
          <a:cs typeface="+mn-cs"/>
        </a:defRPr>
      </a:lvl8pPr>
      <a:lvl9pPr marL="3127614" algn="l" defTabSz="781903" rtl="0" eaLnBrk="1" latinLnBrk="0" hangingPunct="1">
        <a:defRPr sz="153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23528" y="6480000"/>
            <a:ext cx="718071" cy="216024"/>
          </a:xfrm>
          <a:prstGeom prst="rect">
            <a:avLst/>
          </a:prstGeom>
        </p:spPr>
        <p:txBody>
          <a:bodyPr vert="horz" lIns="91440" tIns="45720" rIns="91440" bIns="45720" rtlCol="0" anchor="t" anchorCtr="0"/>
          <a:lstStyle>
            <a:lvl1pPr algn="l">
              <a:defRPr sz="800">
                <a:solidFill>
                  <a:schemeClr val="tx1"/>
                </a:solidFill>
              </a:defRPr>
            </a:lvl1pPr>
          </a:lstStyle>
          <a:p>
            <a:pPr fontAlgn="auto">
              <a:spcBef>
                <a:spcPts val="0"/>
              </a:spcBef>
              <a:spcAft>
                <a:spcPts val="0"/>
              </a:spcAft>
            </a:pPr>
            <a:fld id="{6D8F9DCC-59F9-4D20-B219-7832D570049E}" type="datetime1">
              <a:rPr lang="sv-SE" smtClean="0">
                <a:solidFill>
                  <a:srgbClr val="000000"/>
                </a:solidFill>
                <a:latin typeface="Arial"/>
              </a:rPr>
              <a:pPr fontAlgn="auto">
                <a:spcBef>
                  <a:spcPts val="0"/>
                </a:spcBef>
                <a:spcAft>
                  <a:spcPts val="0"/>
                </a:spcAft>
              </a:pPr>
              <a:t>2015-09-16</a:t>
            </a:fld>
            <a:endParaRPr lang="sv-SE" dirty="0">
              <a:solidFill>
                <a:srgbClr val="000000"/>
              </a:solidFill>
              <a:latin typeface="Arial"/>
            </a:endParaRPr>
          </a:p>
        </p:txBody>
      </p:sp>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972000" y="2782800"/>
            <a:ext cx="7272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24000" y="6184800"/>
            <a:ext cx="5184000" cy="205681"/>
          </a:xfrm>
          <a:prstGeom prst="rect">
            <a:avLst/>
          </a:prstGeom>
        </p:spPr>
        <p:txBody>
          <a:bodyPr vert="horz" lIns="91440" tIns="45720" rIns="91440" bIns="45720" rtlCol="0" anchor="t" anchorCtr="0"/>
          <a:lstStyle>
            <a:lvl1pPr algn="l">
              <a:defRPr sz="1000" b="1">
                <a:solidFill>
                  <a:schemeClr val="accent6"/>
                </a:solidFill>
              </a:defRPr>
            </a:lvl1pPr>
          </a:lstStyle>
          <a:p>
            <a:pPr fontAlgn="auto">
              <a:spcBef>
                <a:spcPts val="0"/>
              </a:spcBef>
              <a:spcAft>
                <a:spcPts val="0"/>
              </a:spcAft>
            </a:pPr>
            <a:r>
              <a:rPr lang="sv-SE" dirty="0" smtClean="0">
                <a:solidFill>
                  <a:srgbClr val="8D0017"/>
                </a:solidFill>
                <a:latin typeface="Arial"/>
              </a:rPr>
              <a:t>(ange enhet via Infoga sidfot)</a:t>
            </a:r>
            <a:endParaRPr lang="sv-SE" sz="800" b="0" dirty="0">
              <a:solidFill>
                <a:srgbClr val="8D0017"/>
              </a:solidFill>
              <a:latin typeface="Arial"/>
            </a:endParaRPr>
          </a:p>
        </p:txBody>
      </p:sp>
      <p:sp>
        <p:nvSpPr>
          <p:cNvPr id="6" name="Platshållare för bildnummer 5"/>
          <p:cNvSpPr>
            <a:spLocks noGrp="1"/>
          </p:cNvSpPr>
          <p:nvPr>
            <p:ph type="sldNum" sz="quarter" idx="4"/>
          </p:nvPr>
        </p:nvSpPr>
        <p:spPr>
          <a:xfrm>
            <a:off x="1043608" y="6496484"/>
            <a:ext cx="718071" cy="183282"/>
          </a:xfrm>
          <a:prstGeom prst="rect">
            <a:avLst/>
          </a:prstGeom>
        </p:spPr>
        <p:txBody>
          <a:bodyPr vert="horz" lIns="91440" tIns="45720" rIns="91440" bIns="45720" rtlCol="0" anchor="ctr"/>
          <a:lstStyle>
            <a:lvl1pPr algn="l">
              <a:defRPr sz="800">
                <a:solidFill>
                  <a:schemeClr val="tx1">
                    <a:tint val="75000"/>
                  </a:schemeClr>
                </a:solidFill>
              </a:defRPr>
            </a:lvl1pPr>
          </a:lstStyle>
          <a:p>
            <a:pPr fontAlgn="auto">
              <a:spcBef>
                <a:spcPts val="0"/>
              </a:spcBef>
              <a:spcAft>
                <a:spcPts val="0"/>
              </a:spcAft>
            </a:pPr>
            <a:fld id="{6F44378D-1D2D-4DB9-B9D8-A6B719AA0047}" type="slidenum">
              <a:rPr lang="sv-SE" smtClean="0">
                <a:solidFill>
                  <a:srgbClr val="000000">
                    <a:tint val="75000"/>
                  </a:srgbClr>
                </a:solidFill>
                <a:latin typeface="Arial"/>
              </a:rPr>
              <a:pPr fontAlgn="auto">
                <a:spcBef>
                  <a:spcPts val="0"/>
                </a:spcBef>
                <a:spcAft>
                  <a:spcPts val="0"/>
                </a:spcAft>
              </a:pPr>
              <a:t>‹#›</a:t>
            </a:fld>
            <a:endParaRPr lang="sv-SE" dirty="0">
              <a:solidFill>
                <a:srgbClr val="000000">
                  <a:tint val="75000"/>
                </a:srgbClr>
              </a:solidFill>
              <a:latin typeface="Arial"/>
            </a:endParaRPr>
          </a:p>
        </p:txBody>
      </p:sp>
      <p:pic>
        <p:nvPicPr>
          <p:cNvPr id="10" name="Picture 13"/>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003020" y="6156790"/>
            <a:ext cx="1770892" cy="484633"/>
          </a:xfrm>
          <a:prstGeom prst="rect">
            <a:avLst/>
          </a:prstGeom>
        </p:spPr>
      </p:pic>
    </p:spTree>
    <p:extLst>
      <p:ext uri="{BB962C8B-B14F-4D97-AF65-F5344CB8AC3E}">
        <p14:creationId xmlns:p14="http://schemas.microsoft.com/office/powerpoint/2010/main" val="19021764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23528" y="6480000"/>
            <a:ext cx="718071" cy="216024"/>
          </a:xfrm>
          <a:prstGeom prst="rect">
            <a:avLst/>
          </a:prstGeom>
        </p:spPr>
        <p:txBody>
          <a:bodyPr vert="horz" lIns="91440" tIns="45720" rIns="91440" bIns="45720" rtlCol="0" anchor="t" anchorCtr="0"/>
          <a:lstStyle>
            <a:lvl1pPr algn="l">
              <a:defRPr sz="800">
                <a:solidFill>
                  <a:schemeClr val="tx1"/>
                </a:solidFill>
              </a:defRPr>
            </a:lvl1pPr>
          </a:lstStyle>
          <a:p>
            <a:pPr fontAlgn="auto">
              <a:spcBef>
                <a:spcPts val="0"/>
              </a:spcBef>
              <a:spcAft>
                <a:spcPts val="0"/>
              </a:spcAft>
            </a:pPr>
            <a:fld id="{6D8F9DCC-59F9-4D20-B219-7832D570049E}" type="datetime1">
              <a:rPr lang="sv-SE" smtClean="0">
                <a:solidFill>
                  <a:srgbClr val="000000"/>
                </a:solidFill>
                <a:latin typeface="Arial"/>
              </a:rPr>
              <a:pPr fontAlgn="auto">
                <a:spcBef>
                  <a:spcPts val="0"/>
                </a:spcBef>
                <a:spcAft>
                  <a:spcPts val="0"/>
                </a:spcAft>
              </a:pPr>
              <a:t>2015-09-16</a:t>
            </a:fld>
            <a:endParaRPr lang="sv-SE" dirty="0">
              <a:solidFill>
                <a:srgbClr val="000000"/>
              </a:solidFill>
              <a:latin typeface="Arial"/>
            </a:endParaRPr>
          </a:p>
        </p:txBody>
      </p:sp>
      <p:sp>
        <p:nvSpPr>
          <p:cNvPr id="2" name="Platshållare för rubrik 1"/>
          <p:cNvSpPr>
            <a:spLocks noGrp="1"/>
          </p:cNvSpPr>
          <p:nvPr>
            <p:ph type="title"/>
          </p:nvPr>
        </p:nvSpPr>
        <p:spPr>
          <a:xfrm>
            <a:off x="972000" y="1411200"/>
            <a:ext cx="7272000" cy="648000"/>
          </a:xfrm>
          <a:prstGeom prst="rect">
            <a:avLst/>
          </a:prstGeom>
        </p:spPr>
        <p:txBody>
          <a:bodyPr vert="horz" lIns="91440" tIns="45720" rIns="91440" bIns="45720" rtlCol="0" anchor="t">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972000" y="2782800"/>
            <a:ext cx="7272000" cy="2662424"/>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5" name="Platshållare för sidfot 4"/>
          <p:cNvSpPr>
            <a:spLocks noGrp="1"/>
          </p:cNvSpPr>
          <p:nvPr>
            <p:ph type="ftr" sz="quarter" idx="3"/>
          </p:nvPr>
        </p:nvSpPr>
        <p:spPr>
          <a:xfrm>
            <a:off x="324000" y="6184800"/>
            <a:ext cx="5184000" cy="205681"/>
          </a:xfrm>
          <a:prstGeom prst="rect">
            <a:avLst/>
          </a:prstGeom>
        </p:spPr>
        <p:txBody>
          <a:bodyPr vert="horz" lIns="91440" tIns="45720" rIns="91440" bIns="45720" rtlCol="0" anchor="t" anchorCtr="0"/>
          <a:lstStyle>
            <a:lvl1pPr algn="l">
              <a:defRPr sz="1000" b="1">
                <a:solidFill>
                  <a:schemeClr val="accent6"/>
                </a:solidFill>
              </a:defRPr>
            </a:lvl1pPr>
          </a:lstStyle>
          <a:p>
            <a:pPr fontAlgn="auto">
              <a:spcBef>
                <a:spcPts val="0"/>
              </a:spcBef>
              <a:spcAft>
                <a:spcPts val="0"/>
              </a:spcAft>
            </a:pPr>
            <a:r>
              <a:rPr lang="sv-SE" dirty="0" smtClean="0">
                <a:solidFill>
                  <a:srgbClr val="8D0017"/>
                </a:solidFill>
                <a:latin typeface="Arial"/>
              </a:rPr>
              <a:t>(ange enhet via Infoga sidfot)</a:t>
            </a:r>
            <a:endParaRPr lang="sv-SE" sz="800" b="0" dirty="0">
              <a:solidFill>
                <a:srgbClr val="8D0017"/>
              </a:solidFill>
              <a:latin typeface="Arial"/>
            </a:endParaRPr>
          </a:p>
        </p:txBody>
      </p:sp>
      <p:sp>
        <p:nvSpPr>
          <p:cNvPr id="6" name="Platshållare för bildnummer 5"/>
          <p:cNvSpPr>
            <a:spLocks noGrp="1"/>
          </p:cNvSpPr>
          <p:nvPr>
            <p:ph type="sldNum" sz="quarter" idx="4"/>
          </p:nvPr>
        </p:nvSpPr>
        <p:spPr>
          <a:xfrm>
            <a:off x="1043608" y="6491436"/>
            <a:ext cx="718071" cy="183282"/>
          </a:xfrm>
          <a:prstGeom prst="rect">
            <a:avLst/>
          </a:prstGeom>
        </p:spPr>
        <p:txBody>
          <a:bodyPr vert="horz" lIns="91440" tIns="45720" rIns="91440" bIns="45720" rtlCol="0" anchor="ctr"/>
          <a:lstStyle>
            <a:lvl1pPr algn="l">
              <a:defRPr sz="800">
                <a:solidFill>
                  <a:schemeClr val="tx1">
                    <a:tint val="75000"/>
                  </a:schemeClr>
                </a:solidFill>
              </a:defRPr>
            </a:lvl1pPr>
          </a:lstStyle>
          <a:p>
            <a:pPr fontAlgn="auto">
              <a:spcBef>
                <a:spcPts val="0"/>
              </a:spcBef>
              <a:spcAft>
                <a:spcPts val="0"/>
              </a:spcAft>
            </a:pPr>
            <a:fld id="{6F44378D-1D2D-4DB9-B9D8-A6B719AA0047}" type="slidenum">
              <a:rPr lang="sv-SE" smtClean="0">
                <a:solidFill>
                  <a:srgbClr val="000000">
                    <a:tint val="75000"/>
                  </a:srgbClr>
                </a:solidFill>
                <a:latin typeface="Arial"/>
              </a:rPr>
              <a:pPr fontAlgn="auto">
                <a:spcBef>
                  <a:spcPts val="0"/>
                </a:spcBef>
                <a:spcAft>
                  <a:spcPts val="0"/>
                </a:spcAft>
              </a:pPr>
              <a:t>‹#›</a:t>
            </a:fld>
            <a:endParaRPr lang="sv-SE" dirty="0">
              <a:solidFill>
                <a:srgbClr val="000000">
                  <a:tint val="75000"/>
                </a:srgbClr>
              </a:solidFill>
              <a:latin typeface="Arial"/>
            </a:endParaRPr>
          </a:p>
        </p:txBody>
      </p:sp>
      <p:pic>
        <p:nvPicPr>
          <p:cNvPr id="10" name="Picture 13"/>
          <p:cNvPicPr>
            <a:picLocks noChangeAspect="1" noChangeArrowheads="1"/>
          </p:cNvPicPr>
          <p:nvPr userDrawn="1"/>
        </p:nvPicPr>
        <p:blipFill>
          <a:blip r:embed="rId8">
            <a:extLst>
              <a:ext uri="{28A0092B-C50C-407E-A947-70E740481C1C}">
                <a14:useLocalDpi xmlns:a14="http://schemas.microsoft.com/office/drawing/2010/main" val="0"/>
              </a:ext>
            </a:extLst>
          </a:blip>
          <a:stretch>
            <a:fillRect/>
          </a:stretch>
        </p:blipFill>
        <p:spPr bwMode="auto">
          <a:xfrm>
            <a:off x="-21920" y="0"/>
            <a:ext cx="9182161" cy="858064"/>
          </a:xfrm>
          <a:prstGeom prst="rect">
            <a:avLst/>
          </a:prstGeom>
          <a:noFill/>
          <a:extLst>
            <a:ext uri="{909E8E84-426E-40DD-AFC4-6F175D3DCCD1}">
              <a14:hiddenFill xmlns:a14="http://schemas.microsoft.com/office/drawing/2010/main">
                <a:solidFill>
                  <a:srgbClr val="FFFFFF"/>
                </a:solidFill>
              </a14:hiddenFill>
            </a:ext>
          </a:extLst>
        </p:spPr>
      </p:pic>
      <p:pic>
        <p:nvPicPr>
          <p:cNvPr id="8" name="Bildobjekt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408940" y="6147344"/>
            <a:ext cx="2517428" cy="396000"/>
          </a:xfrm>
          <a:prstGeom prst="rect">
            <a:avLst/>
          </a:prstGeom>
        </p:spPr>
      </p:pic>
    </p:spTree>
    <p:extLst>
      <p:ext uri="{BB962C8B-B14F-4D97-AF65-F5344CB8AC3E}">
        <p14:creationId xmlns:p14="http://schemas.microsoft.com/office/powerpoint/2010/main" val="226738986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timing>
    <p:tnLst>
      <p:par>
        <p:cTn id="1" dur="indefinite" restart="never" nodeType="tmRoot"/>
      </p:par>
    </p:tnLst>
  </p:timing>
  <p:hf sldNum="0" hdr="0"/>
  <p:txStyles>
    <p:titleStyle>
      <a:lvl1pPr algn="l" defTabSz="9144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p:cNvSpPr/>
          <p:nvPr userDrawn="1"/>
        </p:nvSpPr>
        <p:spPr>
          <a:xfrm>
            <a:off x="0" y="6165304"/>
            <a:ext cx="9144000" cy="692696"/>
          </a:xfrm>
          <a:prstGeom prst="rect">
            <a:avLst/>
          </a:prstGeom>
          <a:solidFill>
            <a:srgbClr val="7F1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57200" y="6520260"/>
            <a:ext cx="1018456" cy="216000"/>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pPr fontAlgn="auto">
              <a:spcBef>
                <a:spcPts val="0"/>
              </a:spcBef>
              <a:spcAft>
                <a:spcPts val="0"/>
              </a:spcAft>
            </a:pPr>
            <a:fld id="{37B8C782-2B85-427F-87EE-2B562690B968}" type="datetime1">
              <a:rPr lang="sv-SE" smtClean="0">
                <a:solidFill>
                  <a:prstClr val="white"/>
                </a:solidFill>
              </a:rPr>
              <a:pPr fontAlgn="auto">
                <a:spcBef>
                  <a:spcPts val="0"/>
                </a:spcBef>
                <a:spcAft>
                  <a:spcPts val="0"/>
                </a:spcAft>
              </a:pPr>
              <a:t>2015-09-16</a:t>
            </a:fld>
            <a:endParaRPr lang="sv-SE" dirty="0">
              <a:solidFill>
                <a:prstClr val="white"/>
              </a:solidFill>
            </a:endParaRPr>
          </a:p>
        </p:txBody>
      </p:sp>
      <p:sp>
        <p:nvSpPr>
          <p:cNvPr id="5" name="Platshållare för sidfot 4"/>
          <p:cNvSpPr>
            <a:spLocks noGrp="1"/>
          </p:cNvSpPr>
          <p:nvPr>
            <p:ph type="ftr" sz="quarter" idx="3"/>
          </p:nvPr>
        </p:nvSpPr>
        <p:spPr>
          <a:xfrm>
            <a:off x="1763688" y="6356350"/>
            <a:ext cx="4032448"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pPr fontAlgn="auto">
              <a:spcBef>
                <a:spcPts val="0"/>
              </a:spcBef>
              <a:spcAft>
                <a:spcPts val="0"/>
              </a:spcAft>
            </a:pPr>
            <a:endParaRPr lang="sv-SE" dirty="0">
              <a:solidFill>
                <a:prstClr val="white"/>
              </a:solidFill>
            </a:endParaRPr>
          </a:p>
        </p:txBody>
      </p:sp>
      <p:sp>
        <p:nvSpPr>
          <p:cNvPr id="6" name="Platshållare för bildnummer 5"/>
          <p:cNvSpPr>
            <a:spLocks noGrp="1"/>
          </p:cNvSpPr>
          <p:nvPr>
            <p:ph type="sldNum" sz="quarter" idx="4"/>
          </p:nvPr>
        </p:nvSpPr>
        <p:spPr>
          <a:xfrm>
            <a:off x="467544" y="6309344"/>
            <a:ext cx="1008112" cy="216000"/>
          </a:xfrm>
          <a:prstGeom prst="rect">
            <a:avLst/>
          </a:prstGeom>
        </p:spPr>
        <p:txBody>
          <a:bodyPr vert="horz" lIns="91440" tIns="45720" rIns="91440" bIns="45720" rtlCol="0" anchor="ctr"/>
          <a:lstStyle>
            <a:lvl1pPr algn="l">
              <a:defRPr sz="1000">
                <a:solidFill>
                  <a:schemeClr val="bg1"/>
                </a:solidFill>
                <a:latin typeface="Arial" pitchFamily="34" charset="0"/>
                <a:cs typeface="Arial" pitchFamily="34" charset="0"/>
              </a:defRPr>
            </a:lvl1pPr>
          </a:lstStyle>
          <a:p>
            <a:pPr fontAlgn="auto">
              <a:spcBef>
                <a:spcPts val="0"/>
              </a:spcBef>
              <a:spcAft>
                <a:spcPts val="0"/>
              </a:spcAft>
            </a:pPr>
            <a:r>
              <a:rPr lang="sv-SE" dirty="0" smtClean="0">
                <a:solidFill>
                  <a:prstClr val="white"/>
                </a:solidFill>
              </a:rPr>
              <a:t>Sida </a:t>
            </a:r>
            <a:fld id="{442FF2AC-5952-4A76-A4C8-7FBE2B124180}" type="slidenum">
              <a:rPr lang="sv-SE" smtClean="0">
                <a:solidFill>
                  <a:prstClr val="white"/>
                </a:solidFill>
              </a:rPr>
              <a:pPr fontAlgn="auto">
                <a:spcBef>
                  <a:spcPts val="0"/>
                </a:spcBef>
                <a:spcAft>
                  <a:spcPts val="0"/>
                </a:spcAft>
              </a:pPr>
              <a:t>‹#›</a:t>
            </a:fld>
            <a:endParaRPr lang="sv-SE" dirty="0">
              <a:solidFill>
                <a:prstClr val="white"/>
              </a:solidFill>
            </a:endParaRPr>
          </a:p>
        </p:txBody>
      </p:sp>
    </p:spTree>
    <p:extLst>
      <p:ext uri="{BB962C8B-B14F-4D97-AF65-F5344CB8AC3E}">
        <p14:creationId xmlns:p14="http://schemas.microsoft.com/office/powerpoint/2010/main" val="39575928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p:txStyles>
    <p:titleStyle>
      <a:lvl1pPr algn="ctr"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PPT_startbild_blu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539750" y="609600"/>
            <a:ext cx="80343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sv-SE" smtClean="0"/>
              <a:t>Klicka här för att ändra format</a:t>
            </a:r>
          </a:p>
        </p:txBody>
      </p:sp>
      <p:sp>
        <p:nvSpPr>
          <p:cNvPr id="1028" name="Rectangle 3"/>
          <p:cNvSpPr>
            <a:spLocks noGrp="1" noChangeArrowheads="1"/>
          </p:cNvSpPr>
          <p:nvPr>
            <p:ph type="body" idx="1"/>
          </p:nvPr>
        </p:nvSpPr>
        <p:spPr bwMode="auto">
          <a:xfrm>
            <a:off x="539750" y="1981200"/>
            <a:ext cx="80343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sv-SE" smtClean="0"/>
              <a:t>Klicka här för att ändra format på bakgrundstexten</a:t>
            </a:r>
          </a:p>
          <a:p>
            <a:pPr lvl="1"/>
            <a:r>
              <a:rPr lang="sv-SE" altLang="sv-SE" smtClean="0"/>
              <a:t>Nivå två</a:t>
            </a:r>
          </a:p>
          <a:p>
            <a:pPr lvl="2"/>
            <a:r>
              <a:rPr lang="sv-SE" altLang="sv-SE" smtClean="0"/>
              <a:t>Nivå tre</a:t>
            </a:r>
          </a:p>
          <a:p>
            <a:pPr lvl="3"/>
            <a:r>
              <a:rPr lang="sv-SE" altLang="sv-SE" smtClean="0"/>
              <a:t>Nivå fyra</a:t>
            </a:r>
          </a:p>
          <a:p>
            <a:pPr lvl="4"/>
            <a:r>
              <a:rPr lang="sv-SE" altLang="sv-SE" smtClean="0"/>
              <a:t>Nivå fem</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ヒラギノ角ゴ Pro W3" charset="-128"/>
                <a:cs typeface="+mn-cs"/>
              </a:defRPr>
            </a:lvl1pPr>
          </a:lstStyle>
          <a:p>
            <a:pPr>
              <a:defRPr/>
            </a:pPr>
            <a:endParaRPr lang="sv-SE">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ヒラギノ角ゴ Pro W3" charset="-128"/>
                <a:cs typeface="+mn-cs"/>
              </a:defRPr>
            </a:lvl1pPr>
          </a:lstStyle>
          <a:p>
            <a:pPr>
              <a:defRPr/>
            </a:pPr>
            <a:endParaRPr lang="sv-SE">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1A074CDB-2C0F-4293-95F0-D08BE85666E8}" type="slidenum">
              <a:rPr lang="sv-SE" altLang="sv-SE">
                <a:solidFill>
                  <a:srgbClr val="000000"/>
                </a:solidFill>
              </a:rPr>
              <a:pPr>
                <a:defRPr/>
              </a:pPr>
              <a:t>‹#›</a:t>
            </a:fld>
            <a:endParaRPr lang="sv-SE" altLang="sv-SE">
              <a:solidFill>
                <a:srgbClr val="000000"/>
              </a:solidFill>
            </a:endParaRPr>
          </a:p>
        </p:txBody>
      </p:sp>
      <p:pic>
        <p:nvPicPr>
          <p:cNvPr id="1032" name="Picture 8" descr="VG_ne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415088" y="5846763"/>
            <a:ext cx="2159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3441570"/>
      </p:ext>
    </p:extLst>
  </p:cSld>
  <p:clrMap bg1="lt1" tx1="dk1" bg2="lt2" tx2="dk2" accent1="accent1" accent2="accent2" accent3="accent3" accent4="accent4" accent5="accent5" accent6="accent6" hlink="hlink" folHlink="folHlink"/>
  <p:sldLayoutIdLst>
    <p:sldLayoutId id="2147483774" r:id="rId1"/>
  </p:sldLayoutIdLst>
  <p:txStyles>
    <p:titleStyle>
      <a:lvl1pPr algn="ctr" rtl="0" eaLnBrk="0" fontAlgn="base" hangingPunct="0">
        <a:spcBef>
          <a:spcPct val="0"/>
        </a:spcBef>
        <a:spcAft>
          <a:spcPct val="0"/>
        </a:spcAft>
        <a:defRPr sz="4400">
          <a:solidFill>
            <a:schemeClr val="bg1"/>
          </a:solidFill>
          <a:latin typeface="+mj-lt"/>
          <a:ea typeface="+mj-ea"/>
          <a:cs typeface="ヒラギノ角ゴ Pro W3"/>
        </a:defRPr>
      </a:lvl1pPr>
      <a:lvl2pPr algn="ctr" rtl="0" eaLnBrk="0" fontAlgn="base" hangingPunct="0">
        <a:spcBef>
          <a:spcPct val="0"/>
        </a:spcBef>
        <a:spcAft>
          <a:spcPct val="0"/>
        </a:spcAft>
        <a:defRPr sz="4400">
          <a:solidFill>
            <a:schemeClr val="bg1"/>
          </a:solidFill>
          <a:latin typeface="Arial" charset="0"/>
          <a:ea typeface="ヒラギノ角ゴ Pro W3" charset="-128"/>
          <a:cs typeface="ヒラギノ角ゴ Pro W3"/>
        </a:defRPr>
      </a:lvl2pPr>
      <a:lvl3pPr algn="ctr" rtl="0" eaLnBrk="0" fontAlgn="base" hangingPunct="0">
        <a:spcBef>
          <a:spcPct val="0"/>
        </a:spcBef>
        <a:spcAft>
          <a:spcPct val="0"/>
        </a:spcAft>
        <a:defRPr sz="4400">
          <a:solidFill>
            <a:schemeClr val="bg1"/>
          </a:solidFill>
          <a:latin typeface="Arial" charset="0"/>
          <a:ea typeface="ヒラギノ角ゴ Pro W3" charset="-128"/>
          <a:cs typeface="ヒラギノ角ゴ Pro W3"/>
        </a:defRPr>
      </a:lvl3pPr>
      <a:lvl4pPr algn="ctr" rtl="0" eaLnBrk="0" fontAlgn="base" hangingPunct="0">
        <a:spcBef>
          <a:spcPct val="0"/>
        </a:spcBef>
        <a:spcAft>
          <a:spcPct val="0"/>
        </a:spcAft>
        <a:defRPr sz="4400">
          <a:solidFill>
            <a:schemeClr val="bg1"/>
          </a:solidFill>
          <a:latin typeface="Arial" charset="0"/>
          <a:ea typeface="ヒラギノ角ゴ Pro W3" charset="-128"/>
          <a:cs typeface="ヒラギノ角ゴ Pro W3"/>
        </a:defRPr>
      </a:lvl4pPr>
      <a:lvl5pPr algn="ctr" rtl="0" eaLnBrk="0" fontAlgn="base" hangingPunct="0">
        <a:spcBef>
          <a:spcPct val="0"/>
        </a:spcBef>
        <a:spcAft>
          <a:spcPct val="0"/>
        </a:spcAft>
        <a:defRPr sz="4400">
          <a:solidFill>
            <a:schemeClr val="bg1"/>
          </a:solidFill>
          <a:latin typeface="Arial" charset="0"/>
          <a:ea typeface="ヒラギノ角ゴ Pro W3" charset="-128"/>
          <a:cs typeface="ヒラギノ角ゴ Pro W3"/>
        </a:defRPr>
      </a:lvl5pPr>
      <a:lvl6pPr marL="457200" algn="ctr" rtl="0" fontAlgn="base">
        <a:spcBef>
          <a:spcPct val="0"/>
        </a:spcBef>
        <a:spcAft>
          <a:spcPct val="0"/>
        </a:spcAft>
        <a:defRPr sz="4400">
          <a:solidFill>
            <a:schemeClr val="tx2"/>
          </a:solidFill>
          <a:latin typeface="Arial" charset="0"/>
          <a:ea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defRPr>
      </a:lvl9pPr>
    </p:titleStyle>
    <p:bodyStyle>
      <a:lvl1pPr marL="268288" indent="-268288" algn="l" rtl="0" eaLnBrk="0" fontAlgn="base" hangingPunct="0">
        <a:spcBef>
          <a:spcPct val="20000"/>
        </a:spcBef>
        <a:spcAft>
          <a:spcPct val="0"/>
        </a:spcAft>
        <a:buFont typeface="Arial" panose="020B0604020202020204" pitchFamily="34" charset="0"/>
        <a:defRPr sz="2400">
          <a:solidFill>
            <a:schemeClr val="bg1"/>
          </a:solidFill>
          <a:latin typeface="+mn-lt"/>
          <a:ea typeface="+mn-ea"/>
          <a:cs typeface="ヒラギノ角ゴ Pro W3"/>
        </a:defRPr>
      </a:lvl1pPr>
      <a:lvl2pPr marL="268288" indent="-268288" algn="l" rtl="0" eaLnBrk="0" fontAlgn="base" hangingPunct="0">
        <a:spcBef>
          <a:spcPct val="20000"/>
        </a:spcBef>
        <a:spcAft>
          <a:spcPct val="0"/>
        </a:spcAft>
        <a:buFont typeface="Arial" panose="020B0604020202020204" pitchFamily="34" charset="0"/>
        <a:buChar char="•"/>
        <a:defRPr sz="2400">
          <a:solidFill>
            <a:schemeClr val="bg1"/>
          </a:solidFill>
          <a:latin typeface="+mn-lt"/>
          <a:ea typeface="+mn-ea"/>
          <a:cs typeface="ヒラギノ角ゴ Pro W3"/>
        </a:defRPr>
      </a:lvl2pPr>
      <a:lvl3pPr marL="268288" indent="-268288" algn="l" rtl="0" eaLnBrk="0" fontAlgn="base" hangingPunct="0">
        <a:spcBef>
          <a:spcPct val="20000"/>
        </a:spcBef>
        <a:spcAft>
          <a:spcPct val="0"/>
        </a:spcAft>
        <a:buFont typeface="Arial" panose="020B0604020202020204" pitchFamily="34" charset="0"/>
        <a:buChar char="•"/>
        <a:defRPr sz="2400">
          <a:solidFill>
            <a:schemeClr val="bg1"/>
          </a:solidFill>
          <a:latin typeface="+mn-lt"/>
          <a:ea typeface="+mn-ea"/>
          <a:cs typeface="ヒラギノ角ゴ Pro W3"/>
        </a:defRPr>
      </a:lvl3pPr>
      <a:lvl4pPr marL="268288" indent="-268288" algn="l" rtl="0" eaLnBrk="0" fontAlgn="base" hangingPunct="0">
        <a:spcBef>
          <a:spcPct val="20000"/>
        </a:spcBef>
        <a:spcAft>
          <a:spcPct val="0"/>
        </a:spcAft>
        <a:buFont typeface="Arial" panose="020B0604020202020204" pitchFamily="34" charset="0"/>
        <a:buChar char="•"/>
        <a:defRPr sz="2400">
          <a:solidFill>
            <a:schemeClr val="bg1"/>
          </a:solidFill>
          <a:latin typeface="+mn-lt"/>
          <a:ea typeface="+mn-ea"/>
          <a:cs typeface="ヒラギノ角ゴ Pro W3"/>
        </a:defRPr>
      </a:lvl4pPr>
      <a:lvl5pPr marL="268288" indent="-268288" algn="l" rtl="0" eaLnBrk="0" fontAlgn="base" hangingPunct="0">
        <a:spcBef>
          <a:spcPct val="20000"/>
        </a:spcBef>
        <a:spcAft>
          <a:spcPct val="0"/>
        </a:spcAft>
        <a:buFont typeface="Arial" panose="020B0604020202020204" pitchFamily="34" charset="0"/>
        <a:buChar char="•"/>
        <a:defRPr sz="2400">
          <a:solidFill>
            <a:schemeClr val="bg1"/>
          </a:solidFill>
          <a:latin typeface="+mn-lt"/>
          <a:ea typeface="+mn-ea"/>
          <a:cs typeface="ヒラギノ角ゴ Pro W3"/>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0.xml"/></Relationships>
</file>

<file path=ppt/slides/_rels/slide10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11.jpe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3" Type="http://schemas.openxmlformats.org/officeDocument/2006/relationships/hyperlink" Target="http://www.google.se/url?sa=i&amp;rct=j&amp;q=&amp;esrc=s&amp;source=images&amp;cd=&amp;cad=rja&amp;uact=8&amp;ved=0CAcQjRxqFQoTCJiko7D168cCFQRbLAodsyQDKA&amp;url=http://www.trafikverket.se/Aktuellt/Nyhetsarkiv/Nyhetsarkiv2/Nationellt/2015-06/godskorridoren-scanmed-rfc-forenklar-for-godstrafiken/&amp;bvm=bv.102022582,d.bGg&amp;psig=AFQjCNE3F814lu-F2pVy5Yhx9Jr-zSk1hA&amp;ust=1441955580654488"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114.emf"/><Relationship Id="rId4" Type="http://schemas.openxmlformats.org/officeDocument/2006/relationships/image" Target="../media/image113.png"/></Relationships>
</file>

<file path=ppt/slides/_rels/slide10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19.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5.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5.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15.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15.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54.emf"/><Relationship Id="rId5" Type="http://schemas.openxmlformats.org/officeDocument/2006/relationships/package" Target="../embeddings/Microsoft_Excel-kalkylblad1.xlsx"/><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64.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1.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1.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2.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91.xml"/></Relationships>
</file>

<file path=ppt/slides/_rels/slide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7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5.xml"/></Relationships>
</file>

<file path=ppt/slides/_rels/slide8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75.xml"/><Relationship Id="rId4" Type="http://schemas.microsoft.com/office/2007/relationships/hdphoto" Target="../media/hdphoto2.wdp"/></Relationships>
</file>

<file path=ppt/slides/_rels/slide82.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25.xml"/><Relationship Id="rId1" Type="http://schemas.openxmlformats.org/officeDocument/2006/relationships/slideLayout" Target="../slideLayouts/slideLayout85.xml"/><Relationship Id="rId4" Type="http://schemas.openxmlformats.org/officeDocument/2006/relationships/image" Target="../media/image97.wmf"/></Relationships>
</file>

<file path=ppt/slides/_rels/slide8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5.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5.xml"/></Relationships>
</file>

<file path=ppt/slides/_rels/slide8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5.xml"/></Relationships>
</file>

<file path=ppt/slides/_rels/slide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5.xml"/></Relationships>
</file>

<file path=ppt/slides/_rels/slide8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15.xml"/></Relationships>
</file>

<file path=ppt/slides/_rels/slide9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1569660"/>
          </a:xfrm>
          <a:prstGeom prst="rect">
            <a:avLst/>
          </a:prstGeom>
        </p:spPr>
        <p:txBody>
          <a:bodyPr wrap="square">
            <a:spAutoFit/>
          </a:bodyPr>
          <a:lstStyle/>
          <a:p>
            <a:r>
              <a:rPr lang="sv-SE" sz="3200" i="1" dirty="0" smtClean="0">
                <a:solidFill>
                  <a:prstClr val="white">
                    <a:lumMod val="50000"/>
                  </a:prstClr>
                </a:solidFill>
                <a:cs typeface="Arial" panose="020B0604020202020204" pitchFamily="34" charset="0"/>
              </a:rPr>
              <a:t>Regioners inspel på hearing den 16 september 2015</a:t>
            </a:r>
            <a:endParaRPr lang="sv-SE" sz="32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1216359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08232" y="188640"/>
            <a:ext cx="8229600" cy="922114"/>
          </a:xfrm>
        </p:spPr>
        <p:txBody>
          <a:bodyPr>
            <a:normAutofit/>
          </a:bodyPr>
          <a:lstStyle/>
          <a:p>
            <a:r>
              <a:rPr lang="sv-SE" sz="3600" b="1" dirty="0" smtClean="0"/>
              <a:t>Flerkärnighet i Sydsverige</a:t>
            </a:r>
            <a:endParaRPr lang="sv-SE" sz="36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7424" y="1268760"/>
            <a:ext cx="5244856" cy="499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llips 4"/>
          <p:cNvSpPr/>
          <p:nvPr/>
        </p:nvSpPr>
        <p:spPr>
          <a:xfrm>
            <a:off x="2484643" y="2356663"/>
            <a:ext cx="239064" cy="257175"/>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6" name="Ellips 5"/>
          <p:cNvSpPr/>
          <p:nvPr/>
        </p:nvSpPr>
        <p:spPr>
          <a:xfrm>
            <a:off x="4112050" y="2235720"/>
            <a:ext cx="239064" cy="257175"/>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7" name="Ellips 6"/>
          <p:cNvSpPr/>
          <p:nvPr/>
        </p:nvSpPr>
        <p:spPr>
          <a:xfrm>
            <a:off x="5255410" y="1387298"/>
            <a:ext cx="239064" cy="257175"/>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8" name="Ellips 7"/>
          <p:cNvSpPr/>
          <p:nvPr/>
        </p:nvSpPr>
        <p:spPr>
          <a:xfrm>
            <a:off x="3069299" y="3732460"/>
            <a:ext cx="239064" cy="257175"/>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9" name="Ellips 8"/>
          <p:cNvSpPr/>
          <p:nvPr/>
        </p:nvSpPr>
        <p:spPr>
          <a:xfrm>
            <a:off x="2599196" y="5346098"/>
            <a:ext cx="239064" cy="257175"/>
          </a:xfrm>
          <a:prstGeom prst="ellipse">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10" name="Rektangel 9"/>
          <p:cNvSpPr/>
          <p:nvPr/>
        </p:nvSpPr>
        <p:spPr>
          <a:xfrm>
            <a:off x="5374942" y="5504472"/>
            <a:ext cx="2149386" cy="948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6176725"/>
            <a:ext cx="3591451" cy="68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05351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2677656"/>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Mårten Edberg </a:t>
            </a:r>
            <a:br>
              <a:rPr lang="sv-SE" sz="3200" dirty="0" smtClean="0">
                <a:solidFill>
                  <a:prstClr val="white">
                    <a:lumMod val="50000"/>
                  </a:prstClr>
                </a:solidFill>
                <a:cs typeface="Arial" panose="020B0604020202020204" pitchFamily="34" charset="0"/>
              </a:rPr>
            </a:br>
            <a:r>
              <a:rPr lang="sv-SE" sz="3200" dirty="0" smtClean="0">
                <a:solidFill>
                  <a:prstClr val="white">
                    <a:lumMod val="50000"/>
                  </a:prstClr>
                </a:solidFill>
                <a:cs typeface="Arial" panose="020B0604020202020204" pitchFamily="34" charset="0"/>
              </a:rPr>
              <a:t>Bo-Erik Ekblom</a:t>
            </a:r>
          </a:p>
          <a:p>
            <a:r>
              <a:rPr lang="sv-SE" sz="3200" dirty="0" smtClean="0">
                <a:solidFill>
                  <a:prstClr val="white">
                    <a:lumMod val="50000"/>
                  </a:prstClr>
                </a:solidFill>
                <a:cs typeface="Arial" panose="020B0604020202020204" pitchFamily="34" charset="0"/>
              </a:rPr>
              <a:t>Katharina Wennberg</a:t>
            </a:r>
          </a:p>
          <a:p>
            <a:endParaRPr lang="sv-SE" sz="3200" dirty="0" smtClean="0">
              <a:solidFill>
                <a:prstClr val="white">
                  <a:lumMod val="50000"/>
                </a:prstClr>
              </a:solidFill>
              <a:cs typeface="Arial" panose="020B0604020202020204" pitchFamily="34" charset="0"/>
            </a:endParaRPr>
          </a:p>
          <a:p>
            <a:r>
              <a:rPr lang="sv-SE" sz="2000" i="1" dirty="0" smtClean="0">
                <a:solidFill>
                  <a:prstClr val="white">
                    <a:lumMod val="50000"/>
                  </a:prstClr>
                </a:solidFill>
                <a:cs typeface="Arial" panose="020B0604020202020204" pitchFamily="34" charset="0"/>
              </a:rPr>
              <a:t>Region Västerbotten och Länsstyrelsen i Norrbottens län</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61905276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ruta 4"/>
          <p:cNvSpPr txBox="1">
            <a:spLocks noChangeArrowheads="1"/>
          </p:cNvSpPr>
          <p:nvPr/>
        </p:nvSpPr>
        <p:spPr bwMode="auto">
          <a:xfrm>
            <a:off x="0" y="981075"/>
            <a:ext cx="9144000" cy="735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4400" b="1" smtClean="0">
                <a:solidFill>
                  <a:srgbClr val="000000"/>
                </a:solidFill>
              </a:rPr>
              <a:t>Perspektiv från </a:t>
            </a:r>
          </a:p>
          <a:p>
            <a:pPr algn="ctr" eaLnBrk="1" hangingPunct="1">
              <a:spcBef>
                <a:spcPct val="0"/>
              </a:spcBef>
              <a:buFontTx/>
              <a:buNone/>
            </a:pPr>
            <a:r>
              <a:rPr lang="sv-SE" altLang="sv-SE" sz="4400" b="1" smtClean="0">
                <a:solidFill>
                  <a:srgbClr val="000000"/>
                </a:solidFill>
              </a:rPr>
              <a:t>Västerbotten och Norrbotten</a:t>
            </a:r>
          </a:p>
          <a:p>
            <a:pPr algn="ctr" eaLnBrk="1" hangingPunct="1">
              <a:spcBef>
                <a:spcPct val="0"/>
              </a:spcBef>
              <a:buFontTx/>
              <a:buNone/>
            </a:pPr>
            <a:endParaRPr lang="en-US" altLang="sv-SE" sz="4400" b="1" smtClean="0">
              <a:solidFill>
                <a:srgbClr val="000000"/>
              </a:solidFill>
            </a:endParaRPr>
          </a:p>
          <a:p>
            <a:pPr algn="ctr" eaLnBrk="1" hangingPunct="1">
              <a:spcBef>
                <a:spcPct val="0"/>
              </a:spcBef>
              <a:buFontTx/>
              <a:buNone/>
            </a:pPr>
            <a:r>
              <a:rPr lang="en-US" altLang="sv-SE" sz="3600" smtClean="0">
                <a:solidFill>
                  <a:srgbClr val="000000"/>
                </a:solidFill>
              </a:rPr>
              <a:t>Inspel till inriktningsplanering </a:t>
            </a:r>
          </a:p>
          <a:p>
            <a:pPr algn="ctr" eaLnBrk="1" hangingPunct="1">
              <a:spcBef>
                <a:spcPct val="0"/>
              </a:spcBef>
              <a:buFontTx/>
              <a:buNone/>
            </a:pPr>
            <a:r>
              <a:rPr lang="en-US" altLang="sv-SE" sz="3600" smtClean="0">
                <a:solidFill>
                  <a:srgbClr val="000000"/>
                </a:solidFill>
              </a:rPr>
              <a:t>2018–2029</a:t>
            </a:r>
          </a:p>
          <a:p>
            <a:pPr algn="ctr" eaLnBrk="1" hangingPunct="1">
              <a:spcBef>
                <a:spcPct val="0"/>
              </a:spcBef>
              <a:buFontTx/>
              <a:buNone/>
            </a:pPr>
            <a:endParaRPr lang="en-US" altLang="sv-SE" sz="3600" smtClean="0">
              <a:solidFill>
                <a:srgbClr val="000000"/>
              </a:solidFill>
            </a:endParaRPr>
          </a:p>
          <a:p>
            <a:pPr algn="ctr" eaLnBrk="1" hangingPunct="1">
              <a:spcBef>
                <a:spcPct val="0"/>
              </a:spcBef>
              <a:buFontTx/>
              <a:buNone/>
            </a:pPr>
            <a:r>
              <a:rPr lang="en-US" altLang="sv-SE" sz="3600" smtClean="0">
                <a:solidFill>
                  <a:srgbClr val="000000"/>
                </a:solidFill>
              </a:rPr>
              <a:t>16 sept 2015</a:t>
            </a:r>
          </a:p>
          <a:p>
            <a:pPr algn="ctr" eaLnBrk="1" hangingPunct="1">
              <a:spcBef>
                <a:spcPct val="0"/>
              </a:spcBef>
              <a:buFontTx/>
              <a:buNone/>
            </a:pPr>
            <a:endParaRPr lang="en-US" altLang="sv-SE" sz="3600" smtClean="0">
              <a:solidFill>
                <a:srgbClr val="000000"/>
              </a:solidFill>
            </a:endParaRPr>
          </a:p>
          <a:p>
            <a:pPr algn="ctr" eaLnBrk="1" hangingPunct="1">
              <a:spcBef>
                <a:spcPct val="0"/>
              </a:spcBef>
              <a:buFontTx/>
              <a:buNone/>
            </a:pPr>
            <a:endParaRPr lang="en-US" altLang="sv-SE" sz="3600" smtClean="0">
              <a:solidFill>
                <a:srgbClr val="000000"/>
              </a:solidFill>
            </a:endParaRPr>
          </a:p>
          <a:p>
            <a:pPr algn="ctr" eaLnBrk="1" hangingPunct="1">
              <a:spcBef>
                <a:spcPct val="0"/>
              </a:spcBef>
              <a:buFontTx/>
              <a:buNone/>
            </a:pPr>
            <a:endParaRPr lang="en-US" altLang="sv-SE" sz="3600" smtClean="0">
              <a:solidFill>
                <a:srgbClr val="000000"/>
              </a:solidFill>
            </a:endParaRPr>
          </a:p>
          <a:p>
            <a:pPr algn="ctr" eaLnBrk="1" hangingPunct="1">
              <a:spcBef>
                <a:spcPct val="0"/>
              </a:spcBef>
              <a:buFontTx/>
              <a:buNone/>
            </a:pPr>
            <a:endParaRPr lang="en-US" altLang="sv-SE" sz="4400" smtClean="0">
              <a:solidFill>
                <a:srgbClr val="000000"/>
              </a:solidFill>
            </a:endParaRPr>
          </a:p>
          <a:p>
            <a:pPr algn="ctr" eaLnBrk="1" hangingPunct="1">
              <a:spcBef>
                <a:spcPct val="0"/>
              </a:spcBef>
              <a:buFontTx/>
              <a:buNone/>
            </a:pPr>
            <a:endParaRPr lang="en-US" altLang="sv-SE" sz="4400" smtClean="0">
              <a:solidFill>
                <a:srgbClr val="000000"/>
              </a:solidFill>
            </a:endParaRPr>
          </a:p>
        </p:txBody>
      </p:sp>
      <p:sp>
        <p:nvSpPr>
          <p:cNvPr id="8195" name="textruta 5"/>
          <p:cNvSpPr txBox="1">
            <a:spLocks noChangeArrowheads="1"/>
          </p:cNvSpPr>
          <p:nvPr/>
        </p:nvSpPr>
        <p:spPr bwMode="auto">
          <a:xfrm>
            <a:off x="-323850" y="5181600"/>
            <a:ext cx="9144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sv-SE" smtClean="0">
              <a:solidFill>
                <a:srgbClr val="000000"/>
              </a:solidFill>
            </a:endParaRPr>
          </a:p>
          <a:p>
            <a:pPr eaLnBrk="1" hangingPunct="1">
              <a:spcBef>
                <a:spcPct val="0"/>
              </a:spcBef>
              <a:buFontTx/>
              <a:buNone/>
            </a:pPr>
            <a:r>
              <a:rPr lang="en-US" altLang="sv-SE" sz="1400" smtClean="0">
                <a:solidFill>
                  <a:srgbClr val="000000"/>
                </a:solidFill>
              </a:rPr>
              <a:t>                   			Mårten Edberg, Region Västerbotten</a:t>
            </a:r>
          </a:p>
          <a:p>
            <a:pPr eaLnBrk="1" hangingPunct="1">
              <a:spcBef>
                <a:spcPct val="0"/>
              </a:spcBef>
              <a:buFontTx/>
              <a:buNone/>
            </a:pPr>
            <a:r>
              <a:rPr lang="en-US" altLang="sv-SE" sz="1400" smtClean="0">
                <a:solidFill>
                  <a:srgbClr val="000000"/>
                </a:solidFill>
              </a:rPr>
              <a:t>				Bo Erik Ekblom, Länsstyrelsen Norrbotten</a:t>
            </a:r>
          </a:p>
          <a:p>
            <a:pPr eaLnBrk="1" hangingPunct="1">
              <a:spcBef>
                <a:spcPct val="0"/>
              </a:spcBef>
              <a:buFontTx/>
              <a:buNone/>
            </a:pPr>
            <a:r>
              <a:rPr lang="en-US" altLang="sv-SE" sz="1400" smtClean="0">
                <a:solidFill>
                  <a:srgbClr val="000000"/>
                </a:solidFill>
              </a:rPr>
              <a:t>				Katharina Wennberg, Länsstyrelsen Norrbotten</a:t>
            </a:r>
          </a:p>
        </p:txBody>
      </p:sp>
      <p:pic>
        <p:nvPicPr>
          <p:cNvPr id="8196" name="Picture 7" descr="Logga Länsstyrelsen B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5043488"/>
            <a:ext cx="93503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Logga Region Västerbot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5516563"/>
            <a:ext cx="27733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07083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ubrik 1"/>
          <p:cNvSpPr>
            <a:spLocks noGrp="1"/>
          </p:cNvSpPr>
          <p:nvPr>
            <p:ph type="ctrTitle" idx="4294967295"/>
          </p:nvPr>
        </p:nvSpPr>
        <p:spPr>
          <a:xfrm>
            <a:off x="11113" y="800100"/>
            <a:ext cx="9144000" cy="857250"/>
          </a:xfrm>
        </p:spPr>
        <p:txBody>
          <a:bodyPr anchor="t"/>
          <a:lstStyle/>
          <a:p>
            <a:pPr eaLnBrk="1" hangingPunct="1"/>
            <a:r>
              <a:rPr lang="sv-SE" altLang="sv-SE" sz="3600" b="1" smtClean="0"/>
              <a:t>Hållbarhetsperspektivet </a:t>
            </a:r>
            <a:br>
              <a:rPr lang="sv-SE" altLang="sv-SE" sz="3600" b="1" smtClean="0"/>
            </a:br>
            <a:r>
              <a:rPr lang="sv-SE" altLang="sv-SE" sz="400" b="1" smtClean="0"/>
              <a:t/>
            </a:r>
            <a:br>
              <a:rPr lang="sv-SE" altLang="sv-SE" sz="400" b="1" smtClean="0"/>
            </a:br>
            <a:r>
              <a:rPr lang="sv-SE" altLang="sv-SE" sz="3600" b="1" smtClean="0"/>
              <a:t>utifrån våra utgångspunkter</a:t>
            </a:r>
          </a:p>
        </p:txBody>
      </p:sp>
      <p:sp>
        <p:nvSpPr>
          <p:cNvPr id="9219" name="Rubrik 1"/>
          <p:cNvSpPr txBox="1">
            <a:spLocks/>
          </p:cNvSpPr>
          <p:nvPr/>
        </p:nvSpPr>
        <p:spPr bwMode="auto">
          <a:xfrm>
            <a:off x="1668463" y="2420938"/>
            <a:ext cx="6350000" cy="5167312"/>
          </a:xfrm>
          <a:prstGeom prst="rect">
            <a:avLst/>
          </a:prstGeom>
          <a:noFill/>
          <a:ln w="9525">
            <a:noFill/>
            <a:miter lim="800000"/>
            <a:headEnd/>
            <a:tailEnd/>
          </a:ln>
        </p:spPr>
        <p:txBody>
          <a:bodyPr/>
          <a:lstStyle/>
          <a:p>
            <a:pPr marL="528638" indent="-528638">
              <a:buFont typeface="Arial" charset="0"/>
              <a:buChar char="•"/>
              <a:defRPr/>
            </a:pPr>
            <a:r>
              <a:rPr lang="sv-SE" sz="3200" dirty="0">
                <a:solidFill>
                  <a:srgbClr val="000000"/>
                </a:solidFill>
                <a:latin typeface="Arial"/>
              </a:rPr>
              <a:t>Samspelet med vår omgivning – i Sverige </a:t>
            </a:r>
            <a:r>
              <a:rPr lang="sv-SE" sz="3200">
                <a:solidFill>
                  <a:srgbClr val="000000"/>
                </a:solidFill>
                <a:latin typeface="Arial"/>
              </a:rPr>
              <a:t>och Europa.</a:t>
            </a:r>
            <a:endParaRPr lang="sv-SE" sz="3200" dirty="0">
              <a:solidFill>
                <a:srgbClr val="000000"/>
              </a:solidFill>
              <a:latin typeface="Arial"/>
            </a:endParaRPr>
          </a:p>
          <a:p>
            <a:pPr marL="528638" indent="-528638">
              <a:buFont typeface="Arial" charset="0"/>
              <a:buChar char="•"/>
              <a:defRPr/>
            </a:pPr>
            <a:endParaRPr lang="sv-SE" sz="3200" dirty="0">
              <a:solidFill>
                <a:srgbClr val="000000"/>
              </a:solidFill>
              <a:latin typeface="Arial"/>
            </a:endParaRPr>
          </a:p>
          <a:p>
            <a:pPr marL="528638" indent="-528638">
              <a:buFont typeface="Arial" charset="0"/>
              <a:buChar char="•"/>
              <a:defRPr/>
            </a:pPr>
            <a:r>
              <a:rPr lang="sv-SE" sz="3200" dirty="0">
                <a:solidFill>
                  <a:srgbClr val="000000"/>
                </a:solidFill>
                <a:latin typeface="Arial"/>
              </a:rPr>
              <a:t>Utmaningar &amp; möjligheter.</a:t>
            </a:r>
          </a:p>
          <a:p>
            <a:pPr marL="528638" indent="-528638">
              <a:buFont typeface="Arial" charset="0"/>
              <a:buChar char="•"/>
              <a:defRPr/>
            </a:pPr>
            <a:endParaRPr lang="sv-SE" sz="3200" dirty="0">
              <a:solidFill>
                <a:srgbClr val="000000"/>
              </a:solidFill>
              <a:latin typeface="Arial"/>
            </a:endParaRPr>
          </a:p>
          <a:p>
            <a:pPr marL="528638" indent="-528638">
              <a:buFont typeface="Arial" charset="0"/>
              <a:buChar char="•"/>
              <a:defRPr/>
            </a:pPr>
            <a:r>
              <a:rPr lang="sv-SE" sz="3200" dirty="0">
                <a:solidFill>
                  <a:srgbClr val="000000"/>
                </a:solidFill>
                <a:latin typeface="Arial"/>
              </a:rPr>
              <a:t>Allvarliga brister kräver</a:t>
            </a:r>
            <a:br>
              <a:rPr lang="sv-SE" sz="3200" dirty="0">
                <a:solidFill>
                  <a:srgbClr val="000000"/>
                </a:solidFill>
                <a:latin typeface="Arial"/>
              </a:rPr>
            </a:br>
            <a:r>
              <a:rPr lang="sv-SE" sz="3200" dirty="0">
                <a:solidFill>
                  <a:srgbClr val="000000"/>
                </a:solidFill>
                <a:latin typeface="Arial"/>
              </a:rPr>
              <a:t>strategiska åtgärder.</a:t>
            </a:r>
          </a:p>
          <a:p>
            <a:pPr marL="174625" indent="-174625">
              <a:buFont typeface="Arial" charset="0"/>
              <a:buChar char="•"/>
              <a:defRPr/>
            </a:pPr>
            <a:endParaRPr lang="sv-SE" sz="3200" dirty="0">
              <a:solidFill>
                <a:srgbClr val="000000"/>
              </a:solidFill>
              <a:latin typeface="Arial"/>
            </a:endParaRPr>
          </a:p>
        </p:txBody>
      </p:sp>
      <p:sp>
        <p:nvSpPr>
          <p:cNvPr id="5" name="Platshållare för bildnummer 4"/>
          <p:cNvSpPr txBox="1">
            <a:spLocks noGrp="1"/>
          </p:cNvSpPr>
          <p:nvPr/>
        </p:nvSpPr>
        <p:spPr>
          <a:xfrm>
            <a:off x="6975475"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A4126BA-B3F1-41F7-A210-C288545B2902}" type="slidenum">
              <a:rPr lang="sv-SE" altLang="sv-SE" sz="1200" smtClean="0">
                <a:solidFill>
                  <a:srgbClr val="898989"/>
                </a:solidFill>
              </a:rPr>
              <a:pPr algn="r" eaLnBrk="1" hangingPunct="1"/>
              <a:t>102</a:t>
            </a:fld>
            <a:endParaRPr lang="sv-SE" altLang="sv-SE" sz="1200" smtClean="0">
              <a:solidFill>
                <a:srgbClr val="898989"/>
              </a:solidFill>
            </a:endParaRPr>
          </a:p>
        </p:txBody>
      </p:sp>
    </p:spTree>
    <p:extLst>
      <p:ext uri="{BB962C8B-B14F-4D97-AF65-F5344CB8AC3E}">
        <p14:creationId xmlns:p14="http://schemas.microsoft.com/office/powerpoint/2010/main" val="31452637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ubrik 1"/>
          <p:cNvSpPr>
            <a:spLocks noGrp="1"/>
          </p:cNvSpPr>
          <p:nvPr>
            <p:ph type="ctrTitle" idx="4294967295"/>
          </p:nvPr>
        </p:nvSpPr>
        <p:spPr>
          <a:xfrm>
            <a:off x="3813175" y="357188"/>
            <a:ext cx="5364163" cy="857250"/>
          </a:xfrm>
        </p:spPr>
        <p:txBody>
          <a:bodyPr anchor="t"/>
          <a:lstStyle/>
          <a:p>
            <a:pPr eaLnBrk="1" hangingPunct="1"/>
            <a:r>
              <a:rPr lang="sv-SE" altLang="sv-SE" sz="2800" b="1" smtClean="0"/>
              <a:t>Fortsatt hög tillväxt</a:t>
            </a:r>
          </a:p>
        </p:txBody>
      </p:sp>
      <p:sp>
        <p:nvSpPr>
          <p:cNvPr id="9219" name="Rubrik 1"/>
          <p:cNvSpPr txBox="1">
            <a:spLocks/>
          </p:cNvSpPr>
          <p:nvPr/>
        </p:nvSpPr>
        <p:spPr bwMode="auto">
          <a:xfrm>
            <a:off x="4284663" y="1214438"/>
            <a:ext cx="5256212" cy="5167312"/>
          </a:xfrm>
          <a:prstGeom prst="rect">
            <a:avLst/>
          </a:prstGeom>
          <a:noFill/>
          <a:ln w="9525">
            <a:noFill/>
            <a:miter lim="800000"/>
            <a:headEnd/>
            <a:tailEnd/>
          </a:ln>
        </p:spPr>
        <p:txBody>
          <a:bodyPr/>
          <a:lstStyle/>
          <a:p>
            <a:pPr marL="174625" indent="-174625">
              <a:buFont typeface="Arial" charset="0"/>
              <a:buChar char="•"/>
              <a:defRPr/>
            </a:pPr>
            <a:r>
              <a:rPr lang="sv-SE" sz="2200" dirty="0" err="1">
                <a:solidFill>
                  <a:srgbClr val="000000"/>
                </a:solidFill>
                <a:latin typeface="Arial" charset="0"/>
              </a:rPr>
              <a:t>Botniska</a:t>
            </a:r>
            <a:r>
              <a:rPr lang="sv-SE" sz="2200" dirty="0">
                <a:solidFill>
                  <a:srgbClr val="000000"/>
                </a:solidFill>
                <a:latin typeface="Arial" charset="0"/>
              </a:rPr>
              <a:t> korridoren - ekonomiska pulsådern i norra Europa</a:t>
            </a:r>
            <a:br>
              <a:rPr lang="sv-SE" sz="2200" dirty="0">
                <a:solidFill>
                  <a:srgbClr val="000000"/>
                </a:solidFill>
                <a:latin typeface="Arial" charset="0"/>
              </a:rPr>
            </a:br>
            <a:endParaRPr lang="sv-SE" sz="2200"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90% av EU:s järnmalmsbrytning </a:t>
            </a:r>
            <a:br>
              <a:rPr lang="sv-SE" sz="2200" dirty="0">
                <a:solidFill>
                  <a:srgbClr val="000000"/>
                </a:solidFill>
                <a:latin typeface="Arial" charset="0"/>
              </a:rPr>
            </a:br>
            <a:r>
              <a:rPr lang="sv-SE" sz="2200" dirty="0">
                <a:solidFill>
                  <a:srgbClr val="000000"/>
                </a:solidFill>
                <a:latin typeface="Arial" charset="0"/>
              </a:rPr>
              <a:t>sker i norra Sverige</a:t>
            </a:r>
            <a:br>
              <a:rPr lang="sv-SE" sz="2200" dirty="0">
                <a:solidFill>
                  <a:srgbClr val="000000"/>
                </a:solidFill>
                <a:latin typeface="Arial" charset="0"/>
              </a:rPr>
            </a:br>
            <a:endParaRPr lang="sv-SE" sz="2200"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Betydande andel av EU:s produktion av </a:t>
            </a:r>
            <a:r>
              <a:rPr lang="sv-SE" sz="2200" dirty="0" err="1">
                <a:solidFill>
                  <a:srgbClr val="000000"/>
                </a:solidFill>
                <a:latin typeface="Arial" charset="0"/>
              </a:rPr>
              <a:t>Zn</a:t>
            </a:r>
            <a:r>
              <a:rPr lang="sv-SE" sz="2200" dirty="0">
                <a:solidFill>
                  <a:srgbClr val="000000"/>
                </a:solidFill>
                <a:latin typeface="Arial" charset="0"/>
              </a:rPr>
              <a:t>, Cu, </a:t>
            </a:r>
            <a:r>
              <a:rPr lang="sv-SE" sz="2200" dirty="0" err="1">
                <a:solidFill>
                  <a:srgbClr val="000000"/>
                </a:solidFill>
                <a:latin typeface="Arial" charset="0"/>
              </a:rPr>
              <a:t>Cr</a:t>
            </a:r>
            <a:r>
              <a:rPr lang="sv-SE" sz="2200" dirty="0">
                <a:solidFill>
                  <a:srgbClr val="000000"/>
                </a:solidFill>
                <a:latin typeface="Arial" charset="0"/>
              </a:rPr>
              <a:t>, Ag, Au, ...</a:t>
            </a:r>
            <a:br>
              <a:rPr lang="sv-SE" sz="2200" dirty="0">
                <a:solidFill>
                  <a:srgbClr val="000000"/>
                </a:solidFill>
                <a:latin typeface="Arial" charset="0"/>
              </a:rPr>
            </a:br>
            <a:endParaRPr lang="sv-SE" sz="2200"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20 miljoner hektar skog i norra </a:t>
            </a:r>
            <a:br>
              <a:rPr lang="sv-SE" sz="2200" dirty="0">
                <a:solidFill>
                  <a:srgbClr val="000000"/>
                </a:solidFill>
                <a:latin typeface="Arial" charset="0"/>
              </a:rPr>
            </a:br>
            <a:r>
              <a:rPr lang="sv-SE" sz="2200" dirty="0">
                <a:solidFill>
                  <a:srgbClr val="000000"/>
                </a:solidFill>
                <a:latin typeface="Arial" charset="0"/>
              </a:rPr>
              <a:t>Sverige</a:t>
            </a:r>
            <a:br>
              <a:rPr lang="sv-SE" sz="2200" dirty="0">
                <a:solidFill>
                  <a:srgbClr val="000000"/>
                </a:solidFill>
                <a:latin typeface="Arial" charset="0"/>
              </a:rPr>
            </a:br>
            <a:endParaRPr lang="sv-SE" sz="2200"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Den starka tillväxten i norra Sverige</a:t>
            </a:r>
            <a:br>
              <a:rPr lang="sv-SE" sz="2200" dirty="0">
                <a:solidFill>
                  <a:srgbClr val="000000"/>
                </a:solidFill>
                <a:latin typeface="Arial" charset="0"/>
              </a:rPr>
            </a:br>
            <a:r>
              <a:rPr lang="sv-SE" sz="2200" dirty="0">
                <a:solidFill>
                  <a:srgbClr val="000000"/>
                </a:solidFill>
                <a:latin typeface="Arial" charset="0"/>
              </a:rPr>
              <a:t>har en betydande inverkan på ekonomin i EU</a:t>
            </a:r>
          </a:p>
          <a:p>
            <a:pPr marL="174625" indent="-174625">
              <a:buFont typeface="Arial" charset="0"/>
              <a:buChar char="•"/>
              <a:defRPr/>
            </a:pPr>
            <a:endParaRPr lang="sv-SE" sz="2200" dirty="0">
              <a:solidFill>
                <a:srgbClr val="000000"/>
              </a:solidFill>
              <a:latin typeface="Arial"/>
            </a:endParaRPr>
          </a:p>
          <a:p>
            <a:pPr marL="174625" indent="-174625">
              <a:buFont typeface="Arial" charset="0"/>
              <a:buChar char="•"/>
              <a:defRPr/>
            </a:pPr>
            <a:endParaRPr lang="sv-SE" sz="2200" dirty="0">
              <a:solidFill>
                <a:srgbClr val="000000"/>
              </a:solidFill>
              <a:latin typeface="Arial"/>
            </a:endParaRPr>
          </a:p>
        </p:txBody>
      </p:sp>
      <p:sp>
        <p:nvSpPr>
          <p:cNvPr id="5" name="Platshållare för bildnummer 4"/>
          <p:cNvSpPr txBox="1">
            <a:spLocks noGrp="1"/>
          </p:cNvSpPr>
          <p:nvPr/>
        </p:nvSpPr>
        <p:spPr>
          <a:xfrm>
            <a:off x="6975475"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EE65550-BA8C-41DB-9D0C-D0452843B8ED}" type="slidenum">
              <a:rPr lang="sv-SE" altLang="sv-SE" sz="1200" smtClean="0">
                <a:solidFill>
                  <a:srgbClr val="898989"/>
                </a:solidFill>
              </a:rPr>
              <a:pPr algn="r" eaLnBrk="1" hangingPunct="1"/>
              <a:t>103</a:t>
            </a:fld>
            <a:endParaRPr lang="sv-SE" altLang="sv-SE" sz="1200" smtClean="0">
              <a:solidFill>
                <a:srgbClr val="898989"/>
              </a:solidFill>
            </a:endParaRPr>
          </a:p>
        </p:txBody>
      </p:sp>
      <p:pic>
        <p:nvPicPr>
          <p:cNvPr id="10245" name="Picture 4" descr="Bild 18 (Botniska korrido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6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445163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ubrik 1"/>
          <p:cNvSpPr>
            <a:spLocks noGrp="1"/>
          </p:cNvSpPr>
          <p:nvPr>
            <p:ph type="ctrTitle" idx="4294967295"/>
          </p:nvPr>
        </p:nvSpPr>
        <p:spPr>
          <a:xfrm>
            <a:off x="2771775" y="692150"/>
            <a:ext cx="6553200" cy="857250"/>
          </a:xfrm>
        </p:spPr>
        <p:txBody>
          <a:bodyPr anchor="t"/>
          <a:lstStyle/>
          <a:p>
            <a:pPr eaLnBrk="1" hangingPunct="1"/>
            <a:r>
              <a:rPr lang="sv-SE" altLang="sv-SE" sz="2800" b="1" smtClean="0"/>
              <a:t>Botniska korridoren &amp;</a:t>
            </a:r>
            <a:br>
              <a:rPr lang="sv-SE" altLang="sv-SE" sz="2800" b="1" smtClean="0"/>
            </a:br>
            <a:r>
              <a:rPr lang="sv-SE" altLang="sv-SE" sz="2800" b="1" smtClean="0"/>
              <a:t>Malmbanan - ScanMed</a:t>
            </a:r>
          </a:p>
        </p:txBody>
      </p:sp>
      <p:sp>
        <p:nvSpPr>
          <p:cNvPr id="12292" name="Rubrik 1"/>
          <p:cNvSpPr txBox="1">
            <a:spLocks/>
          </p:cNvSpPr>
          <p:nvPr/>
        </p:nvSpPr>
        <p:spPr bwMode="auto">
          <a:xfrm>
            <a:off x="3708400" y="2060575"/>
            <a:ext cx="5000625" cy="5805488"/>
          </a:xfrm>
          <a:prstGeom prst="rect">
            <a:avLst/>
          </a:prstGeom>
          <a:noFill/>
          <a:ln w="9525">
            <a:noFill/>
            <a:miter lim="800000"/>
            <a:headEnd/>
            <a:tailEnd/>
          </a:ln>
        </p:spPr>
        <p:txBody>
          <a:bodyPr/>
          <a:lstStyle/>
          <a:p>
            <a:pPr marL="174625" indent="-174625">
              <a:buFont typeface="Arial" charset="0"/>
              <a:buChar char="•"/>
              <a:defRPr/>
            </a:pPr>
            <a:r>
              <a:rPr lang="sv-SE" sz="2200" dirty="0">
                <a:solidFill>
                  <a:srgbClr val="000000"/>
                </a:solidFill>
                <a:latin typeface="Arial"/>
              </a:rPr>
              <a:t>Efter förslag från SE och FIN regeringen ingår </a:t>
            </a:r>
            <a:r>
              <a:rPr lang="sv-SE" sz="2200" dirty="0" err="1">
                <a:solidFill>
                  <a:srgbClr val="000000"/>
                </a:solidFill>
                <a:latin typeface="Arial"/>
              </a:rPr>
              <a:t>Botniska</a:t>
            </a:r>
            <a:r>
              <a:rPr lang="sv-SE" sz="2200" dirty="0">
                <a:solidFill>
                  <a:srgbClr val="000000"/>
                </a:solidFill>
                <a:latin typeface="Arial"/>
              </a:rPr>
              <a:t> korridoren och Malmbanan i EU:s TEN-T Core </a:t>
            </a:r>
            <a:r>
              <a:rPr lang="sv-SE" sz="2200" dirty="0" err="1">
                <a:solidFill>
                  <a:srgbClr val="000000"/>
                </a:solidFill>
                <a:latin typeface="Arial"/>
              </a:rPr>
              <a:t>Network</a:t>
            </a:r>
            <a:r>
              <a:rPr lang="sv-SE" sz="2200" dirty="0">
                <a:solidFill>
                  <a:srgbClr val="000000"/>
                </a:solidFill>
                <a:latin typeface="Arial"/>
              </a:rPr>
              <a:t>.</a:t>
            </a:r>
          </a:p>
          <a:p>
            <a:pPr>
              <a:defRPr/>
            </a:pPr>
            <a:r>
              <a:rPr lang="sv-SE" sz="2200" dirty="0">
                <a:solidFill>
                  <a:srgbClr val="000000"/>
                </a:solidFill>
                <a:latin typeface="Arial"/>
              </a:rPr>
              <a:t>	</a:t>
            </a:r>
          </a:p>
          <a:p>
            <a:pPr marL="174625" indent="-174625">
              <a:buFont typeface="Arial" charset="0"/>
              <a:buChar char="•"/>
              <a:defRPr/>
            </a:pPr>
            <a:r>
              <a:rPr lang="sv-SE" sz="2200" dirty="0">
                <a:solidFill>
                  <a:srgbClr val="000000"/>
                </a:solidFill>
                <a:latin typeface="Arial"/>
              </a:rPr>
              <a:t>Tillsammans med </a:t>
            </a:r>
            <a:r>
              <a:rPr lang="sv-SE" sz="2200" dirty="0" err="1">
                <a:solidFill>
                  <a:srgbClr val="000000"/>
                </a:solidFill>
                <a:latin typeface="Arial"/>
              </a:rPr>
              <a:t>ScanMed</a:t>
            </a:r>
            <a:r>
              <a:rPr lang="sv-SE" sz="2200" dirty="0">
                <a:solidFill>
                  <a:srgbClr val="000000"/>
                </a:solidFill>
                <a:latin typeface="Arial"/>
              </a:rPr>
              <a:t> sammanbindes de för EU viktiga områdena i norra Skandinavien med marknader i syd.</a:t>
            </a:r>
          </a:p>
          <a:p>
            <a:pPr marL="174625" indent="-174625">
              <a:buFont typeface="Arial" charset="0"/>
              <a:buChar char="•"/>
              <a:defRPr/>
            </a:pPr>
            <a:endParaRPr lang="sv-SE" sz="2200" dirty="0">
              <a:solidFill>
                <a:srgbClr val="000000"/>
              </a:solidFill>
              <a:latin typeface="Arial"/>
            </a:endParaRPr>
          </a:p>
          <a:p>
            <a:pPr marL="174625" indent="-174625">
              <a:buFont typeface="Arial" charset="0"/>
              <a:buChar char="•"/>
              <a:defRPr/>
            </a:pPr>
            <a:r>
              <a:rPr lang="sv-SE" sz="2200" dirty="0">
                <a:solidFill>
                  <a:srgbClr val="000000"/>
                </a:solidFill>
                <a:latin typeface="Arial"/>
              </a:rPr>
              <a:t>Den industriella utvecklingen kräver främst ökade insatser på järnvägen.</a:t>
            </a:r>
          </a:p>
        </p:txBody>
      </p:sp>
      <p:sp>
        <p:nvSpPr>
          <p:cNvPr id="11268" name="Platshållare för bild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93A8C06D-5809-403F-A234-6B2DDB4B453B}" type="slidenum">
              <a:rPr lang="sv-SE" altLang="sv-SE" sz="1100">
                <a:solidFill>
                  <a:srgbClr val="000000"/>
                </a:solidFill>
              </a:rPr>
              <a:pPr eaLnBrk="1" hangingPunct="1">
                <a:spcBef>
                  <a:spcPct val="0"/>
                </a:spcBef>
                <a:buFontTx/>
                <a:buNone/>
              </a:pPr>
              <a:t>104</a:t>
            </a:fld>
            <a:endParaRPr lang="sv-SE" altLang="sv-SE" sz="1100">
              <a:solidFill>
                <a:srgbClr val="000000"/>
              </a:solidFill>
            </a:endParaRPr>
          </a:p>
        </p:txBody>
      </p:sp>
      <p:pic>
        <p:nvPicPr>
          <p:cNvPr id="11269" name="Picture 2" descr="http://www.trafikverket.se/contentassets/7f3b20d1f1f24d419743362f910e22fa/scanmedrfc-corridor-map-550px.png">
            <a:hlinkClick r:id="rId3"/>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31236" r="26736"/>
          <a:stretch>
            <a:fillRect/>
          </a:stretch>
        </p:blipFill>
        <p:spPr bwMode="auto">
          <a:xfrm>
            <a:off x="23813" y="404813"/>
            <a:ext cx="2641600" cy="643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Bildobjekt 1" descr="karta_botniska_korridoren_ljus_a4.eps"/>
          <p:cNvPicPr preferRelativeResize="0">
            <a:picLocks noChangeAspect="1"/>
          </p:cNvPicPr>
          <p:nvPr/>
        </p:nvPicPr>
        <p:blipFill>
          <a:blip r:embed="rId5" cstate="print">
            <a:extLst>
              <a:ext uri="{28A0092B-C50C-407E-A947-70E740481C1C}">
                <a14:useLocalDpi xmlns:a14="http://schemas.microsoft.com/office/drawing/2010/main" val="0"/>
              </a:ext>
            </a:extLst>
          </a:blip>
          <a:srcRect b="21754"/>
          <a:stretch>
            <a:fillRect/>
          </a:stretch>
        </p:blipFill>
        <p:spPr bwMode="auto">
          <a:xfrm>
            <a:off x="187325" y="-112713"/>
            <a:ext cx="2160588"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46316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lansstyrelsen.se\home\lul\650418-001\My Documents\340_ALLMÄNT  Kommunik funk\INFRAPLANER 2014-2025, 2018-2029\inriktningsunderlag nästa transportplan 2018-2029\Hearing TRV 16sept-15\Regionkrympbild_till sid om NB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927100"/>
            <a:ext cx="534035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ubrik 1"/>
          <p:cNvSpPr>
            <a:spLocks noGrp="1"/>
          </p:cNvSpPr>
          <p:nvPr>
            <p:ph type="ctrTitle" idx="4294967295"/>
          </p:nvPr>
        </p:nvSpPr>
        <p:spPr>
          <a:xfrm>
            <a:off x="3708400" y="115888"/>
            <a:ext cx="5000625" cy="857250"/>
          </a:xfrm>
        </p:spPr>
        <p:txBody>
          <a:bodyPr anchor="t"/>
          <a:lstStyle/>
          <a:p>
            <a:pPr eaLnBrk="1" hangingPunct="1"/>
            <a:r>
              <a:rPr lang="sv-SE" altLang="sv-SE" sz="2800" b="1" smtClean="0"/>
              <a:t>Norrbotniabanan</a:t>
            </a:r>
          </a:p>
        </p:txBody>
      </p:sp>
      <p:sp>
        <p:nvSpPr>
          <p:cNvPr id="12292" name="Rubrik 1"/>
          <p:cNvSpPr txBox="1">
            <a:spLocks/>
          </p:cNvSpPr>
          <p:nvPr/>
        </p:nvSpPr>
        <p:spPr bwMode="auto">
          <a:xfrm>
            <a:off x="3717925" y="692150"/>
            <a:ext cx="5903913" cy="2449513"/>
          </a:xfrm>
          <a:prstGeom prst="rect">
            <a:avLst/>
          </a:prstGeom>
          <a:noFill/>
          <a:ln w="9525">
            <a:noFill/>
            <a:miter lim="800000"/>
            <a:headEnd/>
            <a:tailEnd/>
          </a:ln>
        </p:spPr>
        <p:txBody>
          <a:bodyPr/>
          <a:lstStyle/>
          <a:p>
            <a:pPr marL="174625" indent="-174625">
              <a:buFont typeface="Arial" charset="0"/>
              <a:buChar char="•"/>
              <a:defRPr/>
            </a:pPr>
            <a:r>
              <a:rPr lang="sv-SE" sz="2200" dirty="0">
                <a:solidFill>
                  <a:srgbClr val="000000"/>
                </a:solidFill>
                <a:latin typeface="Arial"/>
              </a:rPr>
              <a:t>Regeringens inriktning – start byggnation 2018, prioriteras i NTP 2018-2029. </a:t>
            </a:r>
            <a:br>
              <a:rPr lang="sv-SE" sz="2200" dirty="0">
                <a:solidFill>
                  <a:srgbClr val="000000"/>
                </a:solidFill>
                <a:latin typeface="Arial"/>
              </a:rPr>
            </a:br>
            <a:r>
              <a:rPr lang="sv-SE" sz="2200" i="1" dirty="0">
                <a:solidFill>
                  <a:srgbClr val="000000"/>
                </a:solidFill>
                <a:latin typeface="Arial"/>
              </a:rPr>
              <a:t>I linje med åtagande gentemot EU; </a:t>
            </a:r>
            <a:br>
              <a:rPr lang="sv-SE" sz="2200" i="1" dirty="0">
                <a:solidFill>
                  <a:srgbClr val="000000"/>
                </a:solidFill>
                <a:latin typeface="Arial"/>
              </a:rPr>
            </a:br>
            <a:r>
              <a:rPr lang="sv-SE" sz="2200" i="1" dirty="0" err="1">
                <a:solidFill>
                  <a:srgbClr val="000000"/>
                </a:solidFill>
                <a:latin typeface="Arial"/>
              </a:rPr>
              <a:t>Botniska</a:t>
            </a:r>
            <a:r>
              <a:rPr lang="sv-SE" sz="2200" i="1" dirty="0">
                <a:solidFill>
                  <a:srgbClr val="000000"/>
                </a:solidFill>
                <a:latin typeface="Arial"/>
              </a:rPr>
              <a:t> korridoren </a:t>
            </a:r>
            <a:r>
              <a:rPr lang="sv-SE" sz="2200" b="1" i="1" dirty="0">
                <a:solidFill>
                  <a:srgbClr val="000000"/>
                </a:solidFill>
                <a:latin typeface="Arial"/>
              </a:rPr>
              <a:t>färdigställd</a:t>
            </a:r>
            <a:r>
              <a:rPr lang="sv-SE" sz="2200" i="1" dirty="0">
                <a:solidFill>
                  <a:srgbClr val="000000"/>
                </a:solidFill>
                <a:latin typeface="Arial"/>
              </a:rPr>
              <a:t> 2030</a:t>
            </a:r>
            <a:r>
              <a:rPr lang="sv-SE" sz="2200" dirty="0">
                <a:solidFill>
                  <a:srgbClr val="000000"/>
                </a:solidFill>
                <a:latin typeface="Arial"/>
              </a:rPr>
              <a:t>.</a:t>
            </a:r>
            <a:br>
              <a:rPr lang="sv-SE" sz="2200" dirty="0">
                <a:solidFill>
                  <a:srgbClr val="000000"/>
                </a:solidFill>
                <a:latin typeface="Arial"/>
              </a:rPr>
            </a:br>
            <a:endParaRPr lang="sv-SE" sz="1000" dirty="0">
              <a:solidFill>
                <a:srgbClr val="000000"/>
              </a:solidFill>
              <a:latin typeface="Arial"/>
            </a:endParaRPr>
          </a:p>
          <a:p>
            <a:pPr marL="174625" indent="-174625">
              <a:buFont typeface="Arial" charset="0"/>
              <a:buChar char="•"/>
              <a:defRPr/>
            </a:pPr>
            <a:r>
              <a:rPr lang="sv-SE" sz="2200" dirty="0" err="1">
                <a:solidFill>
                  <a:srgbClr val="000000"/>
                </a:solidFill>
                <a:latin typeface="Arial"/>
              </a:rPr>
              <a:t>Norrbotniabanan</a:t>
            </a:r>
            <a:r>
              <a:rPr lang="sv-SE" sz="2200" dirty="0">
                <a:solidFill>
                  <a:srgbClr val="000000"/>
                </a:solidFill>
                <a:latin typeface="Arial"/>
              </a:rPr>
              <a:t> AB förordar egen förhandlingsperson.</a:t>
            </a:r>
            <a:endParaRPr lang="sv-SE" sz="1200" dirty="0">
              <a:solidFill>
                <a:srgbClr val="000000"/>
              </a:solidFill>
              <a:latin typeface="Arial"/>
            </a:endParaRPr>
          </a:p>
          <a:p>
            <a:pPr>
              <a:defRPr/>
            </a:pPr>
            <a:r>
              <a:rPr lang="sv-SE" sz="1000" dirty="0">
                <a:solidFill>
                  <a:srgbClr val="000000"/>
                </a:solidFill>
                <a:latin typeface="Arial"/>
              </a:rPr>
              <a:t>	</a:t>
            </a:r>
          </a:p>
          <a:p>
            <a:pPr marL="174625" indent="-174625">
              <a:buFont typeface="Arial" charset="0"/>
              <a:buChar char="•"/>
              <a:defRPr/>
            </a:pPr>
            <a:r>
              <a:rPr lang="sv-SE" sz="2200" dirty="0">
                <a:solidFill>
                  <a:srgbClr val="000000"/>
                </a:solidFill>
                <a:latin typeface="Arial" charset="0"/>
              </a:rPr>
              <a:t>Luleå-Umeå, </a:t>
            </a:r>
            <a:r>
              <a:rPr lang="sv-SE" sz="2200" dirty="0">
                <a:solidFill>
                  <a:srgbClr val="000000"/>
                </a:solidFill>
                <a:latin typeface="Arial"/>
              </a:rPr>
              <a:t>27 mil för 27 miljarder.</a:t>
            </a:r>
          </a:p>
        </p:txBody>
      </p:sp>
      <p:sp>
        <p:nvSpPr>
          <p:cNvPr id="12293" name="Platshållare för bild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52D79EA6-2397-496C-BFFD-E74CCDED9A12}" type="slidenum">
              <a:rPr lang="sv-SE" altLang="sv-SE" sz="1100">
                <a:solidFill>
                  <a:srgbClr val="000000"/>
                </a:solidFill>
              </a:rPr>
              <a:pPr eaLnBrk="1" hangingPunct="1">
                <a:spcBef>
                  <a:spcPct val="0"/>
                </a:spcBef>
                <a:buFontTx/>
                <a:buNone/>
              </a:pPr>
              <a:t>105</a:t>
            </a:fld>
            <a:endParaRPr lang="sv-SE" altLang="sv-SE" sz="1100">
              <a:solidFill>
                <a:srgbClr val="000000"/>
              </a:solidFill>
            </a:endParaRPr>
          </a:p>
        </p:txBody>
      </p:sp>
      <p:sp>
        <p:nvSpPr>
          <p:cNvPr id="8" name="Rubrik 1"/>
          <p:cNvSpPr txBox="1">
            <a:spLocks/>
          </p:cNvSpPr>
          <p:nvPr/>
        </p:nvSpPr>
        <p:spPr bwMode="auto">
          <a:xfrm>
            <a:off x="5219700" y="3500438"/>
            <a:ext cx="4325938" cy="3922712"/>
          </a:xfrm>
          <a:prstGeom prst="rect">
            <a:avLst/>
          </a:prstGeom>
          <a:noFill/>
          <a:ln w="9525">
            <a:noFill/>
            <a:miter lim="800000"/>
            <a:headEnd/>
            <a:tailEnd/>
          </a:ln>
        </p:spPr>
        <p:txBody>
          <a:bodyPr/>
          <a:lstStyle/>
          <a:p>
            <a:pPr marL="174625" indent="-174625">
              <a:buFont typeface="Arial" charset="0"/>
              <a:buChar char="•"/>
              <a:defRPr/>
            </a:pPr>
            <a:endParaRPr lang="sv-SE" sz="400"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Ger ”dubbelspår” med Stambanan,</a:t>
            </a:r>
          </a:p>
          <a:p>
            <a:pPr marL="174625" indent="-174625">
              <a:buFont typeface="Arial" charset="0"/>
              <a:buChar char="•"/>
              <a:defRPr/>
            </a:pPr>
            <a:r>
              <a:rPr lang="sv-SE" sz="2200" dirty="0">
                <a:solidFill>
                  <a:srgbClr val="000000"/>
                </a:solidFill>
                <a:latin typeface="Arial" charset="0"/>
              </a:rPr>
              <a:t>ökad kapacitet,</a:t>
            </a:r>
          </a:p>
          <a:p>
            <a:pPr marL="174625" indent="-174625">
              <a:buFont typeface="Arial" charset="0"/>
              <a:buChar char="•"/>
              <a:defRPr/>
            </a:pPr>
            <a:r>
              <a:rPr lang="sv-SE" sz="2200" dirty="0">
                <a:solidFill>
                  <a:srgbClr val="000000"/>
                </a:solidFill>
                <a:latin typeface="Arial" charset="0"/>
              </a:rPr>
              <a:t>kraftigt sänkta </a:t>
            </a:r>
            <a:r>
              <a:rPr lang="sv-SE" sz="2200" dirty="0" err="1">
                <a:solidFill>
                  <a:srgbClr val="000000"/>
                </a:solidFill>
                <a:latin typeface="Arial" charset="0"/>
              </a:rPr>
              <a:t>transportkostn</a:t>
            </a:r>
            <a:r>
              <a:rPr lang="sv-SE" sz="2200" dirty="0">
                <a:solidFill>
                  <a:srgbClr val="000000"/>
                </a:solidFill>
                <a:latin typeface="Arial" charset="0"/>
              </a:rPr>
              <a:t>,</a:t>
            </a:r>
          </a:p>
          <a:p>
            <a:pPr marL="174625" indent="-174625">
              <a:buFont typeface="Arial" charset="0"/>
              <a:buChar char="•"/>
              <a:defRPr/>
            </a:pPr>
            <a:r>
              <a:rPr lang="sv-SE" sz="2200" dirty="0">
                <a:solidFill>
                  <a:srgbClr val="000000"/>
                </a:solidFill>
                <a:latin typeface="Arial" charset="0"/>
              </a:rPr>
              <a:t>halverade restider</a:t>
            </a:r>
          </a:p>
          <a:p>
            <a:pPr>
              <a:defRPr/>
            </a:pPr>
            <a:r>
              <a:rPr lang="sv-SE" sz="1000" i="1" dirty="0">
                <a:solidFill>
                  <a:srgbClr val="000000"/>
                </a:solidFill>
                <a:latin typeface="Arial" charset="0"/>
              </a:rPr>
              <a:t/>
            </a:r>
            <a:br>
              <a:rPr lang="sv-SE" sz="1000" i="1" dirty="0">
                <a:solidFill>
                  <a:srgbClr val="000000"/>
                </a:solidFill>
                <a:latin typeface="Arial" charset="0"/>
              </a:rPr>
            </a:br>
            <a:r>
              <a:rPr lang="sv-SE" sz="2200" i="1" dirty="0">
                <a:solidFill>
                  <a:srgbClr val="000000"/>
                </a:solidFill>
                <a:latin typeface="Arial" charset="0"/>
              </a:rPr>
              <a:t>= en kraftfull regionförstoring</a:t>
            </a:r>
            <a:r>
              <a:rPr lang="sv-SE" sz="2200" dirty="0">
                <a:solidFill>
                  <a:srgbClr val="000000"/>
                </a:solidFill>
                <a:latin typeface="Arial" charset="0"/>
              </a:rPr>
              <a:t>.</a:t>
            </a:r>
          </a:p>
        </p:txBody>
      </p:sp>
    </p:spTree>
    <p:extLst>
      <p:ext uri="{BB962C8B-B14F-4D97-AF65-F5344CB8AC3E}">
        <p14:creationId xmlns:p14="http://schemas.microsoft.com/office/powerpoint/2010/main" val="36329891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ansstyrelsen.se\home\lul\650418-001\My Documents\340_ALLMÄNT  Kommunik funk\INFRAPLANER 2014-2025, 2018-2029\inriktningsunderlag nästa transportplan 2018-2029\Hearing TRV 16sept-15\Ralsbrott1_Struk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1300"/>
            <a:ext cx="5435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ubrik 1"/>
          <p:cNvSpPr>
            <a:spLocks noGrp="1"/>
          </p:cNvSpPr>
          <p:nvPr>
            <p:ph type="ctrTitle" idx="4294967295"/>
          </p:nvPr>
        </p:nvSpPr>
        <p:spPr>
          <a:xfrm>
            <a:off x="1692275" y="485775"/>
            <a:ext cx="6335713" cy="857250"/>
          </a:xfrm>
        </p:spPr>
        <p:txBody>
          <a:bodyPr anchor="t"/>
          <a:lstStyle/>
          <a:p>
            <a:pPr eaLnBrk="1" hangingPunct="1"/>
            <a:r>
              <a:rPr lang="sv-SE" altLang="sv-SE" sz="2800" b="1" smtClean="0"/>
              <a:t>Stambanan genom övre Norrland</a:t>
            </a:r>
          </a:p>
        </p:txBody>
      </p:sp>
      <p:sp>
        <p:nvSpPr>
          <p:cNvPr id="12292" name="Rubrik 1"/>
          <p:cNvSpPr txBox="1">
            <a:spLocks/>
          </p:cNvSpPr>
          <p:nvPr/>
        </p:nvSpPr>
        <p:spPr bwMode="auto">
          <a:xfrm>
            <a:off x="398463" y="914400"/>
            <a:ext cx="8494712" cy="5805488"/>
          </a:xfrm>
          <a:prstGeom prst="rect">
            <a:avLst/>
          </a:prstGeom>
          <a:noFill/>
          <a:ln w="9525">
            <a:noFill/>
            <a:miter lim="800000"/>
            <a:headEnd/>
            <a:tailEnd/>
          </a:ln>
        </p:spPr>
        <p:txBody>
          <a:bodyPr/>
          <a:lstStyle/>
          <a:p>
            <a:pPr marL="174625" indent="-174625">
              <a:buFont typeface="Arial" charset="0"/>
              <a:buChar char="•"/>
              <a:defRPr/>
            </a:pPr>
            <a:endParaRPr lang="sv-SE" sz="2200"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Umeå – Luleå  35 mil </a:t>
            </a:r>
            <a:r>
              <a:rPr lang="sv-SE" sz="2200" b="1" dirty="0">
                <a:solidFill>
                  <a:srgbClr val="000000"/>
                </a:solidFill>
                <a:latin typeface="Arial" charset="0"/>
              </a:rPr>
              <a:t>enkelspår</a:t>
            </a:r>
            <a:r>
              <a:rPr lang="sv-SE" sz="2200" dirty="0">
                <a:solidFill>
                  <a:srgbClr val="000000"/>
                </a:solidFill>
                <a:latin typeface="Arial" charset="0"/>
              </a:rPr>
              <a:t> </a:t>
            </a:r>
            <a:r>
              <a:rPr lang="sv-SE" sz="2200" b="1" dirty="0">
                <a:solidFill>
                  <a:srgbClr val="000000"/>
                </a:solidFill>
                <a:latin typeface="Arial" charset="0"/>
              </a:rPr>
              <a:t>från 1890 </a:t>
            </a:r>
            <a:r>
              <a:rPr lang="sv-SE" sz="2200" b="1" i="1" u="sng" dirty="0">
                <a:solidFill>
                  <a:srgbClr val="000000"/>
                </a:solidFill>
                <a:latin typeface="Arial" charset="0"/>
              </a:rPr>
              <a:t>utan möjlig </a:t>
            </a:r>
            <a:r>
              <a:rPr lang="sv-SE" sz="2200" b="1" dirty="0">
                <a:solidFill>
                  <a:srgbClr val="000000"/>
                </a:solidFill>
                <a:latin typeface="Arial" charset="0"/>
              </a:rPr>
              <a:t>omledning och 30% lägre kapacitet</a:t>
            </a:r>
            <a:r>
              <a:rPr lang="sv-SE" sz="2200" b="1" i="1" dirty="0">
                <a:solidFill>
                  <a:srgbClr val="000000"/>
                </a:solidFill>
                <a:latin typeface="Arial" charset="0"/>
              </a:rPr>
              <a:t> </a:t>
            </a:r>
            <a:r>
              <a:rPr lang="sv-SE" sz="2200" dirty="0">
                <a:solidFill>
                  <a:srgbClr val="000000"/>
                </a:solidFill>
                <a:latin typeface="Arial" charset="0"/>
              </a:rPr>
              <a:t>jmf med övriga Stambanor.</a:t>
            </a:r>
            <a:br>
              <a:rPr lang="sv-SE" sz="2200" dirty="0">
                <a:solidFill>
                  <a:srgbClr val="000000"/>
                </a:solidFill>
                <a:latin typeface="Arial" charset="0"/>
              </a:rPr>
            </a:br>
            <a:endParaRPr lang="sv-SE"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Kapacitetstaket är nått och den </a:t>
            </a:r>
            <a:r>
              <a:rPr lang="sv-SE" sz="2200" b="1" dirty="0">
                <a:solidFill>
                  <a:srgbClr val="000000"/>
                </a:solidFill>
                <a:latin typeface="Arial" charset="0"/>
              </a:rPr>
              <a:t>växande efterfrågan möts inte</a:t>
            </a:r>
            <a:r>
              <a:rPr lang="sv-SE" sz="2200" dirty="0">
                <a:solidFill>
                  <a:srgbClr val="000000"/>
                </a:solidFill>
                <a:latin typeface="Arial" charset="0"/>
              </a:rPr>
              <a:t>.</a:t>
            </a:r>
            <a:endParaRPr lang="sv-SE" sz="2200" b="1" i="1" dirty="0">
              <a:solidFill>
                <a:srgbClr val="000000"/>
              </a:solidFill>
              <a:latin typeface="Arial"/>
            </a:endParaRPr>
          </a:p>
        </p:txBody>
      </p:sp>
      <p:sp>
        <p:nvSpPr>
          <p:cNvPr id="13317" name="Platshållare för bild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77BE85E5-C940-43C6-A16A-9C7CA5D0D7E4}" type="slidenum">
              <a:rPr lang="sv-SE" altLang="sv-SE" sz="1100">
                <a:solidFill>
                  <a:srgbClr val="000000"/>
                </a:solidFill>
              </a:rPr>
              <a:pPr eaLnBrk="1" hangingPunct="1">
                <a:spcBef>
                  <a:spcPct val="0"/>
                </a:spcBef>
                <a:buFontTx/>
                <a:buNone/>
              </a:pPr>
              <a:t>106</a:t>
            </a:fld>
            <a:endParaRPr lang="sv-SE" altLang="sv-SE" sz="1100">
              <a:solidFill>
                <a:srgbClr val="000000"/>
              </a:solidFill>
            </a:endParaRPr>
          </a:p>
        </p:txBody>
      </p:sp>
      <p:sp>
        <p:nvSpPr>
          <p:cNvPr id="7" name="Rubrik 1"/>
          <p:cNvSpPr txBox="1">
            <a:spLocks/>
          </p:cNvSpPr>
          <p:nvPr/>
        </p:nvSpPr>
        <p:spPr bwMode="auto">
          <a:xfrm>
            <a:off x="5435600" y="2551113"/>
            <a:ext cx="4248150" cy="4537075"/>
          </a:xfrm>
          <a:prstGeom prst="rect">
            <a:avLst/>
          </a:prstGeom>
          <a:noFill/>
          <a:ln w="9525">
            <a:noFill/>
            <a:miter lim="800000"/>
            <a:headEnd/>
            <a:tailEnd/>
          </a:ln>
        </p:spPr>
        <p:txBody>
          <a:bodyPr/>
          <a:lstStyle/>
          <a:p>
            <a:pPr>
              <a:defRPr/>
            </a:pPr>
            <a:endParaRPr lang="sv-SE" sz="1400" dirty="0">
              <a:solidFill>
                <a:srgbClr val="000000"/>
              </a:solidFill>
              <a:latin typeface="Arial" charset="0"/>
            </a:endParaRPr>
          </a:p>
          <a:p>
            <a:pPr marL="174625" indent="-174625">
              <a:buFont typeface="Arial" charset="0"/>
              <a:buChar char="•"/>
              <a:defRPr/>
            </a:pPr>
            <a:r>
              <a:rPr lang="sv-SE" sz="2200" b="1" dirty="0">
                <a:solidFill>
                  <a:srgbClr val="000000"/>
                </a:solidFill>
                <a:latin typeface="Arial" charset="0"/>
              </a:rPr>
              <a:t>70 km/h! </a:t>
            </a:r>
            <a:r>
              <a:rPr lang="sv-SE" sz="2200" dirty="0">
                <a:solidFill>
                  <a:srgbClr val="000000"/>
                </a:solidFill>
                <a:latin typeface="Arial" charset="0"/>
              </a:rPr>
              <a:t>Kraftig hastighetsnedsättning ger oacceptabelt ökade transportkostnader och restider. Rälsen är utdömd sedan </a:t>
            </a:r>
            <a:r>
              <a:rPr lang="en-US" sz="2200" dirty="0">
                <a:solidFill>
                  <a:srgbClr val="000000"/>
                </a:solidFill>
                <a:latin typeface="Arial" charset="0"/>
              </a:rPr>
              <a:t>≥</a:t>
            </a:r>
            <a:r>
              <a:rPr lang="en-US" sz="800" dirty="0">
                <a:solidFill>
                  <a:srgbClr val="000000"/>
                </a:solidFill>
                <a:latin typeface="Arial" charset="0"/>
              </a:rPr>
              <a:t> </a:t>
            </a:r>
            <a:r>
              <a:rPr lang="sv-SE" sz="2200" dirty="0">
                <a:solidFill>
                  <a:srgbClr val="000000"/>
                </a:solidFill>
                <a:latin typeface="Arial" charset="0"/>
              </a:rPr>
              <a:t>20 år.</a:t>
            </a:r>
            <a:br>
              <a:rPr lang="sv-SE" sz="2200" dirty="0">
                <a:solidFill>
                  <a:srgbClr val="000000"/>
                </a:solidFill>
                <a:latin typeface="Arial" charset="0"/>
              </a:rPr>
            </a:br>
            <a:endParaRPr lang="sv-SE"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Underhållsåtgärder måste </a:t>
            </a:r>
            <a:br>
              <a:rPr lang="sv-SE" sz="2200" dirty="0">
                <a:solidFill>
                  <a:srgbClr val="000000"/>
                </a:solidFill>
                <a:latin typeface="Arial" charset="0"/>
              </a:rPr>
            </a:br>
            <a:r>
              <a:rPr lang="sv-SE" sz="2200" dirty="0">
                <a:solidFill>
                  <a:srgbClr val="000000"/>
                </a:solidFill>
                <a:latin typeface="Arial" charset="0"/>
              </a:rPr>
              <a:t>prioriteras. Spårbytet Bastuträsk-Boden måste slutföras 2016.</a:t>
            </a:r>
          </a:p>
          <a:p>
            <a:pPr marL="174625" indent="-174625">
              <a:buFont typeface="Arial" charset="0"/>
              <a:buChar char="•"/>
              <a:defRPr/>
            </a:pPr>
            <a:endParaRPr lang="sv-SE" sz="2200" b="1" i="1" dirty="0">
              <a:solidFill>
                <a:srgbClr val="000000"/>
              </a:solidFill>
              <a:latin typeface="Arial"/>
            </a:endParaRPr>
          </a:p>
        </p:txBody>
      </p:sp>
    </p:spTree>
    <p:extLst>
      <p:ext uri="{BB962C8B-B14F-4D97-AF65-F5344CB8AC3E}">
        <p14:creationId xmlns:p14="http://schemas.microsoft.com/office/powerpoint/2010/main" val="13016770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p:cNvSpPr>
            <a:spLocks noGrp="1"/>
          </p:cNvSpPr>
          <p:nvPr>
            <p:ph type="ctrTitle" idx="4294967295"/>
          </p:nvPr>
        </p:nvSpPr>
        <p:spPr>
          <a:xfrm>
            <a:off x="2144713" y="333375"/>
            <a:ext cx="5000625" cy="857250"/>
          </a:xfrm>
        </p:spPr>
        <p:txBody>
          <a:bodyPr anchor="t"/>
          <a:lstStyle/>
          <a:p>
            <a:pPr eaLnBrk="1" hangingPunct="1"/>
            <a:r>
              <a:rPr lang="sv-SE" altLang="sv-SE" sz="2800" b="1" smtClean="0"/>
              <a:t>Sjöfart</a:t>
            </a:r>
          </a:p>
        </p:txBody>
      </p:sp>
      <p:sp>
        <p:nvSpPr>
          <p:cNvPr id="14339" name="Rubrik 1"/>
          <p:cNvSpPr txBox="1">
            <a:spLocks/>
          </p:cNvSpPr>
          <p:nvPr/>
        </p:nvSpPr>
        <p:spPr bwMode="auto">
          <a:xfrm>
            <a:off x="398463" y="1365250"/>
            <a:ext cx="849471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sv-SE" altLang="sv-SE" sz="2000" smtClean="0">
                <a:solidFill>
                  <a:srgbClr val="000000"/>
                </a:solidFill>
              </a:rPr>
              <a:t>Muddring av farleden planeras – Östersjömax 15m farledsdjup ger möjlighet till kraftig ökning av fartygsstorleken: 55 000 till 160 000 ton. </a:t>
            </a:r>
            <a:br>
              <a:rPr lang="sv-SE" altLang="sv-SE" sz="2000" smtClean="0">
                <a:solidFill>
                  <a:srgbClr val="000000"/>
                </a:solidFill>
              </a:rPr>
            </a:br>
            <a:endParaRPr lang="sv-SE" altLang="sv-SE" sz="1600" smtClean="0">
              <a:solidFill>
                <a:srgbClr val="000000"/>
              </a:solidFill>
            </a:endParaRPr>
          </a:p>
          <a:p>
            <a:pPr eaLnBrk="1" hangingPunct="1">
              <a:spcBef>
                <a:spcPct val="0"/>
              </a:spcBef>
            </a:pPr>
            <a:r>
              <a:rPr lang="sv-SE" altLang="sv-SE" sz="2000" smtClean="0">
                <a:solidFill>
                  <a:srgbClr val="000000"/>
                </a:solidFill>
              </a:rPr>
              <a:t>1,5 miljarder kr, ger hög samhällsekonomisk nytta – som Core-hamn 					  </a:t>
            </a:r>
            <a:r>
              <a:rPr lang="sv-SE" altLang="sv-SE" sz="1400" smtClean="0">
                <a:solidFill>
                  <a:srgbClr val="000000"/>
                </a:solidFill>
              </a:rPr>
              <a:t>   </a:t>
            </a:r>
            <a:r>
              <a:rPr lang="sv-SE" altLang="sv-SE" sz="2000" smtClean="0">
                <a:solidFill>
                  <a:srgbClr val="000000"/>
                </a:solidFill>
              </a:rPr>
              <a:t>medfinansiering via CEF-budgeten</a:t>
            </a:r>
          </a:p>
        </p:txBody>
      </p:sp>
      <p:sp>
        <p:nvSpPr>
          <p:cNvPr id="14340" name="Platshållare för bild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5DA1816F-2838-4FFF-A243-726FC8C6E068}" type="slidenum">
              <a:rPr lang="sv-SE" altLang="sv-SE" sz="1100">
                <a:solidFill>
                  <a:srgbClr val="000000"/>
                </a:solidFill>
              </a:rPr>
              <a:pPr eaLnBrk="1" hangingPunct="1">
                <a:spcBef>
                  <a:spcPct val="0"/>
                </a:spcBef>
                <a:buFontTx/>
                <a:buNone/>
              </a:pPr>
              <a:t>107</a:t>
            </a:fld>
            <a:endParaRPr lang="sv-SE" altLang="sv-SE" sz="1100">
              <a:solidFill>
                <a:srgbClr val="000000"/>
              </a:solidFill>
            </a:endParaRPr>
          </a:p>
        </p:txBody>
      </p:sp>
      <p:pic>
        <p:nvPicPr>
          <p:cNvPr id="14341" name="Picture 2" descr="\\lansstyrelsen.se\home\lul\650418-001\My Documents\340_ALLMÄNT  Kommunik funk\INFRAPLANER 2014-2025, 2018-2029\inriktningsunderlag nästa transportplan 2018-2029\Hearing TRV 16sept-15\Färjeb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6050"/>
            <a:ext cx="3941763"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Rubrik 1"/>
          <p:cNvSpPr>
            <a:spLocks noGrp="1"/>
          </p:cNvSpPr>
          <p:nvPr>
            <p:ph type="ctrTitle" idx="4294967295"/>
          </p:nvPr>
        </p:nvSpPr>
        <p:spPr>
          <a:xfrm>
            <a:off x="0" y="933450"/>
            <a:ext cx="2627313" cy="550863"/>
          </a:xfrm>
        </p:spPr>
        <p:txBody>
          <a:bodyPr anchor="t"/>
          <a:lstStyle/>
          <a:p>
            <a:pPr eaLnBrk="1" hangingPunct="1"/>
            <a:r>
              <a:rPr lang="sv-SE" altLang="sv-SE" sz="2400" b="1" smtClean="0"/>
              <a:t>Luleå hamn</a:t>
            </a:r>
          </a:p>
        </p:txBody>
      </p:sp>
      <p:sp>
        <p:nvSpPr>
          <p:cNvPr id="11" name="Rubrik 1"/>
          <p:cNvSpPr txBox="1">
            <a:spLocks/>
          </p:cNvSpPr>
          <p:nvPr/>
        </p:nvSpPr>
        <p:spPr bwMode="auto">
          <a:xfrm>
            <a:off x="4105275" y="3644900"/>
            <a:ext cx="5127625" cy="1152525"/>
          </a:xfrm>
          <a:prstGeom prst="rect">
            <a:avLst/>
          </a:prstGeom>
          <a:noFill/>
          <a:ln w="9525">
            <a:noFill/>
            <a:miter lim="800000"/>
            <a:headEnd/>
            <a:tailEnd/>
          </a:ln>
        </p:spPr>
        <p:txBody>
          <a:bodyPr/>
          <a:lstStyle/>
          <a:p>
            <a:pPr marL="342900" indent="-342900">
              <a:buFont typeface="Arial" panose="020B0604020202020204" pitchFamily="34" charset="0"/>
              <a:buChar char="•"/>
              <a:defRPr/>
            </a:pPr>
            <a:r>
              <a:rPr lang="en-US" sz="2000" dirty="0">
                <a:solidFill>
                  <a:srgbClr val="000000"/>
                </a:solidFill>
                <a:latin typeface="Arial" charset="0"/>
              </a:rPr>
              <a:t>Midway Alignment of the </a:t>
            </a:r>
            <a:r>
              <a:rPr lang="en-US" sz="2000" dirty="0" err="1">
                <a:solidFill>
                  <a:srgbClr val="000000"/>
                </a:solidFill>
                <a:latin typeface="Arial" charset="0"/>
              </a:rPr>
              <a:t>Bothnian</a:t>
            </a:r>
            <a:r>
              <a:rPr lang="en-US" sz="2000" dirty="0">
                <a:solidFill>
                  <a:srgbClr val="000000"/>
                </a:solidFill>
                <a:latin typeface="Arial" charset="0"/>
              </a:rPr>
              <a:t> </a:t>
            </a:r>
            <a:br>
              <a:rPr lang="en-US" sz="2000" dirty="0">
                <a:solidFill>
                  <a:srgbClr val="000000"/>
                </a:solidFill>
                <a:latin typeface="Arial" charset="0"/>
              </a:rPr>
            </a:br>
            <a:r>
              <a:rPr lang="en-US" sz="2000" dirty="0">
                <a:solidFill>
                  <a:srgbClr val="000000"/>
                </a:solidFill>
                <a:latin typeface="Arial" charset="0"/>
              </a:rPr>
              <a:t>Corridor - </a:t>
            </a:r>
            <a:r>
              <a:rPr lang="sv-SE" sz="2000" dirty="0">
                <a:solidFill>
                  <a:srgbClr val="000000"/>
                </a:solidFill>
                <a:latin typeface="Arial" charset="0"/>
              </a:rPr>
              <a:t>uppgradering </a:t>
            </a:r>
            <a:r>
              <a:rPr lang="en-US" sz="2000" dirty="0" err="1">
                <a:solidFill>
                  <a:srgbClr val="000000"/>
                </a:solidFill>
                <a:latin typeface="Arial" charset="0"/>
              </a:rPr>
              <a:t>kvarkenlänken</a:t>
            </a:r>
            <a:r>
              <a:rPr lang="sv-SE" sz="2000" dirty="0">
                <a:solidFill>
                  <a:srgbClr val="000000"/>
                </a:solidFill>
                <a:latin typeface="Arial" charset="0"/>
              </a:rPr>
              <a:t/>
            </a:r>
            <a:br>
              <a:rPr lang="sv-SE" sz="2000" dirty="0">
                <a:solidFill>
                  <a:srgbClr val="000000"/>
                </a:solidFill>
                <a:latin typeface="Arial" charset="0"/>
              </a:rPr>
            </a:br>
            <a:r>
              <a:rPr lang="sv-SE" sz="2000" dirty="0">
                <a:solidFill>
                  <a:srgbClr val="000000"/>
                </a:solidFill>
                <a:latin typeface="Arial" charset="0"/>
              </a:rPr>
              <a:t>Umeå-Vasa</a:t>
            </a:r>
            <a:endParaRPr lang="sv-SE" sz="2000" b="1" i="1" dirty="0">
              <a:solidFill>
                <a:srgbClr val="000000"/>
              </a:solidFill>
              <a:latin typeface="Arial"/>
            </a:endParaRPr>
          </a:p>
        </p:txBody>
      </p:sp>
      <p:sp>
        <p:nvSpPr>
          <p:cNvPr id="14344" name="Rubrik 1"/>
          <p:cNvSpPr>
            <a:spLocks noGrp="1"/>
          </p:cNvSpPr>
          <p:nvPr>
            <p:ph type="ctrTitle" idx="4294967295"/>
          </p:nvPr>
        </p:nvSpPr>
        <p:spPr>
          <a:xfrm>
            <a:off x="3708400" y="3213100"/>
            <a:ext cx="2627313" cy="550863"/>
          </a:xfrm>
        </p:spPr>
        <p:txBody>
          <a:bodyPr anchor="t"/>
          <a:lstStyle/>
          <a:p>
            <a:pPr eaLnBrk="1" hangingPunct="1"/>
            <a:r>
              <a:rPr lang="sv-SE" altLang="sv-SE" sz="2400" b="1" smtClean="0"/>
              <a:t>Umeå hamn</a:t>
            </a:r>
          </a:p>
        </p:txBody>
      </p:sp>
      <p:sp>
        <p:nvSpPr>
          <p:cNvPr id="13" name="Rubrik 1"/>
          <p:cNvSpPr txBox="1">
            <a:spLocks/>
          </p:cNvSpPr>
          <p:nvPr/>
        </p:nvSpPr>
        <p:spPr bwMode="auto">
          <a:xfrm>
            <a:off x="4113213" y="5381625"/>
            <a:ext cx="5127625" cy="1152525"/>
          </a:xfrm>
          <a:prstGeom prst="rect">
            <a:avLst/>
          </a:prstGeom>
          <a:noFill/>
          <a:ln w="9525">
            <a:noFill/>
            <a:miter lim="800000"/>
            <a:headEnd/>
            <a:tailEnd/>
          </a:ln>
        </p:spPr>
        <p:txBody>
          <a:bodyPr/>
          <a:lstStyle/>
          <a:p>
            <a:pPr>
              <a:defRPr/>
            </a:pPr>
            <a:endParaRPr lang="sv-SE" sz="2000" b="1" i="1" dirty="0">
              <a:solidFill>
                <a:srgbClr val="000000"/>
              </a:solidFill>
              <a:latin typeface="Arial"/>
            </a:endParaRPr>
          </a:p>
        </p:txBody>
      </p:sp>
    </p:spTree>
    <p:extLst>
      <p:ext uri="{BB962C8B-B14F-4D97-AF65-F5344CB8AC3E}">
        <p14:creationId xmlns:p14="http://schemas.microsoft.com/office/powerpoint/2010/main" val="145237038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M:\BÄRIGHETSPLANERING 2011\Möte med Natanaelsson\Hems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32766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9163"/>
            <a:ext cx="32766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ubrik 1"/>
          <p:cNvSpPr>
            <a:spLocks noGrp="1"/>
          </p:cNvSpPr>
          <p:nvPr>
            <p:ph type="ctrTitle" idx="4294967295"/>
          </p:nvPr>
        </p:nvSpPr>
        <p:spPr>
          <a:xfrm>
            <a:off x="2144713" y="260350"/>
            <a:ext cx="5000625" cy="857250"/>
          </a:xfrm>
        </p:spPr>
        <p:txBody>
          <a:bodyPr anchor="t"/>
          <a:lstStyle/>
          <a:p>
            <a:pPr eaLnBrk="1" hangingPunct="1"/>
            <a:r>
              <a:rPr lang="sv-SE" altLang="sv-SE" sz="2800" b="1" smtClean="0"/>
              <a:t>BK-74</a:t>
            </a:r>
          </a:p>
        </p:txBody>
      </p:sp>
      <p:sp>
        <p:nvSpPr>
          <p:cNvPr id="15365" name="Rubrik 1"/>
          <p:cNvSpPr txBox="1">
            <a:spLocks/>
          </p:cNvSpPr>
          <p:nvPr/>
        </p:nvSpPr>
        <p:spPr bwMode="auto">
          <a:xfrm>
            <a:off x="396875" y="1160463"/>
            <a:ext cx="84947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4625" indent="-174625"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sv-SE" altLang="sv-SE" sz="2200" smtClean="0">
                <a:solidFill>
                  <a:srgbClr val="000000"/>
                </a:solidFill>
              </a:rPr>
              <a:t>Nätet föreslås omfatta de viktigaste näringslivsvägarna på 440 mil utan ett beaktande av ”last mile”.</a:t>
            </a:r>
            <a:br>
              <a:rPr lang="sv-SE" altLang="sv-SE" sz="2200" smtClean="0">
                <a:solidFill>
                  <a:srgbClr val="000000"/>
                </a:solidFill>
              </a:rPr>
            </a:br>
            <a:endParaRPr lang="sv-SE" altLang="sv-SE" sz="1600" smtClean="0">
              <a:solidFill>
                <a:srgbClr val="000000"/>
              </a:solidFill>
              <a:cs typeface="Arial" panose="020B0604020202020204" pitchFamily="34" charset="0"/>
            </a:endParaRPr>
          </a:p>
        </p:txBody>
      </p:sp>
      <p:sp>
        <p:nvSpPr>
          <p:cNvPr id="15366" name="Platshållare för bild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CB58FD89-3678-421A-8150-B362DE9A5978}" type="slidenum">
              <a:rPr lang="sv-SE" altLang="sv-SE" sz="1100">
                <a:solidFill>
                  <a:srgbClr val="000000"/>
                </a:solidFill>
              </a:rPr>
              <a:pPr eaLnBrk="1" hangingPunct="1">
                <a:spcBef>
                  <a:spcPct val="0"/>
                </a:spcBef>
                <a:buFontTx/>
                <a:buNone/>
              </a:pPr>
              <a:t>108</a:t>
            </a:fld>
            <a:endParaRPr lang="sv-SE" altLang="sv-SE" sz="1100">
              <a:solidFill>
                <a:srgbClr val="000000"/>
              </a:solidFill>
            </a:endParaRPr>
          </a:p>
        </p:txBody>
      </p:sp>
      <p:sp>
        <p:nvSpPr>
          <p:cNvPr id="7" name="Rubrik 1"/>
          <p:cNvSpPr txBox="1">
            <a:spLocks/>
          </p:cNvSpPr>
          <p:nvPr/>
        </p:nvSpPr>
        <p:spPr bwMode="auto">
          <a:xfrm>
            <a:off x="3408363" y="2024063"/>
            <a:ext cx="6408737" cy="4537075"/>
          </a:xfrm>
          <a:prstGeom prst="rect">
            <a:avLst/>
          </a:prstGeom>
          <a:noFill/>
          <a:ln w="9525">
            <a:noFill/>
            <a:miter lim="800000"/>
            <a:headEnd/>
            <a:tailEnd/>
          </a:ln>
        </p:spPr>
        <p:txBody>
          <a:bodyPr/>
          <a:lstStyle/>
          <a:p>
            <a:pPr>
              <a:defRPr/>
            </a:pPr>
            <a:endParaRPr lang="sv-SE" sz="1400" dirty="0">
              <a:solidFill>
                <a:srgbClr val="000000"/>
              </a:solidFill>
              <a:latin typeface="Arial" charset="0"/>
            </a:endParaRPr>
          </a:p>
          <a:p>
            <a:pPr marL="174625" indent="-174625">
              <a:buFont typeface="Arial" charset="0"/>
              <a:buChar char="•"/>
              <a:defRPr/>
            </a:pPr>
            <a:r>
              <a:rPr lang="sv-SE" sz="2200" dirty="0">
                <a:solidFill>
                  <a:srgbClr val="000000"/>
                </a:solidFill>
                <a:latin typeface="Arial" charset="0"/>
              </a:rPr>
              <a:t>Stora konsekvenser för tjälsäkrings-</a:t>
            </a:r>
            <a:br>
              <a:rPr lang="sv-SE" sz="2200" dirty="0">
                <a:solidFill>
                  <a:srgbClr val="000000"/>
                </a:solidFill>
                <a:latin typeface="Arial" charset="0"/>
              </a:rPr>
            </a:br>
            <a:r>
              <a:rPr lang="sv-SE" sz="2200" dirty="0">
                <a:solidFill>
                  <a:srgbClr val="000000"/>
                </a:solidFill>
                <a:latin typeface="Arial" charset="0"/>
              </a:rPr>
              <a:t>åtgärder på det mindre vägnätet om bärighetsbudget ska finansiera BK-74 </a:t>
            </a:r>
            <a:br>
              <a:rPr lang="sv-SE" sz="2200" dirty="0">
                <a:solidFill>
                  <a:srgbClr val="000000"/>
                </a:solidFill>
                <a:latin typeface="Arial" charset="0"/>
              </a:rPr>
            </a:br>
            <a:r>
              <a:rPr lang="sv-SE" sz="2200" dirty="0">
                <a:solidFill>
                  <a:srgbClr val="000000"/>
                </a:solidFill>
                <a:latin typeface="Arial" charset="0"/>
              </a:rPr>
              <a:t>nätet.</a:t>
            </a:r>
            <a:endParaRPr lang="sv-SE" sz="2200" dirty="0">
              <a:solidFill>
                <a:srgbClr val="000000"/>
              </a:solidFill>
              <a:latin typeface="Arial" charset="0"/>
              <a:cs typeface="Arial" charset="0"/>
            </a:endParaRPr>
          </a:p>
          <a:p>
            <a:pPr marL="174625" indent="-174625">
              <a:buFont typeface="Arial" charset="0"/>
              <a:buChar char="•"/>
              <a:defRPr/>
            </a:pPr>
            <a:endParaRPr lang="sv-SE" sz="2200" b="1" dirty="0">
              <a:solidFill>
                <a:srgbClr val="000000"/>
              </a:solidFill>
              <a:latin typeface="Arial" charset="0"/>
              <a:cs typeface="Arial" charset="0"/>
            </a:endParaRPr>
          </a:p>
          <a:p>
            <a:pPr marL="174625" indent="-174625">
              <a:buFont typeface="Arial" charset="0"/>
              <a:buChar char="•"/>
              <a:defRPr/>
            </a:pPr>
            <a:r>
              <a:rPr lang="sv-SE" sz="2200" b="1" dirty="0">
                <a:solidFill>
                  <a:srgbClr val="000000"/>
                </a:solidFill>
                <a:latin typeface="Arial" charset="0"/>
                <a:cs typeface="Arial" charset="0"/>
              </a:rPr>
              <a:t>Farligt och olycksdrabbat vägnät</a:t>
            </a:r>
            <a:r>
              <a:rPr lang="sv-SE" sz="2200" dirty="0">
                <a:solidFill>
                  <a:srgbClr val="000000"/>
                </a:solidFill>
                <a:latin typeface="Arial" charset="0"/>
                <a:cs typeface="Arial" charset="0"/>
              </a:rPr>
              <a:t> </a:t>
            </a:r>
            <a:br>
              <a:rPr lang="sv-SE" sz="2200" dirty="0">
                <a:solidFill>
                  <a:srgbClr val="000000"/>
                </a:solidFill>
                <a:latin typeface="Arial" charset="0"/>
                <a:cs typeface="Arial" charset="0"/>
              </a:rPr>
            </a:br>
            <a:r>
              <a:rPr lang="sv-SE" sz="2200" dirty="0">
                <a:solidFill>
                  <a:srgbClr val="000000"/>
                </a:solidFill>
                <a:latin typeface="Arial" charset="0"/>
                <a:cs typeface="Arial" charset="0"/>
              </a:rPr>
              <a:t>Usel ytstandard och geometri ger</a:t>
            </a:r>
            <a:br>
              <a:rPr lang="sv-SE" sz="2200" dirty="0">
                <a:solidFill>
                  <a:srgbClr val="000000"/>
                </a:solidFill>
                <a:latin typeface="Arial" charset="0"/>
                <a:cs typeface="Arial" charset="0"/>
              </a:rPr>
            </a:br>
            <a:r>
              <a:rPr lang="sv-SE" sz="2200" dirty="0">
                <a:solidFill>
                  <a:srgbClr val="000000"/>
                </a:solidFill>
                <a:latin typeface="Arial" charset="0"/>
                <a:cs typeface="Arial" charset="0"/>
              </a:rPr>
              <a:t>högre olycksstatistik jmf övriga Sverige i förhållande till trafikmängd </a:t>
            </a:r>
          </a:p>
          <a:p>
            <a:pPr marL="174625" indent="-174625">
              <a:buFont typeface="Arial" charset="0"/>
              <a:buChar char="•"/>
              <a:defRPr/>
            </a:pPr>
            <a:endParaRPr lang="sv-SE" sz="2200" b="1" i="1" dirty="0">
              <a:solidFill>
                <a:srgbClr val="000000"/>
              </a:solidFill>
              <a:latin typeface="Arial"/>
            </a:endParaRPr>
          </a:p>
        </p:txBody>
      </p:sp>
    </p:spTree>
    <p:extLst>
      <p:ext uri="{BB962C8B-B14F-4D97-AF65-F5344CB8AC3E}">
        <p14:creationId xmlns:p14="http://schemas.microsoft.com/office/powerpoint/2010/main" val="13574105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ubrik 1"/>
          <p:cNvSpPr>
            <a:spLocks/>
          </p:cNvSpPr>
          <p:nvPr/>
        </p:nvSpPr>
        <p:spPr bwMode="auto">
          <a:xfrm>
            <a:off x="1466850" y="549275"/>
            <a:ext cx="5795963"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sv-SE" altLang="sv-SE" sz="2800" b="1" smtClean="0">
                <a:solidFill>
                  <a:srgbClr val="000000"/>
                </a:solidFill>
              </a:rPr>
              <a:t>Dessutom bl. a.</a:t>
            </a:r>
            <a:endParaRPr lang="sv-SE" altLang="sv-SE" sz="2800" b="1" smtClean="0">
              <a:solidFill>
                <a:srgbClr val="FF0000"/>
              </a:solidFill>
            </a:endParaRPr>
          </a:p>
        </p:txBody>
      </p:sp>
      <p:sp>
        <p:nvSpPr>
          <p:cNvPr id="18435" name="Rubrik 1"/>
          <p:cNvSpPr txBox="1">
            <a:spLocks/>
          </p:cNvSpPr>
          <p:nvPr/>
        </p:nvSpPr>
        <p:spPr bwMode="auto">
          <a:xfrm>
            <a:off x="1466850" y="1628775"/>
            <a:ext cx="8675688" cy="4752975"/>
          </a:xfrm>
          <a:prstGeom prst="rect">
            <a:avLst/>
          </a:prstGeom>
          <a:noFill/>
          <a:ln w="9525">
            <a:noFill/>
            <a:miter lim="800000"/>
            <a:headEnd/>
            <a:tailEnd/>
          </a:ln>
        </p:spPr>
        <p:txBody>
          <a:bodyPr/>
          <a:lstStyle/>
          <a:p>
            <a:pPr marL="174625" indent="-174625">
              <a:buFont typeface="Arial" charset="0"/>
              <a:buChar char="•"/>
              <a:defRPr/>
            </a:pPr>
            <a:r>
              <a:rPr lang="sv-SE" sz="2400" dirty="0">
                <a:solidFill>
                  <a:srgbClr val="000000"/>
                </a:solidFill>
                <a:latin typeface="Arial"/>
              </a:rPr>
              <a:t>Malmbanan</a:t>
            </a:r>
          </a:p>
          <a:p>
            <a:pPr marL="174625" indent="-174625">
              <a:buFont typeface="Arial" charset="0"/>
              <a:buChar char="•"/>
              <a:defRPr/>
            </a:pPr>
            <a:endParaRPr lang="sv-SE" sz="2400" dirty="0">
              <a:solidFill>
                <a:srgbClr val="000000"/>
              </a:solidFill>
              <a:latin typeface="Arial"/>
            </a:endParaRPr>
          </a:p>
          <a:p>
            <a:pPr marL="174625" indent="-174625">
              <a:buFont typeface="Arial" charset="0"/>
              <a:buChar char="•"/>
              <a:defRPr/>
            </a:pPr>
            <a:r>
              <a:rPr lang="sv-SE" sz="2400" dirty="0">
                <a:solidFill>
                  <a:srgbClr val="000000"/>
                </a:solidFill>
                <a:latin typeface="Arial"/>
              </a:rPr>
              <a:t>Botniabanans funktion måste säkerställas</a:t>
            </a:r>
            <a:br>
              <a:rPr lang="sv-SE" sz="2400" dirty="0">
                <a:solidFill>
                  <a:srgbClr val="000000"/>
                </a:solidFill>
                <a:latin typeface="Arial"/>
              </a:rPr>
            </a:br>
            <a:endParaRPr lang="sv-SE" sz="2400" dirty="0">
              <a:solidFill>
                <a:srgbClr val="000000"/>
              </a:solidFill>
              <a:latin typeface="Arial"/>
            </a:endParaRPr>
          </a:p>
          <a:p>
            <a:pPr marL="174625" indent="-174625">
              <a:buFont typeface="Arial" charset="0"/>
              <a:buChar char="•"/>
              <a:defRPr/>
            </a:pPr>
            <a:r>
              <a:rPr lang="sv-SE" sz="2400" dirty="0">
                <a:solidFill>
                  <a:srgbClr val="000000"/>
                </a:solidFill>
                <a:latin typeface="Arial"/>
              </a:rPr>
              <a:t/>
            </a:r>
            <a:br>
              <a:rPr lang="sv-SE" sz="2400" dirty="0">
                <a:solidFill>
                  <a:srgbClr val="000000"/>
                </a:solidFill>
                <a:latin typeface="Arial"/>
              </a:rPr>
            </a:br>
            <a:endParaRPr lang="sv-SE" sz="2400" dirty="0">
              <a:solidFill>
                <a:srgbClr val="000000"/>
              </a:solidFill>
              <a:latin typeface="Arial"/>
            </a:endParaRPr>
          </a:p>
          <a:p>
            <a:pPr marL="174625" indent="-174625">
              <a:buFont typeface="Arial" charset="0"/>
              <a:buChar char="•"/>
              <a:defRPr/>
            </a:pPr>
            <a:r>
              <a:rPr lang="sv-SE" sz="2400" dirty="0">
                <a:solidFill>
                  <a:srgbClr val="000000"/>
                </a:solidFill>
                <a:latin typeface="Arial"/>
              </a:rPr>
              <a:t/>
            </a:r>
            <a:br>
              <a:rPr lang="sv-SE" sz="2400" dirty="0">
                <a:solidFill>
                  <a:srgbClr val="000000"/>
                </a:solidFill>
                <a:latin typeface="Arial"/>
              </a:rPr>
            </a:br>
            <a:endParaRPr lang="sv-SE" sz="2400" dirty="0">
              <a:solidFill>
                <a:srgbClr val="000000"/>
              </a:solidFill>
              <a:latin typeface="Arial"/>
            </a:endParaRPr>
          </a:p>
          <a:p>
            <a:pPr marL="174625" indent="-174625">
              <a:buFont typeface="Arial" charset="0"/>
              <a:buChar char="•"/>
              <a:defRPr/>
            </a:pPr>
            <a:r>
              <a:rPr lang="sv-SE" sz="2400" dirty="0">
                <a:solidFill>
                  <a:srgbClr val="000000"/>
                </a:solidFill>
                <a:latin typeface="Arial"/>
              </a:rPr>
              <a:t/>
            </a:r>
            <a:br>
              <a:rPr lang="sv-SE" sz="2400" dirty="0">
                <a:solidFill>
                  <a:srgbClr val="000000"/>
                </a:solidFill>
                <a:latin typeface="Arial"/>
              </a:rPr>
            </a:br>
            <a:endParaRPr lang="sv-SE" sz="2400" dirty="0">
              <a:solidFill>
                <a:srgbClr val="000000"/>
              </a:solidFill>
              <a:latin typeface="Arial"/>
            </a:endParaRPr>
          </a:p>
          <a:p>
            <a:pPr marL="174625" indent="-174625">
              <a:buFont typeface="Arial" charset="0"/>
              <a:buChar char="•"/>
              <a:defRPr/>
            </a:pPr>
            <a:endParaRPr lang="sv-SE" sz="2400" dirty="0">
              <a:solidFill>
                <a:srgbClr val="000000"/>
              </a:solidFill>
              <a:latin typeface="Arial"/>
            </a:endParaRPr>
          </a:p>
          <a:p>
            <a:pPr>
              <a:defRPr/>
            </a:pPr>
            <a:r>
              <a:rPr lang="sv-SE" sz="2400" dirty="0">
                <a:solidFill>
                  <a:srgbClr val="000000"/>
                </a:solidFill>
                <a:latin typeface="Arial"/>
              </a:rPr>
              <a:t/>
            </a:r>
            <a:br>
              <a:rPr lang="sv-SE" sz="2400" dirty="0">
                <a:solidFill>
                  <a:srgbClr val="000000"/>
                </a:solidFill>
                <a:latin typeface="Arial"/>
              </a:rPr>
            </a:br>
            <a:endParaRPr lang="sv-SE" sz="2400" dirty="0">
              <a:solidFill>
                <a:srgbClr val="000000"/>
              </a:solidFill>
              <a:latin typeface="Arial"/>
            </a:endParaRPr>
          </a:p>
          <a:p>
            <a:pPr marL="174625" indent="-174625">
              <a:buFont typeface="Arial" charset="0"/>
              <a:buChar char="•"/>
              <a:defRPr/>
            </a:pPr>
            <a:endParaRPr lang="sv-SE" sz="2400" dirty="0">
              <a:solidFill>
                <a:srgbClr val="000000"/>
              </a:solidFill>
              <a:latin typeface="Arial"/>
            </a:endParaRPr>
          </a:p>
          <a:p>
            <a:pPr marL="174625" indent="-174625">
              <a:buFont typeface="Arial" charset="0"/>
              <a:buChar char="•"/>
              <a:defRPr/>
            </a:pPr>
            <a:endParaRPr lang="sv-SE" sz="2400" dirty="0">
              <a:solidFill>
                <a:srgbClr val="000000"/>
              </a:solidFill>
              <a:latin typeface="Arial"/>
            </a:endParaRPr>
          </a:p>
        </p:txBody>
      </p:sp>
      <p:sp>
        <p:nvSpPr>
          <p:cNvPr id="16388" name="Platshållare för bildnummer 5"/>
          <p:cNvSpPr>
            <a:spLocks noGrp="1"/>
          </p:cNvSpPr>
          <p:nvPr>
            <p:ph type="sldNum" sz="quarter" idx="12"/>
          </p:nvPr>
        </p:nvSpPr>
        <p:spPr>
          <a:xfrm>
            <a:off x="70104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fld id="{F80E8296-903A-4CF3-9161-A4CC789F50DD}" type="slidenum">
              <a:rPr lang="sv-SE" altLang="sv-SE" sz="1000">
                <a:solidFill>
                  <a:srgbClr val="000000"/>
                </a:solidFill>
              </a:rPr>
              <a:pPr eaLnBrk="1" hangingPunct="1">
                <a:spcBef>
                  <a:spcPct val="0"/>
                </a:spcBef>
                <a:buFontTx/>
                <a:buNone/>
              </a:pPr>
              <a:t>109</a:t>
            </a:fld>
            <a:endParaRPr lang="sv-SE" altLang="sv-SE" sz="1400">
              <a:solidFill>
                <a:srgbClr val="000000"/>
              </a:solidFill>
            </a:endParaRPr>
          </a:p>
        </p:txBody>
      </p:sp>
    </p:spTree>
    <p:extLst>
      <p:ext uri="{BB962C8B-B14F-4D97-AF65-F5344CB8AC3E}">
        <p14:creationId xmlns:p14="http://schemas.microsoft.com/office/powerpoint/2010/main" val="17069482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457200" y="274638"/>
            <a:ext cx="8229600" cy="9221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v-SE" sz="4000" b="1" smtClean="0">
                <a:solidFill>
                  <a:prstClr val="black"/>
                </a:solidFill>
              </a:rPr>
              <a:t>Åtgärder och strategier</a:t>
            </a:r>
            <a:endParaRPr lang="sv-SE" sz="4000" b="1" dirty="0">
              <a:solidFill>
                <a:prstClr val="black"/>
              </a:solidFill>
            </a:endParaRPr>
          </a:p>
        </p:txBody>
      </p:sp>
      <p:sp>
        <p:nvSpPr>
          <p:cNvPr id="3" name="Platshållare för innehåll 2"/>
          <p:cNvSpPr txBox="1">
            <a:spLocks/>
          </p:cNvSpPr>
          <p:nvPr/>
        </p:nvSpPr>
        <p:spPr>
          <a:xfrm>
            <a:off x="487828" y="1196752"/>
            <a:ext cx="8229600" cy="504056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sv-SE" dirty="0" smtClean="0">
                <a:solidFill>
                  <a:prstClr val="black"/>
                </a:solidFill>
              </a:rPr>
              <a:t>Stärk tillväxtmotorerna genom snabba regionaltåg samt tillgängligheten i det egna omlandet</a:t>
            </a:r>
          </a:p>
          <a:p>
            <a:pPr fontAlgn="auto">
              <a:spcAft>
                <a:spcPts val="0"/>
              </a:spcAft>
            </a:pPr>
            <a:r>
              <a:rPr lang="sv-SE" dirty="0" smtClean="0">
                <a:solidFill>
                  <a:prstClr val="black"/>
                </a:solidFill>
              </a:rPr>
              <a:t>Satsa på befintliga banor. Superbuss som komplement</a:t>
            </a:r>
          </a:p>
          <a:p>
            <a:pPr fontAlgn="auto">
              <a:spcAft>
                <a:spcPts val="0"/>
              </a:spcAft>
            </a:pPr>
            <a:r>
              <a:rPr lang="sv-SE" dirty="0" smtClean="0">
                <a:solidFill>
                  <a:prstClr val="black"/>
                </a:solidFill>
              </a:rPr>
              <a:t>Sammanbindande väg- </a:t>
            </a:r>
            <a:r>
              <a:rPr lang="sv-SE" dirty="0">
                <a:solidFill>
                  <a:prstClr val="black"/>
                </a:solidFill>
              </a:rPr>
              <a:t>och </a:t>
            </a:r>
            <a:r>
              <a:rPr lang="sv-SE" dirty="0" smtClean="0">
                <a:solidFill>
                  <a:prstClr val="black"/>
                </a:solidFill>
              </a:rPr>
              <a:t>järnvägsnät, för person och gods</a:t>
            </a:r>
          </a:p>
          <a:p>
            <a:pPr fontAlgn="auto">
              <a:spcAft>
                <a:spcPts val="0"/>
              </a:spcAft>
            </a:pPr>
            <a:r>
              <a:rPr lang="sv-SE" dirty="0" smtClean="0">
                <a:solidFill>
                  <a:prstClr val="black"/>
                </a:solidFill>
              </a:rPr>
              <a:t>Logistikutveckling</a:t>
            </a:r>
          </a:p>
          <a:p>
            <a:pPr fontAlgn="auto">
              <a:spcAft>
                <a:spcPts val="0"/>
              </a:spcAft>
            </a:pPr>
            <a:r>
              <a:rPr lang="sv-SE" dirty="0" smtClean="0">
                <a:solidFill>
                  <a:prstClr val="black"/>
                </a:solidFill>
              </a:rPr>
              <a:t>Miljöanpassning genom minskad bilanvändning, kollektivtrafik, </a:t>
            </a:r>
            <a:r>
              <a:rPr lang="sv-SE" dirty="0">
                <a:solidFill>
                  <a:prstClr val="black"/>
                </a:solidFill>
              </a:rPr>
              <a:t>godstransporter på </a:t>
            </a:r>
            <a:r>
              <a:rPr lang="sv-SE" dirty="0" smtClean="0">
                <a:solidFill>
                  <a:prstClr val="black"/>
                </a:solidFill>
              </a:rPr>
              <a:t>järnväg, alternativa bränslen </a:t>
            </a:r>
          </a:p>
          <a:p>
            <a:pPr fontAlgn="auto">
              <a:spcAft>
                <a:spcPts val="0"/>
              </a:spcAft>
            </a:pPr>
            <a:r>
              <a:rPr lang="sv-SE" dirty="0" smtClean="0">
                <a:solidFill>
                  <a:prstClr val="black"/>
                </a:solidFill>
              </a:rPr>
              <a:t>Gång och cykel, med koppling till kollektivtrafik</a:t>
            </a:r>
          </a:p>
          <a:p>
            <a:pPr fontAlgn="auto">
              <a:spcAft>
                <a:spcPts val="0"/>
              </a:spcAft>
            </a:pPr>
            <a:r>
              <a:rPr lang="sv-SE" dirty="0" smtClean="0">
                <a:solidFill>
                  <a:prstClr val="black"/>
                </a:solidFill>
              </a:rPr>
              <a:t>Cykelturism</a:t>
            </a:r>
          </a:p>
          <a:p>
            <a:pPr fontAlgn="auto">
              <a:spcAft>
                <a:spcPts val="0"/>
              </a:spcAft>
            </a:pPr>
            <a:r>
              <a:rPr lang="sv-SE" dirty="0" smtClean="0">
                <a:solidFill>
                  <a:prstClr val="black"/>
                </a:solidFill>
              </a:rPr>
              <a:t>Höghastighetsbanan och dess koppling till regionalt system</a:t>
            </a:r>
            <a:endParaRPr lang="sv-SE" dirty="0">
              <a:solidFill>
                <a:prstClr val="black"/>
              </a:solidFill>
            </a:endParaRPr>
          </a:p>
        </p:txBody>
      </p:sp>
    </p:spTree>
    <p:extLst>
      <p:ext uri="{BB962C8B-B14F-4D97-AF65-F5344CB8AC3E}">
        <p14:creationId xmlns:p14="http://schemas.microsoft.com/office/powerpoint/2010/main" val="5258295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ubrik 1"/>
          <p:cNvSpPr>
            <a:spLocks noGrp="1"/>
          </p:cNvSpPr>
          <p:nvPr>
            <p:ph type="title"/>
          </p:nvPr>
        </p:nvSpPr>
        <p:spPr>
          <a:xfrm>
            <a:off x="179388" y="115888"/>
            <a:ext cx="8229600" cy="1143000"/>
          </a:xfrm>
        </p:spPr>
        <p:txBody>
          <a:bodyPr/>
          <a:lstStyle/>
          <a:p>
            <a:r>
              <a:rPr lang="sv-SE" altLang="sv-SE" sz="3600" smtClean="0"/>
              <a:t>Sammanfattning</a:t>
            </a:r>
          </a:p>
        </p:txBody>
      </p:sp>
      <p:sp>
        <p:nvSpPr>
          <p:cNvPr id="5" name="Rubrik 1"/>
          <p:cNvSpPr txBox="1">
            <a:spLocks/>
          </p:cNvSpPr>
          <p:nvPr/>
        </p:nvSpPr>
        <p:spPr bwMode="auto">
          <a:xfrm>
            <a:off x="468313" y="1371600"/>
            <a:ext cx="8567737" cy="5167313"/>
          </a:xfrm>
          <a:prstGeom prst="rect">
            <a:avLst/>
          </a:prstGeom>
          <a:noFill/>
          <a:ln w="9525">
            <a:noFill/>
            <a:miter lim="800000"/>
            <a:headEnd/>
            <a:tailEnd/>
          </a:ln>
        </p:spPr>
        <p:txBody>
          <a:bodyPr/>
          <a:lstStyle/>
          <a:p>
            <a:pPr marL="174625" indent="-174625">
              <a:buFont typeface="Arial" charset="0"/>
              <a:buChar char="•"/>
              <a:defRPr/>
            </a:pPr>
            <a:r>
              <a:rPr lang="sv-SE" altLang="sv-SE" sz="2200" b="1" dirty="0" err="1">
                <a:solidFill>
                  <a:srgbClr val="000000"/>
                </a:solidFill>
                <a:latin typeface="Arial" charset="0"/>
              </a:rPr>
              <a:t>Botniska</a:t>
            </a:r>
            <a:r>
              <a:rPr lang="sv-SE" altLang="sv-SE" sz="2200" b="1" dirty="0">
                <a:solidFill>
                  <a:srgbClr val="000000"/>
                </a:solidFill>
                <a:latin typeface="Arial" charset="0"/>
              </a:rPr>
              <a:t> korridoren och Malmbanan del av </a:t>
            </a:r>
            <a:r>
              <a:rPr lang="sv-SE" altLang="sv-SE" sz="2200" b="1" dirty="0" err="1">
                <a:solidFill>
                  <a:srgbClr val="000000"/>
                </a:solidFill>
                <a:latin typeface="Arial" charset="0"/>
              </a:rPr>
              <a:t>ScanMed</a:t>
            </a:r>
            <a:r>
              <a:rPr lang="sv-SE" altLang="sv-SE" sz="2200" b="1" dirty="0">
                <a:solidFill>
                  <a:srgbClr val="000000"/>
                </a:solidFill>
                <a:latin typeface="Arial" charset="0"/>
              </a:rPr>
              <a:t>.</a:t>
            </a:r>
          </a:p>
          <a:p>
            <a:pPr marL="174625" indent="-174625">
              <a:buFont typeface="Arial" charset="0"/>
              <a:buChar char="•"/>
              <a:defRPr/>
            </a:pPr>
            <a:endParaRPr lang="sv-SE" altLang="sv-SE" sz="2000" b="1" dirty="0">
              <a:solidFill>
                <a:srgbClr val="000000"/>
              </a:solidFill>
              <a:latin typeface="Arial" charset="0"/>
            </a:endParaRPr>
          </a:p>
          <a:p>
            <a:pPr marL="174625" indent="-174625">
              <a:buFont typeface="Arial" charset="0"/>
              <a:buChar char="•"/>
              <a:defRPr/>
            </a:pPr>
            <a:r>
              <a:rPr lang="sv-SE" sz="2200" b="1" dirty="0" err="1">
                <a:solidFill>
                  <a:srgbClr val="000000"/>
                </a:solidFill>
                <a:latin typeface="Arial" charset="0"/>
              </a:rPr>
              <a:t>Norrbotniabanan</a:t>
            </a:r>
            <a:r>
              <a:rPr lang="sv-SE" sz="2200" dirty="0">
                <a:solidFill>
                  <a:srgbClr val="000000"/>
                </a:solidFill>
                <a:latin typeface="Arial" charset="0"/>
              </a:rPr>
              <a:t> </a:t>
            </a:r>
            <a:r>
              <a:rPr lang="sv-SE" sz="2000" dirty="0">
                <a:solidFill>
                  <a:srgbClr val="000000"/>
                </a:solidFill>
                <a:latin typeface="Arial" charset="0"/>
              </a:rPr>
              <a:t>– Byggstart 2018. Är en del i </a:t>
            </a:r>
            <a:r>
              <a:rPr lang="sv-SE" sz="2000" dirty="0" err="1">
                <a:solidFill>
                  <a:srgbClr val="000000"/>
                </a:solidFill>
                <a:latin typeface="Arial" charset="0"/>
              </a:rPr>
              <a:t>Botniska</a:t>
            </a:r>
            <a:r>
              <a:rPr lang="sv-SE" sz="2000" dirty="0">
                <a:solidFill>
                  <a:srgbClr val="000000"/>
                </a:solidFill>
                <a:latin typeface="Arial" charset="0"/>
              </a:rPr>
              <a:t> korridoren </a:t>
            </a:r>
            <a:br>
              <a:rPr lang="sv-SE" sz="2000" dirty="0">
                <a:solidFill>
                  <a:srgbClr val="000000"/>
                </a:solidFill>
                <a:latin typeface="Arial" charset="0"/>
              </a:rPr>
            </a:br>
            <a:r>
              <a:rPr lang="sv-SE" sz="2000" dirty="0">
                <a:solidFill>
                  <a:srgbClr val="000000"/>
                </a:solidFill>
                <a:latin typeface="Arial" charset="0"/>
              </a:rPr>
              <a:t>som i sin helhet ska ingå i NTP 2018-2029. Det är i linje med Sveriges åtagande gentemot EU; </a:t>
            </a:r>
            <a:r>
              <a:rPr lang="sv-SE" sz="2000" dirty="0" err="1">
                <a:solidFill>
                  <a:srgbClr val="000000"/>
                </a:solidFill>
                <a:latin typeface="Arial" charset="0"/>
              </a:rPr>
              <a:t>Botniska</a:t>
            </a:r>
            <a:r>
              <a:rPr lang="sv-SE" sz="2000" dirty="0">
                <a:solidFill>
                  <a:srgbClr val="000000"/>
                </a:solidFill>
                <a:latin typeface="Arial" charset="0"/>
              </a:rPr>
              <a:t> korridoren </a:t>
            </a:r>
            <a:r>
              <a:rPr lang="sv-SE" sz="2000" b="1" dirty="0">
                <a:solidFill>
                  <a:srgbClr val="000000"/>
                </a:solidFill>
                <a:latin typeface="Arial" charset="0"/>
              </a:rPr>
              <a:t>färdigställd</a:t>
            </a:r>
            <a:r>
              <a:rPr lang="sv-SE" sz="2000" dirty="0">
                <a:solidFill>
                  <a:srgbClr val="000000"/>
                </a:solidFill>
                <a:latin typeface="Arial" charset="0"/>
              </a:rPr>
              <a:t> 2030.</a:t>
            </a:r>
          </a:p>
          <a:p>
            <a:pPr>
              <a:defRPr/>
            </a:pPr>
            <a:endParaRPr lang="sv-SE" sz="2200" dirty="0">
              <a:solidFill>
                <a:srgbClr val="000000"/>
              </a:solidFill>
              <a:latin typeface="Arial" charset="0"/>
            </a:endParaRPr>
          </a:p>
          <a:p>
            <a:pPr marL="174625" indent="-174625">
              <a:buFont typeface="Arial" charset="0"/>
              <a:buChar char="•"/>
              <a:defRPr/>
            </a:pPr>
            <a:r>
              <a:rPr lang="sv-SE" sz="2200" b="1" dirty="0">
                <a:solidFill>
                  <a:srgbClr val="000000"/>
                </a:solidFill>
                <a:latin typeface="Arial" charset="0"/>
              </a:rPr>
              <a:t>Stambanan genom övre Norrland </a:t>
            </a:r>
            <a:r>
              <a:rPr lang="sv-SE" sz="2000" dirty="0">
                <a:solidFill>
                  <a:srgbClr val="000000"/>
                </a:solidFill>
                <a:latin typeface="Arial" charset="0"/>
              </a:rPr>
              <a:t>(Umeå-Luleå) - </a:t>
            </a:r>
            <a:br>
              <a:rPr lang="sv-SE" sz="2000" dirty="0">
                <a:solidFill>
                  <a:srgbClr val="000000"/>
                </a:solidFill>
                <a:latin typeface="Arial" charset="0"/>
              </a:rPr>
            </a:br>
            <a:r>
              <a:rPr lang="sv-SE" sz="2000" b="1" dirty="0">
                <a:solidFill>
                  <a:srgbClr val="000000"/>
                </a:solidFill>
                <a:latin typeface="Arial" charset="0"/>
              </a:rPr>
              <a:t>Underhållsåtgärder måste prioriteras!</a:t>
            </a:r>
            <a:r>
              <a:rPr lang="sv-SE" sz="2000" dirty="0">
                <a:solidFill>
                  <a:srgbClr val="000000"/>
                </a:solidFill>
                <a:latin typeface="Arial" charset="0"/>
              </a:rPr>
              <a:t> </a:t>
            </a:r>
            <a:r>
              <a:rPr lang="sv-SE" sz="2000" dirty="0" err="1">
                <a:solidFill>
                  <a:srgbClr val="000000"/>
                </a:solidFill>
                <a:latin typeface="Arial" charset="0"/>
              </a:rPr>
              <a:t>Prio</a:t>
            </a:r>
            <a:r>
              <a:rPr lang="sv-SE" sz="2000" dirty="0">
                <a:solidFill>
                  <a:srgbClr val="000000"/>
                </a:solidFill>
                <a:latin typeface="Arial" charset="0"/>
              </a:rPr>
              <a:t> 1 spårbytet slutförs 2016.</a:t>
            </a:r>
            <a:br>
              <a:rPr lang="sv-SE" sz="2000" dirty="0">
                <a:solidFill>
                  <a:srgbClr val="000000"/>
                </a:solidFill>
                <a:latin typeface="Arial" charset="0"/>
              </a:rPr>
            </a:br>
            <a:r>
              <a:rPr lang="sv-SE" sz="2000" dirty="0">
                <a:solidFill>
                  <a:srgbClr val="000000"/>
                </a:solidFill>
                <a:latin typeface="Arial" charset="0"/>
              </a:rPr>
              <a:t> </a:t>
            </a:r>
            <a:endParaRPr lang="sv-SE" sz="2200" dirty="0">
              <a:solidFill>
                <a:srgbClr val="000000"/>
              </a:solidFill>
              <a:latin typeface="Arial" charset="0"/>
            </a:endParaRPr>
          </a:p>
          <a:p>
            <a:pPr marL="174625" indent="-174625">
              <a:buFont typeface="Arial" charset="0"/>
              <a:buChar char="•"/>
              <a:defRPr/>
            </a:pPr>
            <a:r>
              <a:rPr lang="sv-SE" sz="2200" b="1" dirty="0">
                <a:solidFill>
                  <a:srgbClr val="000000"/>
                </a:solidFill>
                <a:latin typeface="Arial" charset="0"/>
                <a:cs typeface="Arial" charset="0"/>
              </a:rPr>
              <a:t>Vägnätet högsta olycksstatistiken i landet</a:t>
            </a:r>
            <a:r>
              <a:rPr lang="sv-SE" sz="2200" dirty="0">
                <a:solidFill>
                  <a:srgbClr val="000000"/>
                </a:solidFill>
                <a:latin typeface="Arial" charset="0"/>
                <a:cs typeface="Arial" charset="0"/>
              </a:rPr>
              <a:t> </a:t>
            </a:r>
            <a:r>
              <a:rPr lang="sv-SE" sz="2000" dirty="0">
                <a:solidFill>
                  <a:srgbClr val="000000"/>
                </a:solidFill>
                <a:latin typeface="Arial" charset="0"/>
                <a:cs typeface="Arial" charset="0"/>
              </a:rPr>
              <a:t>- </a:t>
            </a:r>
            <a:r>
              <a:rPr lang="sv-SE" sz="2000" dirty="0">
                <a:solidFill>
                  <a:srgbClr val="000000"/>
                </a:solidFill>
                <a:latin typeface="Arial" charset="0"/>
              </a:rPr>
              <a:t>Säkerställ vägnätets framkomlighet och säkerhet</a:t>
            </a:r>
            <a:r>
              <a:rPr lang="sv-SE" sz="2000" b="1" dirty="0">
                <a:solidFill>
                  <a:srgbClr val="000000"/>
                </a:solidFill>
                <a:latin typeface="Arial" charset="0"/>
              </a:rPr>
              <a:t>.</a:t>
            </a:r>
          </a:p>
          <a:p>
            <a:pPr marL="174625" indent="-174625">
              <a:buFont typeface="Arial" charset="0"/>
              <a:buChar char="•"/>
              <a:defRPr/>
            </a:pPr>
            <a:endParaRPr lang="sv-SE" sz="2000" b="1" dirty="0">
              <a:solidFill>
                <a:srgbClr val="000000"/>
              </a:solidFill>
              <a:latin typeface="Arial"/>
            </a:endParaRPr>
          </a:p>
          <a:p>
            <a:pPr marL="174625" indent="-174625">
              <a:buFont typeface="Arial" charset="0"/>
              <a:buChar char="•"/>
              <a:defRPr/>
            </a:pPr>
            <a:r>
              <a:rPr lang="sv-SE" sz="2200" b="1" dirty="0">
                <a:solidFill>
                  <a:srgbClr val="000000"/>
                </a:solidFill>
                <a:latin typeface="Arial"/>
              </a:rPr>
              <a:t>Sjöfartsåtgärder i </a:t>
            </a:r>
            <a:r>
              <a:rPr lang="sv-SE" sz="2200" b="1" dirty="0" err="1">
                <a:solidFill>
                  <a:srgbClr val="000000"/>
                </a:solidFill>
                <a:latin typeface="Arial"/>
              </a:rPr>
              <a:t>Core-Network</a:t>
            </a:r>
            <a:r>
              <a:rPr lang="sv-SE" sz="2200" b="1" dirty="0">
                <a:solidFill>
                  <a:srgbClr val="000000"/>
                </a:solidFill>
                <a:latin typeface="Arial"/>
              </a:rPr>
              <a:t>.</a:t>
            </a:r>
            <a:endParaRPr lang="sv-SE" sz="2200" dirty="0">
              <a:solidFill>
                <a:srgbClr val="000000"/>
              </a:solidFill>
              <a:latin typeface="Arial"/>
            </a:endParaRPr>
          </a:p>
        </p:txBody>
      </p:sp>
      <p:sp>
        <p:nvSpPr>
          <p:cNvPr id="6" name="Platshållare för bildnummer 4"/>
          <p:cNvSpPr txBox="1">
            <a:spLocks noGrp="1"/>
          </p:cNvSpPr>
          <p:nvPr/>
        </p:nvSpPr>
        <p:spPr>
          <a:xfrm>
            <a:off x="6975475" y="6356350"/>
            <a:ext cx="2133600" cy="365125"/>
          </a:xfrm>
          <a:prstGeom prst="rect">
            <a:avLst/>
          </a:prstGeom>
          <a:noFill/>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736B4B4-62EC-40F4-B3BE-8B76E415A44F}" type="slidenum">
              <a:rPr lang="sv-SE" altLang="sv-SE" sz="1200" smtClean="0">
                <a:solidFill>
                  <a:srgbClr val="898989"/>
                </a:solidFill>
              </a:rPr>
              <a:pPr algn="r" eaLnBrk="1" hangingPunct="1"/>
              <a:t>110</a:t>
            </a:fld>
            <a:endParaRPr lang="sv-SE" altLang="sv-SE" sz="1200" smtClean="0">
              <a:solidFill>
                <a:srgbClr val="898989"/>
              </a:solidFill>
            </a:endParaRPr>
          </a:p>
        </p:txBody>
      </p:sp>
    </p:spTree>
    <p:extLst>
      <p:ext uri="{BB962C8B-B14F-4D97-AF65-F5344CB8AC3E}">
        <p14:creationId xmlns:p14="http://schemas.microsoft.com/office/powerpoint/2010/main" val="181215114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4" y="2766728"/>
            <a:ext cx="4157761" cy="646331"/>
          </a:xfrm>
          <a:prstGeom prst="rect">
            <a:avLst/>
          </a:prstGeom>
        </p:spPr>
        <p:txBody>
          <a:bodyPr wrap="square">
            <a:spAutoFit/>
          </a:bodyPr>
          <a:lstStyle/>
          <a:p>
            <a:r>
              <a:rPr lang="sv-SE" sz="3600" b="1" i="1" dirty="0" smtClean="0">
                <a:solidFill>
                  <a:prstClr val="white">
                    <a:lumMod val="50000"/>
                  </a:prstClr>
                </a:solidFill>
                <a:cs typeface="Arial" panose="020B0604020202020204" pitchFamily="34" charset="0"/>
              </a:rPr>
              <a:t>Tack för idag!</a:t>
            </a:r>
            <a:endParaRPr lang="sv-SE" sz="32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776791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p:cNvSpPr txBox="1">
            <a:spLocks/>
          </p:cNvSpPr>
          <p:nvPr/>
        </p:nvSpPr>
        <p:spPr>
          <a:xfrm>
            <a:off x="493453" y="260648"/>
            <a:ext cx="8229600" cy="6340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v-SE" sz="3200" b="1" dirty="0" smtClean="0">
                <a:solidFill>
                  <a:prstClr val="black"/>
                </a:solidFill>
              </a:rPr>
              <a:t>Sydsverige i TEN-T</a:t>
            </a:r>
            <a:endParaRPr lang="sv-SE" sz="3200" b="1" dirty="0">
              <a:solidFill>
                <a:prstClr val="black"/>
              </a:solidFill>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958" y="764704"/>
            <a:ext cx="7342590"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678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92696"/>
            <a:ext cx="7488832" cy="528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ubrik 1"/>
          <p:cNvSpPr txBox="1">
            <a:spLocks/>
          </p:cNvSpPr>
          <p:nvPr/>
        </p:nvSpPr>
        <p:spPr>
          <a:xfrm>
            <a:off x="457200" y="274638"/>
            <a:ext cx="8229600" cy="6340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v-SE" sz="3200" b="1" dirty="0" smtClean="0">
                <a:solidFill>
                  <a:prstClr val="black"/>
                </a:solidFill>
              </a:rPr>
              <a:t>Sammanhållet TEN-T</a:t>
            </a:r>
            <a:endParaRPr lang="sv-SE" sz="3200" b="1" dirty="0">
              <a:solidFill>
                <a:prstClr val="black"/>
              </a:solidFill>
            </a:endParaRPr>
          </a:p>
        </p:txBody>
      </p:sp>
    </p:spTree>
    <p:extLst>
      <p:ext uri="{BB962C8B-B14F-4D97-AF65-F5344CB8AC3E}">
        <p14:creationId xmlns:p14="http://schemas.microsoft.com/office/powerpoint/2010/main" val="35631131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457200" y="274638"/>
            <a:ext cx="8229600" cy="6340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v-SE" sz="3200" b="1" dirty="0" smtClean="0">
                <a:solidFill>
                  <a:prstClr val="black"/>
                </a:solidFill>
              </a:rPr>
              <a:t>Sammanhållet järnvägssystem</a:t>
            </a:r>
            <a:endParaRPr lang="sv-SE" sz="3200" b="1" dirty="0">
              <a:solidFill>
                <a:prstClr val="black"/>
              </a:solidFill>
            </a:endParaRPr>
          </a:p>
        </p:txBody>
      </p:sp>
      <p:pic>
        <p:nvPicPr>
          <p:cNvPr id="2051" name="5b884631-da65-4e54-bd8d-a31215869bb5" descr="u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2"/>
            <a:ext cx="693987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537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275" y="764704"/>
            <a:ext cx="3837043" cy="4049108"/>
          </a:xfrm>
          <a:prstGeom prst="rect">
            <a:avLst/>
          </a:prstGeom>
        </p:spPr>
      </p:pic>
      <p:sp>
        <p:nvSpPr>
          <p:cNvPr id="7" name="Ellips 6"/>
          <p:cNvSpPr/>
          <p:nvPr/>
        </p:nvSpPr>
        <p:spPr>
          <a:xfrm>
            <a:off x="6660232" y="1484784"/>
            <a:ext cx="558892" cy="50405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8" name="Ellips 7"/>
          <p:cNvSpPr/>
          <p:nvPr/>
        </p:nvSpPr>
        <p:spPr>
          <a:xfrm>
            <a:off x="5915192" y="3001618"/>
            <a:ext cx="558892" cy="516632"/>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9" name="Ellips 8"/>
          <p:cNvSpPr/>
          <p:nvPr/>
        </p:nvSpPr>
        <p:spPr>
          <a:xfrm>
            <a:off x="5436096" y="3723913"/>
            <a:ext cx="558892" cy="504056"/>
          </a:xfrm>
          <a:prstGeom prst="ellipse">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10" name="textruta 9"/>
          <p:cNvSpPr txBox="1"/>
          <p:nvPr/>
        </p:nvSpPr>
        <p:spPr>
          <a:xfrm>
            <a:off x="476439" y="4869160"/>
            <a:ext cx="3922776" cy="830997"/>
          </a:xfrm>
          <a:prstGeom prst="rect">
            <a:avLst/>
          </a:prstGeom>
          <a:noFill/>
        </p:spPr>
        <p:txBody>
          <a:bodyPr wrap="square" rtlCol="0">
            <a:spAutoFit/>
          </a:bodyPr>
          <a:lstStyle/>
          <a:p>
            <a:pPr algn="ctr" fontAlgn="auto">
              <a:spcBef>
                <a:spcPts val="0"/>
              </a:spcBef>
              <a:spcAft>
                <a:spcPts val="0"/>
              </a:spcAft>
            </a:pPr>
            <a:r>
              <a:rPr lang="sv-SE" sz="2400" dirty="0" smtClean="0">
                <a:solidFill>
                  <a:prstClr val="black"/>
                </a:solidFill>
                <a:latin typeface="Calibri"/>
              </a:rPr>
              <a:t>Södra stambanan</a:t>
            </a:r>
          </a:p>
          <a:p>
            <a:pPr algn="ctr" fontAlgn="auto">
              <a:spcBef>
                <a:spcPts val="0"/>
              </a:spcBef>
              <a:spcAft>
                <a:spcPts val="0"/>
              </a:spcAft>
            </a:pPr>
            <a:r>
              <a:rPr lang="sv-SE" sz="2400" dirty="0">
                <a:solidFill>
                  <a:prstClr val="black"/>
                </a:solidFill>
                <a:latin typeface="Calibri"/>
              </a:rPr>
              <a:t>L</a:t>
            </a:r>
            <a:r>
              <a:rPr lang="sv-SE" sz="2400" dirty="0" smtClean="0">
                <a:solidFill>
                  <a:prstClr val="black"/>
                </a:solidFill>
                <a:latin typeface="Calibri"/>
              </a:rPr>
              <a:t>ivsnerv i södra Sverige</a:t>
            </a:r>
            <a:endParaRPr lang="sv-SE" sz="2400" dirty="0">
              <a:solidFill>
                <a:prstClr val="black"/>
              </a:solidFill>
              <a:latin typeface="Calibri"/>
            </a:endParaRPr>
          </a:p>
        </p:txBody>
      </p:sp>
      <p:sp>
        <p:nvSpPr>
          <p:cNvPr id="11" name="textruta 10"/>
          <p:cNvSpPr txBox="1"/>
          <p:nvPr/>
        </p:nvSpPr>
        <p:spPr>
          <a:xfrm>
            <a:off x="4860032" y="4820050"/>
            <a:ext cx="3922776" cy="830997"/>
          </a:xfrm>
          <a:prstGeom prst="rect">
            <a:avLst/>
          </a:prstGeom>
          <a:noFill/>
        </p:spPr>
        <p:txBody>
          <a:bodyPr wrap="square" rtlCol="0">
            <a:spAutoFit/>
          </a:bodyPr>
          <a:lstStyle/>
          <a:p>
            <a:pPr algn="ctr" fontAlgn="auto">
              <a:spcBef>
                <a:spcPts val="0"/>
              </a:spcBef>
              <a:spcAft>
                <a:spcPts val="0"/>
              </a:spcAft>
            </a:pPr>
            <a:r>
              <a:rPr lang="sv-SE" sz="2400" dirty="0" smtClean="0">
                <a:solidFill>
                  <a:prstClr val="black"/>
                </a:solidFill>
                <a:latin typeface="Calibri"/>
              </a:rPr>
              <a:t>Nya och gamla banor </a:t>
            </a:r>
          </a:p>
          <a:p>
            <a:pPr algn="ctr" fontAlgn="auto">
              <a:spcBef>
                <a:spcPts val="0"/>
              </a:spcBef>
              <a:spcAft>
                <a:spcPts val="0"/>
              </a:spcAft>
            </a:pPr>
            <a:r>
              <a:rPr lang="sv-SE" sz="2400" dirty="0" smtClean="0">
                <a:solidFill>
                  <a:prstClr val="black"/>
                </a:solidFill>
                <a:latin typeface="Calibri"/>
              </a:rPr>
              <a:t>Gemensamma stationer</a:t>
            </a:r>
            <a:endParaRPr lang="sv-SE" sz="2400" dirty="0">
              <a:solidFill>
                <a:prstClr val="black"/>
              </a:solidFill>
              <a:latin typeface="Calibri"/>
            </a:endParaRPr>
          </a:p>
        </p:txBody>
      </p:sp>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03" y="764704"/>
            <a:ext cx="3889492" cy="4104456"/>
          </a:xfrm>
          <a:prstGeom prst="rect">
            <a:avLst/>
          </a:prstGeom>
        </p:spPr>
      </p:pic>
      <p:sp>
        <p:nvSpPr>
          <p:cNvPr id="4" name="textruta 3"/>
          <p:cNvSpPr txBox="1"/>
          <p:nvPr/>
        </p:nvSpPr>
        <p:spPr>
          <a:xfrm>
            <a:off x="0" y="-10549"/>
            <a:ext cx="9144000" cy="584775"/>
          </a:xfrm>
          <a:prstGeom prst="rect">
            <a:avLst/>
          </a:prstGeom>
          <a:noFill/>
        </p:spPr>
        <p:txBody>
          <a:bodyPr wrap="square" rtlCol="0">
            <a:spAutoFit/>
          </a:bodyPr>
          <a:lstStyle/>
          <a:p>
            <a:pPr algn="ctr" fontAlgn="auto">
              <a:spcBef>
                <a:spcPts val="0"/>
              </a:spcBef>
              <a:spcAft>
                <a:spcPts val="0"/>
              </a:spcAft>
            </a:pPr>
            <a:r>
              <a:rPr lang="sv-SE" sz="3200" b="1" dirty="0" smtClean="0">
                <a:solidFill>
                  <a:prstClr val="black"/>
                </a:solidFill>
                <a:latin typeface="Calibri"/>
              </a:rPr>
              <a:t>Befintliga banor i ett sammanhållet system</a:t>
            </a:r>
            <a:endParaRPr lang="sv-SE" sz="3200" b="1" dirty="0">
              <a:solidFill>
                <a:prstClr val="black"/>
              </a:solidFill>
              <a:latin typeface="Calibri"/>
            </a:endParaRPr>
          </a:p>
        </p:txBody>
      </p:sp>
    </p:spTree>
    <p:extLst>
      <p:ext uri="{BB962C8B-B14F-4D97-AF65-F5344CB8AC3E}">
        <p14:creationId xmlns:p14="http://schemas.microsoft.com/office/powerpoint/2010/main" val="388406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411957" y="4926875"/>
            <a:ext cx="3792007" cy="830997"/>
          </a:xfrm>
          <a:prstGeom prst="rect">
            <a:avLst/>
          </a:prstGeom>
          <a:noFill/>
        </p:spPr>
        <p:txBody>
          <a:bodyPr wrap="square" rtlCol="0">
            <a:spAutoFit/>
          </a:bodyPr>
          <a:lstStyle/>
          <a:p>
            <a:pPr algn="ctr" fontAlgn="auto">
              <a:spcBef>
                <a:spcPts val="0"/>
              </a:spcBef>
              <a:spcAft>
                <a:spcPts val="0"/>
              </a:spcAft>
            </a:pPr>
            <a:r>
              <a:rPr lang="sv-SE" sz="2400" dirty="0" smtClean="0">
                <a:solidFill>
                  <a:prstClr val="black"/>
                </a:solidFill>
                <a:latin typeface="Calibri"/>
              </a:rPr>
              <a:t>Öresundståg – sammanhållet regionaltåg i södra Sverige</a:t>
            </a:r>
            <a:endParaRPr lang="sv-SE" sz="2400" dirty="0">
              <a:solidFill>
                <a:prstClr val="black"/>
              </a:solidFill>
              <a:latin typeface="Calibri"/>
            </a:endParaRPr>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021" y="632852"/>
            <a:ext cx="4473704" cy="4287669"/>
          </a:xfrm>
          <a:prstGeom prst="rect">
            <a:avLst/>
          </a:prstGeom>
        </p:spPr>
      </p:pic>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7" y="632852"/>
            <a:ext cx="2097589" cy="2010362"/>
          </a:xfrm>
          <a:prstGeom prst="rect">
            <a:avLst/>
          </a:prstGeom>
        </p:spPr>
      </p:pic>
      <p:pic>
        <p:nvPicPr>
          <p:cNvPr id="8" name="Bildobjekt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916512"/>
            <a:ext cx="2097589" cy="2010363"/>
          </a:xfrm>
          <a:prstGeom prst="rect">
            <a:avLst/>
          </a:prstGeom>
        </p:spPr>
      </p:pic>
      <p:sp>
        <p:nvSpPr>
          <p:cNvPr id="9" name="textruta 8"/>
          <p:cNvSpPr txBox="1"/>
          <p:nvPr/>
        </p:nvSpPr>
        <p:spPr>
          <a:xfrm>
            <a:off x="5800811" y="4920521"/>
            <a:ext cx="2376265" cy="830997"/>
          </a:xfrm>
          <a:prstGeom prst="rect">
            <a:avLst/>
          </a:prstGeom>
          <a:noFill/>
        </p:spPr>
        <p:txBody>
          <a:bodyPr wrap="square" rtlCol="0">
            <a:spAutoFit/>
          </a:bodyPr>
          <a:lstStyle/>
          <a:p>
            <a:pPr fontAlgn="auto">
              <a:spcBef>
                <a:spcPts val="0"/>
              </a:spcBef>
              <a:spcAft>
                <a:spcPts val="0"/>
              </a:spcAft>
            </a:pPr>
            <a:r>
              <a:rPr lang="sv-SE" sz="2400" dirty="0" smtClean="0">
                <a:solidFill>
                  <a:prstClr val="black"/>
                </a:solidFill>
                <a:latin typeface="Calibri"/>
              </a:rPr>
              <a:t>Framtidens Öresundståg</a:t>
            </a:r>
            <a:endParaRPr lang="sv-SE" sz="2400" dirty="0">
              <a:solidFill>
                <a:prstClr val="black"/>
              </a:solidFill>
              <a:latin typeface="Calibri"/>
            </a:endParaRPr>
          </a:p>
        </p:txBody>
      </p:sp>
      <p:sp>
        <p:nvSpPr>
          <p:cNvPr id="2" name="textruta 1"/>
          <p:cNvSpPr txBox="1"/>
          <p:nvPr/>
        </p:nvSpPr>
        <p:spPr>
          <a:xfrm>
            <a:off x="-28947" y="34530"/>
            <a:ext cx="9143999" cy="584775"/>
          </a:xfrm>
          <a:prstGeom prst="rect">
            <a:avLst/>
          </a:prstGeom>
          <a:noFill/>
        </p:spPr>
        <p:txBody>
          <a:bodyPr wrap="square" rtlCol="0">
            <a:spAutoFit/>
          </a:bodyPr>
          <a:lstStyle/>
          <a:p>
            <a:pPr algn="ctr" fontAlgn="auto">
              <a:spcBef>
                <a:spcPts val="0"/>
              </a:spcBef>
              <a:spcAft>
                <a:spcPts val="0"/>
              </a:spcAft>
            </a:pPr>
            <a:r>
              <a:rPr lang="sv-SE" sz="3200" b="1" dirty="0" smtClean="0">
                <a:solidFill>
                  <a:prstClr val="black"/>
                </a:solidFill>
                <a:latin typeface="Calibri"/>
              </a:rPr>
              <a:t>Regionaltåg med expressfart – Nya Öresundståg</a:t>
            </a:r>
            <a:endParaRPr lang="sv-SE" sz="3200" b="1" dirty="0">
              <a:solidFill>
                <a:prstClr val="black"/>
              </a:solidFill>
              <a:latin typeface="Calibri"/>
            </a:endParaRPr>
          </a:p>
        </p:txBody>
      </p:sp>
      <p:sp>
        <p:nvSpPr>
          <p:cNvPr id="3" name="textruta 2"/>
          <p:cNvSpPr txBox="1"/>
          <p:nvPr/>
        </p:nvSpPr>
        <p:spPr>
          <a:xfrm>
            <a:off x="7531346" y="5043632"/>
            <a:ext cx="580740" cy="584775"/>
          </a:xfrm>
          <a:prstGeom prst="rect">
            <a:avLst/>
          </a:prstGeom>
          <a:noFill/>
        </p:spPr>
        <p:txBody>
          <a:bodyPr wrap="square" rtlCol="0">
            <a:spAutoFit/>
          </a:bodyPr>
          <a:lstStyle/>
          <a:p>
            <a:pPr fontAlgn="auto">
              <a:spcBef>
                <a:spcPts val="0"/>
              </a:spcBef>
              <a:spcAft>
                <a:spcPts val="0"/>
              </a:spcAft>
            </a:pPr>
            <a:r>
              <a:rPr lang="sv-SE" sz="3200" dirty="0" smtClean="0">
                <a:solidFill>
                  <a:prstClr val="black"/>
                </a:solidFill>
                <a:latin typeface="Calibri"/>
              </a:rPr>
              <a:t>?</a:t>
            </a:r>
            <a:endParaRPr lang="sv-SE" sz="3200" dirty="0">
              <a:solidFill>
                <a:prstClr val="black"/>
              </a:solidFill>
              <a:latin typeface="Calibri"/>
            </a:endParaRPr>
          </a:p>
        </p:txBody>
      </p:sp>
    </p:spTree>
    <p:extLst>
      <p:ext uri="{BB962C8B-B14F-4D97-AF65-F5344CB8AC3E}">
        <p14:creationId xmlns:p14="http://schemas.microsoft.com/office/powerpoint/2010/main" val="377919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1"/>
          <p:cNvSpPr txBox="1">
            <a:spLocks/>
          </p:cNvSpPr>
          <p:nvPr/>
        </p:nvSpPr>
        <p:spPr>
          <a:xfrm>
            <a:off x="457200" y="274638"/>
            <a:ext cx="6779096" cy="70609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v-SE" sz="3200" b="1" dirty="0" smtClean="0">
                <a:solidFill>
                  <a:prstClr val="black"/>
                </a:solidFill>
              </a:rPr>
              <a:t>Skåne en del i Sydsverige</a:t>
            </a:r>
            <a:endParaRPr lang="sv-SE" sz="3200" b="1" dirty="0">
              <a:solidFill>
                <a:prstClr val="black"/>
              </a:solidFill>
            </a:endParaRPr>
          </a:p>
        </p:txBody>
      </p:sp>
      <p:pic>
        <p:nvPicPr>
          <p:cNvPr id="4" name="Platshållare för innehåll 3"/>
          <p:cNvPicPr>
            <a:picLocks noChangeAspect="1"/>
          </p:cNvPicPr>
          <p:nvPr/>
        </p:nvPicPr>
        <p:blipFill rotWithShape="1">
          <a:blip r:embed="rId2" cstate="print">
            <a:extLst>
              <a:ext uri="{28A0092B-C50C-407E-A947-70E740481C1C}">
                <a14:useLocalDpi xmlns:a14="http://schemas.microsoft.com/office/drawing/2010/main" val="0"/>
              </a:ext>
            </a:extLst>
          </a:blip>
          <a:srcRect t="8972"/>
          <a:stretch/>
        </p:blipFill>
        <p:spPr>
          <a:xfrm>
            <a:off x="514806" y="1268760"/>
            <a:ext cx="5291128" cy="4816423"/>
          </a:xfrm>
          <a:prstGeom prst="rect">
            <a:avLst/>
          </a:prstGeom>
        </p:spPr>
      </p:pic>
      <p:sp>
        <p:nvSpPr>
          <p:cNvPr id="5" name="Rubrik 1"/>
          <p:cNvSpPr txBox="1">
            <a:spLocks/>
          </p:cNvSpPr>
          <p:nvPr/>
        </p:nvSpPr>
        <p:spPr>
          <a:xfrm>
            <a:off x="6281911" y="2132856"/>
            <a:ext cx="2520280" cy="136815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sv-SE" sz="2800" dirty="0" smtClean="0">
                <a:solidFill>
                  <a:prstClr val="black"/>
                </a:solidFill>
              </a:rPr>
              <a:t>Skånebilden </a:t>
            </a:r>
          </a:p>
          <a:p>
            <a:pPr algn="l" fontAlgn="auto">
              <a:spcAft>
                <a:spcPts val="0"/>
              </a:spcAft>
            </a:pPr>
            <a:r>
              <a:rPr lang="sv-SE" sz="2800" dirty="0" smtClean="0">
                <a:solidFill>
                  <a:prstClr val="black"/>
                </a:solidFill>
              </a:rPr>
              <a:t>2015</a:t>
            </a:r>
            <a:endParaRPr lang="sv-SE" sz="2800" dirty="0">
              <a:solidFill>
                <a:prstClr val="black"/>
              </a:solidFill>
            </a:endParaRPr>
          </a:p>
        </p:txBody>
      </p:sp>
      <p:sp>
        <p:nvSpPr>
          <p:cNvPr id="7" name="Rektangel 6"/>
          <p:cNvSpPr/>
          <p:nvPr/>
        </p:nvSpPr>
        <p:spPr>
          <a:xfrm>
            <a:off x="4712838" y="3861048"/>
            <a:ext cx="1093096" cy="896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00" y="3845033"/>
            <a:ext cx="1502068" cy="1825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6147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Tiina Olsson</a:t>
            </a:r>
          </a:p>
          <a:p>
            <a:r>
              <a:rPr lang="sv-SE" sz="2000" i="1" dirty="0" smtClean="0">
                <a:solidFill>
                  <a:prstClr val="white">
                    <a:lumMod val="50000"/>
                  </a:prstClr>
                </a:solidFill>
                <a:cs typeface="Arial" panose="020B0604020202020204" pitchFamily="34" charset="0"/>
              </a:rPr>
              <a:t>Region Dalarna</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167661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755576" y="2276872"/>
            <a:ext cx="7772400" cy="1470025"/>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bg1"/>
                </a:solidFill>
                <a:latin typeface="Arial" pitchFamily="34" charset="0"/>
                <a:ea typeface="+mj-ea"/>
                <a:cs typeface="Arial" pitchFamily="34" charset="0"/>
              </a:defRPr>
            </a:lvl1pPr>
          </a:lstStyle>
          <a:p>
            <a:pPr algn="l" fontAlgn="auto">
              <a:spcAft>
                <a:spcPts val="0"/>
              </a:spcAft>
            </a:pPr>
            <a:r>
              <a:rPr lang="sv-SE" b="1" dirty="0" smtClean="0">
                <a:solidFill>
                  <a:prstClr val="white"/>
                </a:solidFill>
              </a:rPr>
              <a:t>Trafikverkets hearing   inriktningsplaneringen </a:t>
            </a:r>
          </a:p>
          <a:p>
            <a:pPr algn="l" fontAlgn="auto">
              <a:spcAft>
                <a:spcPts val="0"/>
              </a:spcAft>
            </a:pPr>
            <a:r>
              <a:rPr lang="sv-SE" sz="2800" b="1" smtClean="0">
                <a:solidFill>
                  <a:prstClr val="white"/>
                </a:solidFill>
              </a:rPr>
              <a:t>16 sep </a:t>
            </a:r>
            <a:r>
              <a:rPr lang="sv-SE" sz="2800" b="1" dirty="0" smtClean="0">
                <a:solidFill>
                  <a:prstClr val="white"/>
                </a:solidFill>
              </a:rPr>
              <a:t>2015</a:t>
            </a:r>
            <a:endParaRPr lang="sv-SE" sz="2800" b="1" dirty="0">
              <a:solidFill>
                <a:prstClr val="white"/>
              </a:solidFill>
            </a:endParaRPr>
          </a:p>
        </p:txBody>
      </p:sp>
    </p:spTree>
    <p:extLst>
      <p:ext uri="{BB962C8B-B14F-4D97-AF65-F5344CB8AC3E}">
        <p14:creationId xmlns:p14="http://schemas.microsoft.com/office/powerpoint/2010/main" val="1482845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762878" cy="2616101"/>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Sydsvenskt samarbete</a:t>
            </a:r>
          </a:p>
          <a:p>
            <a:r>
              <a:rPr lang="sv-SE" sz="2000" i="1" dirty="0" smtClean="0">
                <a:solidFill>
                  <a:prstClr val="white">
                    <a:lumMod val="50000"/>
                  </a:prstClr>
                </a:solidFill>
                <a:cs typeface="Arial" panose="020B0604020202020204" pitchFamily="34" charset="0"/>
              </a:rPr>
              <a:t>Robert Olesen, Region Kronoberg</a:t>
            </a:r>
          </a:p>
          <a:p>
            <a:r>
              <a:rPr lang="sv-SE" sz="2000" i="1" dirty="0" smtClean="0">
                <a:solidFill>
                  <a:prstClr val="white">
                    <a:lumMod val="50000"/>
                  </a:prstClr>
                </a:solidFill>
                <a:cs typeface="Arial" panose="020B0604020202020204" pitchFamily="34" charset="0"/>
              </a:rPr>
              <a:t>Mats Petersson, Region Skåne</a:t>
            </a:r>
          </a:p>
          <a:p>
            <a:r>
              <a:rPr lang="sv-SE" sz="2000" i="1" dirty="0" smtClean="0">
                <a:solidFill>
                  <a:prstClr val="white">
                    <a:lumMod val="50000"/>
                  </a:prstClr>
                </a:solidFill>
                <a:cs typeface="Arial" panose="020B0604020202020204" pitchFamily="34" charset="0"/>
              </a:rPr>
              <a:t>Christina Mattisson, Region Blekinge</a:t>
            </a:r>
          </a:p>
          <a:p>
            <a:r>
              <a:rPr lang="sv-SE" sz="2000" i="1" dirty="0" smtClean="0">
                <a:solidFill>
                  <a:prstClr val="white">
                    <a:lumMod val="50000"/>
                  </a:prstClr>
                </a:solidFill>
                <a:cs typeface="Arial" panose="020B0604020202020204" pitchFamily="34" charset="0"/>
              </a:rPr>
              <a:t>Ulf Nilsson, Regionförbundet Kalmar län</a:t>
            </a:r>
          </a:p>
          <a:p>
            <a:r>
              <a:rPr lang="sv-SE" sz="2000" i="1" dirty="0" smtClean="0">
                <a:solidFill>
                  <a:prstClr val="white">
                    <a:lumMod val="50000"/>
                  </a:prstClr>
                </a:solidFill>
                <a:cs typeface="Arial" panose="020B0604020202020204" pitchFamily="34" charset="0"/>
              </a:rPr>
              <a:t>Ilmar Reepalu, Region Skåne </a:t>
            </a:r>
            <a:endParaRPr lang="sv-SE" sz="2000" i="1" dirty="0">
              <a:solidFill>
                <a:prstClr val="white">
                  <a:lumMod val="50000"/>
                </a:prstClr>
              </a:solidFill>
              <a:cs typeface="Arial" panose="020B0604020202020204" pitchFamily="34" charset="0"/>
            </a:endParaRPr>
          </a:p>
          <a:p>
            <a:endParaRPr lang="sv-SE" sz="3200" dirty="0" smtClean="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099676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4544" y="2779663"/>
            <a:ext cx="4860032" cy="3385641"/>
          </a:xfrm>
          <a:prstGeom prst="rect">
            <a:avLst/>
          </a:prstGeom>
        </p:spPr>
      </p:pic>
      <p:sp>
        <p:nvSpPr>
          <p:cNvPr id="79875" name="Rectangle 3"/>
          <p:cNvSpPr>
            <a:spLocks noGrp="1" noChangeArrowheads="1"/>
          </p:cNvSpPr>
          <p:nvPr>
            <p:ph type="title"/>
          </p:nvPr>
        </p:nvSpPr>
        <p:spPr>
          <a:xfrm>
            <a:off x="755576" y="476672"/>
            <a:ext cx="7920880" cy="2132443"/>
          </a:xfrm>
          <a:ln/>
          <a:extLst>
            <a:ext uri="{91240B29-F687-4F45-9708-019B960494DF}">
              <a14:hiddenLine xmlns:a14="http://schemas.microsoft.com/office/drawing/2010/main" w="9525">
                <a:solidFill>
                  <a:srgbClr val="000000"/>
                </a:solidFill>
                <a:round/>
                <a:headEnd/>
                <a:tailEnd/>
              </a14:hiddenLine>
            </a:ext>
          </a:extLst>
        </p:spPr>
        <p:txBody>
          <a:bodyPr wrap="square" lIns="0" tIns="0" rIns="0" bIns="0">
            <a:spAutoFit/>
          </a:bodyPr>
          <a:lstStyle/>
          <a:p>
            <a:pPr algn="l" defTabSz="449263">
              <a:lnSpc>
                <a:spcPct val="93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sv-SE" altLang="sv-SE" sz="3500" b="1" dirty="0" smtClean="0">
                <a:solidFill>
                  <a:srgbClr val="7F1F00"/>
                </a:solidFill>
              </a:rPr>
              <a:t>”Dalarna </a:t>
            </a:r>
            <a:r>
              <a:rPr lang="sv-SE" altLang="sv-SE" sz="3500" b="1" dirty="0">
                <a:solidFill>
                  <a:srgbClr val="7F1F00"/>
                </a:solidFill>
              </a:rPr>
              <a:t>bidrar på ett tydligt och mycket positivt sätt till Sveriges ekonomiska utveckling.”</a:t>
            </a:r>
            <a:r>
              <a:rPr lang="sv-SE" altLang="sv-SE" sz="2400" b="1" dirty="0">
                <a:solidFill>
                  <a:srgbClr val="7F1F00"/>
                </a:solidFill>
              </a:rPr>
              <a:t/>
            </a:r>
            <a:br>
              <a:rPr lang="sv-SE" altLang="sv-SE" sz="2400" b="1" dirty="0">
                <a:solidFill>
                  <a:srgbClr val="7F1F00"/>
                </a:solidFill>
              </a:rPr>
            </a:br>
            <a:r>
              <a:rPr lang="sv-SE" altLang="sv-SE" sz="2400" b="1" dirty="0">
                <a:solidFill>
                  <a:srgbClr val="7F1F00"/>
                </a:solidFill>
              </a:rPr>
              <a:t/>
            </a:r>
            <a:br>
              <a:rPr lang="sv-SE" altLang="sv-SE" sz="2400" b="1" dirty="0">
                <a:solidFill>
                  <a:srgbClr val="7F1F00"/>
                </a:solidFill>
              </a:rPr>
            </a:br>
            <a:r>
              <a:rPr lang="sv-SE" altLang="sv-SE" sz="2000" b="1" dirty="0">
                <a:solidFill>
                  <a:srgbClr val="7F1F00"/>
                </a:solidFill>
              </a:rPr>
              <a:t>ur Region Dalarnas systemanalys för bättre infrastruktur</a:t>
            </a:r>
            <a:endParaRPr lang="en-GB" altLang="sv-SE" sz="2000" b="1" dirty="0">
              <a:solidFill>
                <a:srgbClr val="7F1F00"/>
              </a:solidFill>
            </a:endParaRPr>
          </a:p>
        </p:txBody>
      </p:sp>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9208" y="3140968"/>
            <a:ext cx="4534792" cy="3024336"/>
          </a:xfrm>
          <a:prstGeom prst="rect">
            <a:avLst/>
          </a:prstGeom>
        </p:spPr>
      </p:pic>
    </p:spTree>
    <p:extLst>
      <p:ext uri="{BB962C8B-B14F-4D97-AF65-F5344CB8AC3E}">
        <p14:creationId xmlns:p14="http://schemas.microsoft.com/office/powerpoint/2010/main" val="15923327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12" name="Picture 128" descr="hjärta_mont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44"/>
          <a:stretch/>
        </p:blipFill>
        <p:spPr bwMode="auto">
          <a:xfrm>
            <a:off x="142081" y="-15707"/>
            <a:ext cx="8413750" cy="6062888"/>
          </a:xfrm>
          <a:prstGeom prst="rect">
            <a:avLst/>
          </a:prstGeom>
          <a:noFill/>
          <a:extLst>
            <a:ext uri="{909E8E84-426E-40DD-AFC4-6F175D3DCCD1}">
              <a14:hiddenFill xmlns:a14="http://schemas.microsoft.com/office/drawing/2010/main">
                <a:solidFill>
                  <a:srgbClr val="FFFFFF"/>
                </a:solidFill>
              </a14:hiddenFill>
            </a:ext>
          </a:extLst>
        </p:spPr>
      </p:pic>
      <p:sp>
        <p:nvSpPr>
          <p:cNvPr id="42057" name="Rectangle 73"/>
          <p:cNvSpPr>
            <a:spLocks noChangeArrowheads="1"/>
          </p:cNvSpPr>
          <p:nvPr/>
        </p:nvSpPr>
        <p:spPr bwMode="auto">
          <a:xfrm>
            <a:off x="7380288" y="3797300"/>
            <a:ext cx="520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SSAB</a:t>
            </a:r>
          </a:p>
        </p:txBody>
      </p:sp>
      <p:sp>
        <p:nvSpPr>
          <p:cNvPr id="42058" name="Rectangle 74"/>
          <p:cNvSpPr>
            <a:spLocks noChangeArrowheads="1"/>
          </p:cNvSpPr>
          <p:nvPr/>
        </p:nvSpPr>
        <p:spPr bwMode="auto">
          <a:xfrm>
            <a:off x="5508625" y="877888"/>
            <a:ext cx="8080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Stora Enso</a:t>
            </a:r>
          </a:p>
        </p:txBody>
      </p:sp>
      <p:sp>
        <p:nvSpPr>
          <p:cNvPr id="42059" name="Rectangle 75"/>
          <p:cNvSpPr>
            <a:spLocks noChangeArrowheads="1"/>
          </p:cNvSpPr>
          <p:nvPr/>
        </p:nvSpPr>
        <p:spPr bwMode="auto">
          <a:xfrm>
            <a:off x="5867400" y="1670050"/>
            <a:ext cx="1735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Kvarnsvedens Pappersbruk</a:t>
            </a:r>
          </a:p>
        </p:txBody>
      </p:sp>
      <p:sp>
        <p:nvSpPr>
          <p:cNvPr id="42060" name="Rectangle 76"/>
          <p:cNvSpPr>
            <a:spLocks noChangeArrowheads="1"/>
          </p:cNvSpPr>
          <p:nvPr/>
        </p:nvSpPr>
        <p:spPr bwMode="auto">
          <a:xfrm>
            <a:off x="900113" y="3613150"/>
            <a:ext cx="836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Outokumpu</a:t>
            </a:r>
          </a:p>
        </p:txBody>
      </p:sp>
      <p:sp>
        <p:nvSpPr>
          <p:cNvPr id="42061" name="Rectangle 77"/>
          <p:cNvSpPr>
            <a:spLocks noChangeArrowheads="1"/>
          </p:cNvSpPr>
          <p:nvPr/>
        </p:nvSpPr>
        <p:spPr bwMode="auto">
          <a:xfrm>
            <a:off x="6804025" y="2911475"/>
            <a:ext cx="13906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Boliden - Garpenberg</a:t>
            </a:r>
          </a:p>
        </p:txBody>
      </p:sp>
      <p:sp>
        <p:nvSpPr>
          <p:cNvPr id="42062" name="Rectangle 78"/>
          <p:cNvSpPr>
            <a:spLocks noChangeArrowheads="1"/>
          </p:cNvSpPr>
          <p:nvPr/>
        </p:nvSpPr>
        <p:spPr bwMode="auto">
          <a:xfrm>
            <a:off x="4140200" y="381000"/>
            <a:ext cx="14700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Grycksbo Pappersbruk</a:t>
            </a:r>
          </a:p>
        </p:txBody>
      </p:sp>
      <p:sp>
        <p:nvSpPr>
          <p:cNvPr id="42063" name="Rectangle 79"/>
          <p:cNvSpPr>
            <a:spLocks noChangeArrowheads="1"/>
          </p:cNvSpPr>
          <p:nvPr/>
        </p:nvSpPr>
        <p:spPr bwMode="auto">
          <a:xfrm>
            <a:off x="7596188" y="4381500"/>
            <a:ext cx="436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ABB</a:t>
            </a:r>
          </a:p>
        </p:txBody>
      </p:sp>
      <p:sp>
        <p:nvSpPr>
          <p:cNvPr id="42064" name="Rectangle 80"/>
          <p:cNvSpPr>
            <a:spLocks noChangeArrowheads="1"/>
          </p:cNvSpPr>
          <p:nvPr/>
        </p:nvSpPr>
        <p:spPr bwMode="auto">
          <a:xfrm>
            <a:off x="7740650" y="5197475"/>
            <a:ext cx="360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3M</a:t>
            </a:r>
          </a:p>
        </p:txBody>
      </p:sp>
      <p:sp>
        <p:nvSpPr>
          <p:cNvPr id="42065" name="Rectangle 81"/>
          <p:cNvSpPr>
            <a:spLocks noChangeArrowheads="1"/>
          </p:cNvSpPr>
          <p:nvPr/>
        </p:nvSpPr>
        <p:spPr bwMode="auto">
          <a:xfrm>
            <a:off x="6423174" y="5810250"/>
            <a:ext cx="8255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Åkerströms</a:t>
            </a:r>
          </a:p>
        </p:txBody>
      </p:sp>
      <p:sp>
        <p:nvSpPr>
          <p:cNvPr id="42066" name="Rectangle 82"/>
          <p:cNvSpPr>
            <a:spLocks noChangeArrowheads="1"/>
          </p:cNvSpPr>
          <p:nvPr/>
        </p:nvSpPr>
        <p:spPr bwMode="auto">
          <a:xfrm>
            <a:off x="6372225" y="2325688"/>
            <a:ext cx="473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Wibe</a:t>
            </a:r>
          </a:p>
        </p:txBody>
      </p:sp>
      <p:sp>
        <p:nvSpPr>
          <p:cNvPr id="42067" name="Rectangle 83"/>
          <p:cNvSpPr>
            <a:spLocks noChangeArrowheads="1"/>
          </p:cNvSpPr>
          <p:nvPr/>
        </p:nvSpPr>
        <p:spPr bwMode="auto">
          <a:xfrm>
            <a:off x="1619250" y="452438"/>
            <a:ext cx="915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FM Mattsson</a:t>
            </a:r>
          </a:p>
        </p:txBody>
      </p:sp>
      <p:sp>
        <p:nvSpPr>
          <p:cNvPr id="42068" name="Rectangle 84"/>
          <p:cNvSpPr>
            <a:spLocks noChangeArrowheads="1"/>
          </p:cNvSpPr>
          <p:nvPr/>
        </p:nvSpPr>
        <p:spPr bwMode="auto">
          <a:xfrm>
            <a:off x="7672388" y="4794250"/>
            <a:ext cx="958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Mora Armatur</a:t>
            </a:r>
          </a:p>
        </p:txBody>
      </p:sp>
      <p:sp>
        <p:nvSpPr>
          <p:cNvPr id="42069" name="Rectangle 85"/>
          <p:cNvSpPr>
            <a:spLocks noChangeArrowheads="1"/>
          </p:cNvSpPr>
          <p:nvPr/>
        </p:nvSpPr>
        <p:spPr bwMode="auto">
          <a:xfrm>
            <a:off x="1404938" y="5060950"/>
            <a:ext cx="901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Tomoku Hus</a:t>
            </a:r>
          </a:p>
        </p:txBody>
      </p:sp>
      <p:sp>
        <p:nvSpPr>
          <p:cNvPr id="42070" name="Rectangle 86"/>
          <p:cNvSpPr>
            <a:spLocks noChangeArrowheads="1"/>
          </p:cNvSpPr>
          <p:nvPr/>
        </p:nvSpPr>
        <p:spPr bwMode="auto">
          <a:xfrm>
            <a:off x="927100" y="4254500"/>
            <a:ext cx="895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EM Eriksson</a:t>
            </a:r>
          </a:p>
        </p:txBody>
      </p:sp>
      <p:sp>
        <p:nvSpPr>
          <p:cNvPr id="42071" name="Rectangle 87"/>
          <p:cNvSpPr>
            <a:spLocks noChangeArrowheads="1"/>
          </p:cNvSpPr>
          <p:nvPr/>
        </p:nvSpPr>
        <p:spPr bwMode="auto">
          <a:xfrm>
            <a:off x="2222746" y="5844685"/>
            <a:ext cx="10350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Ericsson Cable</a:t>
            </a:r>
          </a:p>
        </p:txBody>
      </p:sp>
      <p:sp>
        <p:nvSpPr>
          <p:cNvPr id="42072" name="Rectangle 88"/>
          <p:cNvSpPr>
            <a:spLocks noChangeArrowheads="1"/>
          </p:cNvSpPr>
          <p:nvPr/>
        </p:nvSpPr>
        <p:spPr bwMode="auto">
          <a:xfrm>
            <a:off x="347663" y="2814638"/>
            <a:ext cx="1365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r" fontAlgn="auto">
              <a:spcBef>
                <a:spcPts val="0"/>
              </a:spcBef>
              <a:spcAft>
                <a:spcPts val="0"/>
              </a:spcAft>
            </a:pPr>
            <a:r>
              <a:rPr lang="sv-SE" altLang="sv-SE" sz="1000">
                <a:solidFill>
                  <a:prstClr val="black"/>
                </a:solidFill>
                <a:latin typeface="Calibri"/>
              </a:rPr>
              <a:t>Gustafs Inredningar</a:t>
            </a:r>
          </a:p>
        </p:txBody>
      </p:sp>
      <p:sp>
        <p:nvSpPr>
          <p:cNvPr id="42073" name="Rectangle 89"/>
          <p:cNvSpPr>
            <a:spLocks noChangeArrowheads="1"/>
          </p:cNvSpPr>
          <p:nvPr/>
        </p:nvSpPr>
        <p:spPr bwMode="auto">
          <a:xfrm>
            <a:off x="839788" y="2005013"/>
            <a:ext cx="8715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Ovako Steel</a:t>
            </a:r>
          </a:p>
        </p:txBody>
      </p:sp>
      <p:sp>
        <p:nvSpPr>
          <p:cNvPr id="42074" name="Rectangle 90"/>
          <p:cNvSpPr>
            <a:spLocks noChangeArrowheads="1"/>
          </p:cNvSpPr>
          <p:nvPr/>
        </p:nvSpPr>
        <p:spPr bwMode="auto">
          <a:xfrm>
            <a:off x="790575" y="1133475"/>
            <a:ext cx="7937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Spendrups</a:t>
            </a:r>
          </a:p>
        </p:txBody>
      </p:sp>
      <p:sp>
        <p:nvSpPr>
          <p:cNvPr id="42075" name="Line 91"/>
          <p:cNvSpPr>
            <a:spLocks noChangeShapeType="1"/>
          </p:cNvSpPr>
          <p:nvPr/>
        </p:nvSpPr>
        <p:spPr bwMode="auto">
          <a:xfrm>
            <a:off x="1546225" y="1265238"/>
            <a:ext cx="793750" cy="2921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76" name="Line 92"/>
          <p:cNvSpPr>
            <a:spLocks noChangeShapeType="1"/>
          </p:cNvSpPr>
          <p:nvPr/>
        </p:nvSpPr>
        <p:spPr bwMode="auto">
          <a:xfrm>
            <a:off x="1692275" y="2133600"/>
            <a:ext cx="576263" cy="1428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77" name="Line 93"/>
          <p:cNvSpPr>
            <a:spLocks noChangeShapeType="1"/>
          </p:cNvSpPr>
          <p:nvPr/>
        </p:nvSpPr>
        <p:spPr bwMode="auto">
          <a:xfrm>
            <a:off x="1692275" y="2941638"/>
            <a:ext cx="503238" cy="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78" name="Line 94"/>
          <p:cNvSpPr>
            <a:spLocks noChangeShapeType="1"/>
          </p:cNvSpPr>
          <p:nvPr/>
        </p:nvSpPr>
        <p:spPr bwMode="auto">
          <a:xfrm flipV="1">
            <a:off x="1741488" y="3749675"/>
            <a:ext cx="431800" cy="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79" name="Line 95"/>
          <p:cNvSpPr>
            <a:spLocks noChangeShapeType="1"/>
          </p:cNvSpPr>
          <p:nvPr/>
        </p:nvSpPr>
        <p:spPr bwMode="auto">
          <a:xfrm flipV="1">
            <a:off x="1835150" y="4221163"/>
            <a:ext cx="576263" cy="144462"/>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0" name="Line 96"/>
          <p:cNvSpPr>
            <a:spLocks noChangeShapeType="1"/>
          </p:cNvSpPr>
          <p:nvPr/>
        </p:nvSpPr>
        <p:spPr bwMode="auto">
          <a:xfrm flipV="1">
            <a:off x="2273300" y="4941888"/>
            <a:ext cx="427038" cy="2190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1" name="Line 97"/>
          <p:cNvSpPr>
            <a:spLocks noChangeShapeType="1"/>
          </p:cNvSpPr>
          <p:nvPr/>
        </p:nvSpPr>
        <p:spPr bwMode="auto">
          <a:xfrm flipV="1">
            <a:off x="3161506" y="5632450"/>
            <a:ext cx="252413" cy="2762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2" name="Line 98"/>
          <p:cNvSpPr>
            <a:spLocks noChangeShapeType="1"/>
          </p:cNvSpPr>
          <p:nvPr/>
        </p:nvSpPr>
        <p:spPr bwMode="auto">
          <a:xfrm flipH="1" flipV="1">
            <a:off x="6180645" y="5611813"/>
            <a:ext cx="293688" cy="2190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3" name="Line 99"/>
          <p:cNvSpPr>
            <a:spLocks noChangeShapeType="1"/>
          </p:cNvSpPr>
          <p:nvPr/>
        </p:nvSpPr>
        <p:spPr bwMode="auto">
          <a:xfrm flipH="1" flipV="1">
            <a:off x="7224713" y="5268913"/>
            <a:ext cx="515937" cy="317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4" name="Line 100"/>
          <p:cNvSpPr>
            <a:spLocks noChangeShapeType="1"/>
          </p:cNvSpPr>
          <p:nvPr/>
        </p:nvSpPr>
        <p:spPr bwMode="auto">
          <a:xfrm flipH="1">
            <a:off x="7191375" y="4508500"/>
            <a:ext cx="404813" cy="571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5" name="Line 101"/>
          <p:cNvSpPr>
            <a:spLocks noChangeShapeType="1"/>
          </p:cNvSpPr>
          <p:nvPr/>
        </p:nvSpPr>
        <p:spPr bwMode="auto">
          <a:xfrm flipH="1">
            <a:off x="6989763" y="3927475"/>
            <a:ext cx="390525" cy="190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6" name="Line 102"/>
          <p:cNvSpPr>
            <a:spLocks noChangeShapeType="1"/>
          </p:cNvSpPr>
          <p:nvPr/>
        </p:nvSpPr>
        <p:spPr bwMode="auto">
          <a:xfrm flipH="1">
            <a:off x="6384925" y="3068638"/>
            <a:ext cx="419100" cy="254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7" name="Line 103"/>
          <p:cNvSpPr>
            <a:spLocks noChangeShapeType="1"/>
          </p:cNvSpPr>
          <p:nvPr/>
        </p:nvSpPr>
        <p:spPr bwMode="auto">
          <a:xfrm flipH="1">
            <a:off x="5838825" y="2460625"/>
            <a:ext cx="541338" cy="33338"/>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8" name="Line 104"/>
          <p:cNvSpPr>
            <a:spLocks noChangeShapeType="1"/>
          </p:cNvSpPr>
          <p:nvPr/>
        </p:nvSpPr>
        <p:spPr bwMode="auto">
          <a:xfrm flipH="1">
            <a:off x="5568950" y="1804988"/>
            <a:ext cx="306388" cy="571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89" name="Line 105"/>
          <p:cNvSpPr>
            <a:spLocks noChangeShapeType="1"/>
          </p:cNvSpPr>
          <p:nvPr/>
        </p:nvSpPr>
        <p:spPr bwMode="auto">
          <a:xfrm flipH="1">
            <a:off x="4967288" y="1052513"/>
            <a:ext cx="541337" cy="3397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90" name="Line 106"/>
          <p:cNvSpPr>
            <a:spLocks noChangeShapeType="1"/>
          </p:cNvSpPr>
          <p:nvPr/>
        </p:nvSpPr>
        <p:spPr bwMode="auto">
          <a:xfrm flipH="1">
            <a:off x="3913188" y="525463"/>
            <a:ext cx="258762" cy="3778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91" name="Line 107"/>
          <p:cNvSpPr>
            <a:spLocks noChangeShapeType="1"/>
          </p:cNvSpPr>
          <p:nvPr/>
        </p:nvSpPr>
        <p:spPr bwMode="auto">
          <a:xfrm>
            <a:off x="2484438" y="620713"/>
            <a:ext cx="354012" cy="2413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92" name="Rectangle 108"/>
          <p:cNvSpPr>
            <a:spLocks noChangeArrowheads="1"/>
          </p:cNvSpPr>
          <p:nvPr/>
        </p:nvSpPr>
        <p:spPr bwMode="auto">
          <a:xfrm>
            <a:off x="1209675" y="769938"/>
            <a:ext cx="8651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Mando Diao</a:t>
            </a:r>
          </a:p>
        </p:txBody>
      </p:sp>
      <p:sp>
        <p:nvSpPr>
          <p:cNvPr id="42093" name="Rectangle 109"/>
          <p:cNvSpPr>
            <a:spLocks noChangeArrowheads="1"/>
          </p:cNvSpPr>
          <p:nvPr/>
        </p:nvSpPr>
        <p:spPr bwMode="auto">
          <a:xfrm>
            <a:off x="5927725" y="2017713"/>
            <a:ext cx="10144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Marit Bergman</a:t>
            </a:r>
          </a:p>
        </p:txBody>
      </p:sp>
      <p:sp>
        <p:nvSpPr>
          <p:cNvPr id="42094" name="Line 110"/>
          <p:cNvSpPr>
            <a:spLocks noChangeShapeType="1"/>
          </p:cNvSpPr>
          <p:nvPr/>
        </p:nvSpPr>
        <p:spPr bwMode="auto">
          <a:xfrm>
            <a:off x="2043113" y="906463"/>
            <a:ext cx="295275" cy="103187"/>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95" name="Line 111"/>
          <p:cNvSpPr>
            <a:spLocks noChangeShapeType="1"/>
          </p:cNvSpPr>
          <p:nvPr/>
        </p:nvSpPr>
        <p:spPr bwMode="auto">
          <a:xfrm flipH="1">
            <a:off x="5494338" y="2154238"/>
            <a:ext cx="461962" cy="793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96" name="Line 112"/>
          <p:cNvSpPr>
            <a:spLocks noChangeShapeType="1"/>
          </p:cNvSpPr>
          <p:nvPr/>
        </p:nvSpPr>
        <p:spPr bwMode="auto">
          <a:xfrm flipH="1">
            <a:off x="7243763" y="4913313"/>
            <a:ext cx="444500" cy="158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097" name="Rectangle 113"/>
          <p:cNvSpPr>
            <a:spLocks noChangeArrowheads="1"/>
          </p:cNvSpPr>
          <p:nvPr/>
        </p:nvSpPr>
        <p:spPr bwMode="auto">
          <a:xfrm>
            <a:off x="3706813" y="109538"/>
            <a:ext cx="12842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Play Ground Squad</a:t>
            </a:r>
          </a:p>
        </p:txBody>
      </p:sp>
      <p:sp>
        <p:nvSpPr>
          <p:cNvPr id="42098" name="Line 114"/>
          <p:cNvSpPr>
            <a:spLocks noChangeShapeType="1"/>
          </p:cNvSpPr>
          <p:nvPr/>
        </p:nvSpPr>
        <p:spPr bwMode="auto">
          <a:xfrm flipV="1">
            <a:off x="3673475" y="246063"/>
            <a:ext cx="71438" cy="4381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103" name="Rectangle 119"/>
          <p:cNvSpPr>
            <a:spLocks noChangeArrowheads="1"/>
          </p:cNvSpPr>
          <p:nvPr/>
        </p:nvSpPr>
        <p:spPr bwMode="auto">
          <a:xfrm>
            <a:off x="1546225" y="5572126"/>
            <a:ext cx="9636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Bergkvist Såg</a:t>
            </a:r>
          </a:p>
        </p:txBody>
      </p:sp>
      <p:sp>
        <p:nvSpPr>
          <p:cNvPr id="42104" name="Line 120"/>
          <p:cNvSpPr>
            <a:spLocks noChangeShapeType="1"/>
          </p:cNvSpPr>
          <p:nvPr/>
        </p:nvSpPr>
        <p:spPr bwMode="auto">
          <a:xfrm flipV="1">
            <a:off x="2586831" y="5319712"/>
            <a:ext cx="503238" cy="2127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105" name="Rectangle 121"/>
          <p:cNvSpPr>
            <a:spLocks noChangeArrowheads="1"/>
          </p:cNvSpPr>
          <p:nvPr/>
        </p:nvSpPr>
        <p:spPr bwMode="auto">
          <a:xfrm>
            <a:off x="5897563" y="1181100"/>
            <a:ext cx="13922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Siljan Wood Products</a:t>
            </a:r>
          </a:p>
        </p:txBody>
      </p:sp>
      <p:sp>
        <p:nvSpPr>
          <p:cNvPr id="42106" name="Line 122"/>
          <p:cNvSpPr>
            <a:spLocks noChangeShapeType="1"/>
          </p:cNvSpPr>
          <p:nvPr/>
        </p:nvSpPr>
        <p:spPr bwMode="auto">
          <a:xfrm flipH="1">
            <a:off x="5402263" y="1400175"/>
            <a:ext cx="508000" cy="227013"/>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2109" name="Rectangle 125"/>
          <p:cNvSpPr>
            <a:spLocks noChangeArrowheads="1"/>
          </p:cNvSpPr>
          <p:nvPr/>
        </p:nvSpPr>
        <p:spPr bwMode="auto">
          <a:xfrm>
            <a:off x="7373938" y="3502025"/>
            <a:ext cx="7508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auto">
              <a:spcBef>
                <a:spcPts val="0"/>
              </a:spcBef>
              <a:spcAft>
                <a:spcPts val="0"/>
              </a:spcAft>
            </a:pPr>
            <a:r>
              <a:rPr lang="sv-SE" altLang="sv-SE" sz="1000">
                <a:solidFill>
                  <a:prstClr val="black"/>
                </a:solidFill>
                <a:latin typeface="Calibri"/>
              </a:rPr>
              <a:t>Haglöfs</a:t>
            </a:r>
          </a:p>
        </p:txBody>
      </p:sp>
      <p:sp>
        <p:nvSpPr>
          <p:cNvPr id="42110" name="Line 126"/>
          <p:cNvSpPr>
            <a:spLocks noChangeShapeType="1"/>
          </p:cNvSpPr>
          <p:nvPr/>
        </p:nvSpPr>
        <p:spPr bwMode="auto">
          <a:xfrm flipH="1">
            <a:off x="6846888" y="3638550"/>
            <a:ext cx="527050" cy="61913"/>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Tree>
    <p:extLst>
      <p:ext uri="{BB962C8B-B14F-4D97-AF65-F5344CB8AC3E}">
        <p14:creationId xmlns:p14="http://schemas.microsoft.com/office/powerpoint/2010/main" val="1179917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28" descr="hjärta_mont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944"/>
          <a:stretch/>
        </p:blipFill>
        <p:spPr bwMode="auto">
          <a:xfrm>
            <a:off x="142081" y="-15707"/>
            <a:ext cx="8413750" cy="6062888"/>
          </a:xfrm>
          <a:prstGeom prst="rect">
            <a:avLst/>
          </a:prstGeom>
          <a:noFill/>
          <a:extLst>
            <a:ext uri="{909E8E84-426E-40DD-AFC4-6F175D3DCCD1}">
              <a14:hiddenFill xmlns:a14="http://schemas.microsoft.com/office/drawing/2010/main">
                <a:solidFill>
                  <a:srgbClr val="FFFFFF"/>
                </a:solidFill>
              </a14:hiddenFill>
            </a:ext>
          </a:extLst>
        </p:spPr>
      </p:pic>
      <p:sp>
        <p:nvSpPr>
          <p:cNvPr id="44106" name="Rectangle 74"/>
          <p:cNvSpPr>
            <a:spLocks noChangeArrowheads="1"/>
          </p:cNvSpPr>
          <p:nvPr/>
        </p:nvSpPr>
        <p:spPr bwMode="auto">
          <a:xfrm>
            <a:off x="5508625" y="877015"/>
            <a:ext cx="7360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Stora Enso</a:t>
            </a:r>
          </a:p>
        </p:txBody>
      </p:sp>
      <p:sp>
        <p:nvSpPr>
          <p:cNvPr id="44107" name="Rectangle 75"/>
          <p:cNvSpPr>
            <a:spLocks noChangeArrowheads="1"/>
          </p:cNvSpPr>
          <p:nvPr/>
        </p:nvSpPr>
        <p:spPr bwMode="auto">
          <a:xfrm>
            <a:off x="5867400" y="1669177"/>
            <a:ext cx="158889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Kvarnsvedens Pappersbruk</a:t>
            </a:r>
          </a:p>
        </p:txBody>
      </p:sp>
      <p:sp>
        <p:nvSpPr>
          <p:cNvPr id="44108" name="Rectangle 76"/>
          <p:cNvSpPr>
            <a:spLocks noChangeArrowheads="1"/>
          </p:cNvSpPr>
          <p:nvPr/>
        </p:nvSpPr>
        <p:spPr bwMode="auto">
          <a:xfrm>
            <a:off x="900113" y="3613150"/>
            <a:ext cx="8366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Outokumpu</a:t>
            </a:r>
          </a:p>
        </p:txBody>
      </p:sp>
      <p:sp>
        <p:nvSpPr>
          <p:cNvPr id="44109" name="Rectangle 77"/>
          <p:cNvSpPr>
            <a:spLocks noChangeArrowheads="1"/>
          </p:cNvSpPr>
          <p:nvPr/>
        </p:nvSpPr>
        <p:spPr bwMode="auto">
          <a:xfrm>
            <a:off x="6804025" y="2932827"/>
            <a:ext cx="12971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Boliden - </a:t>
            </a:r>
            <a:r>
              <a:rPr lang="sv-SE" altLang="sv-SE" sz="1000" dirty="0" err="1">
                <a:solidFill>
                  <a:prstClr val="black"/>
                </a:solidFill>
                <a:latin typeface="Calibri"/>
              </a:rPr>
              <a:t>Garpenberg</a:t>
            </a:r>
            <a:endParaRPr lang="sv-SE" altLang="sv-SE" sz="1000" dirty="0">
              <a:solidFill>
                <a:prstClr val="black"/>
              </a:solidFill>
              <a:latin typeface="Calibri"/>
            </a:endParaRPr>
          </a:p>
        </p:txBody>
      </p:sp>
      <p:sp>
        <p:nvSpPr>
          <p:cNvPr id="44110" name="Rectangle 78"/>
          <p:cNvSpPr>
            <a:spLocks noChangeArrowheads="1"/>
          </p:cNvSpPr>
          <p:nvPr/>
        </p:nvSpPr>
        <p:spPr bwMode="auto">
          <a:xfrm>
            <a:off x="4140200" y="380127"/>
            <a:ext cx="13500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Grycksbo Pappersbruk</a:t>
            </a:r>
          </a:p>
        </p:txBody>
      </p:sp>
      <p:sp>
        <p:nvSpPr>
          <p:cNvPr id="44111" name="Rectangle 79"/>
          <p:cNvSpPr>
            <a:spLocks noChangeArrowheads="1"/>
          </p:cNvSpPr>
          <p:nvPr/>
        </p:nvSpPr>
        <p:spPr bwMode="auto">
          <a:xfrm>
            <a:off x="7596188" y="4380627"/>
            <a:ext cx="3994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ABB</a:t>
            </a:r>
          </a:p>
        </p:txBody>
      </p:sp>
      <p:sp>
        <p:nvSpPr>
          <p:cNvPr id="44112" name="Rectangle 80"/>
          <p:cNvSpPr>
            <a:spLocks noChangeArrowheads="1"/>
          </p:cNvSpPr>
          <p:nvPr/>
        </p:nvSpPr>
        <p:spPr bwMode="auto">
          <a:xfrm>
            <a:off x="7740650" y="5197475"/>
            <a:ext cx="3603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3M</a:t>
            </a:r>
          </a:p>
        </p:txBody>
      </p:sp>
      <p:sp>
        <p:nvSpPr>
          <p:cNvPr id="44113" name="Rectangle 81"/>
          <p:cNvSpPr>
            <a:spLocks noChangeArrowheads="1"/>
          </p:cNvSpPr>
          <p:nvPr/>
        </p:nvSpPr>
        <p:spPr bwMode="auto">
          <a:xfrm>
            <a:off x="6291263" y="5921816"/>
            <a:ext cx="78258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Åkerströms</a:t>
            </a:r>
          </a:p>
        </p:txBody>
      </p:sp>
      <p:sp>
        <p:nvSpPr>
          <p:cNvPr id="44114" name="Rectangle 82"/>
          <p:cNvSpPr>
            <a:spLocks noChangeArrowheads="1"/>
          </p:cNvSpPr>
          <p:nvPr/>
        </p:nvSpPr>
        <p:spPr bwMode="auto">
          <a:xfrm>
            <a:off x="6372225" y="2325688"/>
            <a:ext cx="4730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Wibe</a:t>
            </a:r>
          </a:p>
        </p:txBody>
      </p:sp>
      <p:sp>
        <p:nvSpPr>
          <p:cNvPr id="44115" name="Rectangle 83"/>
          <p:cNvSpPr>
            <a:spLocks noChangeArrowheads="1"/>
          </p:cNvSpPr>
          <p:nvPr/>
        </p:nvSpPr>
        <p:spPr bwMode="auto">
          <a:xfrm>
            <a:off x="1662883" y="451565"/>
            <a:ext cx="8723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FM Mattsson</a:t>
            </a:r>
          </a:p>
        </p:txBody>
      </p:sp>
      <p:sp>
        <p:nvSpPr>
          <p:cNvPr id="44116" name="Rectangle 84"/>
          <p:cNvSpPr>
            <a:spLocks noChangeArrowheads="1"/>
          </p:cNvSpPr>
          <p:nvPr/>
        </p:nvSpPr>
        <p:spPr bwMode="auto">
          <a:xfrm>
            <a:off x="7672388" y="4794250"/>
            <a:ext cx="9588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Mora Armatur</a:t>
            </a:r>
          </a:p>
        </p:txBody>
      </p:sp>
      <p:sp>
        <p:nvSpPr>
          <p:cNvPr id="44117" name="Rectangle 85"/>
          <p:cNvSpPr>
            <a:spLocks noChangeArrowheads="1"/>
          </p:cNvSpPr>
          <p:nvPr/>
        </p:nvSpPr>
        <p:spPr bwMode="auto">
          <a:xfrm>
            <a:off x="1471153" y="5060077"/>
            <a:ext cx="8354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err="1">
                <a:solidFill>
                  <a:prstClr val="black"/>
                </a:solidFill>
                <a:latin typeface="Calibri"/>
              </a:rPr>
              <a:t>Tomoku</a:t>
            </a:r>
            <a:r>
              <a:rPr lang="sv-SE" altLang="sv-SE" sz="1000" dirty="0">
                <a:solidFill>
                  <a:prstClr val="black"/>
                </a:solidFill>
                <a:latin typeface="Calibri"/>
              </a:rPr>
              <a:t> Hus</a:t>
            </a:r>
          </a:p>
        </p:txBody>
      </p:sp>
      <p:sp>
        <p:nvSpPr>
          <p:cNvPr id="44118" name="Rectangle 86"/>
          <p:cNvSpPr>
            <a:spLocks noChangeArrowheads="1"/>
          </p:cNvSpPr>
          <p:nvPr/>
        </p:nvSpPr>
        <p:spPr bwMode="auto">
          <a:xfrm>
            <a:off x="1009407" y="4253627"/>
            <a:ext cx="81304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EM Eriksson</a:t>
            </a:r>
          </a:p>
        </p:txBody>
      </p:sp>
      <p:sp>
        <p:nvSpPr>
          <p:cNvPr id="44119" name="Rectangle 87"/>
          <p:cNvSpPr>
            <a:spLocks noChangeArrowheads="1"/>
          </p:cNvSpPr>
          <p:nvPr/>
        </p:nvSpPr>
        <p:spPr bwMode="auto">
          <a:xfrm>
            <a:off x="2071916" y="5923677"/>
            <a:ext cx="92845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Ericsson Cable</a:t>
            </a:r>
          </a:p>
        </p:txBody>
      </p:sp>
      <p:sp>
        <p:nvSpPr>
          <p:cNvPr id="44120" name="Rectangle 88"/>
          <p:cNvSpPr>
            <a:spLocks noChangeArrowheads="1"/>
          </p:cNvSpPr>
          <p:nvPr/>
        </p:nvSpPr>
        <p:spPr bwMode="auto">
          <a:xfrm>
            <a:off x="503929" y="2813765"/>
            <a:ext cx="12089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Gustafs Inredningar</a:t>
            </a:r>
          </a:p>
        </p:txBody>
      </p:sp>
      <p:sp>
        <p:nvSpPr>
          <p:cNvPr id="44121" name="Rectangle 89"/>
          <p:cNvSpPr>
            <a:spLocks noChangeArrowheads="1"/>
          </p:cNvSpPr>
          <p:nvPr/>
        </p:nvSpPr>
        <p:spPr bwMode="auto">
          <a:xfrm>
            <a:off x="909502" y="2004140"/>
            <a:ext cx="80182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Ovako Steel</a:t>
            </a:r>
          </a:p>
        </p:txBody>
      </p:sp>
      <p:sp>
        <p:nvSpPr>
          <p:cNvPr id="44122" name="Rectangle 90"/>
          <p:cNvSpPr>
            <a:spLocks noChangeArrowheads="1"/>
          </p:cNvSpPr>
          <p:nvPr/>
        </p:nvSpPr>
        <p:spPr bwMode="auto">
          <a:xfrm>
            <a:off x="845020" y="1132602"/>
            <a:ext cx="73930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Spendrups</a:t>
            </a:r>
          </a:p>
        </p:txBody>
      </p:sp>
      <p:sp>
        <p:nvSpPr>
          <p:cNvPr id="44123" name="Line 91"/>
          <p:cNvSpPr>
            <a:spLocks noChangeShapeType="1"/>
          </p:cNvSpPr>
          <p:nvPr/>
        </p:nvSpPr>
        <p:spPr bwMode="auto">
          <a:xfrm>
            <a:off x="1546225" y="1265238"/>
            <a:ext cx="793750" cy="2921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24" name="Line 92"/>
          <p:cNvSpPr>
            <a:spLocks noChangeShapeType="1"/>
          </p:cNvSpPr>
          <p:nvPr/>
        </p:nvSpPr>
        <p:spPr bwMode="auto">
          <a:xfrm>
            <a:off x="1692275" y="2133600"/>
            <a:ext cx="576263" cy="1428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25" name="Line 93"/>
          <p:cNvSpPr>
            <a:spLocks noChangeShapeType="1"/>
          </p:cNvSpPr>
          <p:nvPr/>
        </p:nvSpPr>
        <p:spPr bwMode="auto">
          <a:xfrm>
            <a:off x="1692275" y="2941638"/>
            <a:ext cx="503238" cy="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26" name="Line 94"/>
          <p:cNvSpPr>
            <a:spLocks noChangeShapeType="1"/>
          </p:cNvSpPr>
          <p:nvPr/>
        </p:nvSpPr>
        <p:spPr bwMode="auto">
          <a:xfrm flipV="1">
            <a:off x="1741488" y="3749675"/>
            <a:ext cx="431800" cy="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27" name="Line 95"/>
          <p:cNvSpPr>
            <a:spLocks noChangeShapeType="1"/>
          </p:cNvSpPr>
          <p:nvPr/>
        </p:nvSpPr>
        <p:spPr bwMode="auto">
          <a:xfrm flipV="1">
            <a:off x="1835150" y="4221163"/>
            <a:ext cx="576263" cy="144462"/>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28" name="Line 96"/>
          <p:cNvSpPr>
            <a:spLocks noChangeShapeType="1"/>
          </p:cNvSpPr>
          <p:nvPr/>
        </p:nvSpPr>
        <p:spPr bwMode="auto">
          <a:xfrm flipV="1">
            <a:off x="2273300" y="4941888"/>
            <a:ext cx="427038" cy="2190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29" name="Line 97"/>
          <p:cNvSpPr>
            <a:spLocks noChangeShapeType="1"/>
          </p:cNvSpPr>
          <p:nvPr/>
        </p:nvSpPr>
        <p:spPr bwMode="auto">
          <a:xfrm flipV="1">
            <a:off x="3091012" y="5607049"/>
            <a:ext cx="252413" cy="2762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0" name="Line 98"/>
          <p:cNvSpPr>
            <a:spLocks noChangeShapeType="1"/>
          </p:cNvSpPr>
          <p:nvPr/>
        </p:nvSpPr>
        <p:spPr bwMode="auto">
          <a:xfrm flipH="1" flipV="1">
            <a:off x="6034881" y="5692775"/>
            <a:ext cx="293688" cy="2190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1" name="Line 99"/>
          <p:cNvSpPr>
            <a:spLocks noChangeShapeType="1"/>
          </p:cNvSpPr>
          <p:nvPr/>
        </p:nvSpPr>
        <p:spPr bwMode="auto">
          <a:xfrm flipH="1" flipV="1">
            <a:off x="7224713" y="5268913"/>
            <a:ext cx="515937" cy="317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2" name="Line 100"/>
          <p:cNvSpPr>
            <a:spLocks noChangeShapeType="1"/>
          </p:cNvSpPr>
          <p:nvPr/>
        </p:nvSpPr>
        <p:spPr bwMode="auto">
          <a:xfrm flipH="1">
            <a:off x="7191375" y="4508500"/>
            <a:ext cx="404813" cy="571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4" name="Line 102"/>
          <p:cNvSpPr>
            <a:spLocks noChangeShapeType="1"/>
          </p:cNvSpPr>
          <p:nvPr/>
        </p:nvSpPr>
        <p:spPr bwMode="auto">
          <a:xfrm flipH="1">
            <a:off x="6384925" y="3068638"/>
            <a:ext cx="419100" cy="254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5" name="Line 103"/>
          <p:cNvSpPr>
            <a:spLocks noChangeShapeType="1"/>
          </p:cNvSpPr>
          <p:nvPr/>
        </p:nvSpPr>
        <p:spPr bwMode="auto">
          <a:xfrm flipH="1">
            <a:off x="5838825" y="2460625"/>
            <a:ext cx="541338" cy="33338"/>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6" name="Line 104"/>
          <p:cNvSpPr>
            <a:spLocks noChangeShapeType="1"/>
          </p:cNvSpPr>
          <p:nvPr/>
        </p:nvSpPr>
        <p:spPr bwMode="auto">
          <a:xfrm flipH="1">
            <a:off x="5568950" y="1804988"/>
            <a:ext cx="306388" cy="571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7" name="Line 105"/>
          <p:cNvSpPr>
            <a:spLocks noChangeShapeType="1"/>
          </p:cNvSpPr>
          <p:nvPr/>
        </p:nvSpPr>
        <p:spPr bwMode="auto">
          <a:xfrm flipH="1">
            <a:off x="4967288" y="1052513"/>
            <a:ext cx="541337" cy="3397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8" name="Line 106"/>
          <p:cNvSpPr>
            <a:spLocks noChangeShapeType="1"/>
          </p:cNvSpPr>
          <p:nvPr/>
        </p:nvSpPr>
        <p:spPr bwMode="auto">
          <a:xfrm flipH="1">
            <a:off x="3913188" y="525463"/>
            <a:ext cx="258762" cy="3778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39" name="Line 107"/>
          <p:cNvSpPr>
            <a:spLocks noChangeShapeType="1"/>
          </p:cNvSpPr>
          <p:nvPr/>
        </p:nvSpPr>
        <p:spPr bwMode="auto">
          <a:xfrm>
            <a:off x="2484438" y="620713"/>
            <a:ext cx="354012" cy="2413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40" name="Rectangle 108"/>
          <p:cNvSpPr>
            <a:spLocks noChangeArrowheads="1"/>
          </p:cNvSpPr>
          <p:nvPr/>
        </p:nvSpPr>
        <p:spPr bwMode="auto">
          <a:xfrm>
            <a:off x="1253804" y="769065"/>
            <a:ext cx="82105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Mando </a:t>
            </a:r>
            <a:r>
              <a:rPr lang="sv-SE" altLang="sv-SE" sz="1000" dirty="0" err="1">
                <a:solidFill>
                  <a:prstClr val="black"/>
                </a:solidFill>
                <a:latin typeface="Calibri"/>
              </a:rPr>
              <a:t>Diao</a:t>
            </a:r>
            <a:endParaRPr lang="sv-SE" altLang="sv-SE" sz="1000" dirty="0">
              <a:solidFill>
                <a:prstClr val="black"/>
              </a:solidFill>
              <a:latin typeface="Calibri"/>
            </a:endParaRPr>
          </a:p>
        </p:txBody>
      </p:sp>
      <p:sp>
        <p:nvSpPr>
          <p:cNvPr id="44141" name="Rectangle 109"/>
          <p:cNvSpPr>
            <a:spLocks noChangeArrowheads="1"/>
          </p:cNvSpPr>
          <p:nvPr/>
        </p:nvSpPr>
        <p:spPr bwMode="auto">
          <a:xfrm>
            <a:off x="5927725" y="2016840"/>
            <a:ext cx="97174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Marit Bergman</a:t>
            </a:r>
          </a:p>
        </p:txBody>
      </p:sp>
      <p:sp>
        <p:nvSpPr>
          <p:cNvPr id="44142" name="Line 110"/>
          <p:cNvSpPr>
            <a:spLocks noChangeShapeType="1"/>
          </p:cNvSpPr>
          <p:nvPr/>
        </p:nvSpPr>
        <p:spPr bwMode="auto">
          <a:xfrm>
            <a:off x="2043113" y="906463"/>
            <a:ext cx="295275" cy="103187"/>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43" name="Line 111"/>
          <p:cNvSpPr>
            <a:spLocks noChangeShapeType="1"/>
          </p:cNvSpPr>
          <p:nvPr/>
        </p:nvSpPr>
        <p:spPr bwMode="auto">
          <a:xfrm flipH="1">
            <a:off x="5494338" y="2154238"/>
            <a:ext cx="461962" cy="793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44" name="Line 112"/>
          <p:cNvSpPr>
            <a:spLocks noChangeShapeType="1"/>
          </p:cNvSpPr>
          <p:nvPr/>
        </p:nvSpPr>
        <p:spPr bwMode="auto">
          <a:xfrm flipH="1">
            <a:off x="7243763" y="4913313"/>
            <a:ext cx="444500" cy="158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45" name="Rectangle 113"/>
          <p:cNvSpPr>
            <a:spLocks noChangeArrowheads="1"/>
          </p:cNvSpPr>
          <p:nvPr/>
        </p:nvSpPr>
        <p:spPr bwMode="auto">
          <a:xfrm>
            <a:off x="1260475" y="2424113"/>
            <a:ext cx="5064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Sälen</a:t>
            </a:r>
          </a:p>
        </p:txBody>
      </p:sp>
      <p:sp>
        <p:nvSpPr>
          <p:cNvPr id="44147" name="Rectangle 115"/>
          <p:cNvSpPr>
            <a:spLocks noChangeArrowheads="1"/>
          </p:cNvSpPr>
          <p:nvPr/>
        </p:nvSpPr>
        <p:spPr bwMode="auto">
          <a:xfrm>
            <a:off x="1619250" y="4657725"/>
            <a:ext cx="4937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Siljan</a:t>
            </a:r>
          </a:p>
        </p:txBody>
      </p:sp>
      <p:sp>
        <p:nvSpPr>
          <p:cNvPr id="44148" name="Rectangle 116"/>
          <p:cNvSpPr>
            <a:spLocks noChangeArrowheads="1"/>
          </p:cNvSpPr>
          <p:nvPr/>
        </p:nvSpPr>
        <p:spPr bwMode="auto">
          <a:xfrm>
            <a:off x="6626225" y="2614613"/>
            <a:ext cx="814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Vasaloppet</a:t>
            </a:r>
          </a:p>
        </p:txBody>
      </p:sp>
      <p:sp>
        <p:nvSpPr>
          <p:cNvPr id="44149" name="Rectangle 117"/>
          <p:cNvSpPr>
            <a:spLocks noChangeArrowheads="1"/>
          </p:cNvSpPr>
          <p:nvPr/>
        </p:nvSpPr>
        <p:spPr bwMode="auto">
          <a:xfrm>
            <a:off x="946150" y="1604963"/>
            <a:ext cx="965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Orsa Grönklitt</a:t>
            </a:r>
          </a:p>
        </p:txBody>
      </p:sp>
      <p:sp>
        <p:nvSpPr>
          <p:cNvPr id="44150" name="Rectangle 118"/>
          <p:cNvSpPr>
            <a:spLocks noChangeArrowheads="1"/>
          </p:cNvSpPr>
          <p:nvPr/>
        </p:nvSpPr>
        <p:spPr bwMode="auto">
          <a:xfrm>
            <a:off x="5856288" y="1420813"/>
            <a:ext cx="9445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Romme Alpin</a:t>
            </a:r>
          </a:p>
        </p:txBody>
      </p:sp>
      <p:sp>
        <p:nvSpPr>
          <p:cNvPr id="44151" name="Rectangle 119"/>
          <p:cNvSpPr>
            <a:spLocks noChangeArrowheads="1"/>
          </p:cNvSpPr>
          <p:nvPr/>
        </p:nvSpPr>
        <p:spPr bwMode="auto">
          <a:xfrm>
            <a:off x="828675" y="3221038"/>
            <a:ext cx="9366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Clas Ohlsson</a:t>
            </a:r>
          </a:p>
        </p:txBody>
      </p:sp>
      <p:sp>
        <p:nvSpPr>
          <p:cNvPr id="44152" name="Rectangle 120"/>
          <p:cNvSpPr>
            <a:spLocks noChangeArrowheads="1"/>
          </p:cNvSpPr>
          <p:nvPr/>
        </p:nvSpPr>
        <p:spPr bwMode="auto">
          <a:xfrm>
            <a:off x="4732338" y="666750"/>
            <a:ext cx="10493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Idre-Grövelsjön</a:t>
            </a:r>
          </a:p>
        </p:txBody>
      </p:sp>
      <p:sp>
        <p:nvSpPr>
          <p:cNvPr id="44153" name="Rectangle 121"/>
          <p:cNvSpPr>
            <a:spLocks noChangeArrowheads="1"/>
          </p:cNvSpPr>
          <p:nvPr/>
        </p:nvSpPr>
        <p:spPr bwMode="auto">
          <a:xfrm>
            <a:off x="2888384" y="5833489"/>
            <a:ext cx="12303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Vansbrosimningen</a:t>
            </a:r>
          </a:p>
        </p:txBody>
      </p:sp>
      <p:sp>
        <p:nvSpPr>
          <p:cNvPr id="44154" name="Rectangle 122"/>
          <p:cNvSpPr>
            <a:spLocks noChangeArrowheads="1"/>
          </p:cNvSpPr>
          <p:nvPr/>
        </p:nvSpPr>
        <p:spPr bwMode="auto">
          <a:xfrm>
            <a:off x="438150" y="3967163"/>
            <a:ext cx="14843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Världsarvet Falu Gruva</a:t>
            </a:r>
          </a:p>
        </p:txBody>
      </p:sp>
      <p:sp>
        <p:nvSpPr>
          <p:cNvPr id="44155" name="Rectangle 123"/>
          <p:cNvSpPr>
            <a:spLocks noChangeArrowheads="1"/>
          </p:cNvSpPr>
          <p:nvPr/>
        </p:nvSpPr>
        <p:spPr bwMode="auto">
          <a:xfrm>
            <a:off x="7400925" y="4084638"/>
            <a:ext cx="8794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a:solidFill>
                  <a:prstClr val="black"/>
                </a:solidFill>
                <a:latin typeface="Calibri"/>
              </a:rPr>
              <a:t>Anders Zorn</a:t>
            </a:r>
          </a:p>
        </p:txBody>
      </p:sp>
      <p:sp>
        <p:nvSpPr>
          <p:cNvPr id="44156" name="Rectangle 124"/>
          <p:cNvSpPr>
            <a:spLocks noChangeArrowheads="1"/>
          </p:cNvSpPr>
          <p:nvPr/>
        </p:nvSpPr>
        <p:spPr bwMode="auto">
          <a:xfrm>
            <a:off x="1506538" y="5380038"/>
            <a:ext cx="901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Carl Larsson</a:t>
            </a:r>
          </a:p>
        </p:txBody>
      </p:sp>
      <p:sp>
        <p:nvSpPr>
          <p:cNvPr id="44157" name="Rectangle 125"/>
          <p:cNvSpPr>
            <a:spLocks noChangeArrowheads="1"/>
          </p:cNvSpPr>
          <p:nvPr/>
        </p:nvSpPr>
        <p:spPr bwMode="auto">
          <a:xfrm>
            <a:off x="6906440" y="5550557"/>
            <a:ext cx="8715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Leksands IF</a:t>
            </a:r>
          </a:p>
        </p:txBody>
      </p:sp>
      <p:sp>
        <p:nvSpPr>
          <p:cNvPr id="44158" name="Rectangle 126"/>
          <p:cNvSpPr>
            <a:spLocks noChangeArrowheads="1"/>
          </p:cNvSpPr>
          <p:nvPr/>
        </p:nvSpPr>
        <p:spPr bwMode="auto">
          <a:xfrm>
            <a:off x="2289175" y="60325"/>
            <a:ext cx="74771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Ekoturism</a:t>
            </a:r>
          </a:p>
        </p:txBody>
      </p:sp>
      <p:sp>
        <p:nvSpPr>
          <p:cNvPr id="44159" name="Line 127"/>
          <p:cNvSpPr>
            <a:spLocks noChangeShapeType="1"/>
          </p:cNvSpPr>
          <p:nvPr/>
        </p:nvSpPr>
        <p:spPr bwMode="auto">
          <a:xfrm>
            <a:off x="2957513" y="254000"/>
            <a:ext cx="111125" cy="2476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0" name="Line 128"/>
          <p:cNvSpPr>
            <a:spLocks noChangeShapeType="1"/>
          </p:cNvSpPr>
          <p:nvPr/>
        </p:nvSpPr>
        <p:spPr bwMode="auto">
          <a:xfrm>
            <a:off x="1884363" y="1733550"/>
            <a:ext cx="246062" cy="635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1" name="Line 129"/>
          <p:cNvSpPr>
            <a:spLocks noChangeShapeType="1"/>
          </p:cNvSpPr>
          <p:nvPr/>
        </p:nvSpPr>
        <p:spPr bwMode="auto">
          <a:xfrm>
            <a:off x="1733550" y="2536825"/>
            <a:ext cx="508000" cy="7938"/>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2" name="Line 130"/>
          <p:cNvSpPr>
            <a:spLocks noChangeShapeType="1"/>
          </p:cNvSpPr>
          <p:nvPr/>
        </p:nvSpPr>
        <p:spPr bwMode="auto">
          <a:xfrm flipV="1">
            <a:off x="1749425" y="3332163"/>
            <a:ext cx="381000" cy="7937"/>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3" name="Line 131"/>
          <p:cNvSpPr>
            <a:spLocks noChangeShapeType="1"/>
          </p:cNvSpPr>
          <p:nvPr/>
        </p:nvSpPr>
        <p:spPr bwMode="auto">
          <a:xfrm flipV="1">
            <a:off x="1908175" y="4030663"/>
            <a:ext cx="430213" cy="635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4" name="Line 132"/>
          <p:cNvSpPr>
            <a:spLocks noChangeShapeType="1"/>
          </p:cNvSpPr>
          <p:nvPr/>
        </p:nvSpPr>
        <p:spPr bwMode="auto">
          <a:xfrm flipV="1">
            <a:off x="2066925" y="4564063"/>
            <a:ext cx="406400" cy="182562"/>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5" name="Line 133"/>
          <p:cNvSpPr>
            <a:spLocks noChangeShapeType="1"/>
          </p:cNvSpPr>
          <p:nvPr/>
        </p:nvSpPr>
        <p:spPr bwMode="auto">
          <a:xfrm flipV="1">
            <a:off x="2374900" y="5316538"/>
            <a:ext cx="393700" cy="1873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6" name="Line 134"/>
          <p:cNvSpPr>
            <a:spLocks noChangeShapeType="1"/>
          </p:cNvSpPr>
          <p:nvPr/>
        </p:nvSpPr>
        <p:spPr bwMode="auto">
          <a:xfrm flipV="1">
            <a:off x="3643291" y="5692775"/>
            <a:ext cx="119062" cy="1746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7" name="Line 135"/>
          <p:cNvSpPr>
            <a:spLocks noChangeShapeType="1"/>
          </p:cNvSpPr>
          <p:nvPr/>
        </p:nvSpPr>
        <p:spPr bwMode="auto">
          <a:xfrm flipH="1" flipV="1">
            <a:off x="6717506" y="5462587"/>
            <a:ext cx="166688" cy="7937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68" name="Line 136"/>
          <p:cNvSpPr>
            <a:spLocks noChangeShapeType="1"/>
          </p:cNvSpPr>
          <p:nvPr/>
        </p:nvSpPr>
        <p:spPr bwMode="auto">
          <a:xfrm flipH="1">
            <a:off x="7073900" y="4206875"/>
            <a:ext cx="349250" cy="476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70" name="Line 138"/>
          <p:cNvSpPr>
            <a:spLocks noChangeShapeType="1"/>
          </p:cNvSpPr>
          <p:nvPr/>
        </p:nvSpPr>
        <p:spPr bwMode="auto">
          <a:xfrm flipH="1">
            <a:off x="6138863" y="2735263"/>
            <a:ext cx="515937" cy="444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71" name="Line 139"/>
          <p:cNvSpPr>
            <a:spLocks noChangeShapeType="1"/>
          </p:cNvSpPr>
          <p:nvPr/>
        </p:nvSpPr>
        <p:spPr bwMode="auto">
          <a:xfrm flipH="1">
            <a:off x="5326063" y="1281113"/>
            <a:ext cx="342900" cy="1905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72" name="Line 140"/>
          <p:cNvSpPr>
            <a:spLocks noChangeShapeType="1"/>
          </p:cNvSpPr>
          <p:nvPr/>
        </p:nvSpPr>
        <p:spPr bwMode="auto">
          <a:xfrm flipH="1">
            <a:off x="4270375" y="819150"/>
            <a:ext cx="500063" cy="31750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73" name="Rectangle 141"/>
          <p:cNvSpPr>
            <a:spLocks noChangeArrowheads="1"/>
          </p:cNvSpPr>
          <p:nvPr/>
        </p:nvSpPr>
        <p:spPr bwMode="auto">
          <a:xfrm>
            <a:off x="3706813" y="108665"/>
            <a:ext cx="119936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Play </a:t>
            </a:r>
            <a:r>
              <a:rPr lang="sv-SE" altLang="sv-SE" sz="1000" dirty="0" err="1">
                <a:solidFill>
                  <a:prstClr val="black"/>
                </a:solidFill>
                <a:latin typeface="Calibri"/>
              </a:rPr>
              <a:t>Ground</a:t>
            </a:r>
            <a:r>
              <a:rPr lang="sv-SE" altLang="sv-SE" sz="1000" dirty="0">
                <a:solidFill>
                  <a:prstClr val="black"/>
                </a:solidFill>
                <a:latin typeface="Calibri"/>
              </a:rPr>
              <a:t> </a:t>
            </a:r>
            <a:r>
              <a:rPr lang="sv-SE" altLang="sv-SE" sz="1000" dirty="0" err="1">
                <a:solidFill>
                  <a:prstClr val="black"/>
                </a:solidFill>
                <a:latin typeface="Calibri"/>
              </a:rPr>
              <a:t>Squad</a:t>
            </a:r>
            <a:endParaRPr lang="sv-SE" altLang="sv-SE" sz="1000" dirty="0">
              <a:solidFill>
                <a:prstClr val="black"/>
              </a:solidFill>
              <a:latin typeface="Calibri"/>
            </a:endParaRPr>
          </a:p>
        </p:txBody>
      </p:sp>
      <p:sp>
        <p:nvSpPr>
          <p:cNvPr id="44174" name="Line 142"/>
          <p:cNvSpPr>
            <a:spLocks noChangeShapeType="1"/>
          </p:cNvSpPr>
          <p:nvPr/>
        </p:nvSpPr>
        <p:spPr bwMode="auto">
          <a:xfrm flipV="1">
            <a:off x="3673475" y="246063"/>
            <a:ext cx="71438" cy="4381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79" name="Rectangle 147"/>
          <p:cNvSpPr>
            <a:spLocks noChangeArrowheads="1"/>
          </p:cNvSpPr>
          <p:nvPr/>
        </p:nvSpPr>
        <p:spPr bwMode="auto">
          <a:xfrm>
            <a:off x="1472383" y="5610940"/>
            <a:ext cx="8723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Bergkvist Såg</a:t>
            </a:r>
          </a:p>
        </p:txBody>
      </p:sp>
      <p:sp>
        <p:nvSpPr>
          <p:cNvPr id="44180" name="Line 148"/>
          <p:cNvSpPr>
            <a:spLocks noChangeShapeType="1"/>
          </p:cNvSpPr>
          <p:nvPr/>
        </p:nvSpPr>
        <p:spPr bwMode="auto">
          <a:xfrm flipV="1">
            <a:off x="2488540" y="5471379"/>
            <a:ext cx="503238" cy="212725"/>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81" name="Rectangle 149"/>
          <p:cNvSpPr>
            <a:spLocks noChangeArrowheads="1"/>
          </p:cNvSpPr>
          <p:nvPr/>
        </p:nvSpPr>
        <p:spPr bwMode="auto">
          <a:xfrm>
            <a:off x="5721219" y="1089740"/>
            <a:ext cx="129394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Siljan Wood Products</a:t>
            </a:r>
          </a:p>
        </p:txBody>
      </p:sp>
      <p:sp>
        <p:nvSpPr>
          <p:cNvPr id="44182" name="Line 150"/>
          <p:cNvSpPr>
            <a:spLocks noChangeShapeType="1"/>
          </p:cNvSpPr>
          <p:nvPr/>
        </p:nvSpPr>
        <p:spPr bwMode="auto">
          <a:xfrm flipH="1">
            <a:off x="5402263" y="1549400"/>
            <a:ext cx="455612" cy="77788"/>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83" name="Rectangle 151"/>
          <p:cNvSpPr>
            <a:spLocks noChangeArrowheads="1"/>
          </p:cNvSpPr>
          <p:nvPr/>
        </p:nvSpPr>
        <p:spPr bwMode="auto">
          <a:xfrm>
            <a:off x="3974235" y="5908864"/>
            <a:ext cx="6413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Dalhalla</a:t>
            </a:r>
          </a:p>
        </p:txBody>
      </p:sp>
      <p:sp>
        <p:nvSpPr>
          <p:cNvPr id="44184" name="Line 152"/>
          <p:cNvSpPr>
            <a:spLocks noChangeShapeType="1"/>
          </p:cNvSpPr>
          <p:nvPr/>
        </p:nvSpPr>
        <p:spPr bwMode="auto">
          <a:xfrm>
            <a:off x="4555321" y="5808058"/>
            <a:ext cx="1587" cy="201613"/>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85" name="Rectangle 153"/>
          <p:cNvSpPr>
            <a:spLocks noChangeArrowheads="1"/>
          </p:cNvSpPr>
          <p:nvPr/>
        </p:nvSpPr>
        <p:spPr bwMode="auto">
          <a:xfrm>
            <a:off x="5518150" y="5930410"/>
            <a:ext cx="676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r" fontAlgn="auto">
              <a:spcBef>
                <a:spcPts val="0"/>
              </a:spcBef>
              <a:spcAft>
                <a:spcPts val="0"/>
              </a:spcAft>
            </a:pPr>
            <a:r>
              <a:rPr lang="sv-SE" altLang="sv-SE" sz="1000" dirty="0">
                <a:solidFill>
                  <a:prstClr val="black"/>
                </a:solidFill>
                <a:latin typeface="Calibri"/>
              </a:rPr>
              <a:t>Dalälven</a:t>
            </a:r>
          </a:p>
        </p:txBody>
      </p:sp>
      <p:sp>
        <p:nvSpPr>
          <p:cNvPr id="44187" name="Line 155"/>
          <p:cNvSpPr>
            <a:spLocks noChangeShapeType="1"/>
          </p:cNvSpPr>
          <p:nvPr/>
        </p:nvSpPr>
        <p:spPr bwMode="auto">
          <a:xfrm>
            <a:off x="5686425" y="5728853"/>
            <a:ext cx="107950" cy="211138"/>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88" name="Rectangle 156"/>
          <p:cNvSpPr>
            <a:spLocks noChangeArrowheads="1"/>
          </p:cNvSpPr>
          <p:nvPr/>
        </p:nvSpPr>
        <p:spPr bwMode="auto">
          <a:xfrm>
            <a:off x="4775760" y="5937498"/>
            <a:ext cx="7667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dirty="0">
                <a:solidFill>
                  <a:prstClr val="black"/>
                </a:solidFill>
                <a:latin typeface="Calibri"/>
              </a:rPr>
              <a:t>Avesta Art</a:t>
            </a:r>
          </a:p>
        </p:txBody>
      </p:sp>
      <p:sp>
        <p:nvSpPr>
          <p:cNvPr id="44189" name="Line 157"/>
          <p:cNvSpPr>
            <a:spLocks noChangeShapeType="1"/>
          </p:cNvSpPr>
          <p:nvPr/>
        </p:nvSpPr>
        <p:spPr bwMode="auto">
          <a:xfrm>
            <a:off x="5254961" y="5782468"/>
            <a:ext cx="1588" cy="201613"/>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90" name="Rectangle 158"/>
          <p:cNvSpPr>
            <a:spLocks noChangeArrowheads="1"/>
          </p:cNvSpPr>
          <p:nvPr/>
        </p:nvSpPr>
        <p:spPr bwMode="auto">
          <a:xfrm>
            <a:off x="6991350" y="3189288"/>
            <a:ext cx="15367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fontAlgn="auto">
              <a:spcBef>
                <a:spcPts val="0"/>
              </a:spcBef>
              <a:spcAft>
                <a:spcPts val="0"/>
              </a:spcAft>
            </a:pPr>
            <a:r>
              <a:rPr lang="sv-SE" altLang="sv-SE" sz="1000">
                <a:solidFill>
                  <a:prstClr val="black"/>
                </a:solidFill>
                <a:latin typeface="Calibri"/>
              </a:rPr>
              <a:t>Peace &amp; Love festivalen</a:t>
            </a:r>
          </a:p>
        </p:txBody>
      </p:sp>
      <p:sp>
        <p:nvSpPr>
          <p:cNvPr id="44191" name="Line 159"/>
          <p:cNvSpPr>
            <a:spLocks noChangeShapeType="1"/>
          </p:cNvSpPr>
          <p:nvPr/>
        </p:nvSpPr>
        <p:spPr bwMode="auto">
          <a:xfrm flipV="1">
            <a:off x="6642100" y="3327400"/>
            <a:ext cx="354013" cy="33338"/>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94" name="Rectangle 162"/>
          <p:cNvSpPr>
            <a:spLocks noChangeArrowheads="1"/>
          </p:cNvSpPr>
          <p:nvPr/>
        </p:nvSpPr>
        <p:spPr bwMode="auto">
          <a:xfrm>
            <a:off x="7380288" y="3796427"/>
            <a:ext cx="44755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a:solidFill>
                  <a:prstClr val="black"/>
                </a:solidFill>
                <a:latin typeface="Calibri"/>
              </a:rPr>
              <a:t>SSAB</a:t>
            </a:r>
          </a:p>
        </p:txBody>
      </p:sp>
      <p:sp>
        <p:nvSpPr>
          <p:cNvPr id="44195" name="Line 163"/>
          <p:cNvSpPr>
            <a:spLocks noChangeShapeType="1"/>
          </p:cNvSpPr>
          <p:nvPr/>
        </p:nvSpPr>
        <p:spPr bwMode="auto">
          <a:xfrm flipH="1">
            <a:off x="6989763" y="3927475"/>
            <a:ext cx="390525" cy="19050"/>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
        <p:nvSpPr>
          <p:cNvPr id="44196" name="Rectangle 164"/>
          <p:cNvSpPr>
            <a:spLocks noChangeArrowheads="1"/>
          </p:cNvSpPr>
          <p:nvPr/>
        </p:nvSpPr>
        <p:spPr bwMode="auto">
          <a:xfrm>
            <a:off x="7373938" y="3501152"/>
            <a:ext cx="57099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auto">
              <a:spcBef>
                <a:spcPts val="0"/>
              </a:spcBef>
              <a:spcAft>
                <a:spcPts val="0"/>
              </a:spcAft>
            </a:pPr>
            <a:r>
              <a:rPr lang="sv-SE" altLang="sv-SE" sz="1000" dirty="0" err="1">
                <a:solidFill>
                  <a:prstClr val="black"/>
                </a:solidFill>
                <a:latin typeface="Calibri"/>
              </a:rPr>
              <a:t>Haglöfs</a:t>
            </a:r>
            <a:endParaRPr lang="sv-SE" altLang="sv-SE" sz="1000" dirty="0">
              <a:solidFill>
                <a:prstClr val="black"/>
              </a:solidFill>
              <a:latin typeface="Calibri"/>
            </a:endParaRPr>
          </a:p>
        </p:txBody>
      </p:sp>
      <p:sp>
        <p:nvSpPr>
          <p:cNvPr id="44197" name="Line 165"/>
          <p:cNvSpPr>
            <a:spLocks noChangeShapeType="1"/>
          </p:cNvSpPr>
          <p:nvPr/>
        </p:nvSpPr>
        <p:spPr bwMode="auto">
          <a:xfrm flipH="1">
            <a:off x="6846888" y="3638550"/>
            <a:ext cx="527050" cy="61913"/>
          </a:xfrm>
          <a:prstGeom prst="line">
            <a:avLst/>
          </a:prstGeom>
          <a:noFill/>
          <a:ln w="635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sv-SE">
              <a:solidFill>
                <a:prstClr val="black"/>
              </a:solidFill>
              <a:latin typeface="Calibri"/>
            </a:endParaRPr>
          </a:p>
        </p:txBody>
      </p:sp>
    </p:spTree>
    <p:extLst>
      <p:ext uri="{BB962C8B-B14F-4D97-AF65-F5344CB8AC3E}">
        <p14:creationId xmlns:p14="http://schemas.microsoft.com/office/powerpoint/2010/main" val="41557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BB2E5C4C-5E8F-454B-AD12-E05C3B98FAF5}" type="datetime1">
              <a:rPr lang="sv-SE" smtClean="0">
                <a:solidFill>
                  <a:prstClr val="white"/>
                </a:solidFill>
              </a:rPr>
              <a:pPr/>
              <a:t>2015-09-16</a:t>
            </a:fld>
            <a:endParaRPr lang="sv-SE">
              <a:solidFill>
                <a:prstClr val="white"/>
              </a:solidFill>
            </a:endParaRPr>
          </a:p>
        </p:txBody>
      </p:sp>
      <p:sp>
        <p:nvSpPr>
          <p:cNvPr id="5" name="Platshållare för sidfot 4"/>
          <p:cNvSpPr>
            <a:spLocks noGrp="1"/>
          </p:cNvSpPr>
          <p:nvPr>
            <p:ph type="ftr" sz="quarter" idx="11"/>
          </p:nvPr>
        </p:nvSpPr>
        <p:spPr/>
        <p:txBody>
          <a:bodyPr/>
          <a:lstStyle/>
          <a:p>
            <a:endParaRPr lang="sv-SE">
              <a:solidFill>
                <a:prstClr val="white"/>
              </a:solidFill>
            </a:endParaRPr>
          </a:p>
        </p:txBody>
      </p:sp>
      <p:sp>
        <p:nvSpPr>
          <p:cNvPr id="6" name="Platshållare för bildnummer 5"/>
          <p:cNvSpPr>
            <a:spLocks noGrp="1"/>
          </p:cNvSpPr>
          <p:nvPr>
            <p:ph type="sldNum" sz="quarter" idx="12"/>
          </p:nvPr>
        </p:nvSpPr>
        <p:spPr/>
        <p:txBody>
          <a:bodyPr/>
          <a:lstStyle/>
          <a:p>
            <a:r>
              <a:rPr lang="sv-SE" smtClean="0">
                <a:solidFill>
                  <a:prstClr val="white"/>
                </a:solidFill>
              </a:rPr>
              <a:t>Sida </a:t>
            </a:r>
            <a:fld id="{442FF2AC-5952-4A76-A4C8-7FBE2B124180}" type="slidenum">
              <a:rPr lang="sv-SE" smtClean="0">
                <a:solidFill>
                  <a:prstClr val="white"/>
                </a:solidFill>
              </a:rPr>
              <a:pPr/>
              <a:t>23</a:t>
            </a:fld>
            <a:endParaRPr lang="sv-SE" dirty="0">
              <a:solidFill>
                <a:prstClr val="white"/>
              </a:solidFill>
            </a:endParaRPr>
          </a:p>
        </p:txBody>
      </p:sp>
      <p:pic>
        <p:nvPicPr>
          <p:cNvPr id="7" name="Picture 33" descr="jonnys kar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313" y="174220"/>
            <a:ext cx="6624736" cy="5020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jonnys karta beskrivn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5497914"/>
            <a:ext cx="3055142" cy="55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ruta 9"/>
          <p:cNvSpPr txBox="1"/>
          <p:nvPr/>
        </p:nvSpPr>
        <p:spPr>
          <a:xfrm>
            <a:off x="7236296" y="5367109"/>
            <a:ext cx="1296144" cy="261610"/>
          </a:xfrm>
          <a:prstGeom prst="rect">
            <a:avLst/>
          </a:prstGeom>
          <a:solidFill>
            <a:schemeClr val="bg1"/>
          </a:solidFill>
        </p:spPr>
        <p:txBody>
          <a:bodyPr wrap="square" rtlCol="0">
            <a:spAutoFit/>
          </a:bodyPr>
          <a:lstStyle/>
          <a:p>
            <a:pPr fontAlgn="auto">
              <a:spcBef>
                <a:spcPts val="0"/>
              </a:spcBef>
              <a:spcAft>
                <a:spcPts val="0"/>
              </a:spcAft>
            </a:pPr>
            <a:endParaRPr lang="sv-SE" sz="1100" dirty="0">
              <a:solidFill>
                <a:prstClr val="black"/>
              </a:solidFill>
              <a:latin typeface="Calibri"/>
            </a:endParaRPr>
          </a:p>
        </p:txBody>
      </p:sp>
      <p:sp>
        <p:nvSpPr>
          <p:cNvPr id="11" name="textruta 10"/>
          <p:cNvSpPr txBox="1"/>
          <p:nvPr/>
        </p:nvSpPr>
        <p:spPr>
          <a:xfrm>
            <a:off x="7380312" y="5661248"/>
            <a:ext cx="1296144" cy="261610"/>
          </a:xfrm>
          <a:prstGeom prst="rect">
            <a:avLst/>
          </a:prstGeom>
          <a:solidFill>
            <a:schemeClr val="bg1"/>
          </a:solidFill>
        </p:spPr>
        <p:txBody>
          <a:bodyPr wrap="square" rtlCol="0">
            <a:spAutoFit/>
          </a:bodyPr>
          <a:lstStyle/>
          <a:p>
            <a:pPr fontAlgn="auto">
              <a:spcBef>
                <a:spcPts val="0"/>
              </a:spcBef>
              <a:spcAft>
                <a:spcPts val="0"/>
              </a:spcAft>
            </a:pPr>
            <a:endParaRPr lang="sv-SE" sz="1100" dirty="0">
              <a:solidFill>
                <a:prstClr val="black"/>
              </a:solidFill>
              <a:latin typeface="Calibri"/>
            </a:endParaRPr>
          </a:p>
        </p:txBody>
      </p:sp>
      <p:sp>
        <p:nvSpPr>
          <p:cNvPr id="13" name="textruta 12"/>
          <p:cNvSpPr txBox="1"/>
          <p:nvPr/>
        </p:nvSpPr>
        <p:spPr>
          <a:xfrm>
            <a:off x="6136425" y="4350507"/>
            <a:ext cx="1584176" cy="292388"/>
          </a:xfrm>
          <a:prstGeom prst="rect">
            <a:avLst/>
          </a:prstGeom>
          <a:noFill/>
        </p:spPr>
        <p:txBody>
          <a:bodyPr wrap="square" rtlCol="0">
            <a:spAutoFit/>
          </a:bodyPr>
          <a:lstStyle/>
          <a:p>
            <a:pPr fontAlgn="auto">
              <a:spcBef>
                <a:spcPts val="0"/>
              </a:spcBef>
              <a:spcAft>
                <a:spcPts val="0"/>
              </a:spcAft>
            </a:pPr>
            <a:r>
              <a:rPr lang="sv-SE" sz="1300" b="1" dirty="0" smtClean="0">
                <a:solidFill>
                  <a:prstClr val="black"/>
                </a:solidFill>
                <a:cs typeface="Arial" panose="020B0604020202020204" pitchFamily="34" charset="0"/>
              </a:rPr>
              <a:t>STOCKHOLM</a:t>
            </a:r>
            <a:endParaRPr lang="sv-SE" sz="1300" b="1" dirty="0">
              <a:solidFill>
                <a:prstClr val="black"/>
              </a:solidFill>
              <a:cs typeface="Arial" panose="020B0604020202020204" pitchFamily="34" charset="0"/>
            </a:endParaRPr>
          </a:p>
        </p:txBody>
      </p:sp>
      <p:sp>
        <p:nvSpPr>
          <p:cNvPr id="14" name="textruta 13"/>
          <p:cNvSpPr txBox="1"/>
          <p:nvPr/>
        </p:nvSpPr>
        <p:spPr>
          <a:xfrm>
            <a:off x="3536126" y="5071961"/>
            <a:ext cx="1584176" cy="292388"/>
          </a:xfrm>
          <a:prstGeom prst="rect">
            <a:avLst/>
          </a:prstGeom>
          <a:noFill/>
        </p:spPr>
        <p:txBody>
          <a:bodyPr wrap="square" rtlCol="0">
            <a:spAutoFit/>
          </a:bodyPr>
          <a:lstStyle/>
          <a:p>
            <a:pPr fontAlgn="auto">
              <a:spcBef>
                <a:spcPts val="0"/>
              </a:spcBef>
              <a:spcAft>
                <a:spcPts val="0"/>
              </a:spcAft>
            </a:pPr>
            <a:r>
              <a:rPr lang="sv-SE" sz="1300" b="1" dirty="0" smtClean="0">
                <a:solidFill>
                  <a:prstClr val="black"/>
                </a:solidFill>
                <a:cs typeface="Arial" panose="020B0604020202020204" pitchFamily="34" charset="0"/>
              </a:rPr>
              <a:t>MALMÖ</a:t>
            </a:r>
            <a:endParaRPr lang="sv-SE" sz="1300" b="1" dirty="0">
              <a:solidFill>
                <a:prstClr val="black"/>
              </a:solidFill>
              <a:cs typeface="Arial" panose="020B0604020202020204" pitchFamily="34" charset="0"/>
            </a:endParaRPr>
          </a:p>
        </p:txBody>
      </p:sp>
      <p:sp>
        <p:nvSpPr>
          <p:cNvPr id="15" name="textruta 14"/>
          <p:cNvSpPr txBox="1"/>
          <p:nvPr/>
        </p:nvSpPr>
        <p:spPr>
          <a:xfrm>
            <a:off x="6136425" y="4014173"/>
            <a:ext cx="1187624" cy="369332"/>
          </a:xfrm>
          <a:prstGeom prst="rect">
            <a:avLst/>
          </a:prstGeom>
          <a:solidFill>
            <a:schemeClr val="bg1"/>
          </a:solidFill>
        </p:spPr>
        <p:txBody>
          <a:bodyPr wrap="square" rtlCol="0">
            <a:spAutoFit/>
          </a:bodyPr>
          <a:lstStyle/>
          <a:p>
            <a:pPr fontAlgn="auto">
              <a:spcBef>
                <a:spcPts val="0"/>
              </a:spcBef>
              <a:spcAft>
                <a:spcPts val="0"/>
              </a:spcAft>
            </a:pPr>
            <a:endParaRPr lang="sv-SE" dirty="0">
              <a:solidFill>
                <a:prstClr val="black"/>
              </a:solidFill>
              <a:latin typeface="Calibri"/>
            </a:endParaRPr>
          </a:p>
        </p:txBody>
      </p:sp>
      <p:pic>
        <p:nvPicPr>
          <p:cNvPr id="12" name="Picture 33" descr="jonnys karta"/>
          <p:cNvPicPr>
            <a:picLocks noChangeAspect="1" noChangeArrowheads="1"/>
          </p:cNvPicPr>
          <p:nvPr/>
        </p:nvPicPr>
        <p:blipFill rotWithShape="1">
          <a:blip r:embed="rId2">
            <a:extLst>
              <a:ext uri="{28A0092B-C50C-407E-A947-70E740481C1C}">
                <a14:useLocalDpi xmlns:a14="http://schemas.microsoft.com/office/drawing/2010/main" val="0"/>
              </a:ext>
            </a:extLst>
          </a:blip>
          <a:srcRect l="-853" t="83192" r="88070" b="11071"/>
          <a:stretch/>
        </p:blipFill>
        <p:spPr bwMode="auto">
          <a:xfrm rot="10800000">
            <a:off x="6027561" y="4005064"/>
            <a:ext cx="848693"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Rak 16"/>
          <p:cNvCxnSpPr/>
          <p:nvPr/>
        </p:nvCxnSpPr>
        <p:spPr>
          <a:xfrm flipH="1">
            <a:off x="3419872" y="2081101"/>
            <a:ext cx="1849171" cy="1941761"/>
          </a:xfrm>
          <a:prstGeom prst="line">
            <a:avLst/>
          </a:prstGeom>
          <a:ln w="123825">
            <a:solidFill>
              <a:srgbClr val="A80C00"/>
            </a:solidFill>
          </a:ln>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H="1">
            <a:off x="3419872" y="3977843"/>
            <a:ext cx="14730" cy="559323"/>
          </a:xfrm>
          <a:prstGeom prst="line">
            <a:avLst/>
          </a:prstGeom>
          <a:ln w="123825">
            <a:solidFill>
              <a:srgbClr val="A80C00"/>
            </a:solidFill>
          </a:ln>
        </p:spPr>
        <p:style>
          <a:lnRef idx="1">
            <a:schemeClr val="accent1"/>
          </a:lnRef>
          <a:fillRef idx="0">
            <a:schemeClr val="accent1"/>
          </a:fillRef>
          <a:effectRef idx="0">
            <a:schemeClr val="accent1"/>
          </a:effectRef>
          <a:fontRef idx="minor">
            <a:schemeClr val="tx1"/>
          </a:fontRef>
        </p:style>
      </p:cxnSp>
      <p:sp>
        <p:nvSpPr>
          <p:cNvPr id="29" name="Koppling 28"/>
          <p:cNvSpPr/>
          <p:nvPr/>
        </p:nvSpPr>
        <p:spPr>
          <a:xfrm>
            <a:off x="3165841" y="4514370"/>
            <a:ext cx="504056" cy="504056"/>
          </a:xfrm>
          <a:prstGeom prst="flowChart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pic>
        <p:nvPicPr>
          <p:cNvPr id="30" name="Picture 33" descr="jonnys kart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53" t="83192" r="88070" b="11071"/>
          <a:stretch/>
        </p:blipFill>
        <p:spPr bwMode="auto">
          <a:xfrm rot="16200000">
            <a:off x="3021147" y="5282465"/>
            <a:ext cx="812181" cy="27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ruta 31"/>
          <p:cNvSpPr txBox="1"/>
          <p:nvPr/>
        </p:nvSpPr>
        <p:spPr>
          <a:xfrm>
            <a:off x="2816046" y="773268"/>
            <a:ext cx="1440160" cy="292388"/>
          </a:xfrm>
          <a:prstGeom prst="rect">
            <a:avLst/>
          </a:prstGeom>
          <a:noFill/>
        </p:spPr>
        <p:txBody>
          <a:bodyPr wrap="square" rtlCol="0">
            <a:spAutoFit/>
          </a:bodyPr>
          <a:lstStyle/>
          <a:p>
            <a:pPr fontAlgn="auto">
              <a:spcBef>
                <a:spcPts val="0"/>
              </a:spcBef>
              <a:spcAft>
                <a:spcPts val="0"/>
              </a:spcAft>
            </a:pPr>
            <a:r>
              <a:rPr lang="sv-SE" sz="1300" b="1" dirty="0" smtClean="0">
                <a:solidFill>
                  <a:prstClr val="black"/>
                </a:solidFill>
                <a:cs typeface="Arial" panose="020B0604020202020204" pitchFamily="34" charset="0"/>
              </a:rPr>
              <a:t>RV 70</a:t>
            </a:r>
            <a:endParaRPr lang="sv-SE" sz="1300" b="1" dirty="0">
              <a:solidFill>
                <a:prstClr val="black"/>
              </a:solidFill>
              <a:cs typeface="Arial" panose="020B0604020202020204" pitchFamily="34" charset="0"/>
            </a:endParaRPr>
          </a:p>
        </p:txBody>
      </p:sp>
      <p:sp>
        <p:nvSpPr>
          <p:cNvPr id="33" name="textruta 32"/>
          <p:cNvSpPr txBox="1"/>
          <p:nvPr/>
        </p:nvSpPr>
        <p:spPr>
          <a:xfrm>
            <a:off x="323528" y="1902103"/>
            <a:ext cx="1440160" cy="292388"/>
          </a:xfrm>
          <a:prstGeom prst="rect">
            <a:avLst/>
          </a:prstGeom>
          <a:noFill/>
        </p:spPr>
        <p:txBody>
          <a:bodyPr wrap="square" rtlCol="0">
            <a:spAutoFit/>
          </a:bodyPr>
          <a:lstStyle/>
          <a:p>
            <a:pPr fontAlgn="auto">
              <a:spcBef>
                <a:spcPts val="0"/>
              </a:spcBef>
              <a:spcAft>
                <a:spcPts val="0"/>
              </a:spcAft>
            </a:pPr>
            <a:r>
              <a:rPr lang="sv-SE" sz="1300" b="1" dirty="0" smtClean="0">
                <a:solidFill>
                  <a:prstClr val="black"/>
                </a:solidFill>
                <a:cs typeface="Arial" panose="020B0604020202020204" pitchFamily="34" charset="0"/>
              </a:rPr>
              <a:t>E16 OSLO</a:t>
            </a:r>
            <a:endParaRPr lang="sv-SE" sz="1300" b="1" dirty="0">
              <a:solidFill>
                <a:prstClr val="black"/>
              </a:solidFill>
              <a:cs typeface="Arial" panose="020B0604020202020204" pitchFamily="34" charset="0"/>
            </a:endParaRPr>
          </a:p>
        </p:txBody>
      </p:sp>
      <p:sp>
        <p:nvSpPr>
          <p:cNvPr id="34" name="textruta 33"/>
          <p:cNvSpPr txBox="1"/>
          <p:nvPr/>
        </p:nvSpPr>
        <p:spPr>
          <a:xfrm>
            <a:off x="6804248" y="1902103"/>
            <a:ext cx="2957814" cy="292388"/>
          </a:xfrm>
          <a:prstGeom prst="rect">
            <a:avLst/>
          </a:prstGeom>
          <a:noFill/>
        </p:spPr>
        <p:txBody>
          <a:bodyPr wrap="square" rtlCol="0">
            <a:spAutoFit/>
          </a:bodyPr>
          <a:lstStyle/>
          <a:p>
            <a:pPr fontAlgn="auto">
              <a:spcBef>
                <a:spcPts val="0"/>
              </a:spcBef>
              <a:spcAft>
                <a:spcPts val="0"/>
              </a:spcAft>
            </a:pPr>
            <a:r>
              <a:rPr lang="sv-SE" sz="1300" b="1" dirty="0" smtClean="0">
                <a:solidFill>
                  <a:prstClr val="black"/>
                </a:solidFill>
                <a:cs typeface="Arial" panose="020B0604020202020204" pitchFamily="34" charset="0"/>
              </a:rPr>
              <a:t>E16 FINLAND / RYSSLAND</a:t>
            </a:r>
            <a:endParaRPr lang="sv-SE" sz="1300" b="1" dirty="0">
              <a:solidFill>
                <a:prstClr val="black"/>
              </a:solidFill>
              <a:cs typeface="Arial" panose="020B0604020202020204" pitchFamily="34" charset="0"/>
            </a:endParaRPr>
          </a:p>
        </p:txBody>
      </p:sp>
      <p:pic>
        <p:nvPicPr>
          <p:cNvPr id="35" name="Picture 33" descr="jonnys karta"/>
          <p:cNvPicPr>
            <a:picLocks noChangeAspect="1" noChangeArrowheads="1"/>
          </p:cNvPicPr>
          <p:nvPr/>
        </p:nvPicPr>
        <p:blipFill rotWithShape="1">
          <a:blip r:embed="rId2">
            <a:extLst>
              <a:ext uri="{28A0092B-C50C-407E-A947-70E740481C1C}">
                <a14:useLocalDpi xmlns:a14="http://schemas.microsoft.com/office/drawing/2010/main" val="0"/>
              </a:ext>
            </a:extLst>
          </a:blip>
          <a:srcRect l="-853" t="83192" r="88070" b="11071"/>
          <a:stretch/>
        </p:blipFill>
        <p:spPr bwMode="auto">
          <a:xfrm>
            <a:off x="1339341" y="1939263"/>
            <a:ext cx="848693"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3" descr="jonnys karta"/>
          <p:cNvPicPr>
            <a:picLocks noChangeAspect="1" noChangeArrowheads="1"/>
          </p:cNvPicPr>
          <p:nvPr/>
        </p:nvPicPr>
        <p:blipFill rotWithShape="1">
          <a:blip r:embed="rId2">
            <a:extLst>
              <a:ext uri="{28A0092B-C50C-407E-A947-70E740481C1C}">
                <a14:useLocalDpi xmlns:a14="http://schemas.microsoft.com/office/drawing/2010/main" val="0"/>
              </a:ext>
            </a:extLst>
          </a:blip>
          <a:srcRect l="-853" t="83192" r="88070" b="11071"/>
          <a:stretch/>
        </p:blipFill>
        <p:spPr bwMode="auto">
          <a:xfrm rot="10800000">
            <a:off x="5940152" y="1902103"/>
            <a:ext cx="848693" cy="28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ruta 36"/>
          <p:cNvSpPr txBox="1"/>
          <p:nvPr/>
        </p:nvSpPr>
        <p:spPr>
          <a:xfrm>
            <a:off x="554205" y="5410689"/>
            <a:ext cx="2416374" cy="492443"/>
          </a:xfrm>
          <a:prstGeom prst="rect">
            <a:avLst/>
          </a:prstGeom>
          <a:noFill/>
        </p:spPr>
        <p:txBody>
          <a:bodyPr wrap="square" rtlCol="0">
            <a:spAutoFit/>
          </a:bodyPr>
          <a:lstStyle/>
          <a:p>
            <a:pPr fontAlgn="auto">
              <a:spcBef>
                <a:spcPts val="0"/>
              </a:spcBef>
              <a:spcAft>
                <a:spcPts val="0"/>
              </a:spcAft>
            </a:pPr>
            <a:r>
              <a:rPr lang="sv-SE" sz="1300" b="1" dirty="0" smtClean="0">
                <a:solidFill>
                  <a:prstClr val="black"/>
                </a:solidFill>
                <a:cs typeface="Arial" panose="020B0604020202020204" pitchFamily="34" charset="0"/>
              </a:rPr>
              <a:t>RV 50 BERGSLAGSDIAGONALEN</a:t>
            </a:r>
            <a:endParaRPr lang="sv-SE" sz="1300" b="1" dirty="0">
              <a:solidFill>
                <a:prstClr val="black"/>
              </a:solidFill>
              <a:cs typeface="Arial" panose="020B0604020202020204" pitchFamily="34" charset="0"/>
            </a:endParaRPr>
          </a:p>
        </p:txBody>
      </p:sp>
    </p:spTree>
    <p:extLst>
      <p:ext uri="{BB962C8B-B14F-4D97-AF65-F5344CB8AC3E}">
        <p14:creationId xmlns:p14="http://schemas.microsoft.com/office/powerpoint/2010/main" val="15536518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56" name="Picture 16" descr="flöden"/>
          <p:cNvPicPr>
            <a:picLocks noChangeAspect="1" noChangeArrowheads="1"/>
          </p:cNvPicPr>
          <p:nvPr/>
        </p:nvPicPr>
        <p:blipFill rotWithShape="1">
          <a:blip r:embed="rId3">
            <a:extLst>
              <a:ext uri="{28A0092B-C50C-407E-A947-70E740481C1C}">
                <a14:useLocalDpi xmlns:a14="http://schemas.microsoft.com/office/drawing/2010/main" val="0"/>
              </a:ext>
            </a:extLst>
          </a:blip>
          <a:srcRect l="8557" r="17289" b="6554"/>
          <a:stretch/>
        </p:blipFill>
        <p:spPr bwMode="auto">
          <a:xfrm>
            <a:off x="4998252" y="260648"/>
            <a:ext cx="4145748"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323528" y="980728"/>
            <a:ext cx="5328592" cy="3677930"/>
          </a:xfrm>
          <a:prstGeom prst="rect">
            <a:avLst/>
          </a:prstGeom>
          <a:noFill/>
        </p:spPr>
        <p:txBody>
          <a:bodyPr wrap="square" rtlCol="0">
            <a:spAutoFit/>
          </a:bodyPr>
          <a:lstStyle/>
          <a:p>
            <a:pPr fontAlgn="auto">
              <a:spcBef>
                <a:spcPts val="0"/>
              </a:spcBef>
              <a:spcAft>
                <a:spcPts val="0"/>
              </a:spcAft>
              <a:buClr>
                <a:srgbClr val="7F1F00"/>
              </a:buClr>
            </a:pPr>
            <a:endParaRPr lang="sv-SE" sz="2800" dirty="0">
              <a:solidFill>
                <a:prstClr val="black"/>
              </a:solidFill>
              <a:latin typeface="Calibri"/>
            </a:endParaRPr>
          </a:p>
          <a:p>
            <a:pPr marL="285750" indent="-285750" fontAlgn="auto">
              <a:spcBef>
                <a:spcPts val="3000"/>
              </a:spcBef>
              <a:spcAft>
                <a:spcPts val="0"/>
              </a:spcAft>
              <a:buClr>
                <a:srgbClr val="7F1F00"/>
              </a:buClr>
              <a:buFont typeface="Wingdings" panose="05000000000000000000" pitchFamily="2" charset="2"/>
              <a:buChar char="§"/>
              <a:tabLst>
                <a:tab pos="266700" algn="l"/>
              </a:tabLst>
            </a:pPr>
            <a:r>
              <a:rPr lang="sv-SE" sz="2800" dirty="0" smtClean="0">
                <a:solidFill>
                  <a:prstClr val="black"/>
                </a:solidFill>
                <a:latin typeface="Calibri"/>
              </a:rPr>
              <a:t>Stråken </a:t>
            </a:r>
            <a:r>
              <a:rPr lang="sv-SE" sz="2800" dirty="0">
                <a:solidFill>
                  <a:prstClr val="black"/>
                </a:solidFill>
                <a:latin typeface="Calibri"/>
              </a:rPr>
              <a:t>som viktigaste prioritet.</a:t>
            </a:r>
          </a:p>
          <a:p>
            <a:pPr marL="285750" indent="-285750" fontAlgn="auto">
              <a:spcBef>
                <a:spcPts val="3000"/>
              </a:spcBef>
              <a:spcAft>
                <a:spcPts val="0"/>
              </a:spcAft>
              <a:buClr>
                <a:srgbClr val="7F1F00"/>
              </a:buClr>
              <a:buFont typeface="Wingdings" panose="05000000000000000000" pitchFamily="2" charset="2"/>
              <a:buChar char="§"/>
              <a:tabLst>
                <a:tab pos="266700" algn="l"/>
              </a:tabLst>
            </a:pPr>
            <a:r>
              <a:rPr lang="sv-SE" sz="2800" dirty="0" smtClean="0">
                <a:solidFill>
                  <a:prstClr val="black"/>
                </a:solidFill>
                <a:latin typeface="Calibri"/>
              </a:rPr>
              <a:t>Robusta </a:t>
            </a:r>
            <a:r>
              <a:rPr lang="sv-SE" sz="2800" dirty="0">
                <a:solidFill>
                  <a:prstClr val="black"/>
                </a:solidFill>
                <a:latin typeface="Calibri"/>
              </a:rPr>
              <a:t>transporttider.</a:t>
            </a:r>
          </a:p>
          <a:p>
            <a:pPr marL="285750" indent="-285750" fontAlgn="auto">
              <a:spcBef>
                <a:spcPts val="3000"/>
              </a:spcBef>
              <a:spcAft>
                <a:spcPts val="0"/>
              </a:spcAft>
              <a:buClr>
                <a:srgbClr val="7F1F00"/>
              </a:buClr>
              <a:buFont typeface="Wingdings" panose="05000000000000000000" pitchFamily="2" charset="2"/>
              <a:buChar char="§"/>
              <a:tabLst>
                <a:tab pos="266700" algn="l"/>
              </a:tabLst>
            </a:pPr>
            <a:r>
              <a:rPr lang="sv-SE" sz="2800" dirty="0" smtClean="0">
                <a:solidFill>
                  <a:prstClr val="black"/>
                </a:solidFill>
                <a:latin typeface="Calibri"/>
              </a:rPr>
              <a:t>Dalarna </a:t>
            </a:r>
            <a:r>
              <a:rPr lang="sv-SE" sz="2800" dirty="0">
                <a:solidFill>
                  <a:prstClr val="black"/>
                </a:solidFill>
                <a:latin typeface="Calibri"/>
              </a:rPr>
              <a:t>bidrar tydligt till </a:t>
            </a:r>
            <a:endParaRPr lang="sv-SE" sz="2800" dirty="0" smtClean="0">
              <a:solidFill>
                <a:prstClr val="black"/>
              </a:solidFill>
              <a:latin typeface="Calibri"/>
            </a:endParaRPr>
          </a:p>
          <a:p>
            <a:pPr fontAlgn="auto">
              <a:spcBef>
                <a:spcPts val="0"/>
              </a:spcBef>
              <a:spcAft>
                <a:spcPts val="0"/>
              </a:spcAft>
              <a:buClr>
                <a:srgbClr val="7F1F00"/>
              </a:buClr>
              <a:tabLst>
                <a:tab pos="266700" algn="l"/>
              </a:tabLst>
            </a:pPr>
            <a:r>
              <a:rPr lang="sv-SE" sz="2800" dirty="0" smtClean="0">
                <a:solidFill>
                  <a:prstClr val="black"/>
                </a:solidFill>
                <a:latin typeface="Calibri"/>
              </a:rPr>
              <a:t>	Sveriges </a:t>
            </a:r>
            <a:r>
              <a:rPr lang="sv-SE" sz="2800" dirty="0">
                <a:solidFill>
                  <a:prstClr val="black"/>
                </a:solidFill>
                <a:latin typeface="Calibri"/>
              </a:rPr>
              <a:t>ekonomiska utveckling</a:t>
            </a:r>
          </a:p>
          <a:p>
            <a:pPr marL="285750" indent="-285750" fontAlgn="auto">
              <a:spcBef>
                <a:spcPts val="0"/>
              </a:spcBef>
              <a:spcAft>
                <a:spcPts val="0"/>
              </a:spcAft>
              <a:buClr>
                <a:srgbClr val="7F1F00"/>
              </a:buClr>
              <a:buFont typeface="Wingdings" panose="05000000000000000000" pitchFamily="2" charset="2"/>
              <a:buChar char="§"/>
            </a:pPr>
            <a:endParaRPr lang="sv-SE" dirty="0">
              <a:solidFill>
                <a:prstClr val="black"/>
              </a:solidFill>
              <a:latin typeface="Calibri"/>
            </a:endParaRPr>
          </a:p>
        </p:txBody>
      </p:sp>
    </p:spTree>
    <p:extLst>
      <p:ext uri="{BB962C8B-B14F-4D97-AF65-F5344CB8AC3E}">
        <p14:creationId xmlns:p14="http://schemas.microsoft.com/office/powerpoint/2010/main" val="2573362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4702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Dag </a:t>
            </a:r>
            <a:r>
              <a:rPr lang="sv-SE" sz="3200" dirty="0" err="1" smtClean="0">
                <a:solidFill>
                  <a:prstClr val="white">
                    <a:lumMod val="50000"/>
                  </a:prstClr>
                </a:solidFill>
                <a:cs typeface="Arial" panose="020B0604020202020204" pitchFamily="34" charset="0"/>
              </a:rPr>
              <a:t>Hultefors</a:t>
            </a:r>
            <a:endParaRPr lang="sv-SE" sz="3200" dirty="0" smtClean="0">
              <a:solidFill>
                <a:prstClr val="white">
                  <a:lumMod val="50000"/>
                </a:prstClr>
              </a:solidFill>
              <a:cs typeface="Arial" panose="020B0604020202020204" pitchFamily="34" charset="0"/>
            </a:endParaRPr>
          </a:p>
          <a:p>
            <a:r>
              <a:rPr lang="sv-SE" sz="2000" i="1" dirty="0" smtClean="0">
                <a:solidFill>
                  <a:prstClr val="white">
                    <a:lumMod val="50000"/>
                  </a:prstClr>
                </a:solidFill>
                <a:cs typeface="Arial" panose="020B0604020202020204" pitchFamily="34" charset="0"/>
              </a:rPr>
              <a:t>Region Halland</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8434339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985004"/>
            <a:ext cx="11413480" cy="7608969"/>
          </a:xfrm>
          <a:prstGeom prst="rect">
            <a:avLst/>
          </a:prstGeom>
        </p:spPr>
      </p:pic>
      <p:sp>
        <p:nvSpPr>
          <p:cNvPr id="6" name="textruta 5"/>
          <p:cNvSpPr txBox="1"/>
          <p:nvPr/>
        </p:nvSpPr>
        <p:spPr>
          <a:xfrm>
            <a:off x="251521" y="1052893"/>
            <a:ext cx="7645505" cy="892783"/>
          </a:xfrm>
          <a:prstGeom prst="rect">
            <a:avLst/>
          </a:prstGeom>
          <a:noFill/>
        </p:spPr>
        <p:txBody>
          <a:bodyPr wrap="square" lIns="89193" tIns="44596" rIns="89193" bIns="44596" rtlCol="0">
            <a:spAutoFit/>
          </a:bodyPr>
          <a:lstStyle/>
          <a:p>
            <a:r>
              <a:rPr lang="sv-SE" sz="2052" b="1" dirty="0">
                <a:solidFill>
                  <a:srgbClr val="000000"/>
                </a:solidFill>
                <a:latin typeface="Arial" charset="0"/>
              </a:rPr>
              <a:t>Halland – bästa livsplatsen</a:t>
            </a:r>
          </a:p>
          <a:p>
            <a:r>
              <a:rPr lang="sv-SE" sz="3164" b="1" dirty="0">
                <a:solidFill>
                  <a:srgbClr val="000000"/>
                </a:solidFill>
                <a:latin typeface="Arial" charset="0"/>
              </a:rPr>
              <a:t>Inspel från ett Halländskt perspektiv</a:t>
            </a:r>
          </a:p>
        </p:txBody>
      </p:sp>
      <p:sp>
        <p:nvSpPr>
          <p:cNvPr id="7" name="textruta 6"/>
          <p:cNvSpPr txBox="1"/>
          <p:nvPr/>
        </p:nvSpPr>
        <p:spPr>
          <a:xfrm>
            <a:off x="243803" y="5276237"/>
            <a:ext cx="5328592" cy="1195494"/>
          </a:xfrm>
          <a:prstGeom prst="rect">
            <a:avLst/>
          </a:prstGeom>
          <a:noFill/>
        </p:spPr>
        <p:txBody>
          <a:bodyPr wrap="square" lIns="89193" tIns="44596" rIns="89193" bIns="44596" rtlCol="0">
            <a:spAutoFit/>
          </a:bodyPr>
          <a:lstStyle/>
          <a:p>
            <a:r>
              <a:rPr lang="sv-SE" sz="1796" b="1" dirty="0">
                <a:solidFill>
                  <a:srgbClr val="000000">
                    <a:lumMod val="85000"/>
                    <a:lumOff val="15000"/>
                  </a:srgbClr>
                </a:solidFill>
                <a:latin typeface="Arial" charset="0"/>
              </a:rPr>
              <a:t>Dag Hultefors</a:t>
            </a:r>
          </a:p>
          <a:p>
            <a:r>
              <a:rPr lang="sv-SE" sz="1796" b="1" dirty="0">
                <a:solidFill>
                  <a:srgbClr val="000000">
                    <a:lumMod val="85000"/>
                    <a:lumOff val="15000"/>
                  </a:srgbClr>
                </a:solidFill>
                <a:latin typeface="Arial" charset="0"/>
              </a:rPr>
              <a:t>Regionråd, Region Halland</a:t>
            </a:r>
          </a:p>
          <a:p>
            <a:r>
              <a:rPr lang="sv-SE" sz="1796" b="1" dirty="0">
                <a:solidFill>
                  <a:srgbClr val="000000">
                    <a:lumMod val="85000"/>
                    <a:lumOff val="15000"/>
                  </a:srgbClr>
                </a:solidFill>
                <a:latin typeface="Arial" charset="0"/>
              </a:rPr>
              <a:t>Nationell hearing Trafikverket</a:t>
            </a:r>
          </a:p>
          <a:p>
            <a:r>
              <a:rPr lang="sv-SE" sz="1796" b="1" dirty="0">
                <a:solidFill>
                  <a:srgbClr val="000000">
                    <a:lumMod val="85000"/>
                    <a:lumOff val="15000"/>
                  </a:srgbClr>
                </a:solidFill>
                <a:latin typeface="Arial" charset="0"/>
              </a:rPr>
              <a:t>16 september 2015</a:t>
            </a:r>
          </a:p>
        </p:txBody>
      </p:sp>
    </p:spTree>
    <p:extLst>
      <p:ext uri="{BB962C8B-B14F-4D97-AF65-F5344CB8AC3E}">
        <p14:creationId xmlns:p14="http://schemas.microsoft.com/office/powerpoint/2010/main" val="39381627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3727" y="-142323"/>
            <a:ext cx="10204839" cy="7216000"/>
          </a:xfrm>
        </p:spPr>
      </p:pic>
      <p:sp>
        <p:nvSpPr>
          <p:cNvPr id="7" name="Rubrik 1"/>
          <p:cNvSpPr>
            <a:spLocks noGrp="1"/>
          </p:cNvSpPr>
          <p:nvPr>
            <p:ph type="title"/>
          </p:nvPr>
        </p:nvSpPr>
        <p:spPr>
          <a:xfrm>
            <a:off x="261782" y="1084226"/>
            <a:ext cx="8558861" cy="743836"/>
          </a:xfrm>
          <a:solidFill>
            <a:schemeClr val="bg1"/>
          </a:solidFill>
          <a:effectLst>
            <a:softEdge rad="63500"/>
          </a:effectLst>
        </p:spPr>
        <p:txBody>
          <a:bodyPr/>
          <a:lstStyle/>
          <a:p>
            <a:r>
              <a:rPr lang="sv-SE" dirty="0" smtClean="0"/>
              <a:t/>
            </a:r>
            <a:br>
              <a:rPr lang="sv-SE" dirty="0" smtClean="0"/>
            </a:br>
            <a:r>
              <a:rPr lang="sv-SE" sz="2052" dirty="0">
                <a:solidFill>
                  <a:srgbClr val="0070C0"/>
                </a:solidFill>
              </a:rPr>
              <a:t>Tillväxtstrategi för Halland</a:t>
            </a:r>
            <a:r>
              <a:rPr lang="sv-SE" dirty="0" smtClean="0"/>
              <a:t/>
            </a:r>
            <a:br>
              <a:rPr lang="sv-SE" dirty="0" smtClean="0"/>
            </a:br>
            <a:r>
              <a:rPr lang="sv-SE" i="1" dirty="0" smtClean="0">
                <a:solidFill>
                  <a:srgbClr val="0070C0"/>
                </a:solidFill>
              </a:rPr>
              <a:t>”</a:t>
            </a:r>
            <a:r>
              <a:rPr lang="sv-SE" sz="2736" i="1" dirty="0">
                <a:solidFill>
                  <a:srgbClr val="0070C0"/>
                </a:solidFill>
              </a:rPr>
              <a:t>Halland skall vara en mer attraktiv, inkluderande och konkurrenskraftig region 2020 än 2014”</a:t>
            </a:r>
            <a:br>
              <a:rPr lang="sv-SE" sz="2736" i="1" dirty="0">
                <a:solidFill>
                  <a:srgbClr val="0070C0"/>
                </a:solidFill>
              </a:rPr>
            </a:br>
            <a:endParaRPr lang="sv-SE" sz="2736" i="1" dirty="0">
              <a:solidFill>
                <a:srgbClr val="0070C0"/>
              </a:solidFill>
            </a:endParaRPr>
          </a:p>
        </p:txBody>
      </p:sp>
      <p:grpSp>
        <p:nvGrpSpPr>
          <p:cNvPr id="10" name="Grupp 9"/>
          <p:cNvGrpSpPr/>
          <p:nvPr/>
        </p:nvGrpSpPr>
        <p:grpSpPr>
          <a:xfrm>
            <a:off x="1370124" y="4650560"/>
            <a:ext cx="2093534" cy="1600938"/>
            <a:chOff x="594172" y="2052439"/>
            <a:chExt cx="2448272" cy="1872208"/>
          </a:xfrm>
          <a:effectLst>
            <a:glow rad="127000">
              <a:schemeClr val="bg1">
                <a:alpha val="0"/>
              </a:schemeClr>
            </a:glow>
            <a:reflection stA="0" endPos="65000" dist="50800" dir="5400000" sy="-100000" algn="bl" rotWithShape="0"/>
          </a:effectLst>
        </p:grpSpPr>
        <p:sp>
          <p:nvSpPr>
            <p:cNvPr id="11" name="Ellips 10"/>
            <p:cNvSpPr/>
            <p:nvPr/>
          </p:nvSpPr>
          <p:spPr bwMode="auto">
            <a:xfrm>
              <a:off x="594172" y="2052439"/>
              <a:ext cx="2448272" cy="1872208"/>
            </a:xfrm>
            <a:prstGeom prst="ellipse">
              <a:avLst/>
            </a:prstGeom>
            <a:solidFill>
              <a:schemeClr val="bg1"/>
            </a:solidFill>
            <a:ln w="9525" cap="flat" cmpd="sng" algn="ctr">
              <a:noFill/>
              <a:prstDash val="solid"/>
              <a:round/>
              <a:headEnd type="none" w="med" len="med"/>
              <a:tailEnd type="none" w="med" len="med"/>
            </a:ln>
            <a:effectLst>
              <a:softEdge rad="63500"/>
            </a:effectLst>
            <a:extLst/>
          </p:spPr>
          <p:txBody>
            <a:bodyPr vert="horz" wrap="square" lIns="78191" tIns="39095" rIns="78191" bIns="39095" numCol="1" rtlCol="0" anchor="t" anchorCtr="0" compatLnSpc="1">
              <a:prstTxWarp prst="textNoShape">
                <a:avLst/>
              </a:prstTxWarp>
            </a:bodyPr>
            <a:lstStyle/>
            <a:p>
              <a:pPr defTabSz="891702"/>
              <a:endParaRPr lang="sv-SE" sz="1796">
                <a:solidFill>
                  <a:srgbClr val="000000"/>
                </a:solidFill>
                <a:latin typeface="Arial" charset="0"/>
              </a:endParaRPr>
            </a:p>
          </p:txBody>
        </p:sp>
        <p:sp>
          <p:nvSpPr>
            <p:cNvPr id="12" name="textruta 11"/>
            <p:cNvSpPr txBox="1"/>
            <p:nvPr/>
          </p:nvSpPr>
          <p:spPr>
            <a:xfrm>
              <a:off x="666181" y="2412479"/>
              <a:ext cx="2304256" cy="1000599"/>
            </a:xfrm>
            <a:prstGeom prst="rect">
              <a:avLst/>
            </a:prstGeom>
            <a:noFill/>
          </p:spPr>
          <p:txBody>
            <a:bodyPr wrap="square" rtlCol="0">
              <a:spAutoFit/>
            </a:bodyPr>
            <a:lstStyle/>
            <a:p>
              <a:pPr algn="ctr"/>
              <a:r>
                <a:rPr lang="sv-SE" sz="2480" b="1" dirty="0">
                  <a:solidFill>
                    <a:srgbClr val="439639"/>
                  </a:solidFill>
                  <a:latin typeface="Arial" charset="0"/>
                </a:rPr>
                <a:t>Fler i </a:t>
              </a:r>
              <a:br>
                <a:rPr lang="sv-SE" sz="2480" b="1" dirty="0">
                  <a:solidFill>
                    <a:srgbClr val="439639"/>
                  </a:solidFill>
                  <a:latin typeface="Arial" charset="0"/>
                </a:rPr>
              </a:br>
              <a:r>
                <a:rPr lang="sv-SE" sz="2480" b="1" dirty="0">
                  <a:solidFill>
                    <a:srgbClr val="439639"/>
                  </a:solidFill>
                  <a:latin typeface="Arial" charset="0"/>
                </a:rPr>
                <a:t>arbete</a:t>
              </a:r>
            </a:p>
          </p:txBody>
        </p:sp>
      </p:grpSp>
      <p:grpSp>
        <p:nvGrpSpPr>
          <p:cNvPr id="13" name="Grupp 12"/>
          <p:cNvGrpSpPr/>
          <p:nvPr/>
        </p:nvGrpSpPr>
        <p:grpSpPr>
          <a:xfrm>
            <a:off x="815953" y="2294541"/>
            <a:ext cx="2093534" cy="1600938"/>
            <a:chOff x="594172" y="2052439"/>
            <a:chExt cx="2448272" cy="1872208"/>
          </a:xfrm>
          <a:effectLst>
            <a:glow rad="127000">
              <a:schemeClr val="bg1">
                <a:alpha val="0"/>
              </a:schemeClr>
            </a:glow>
            <a:reflection stA="0" endPos="65000" dist="50800" dir="5400000" sy="-100000" algn="bl" rotWithShape="0"/>
          </a:effectLst>
        </p:grpSpPr>
        <p:sp>
          <p:nvSpPr>
            <p:cNvPr id="14" name="Ellips 13"/>
            <p:cNvSpPr/>
            <p:nvPr/>
          </p:nvSpPr>
          <p:spPr bwMode="auto">
            <a:xfrm>
              <a:off x="594172" y="2052439"/>
              <a:ext cx="2448272" cy="1872208"/>
            </a:xfrm>
            <a:prstGeom prst="ellipse">
              <a:avLst/>
            </a:prstGeom>
            <a:ln>
              <a:noFill/>
              <a:headEnd type="none" w="med" len="med"/>
              <a:tailEnd type="none" w="med" len="med"/>
            </a:ln>
            <a:extLst/>
          </p:spPr>
          <p:style>
            <a:lnRef idx="2">
              <a:schemeClr val="accent1"/>
            </a:lnRef>
            <a:fillRef idx="1">
              <a:schemeClr val="lt1"/>
            </a:fillRef>
            <a:effectRef idx="0">
              <a:schemeClr val="accent1"/>
            </a:effectRef>
            <a:fontRef idx="minor">
              <a:schemeClr val="dk1"/>
            </a:fontRef>
          </p:style>
          <p:txBody>
            <a:bodyPr vert="horz" wrap="square" lIns="78191" tIns="39095" rIns="78191" bIns="39095" numCol="1" rtlCol="0" anchor="t" anchorCtr="0" compatLnSpc="1">
              <a:prstTxWarp prst="textNoShape">
                <a:avLst/>
              </a:prstTxWarp>
            </a:bodyPr>
            <a:lstStyle/>
            <a:p>
              <a:pPr defTabSz="891702"/>
              <a:endParaRPr lang="sv-SE" sz="1796">
                <a:solidFill>
                  <a:srgbClr val="000000"/>
                </a:solidFill>
              </a:endParaRPr>
            </a:p>
          </p:txBody>
        </p:sp>
        <p:sp>
          <p:nvSpPr>
            <p:cNvPr id="15" name="textruta 14"/>
            <p:cNvSpPr txBox="1"/>
            <p:nvPr/>
          </p:nvSpPr>
          <p:spPr>
            <a:xfrm>
              <a:off x="666181" y="2412479"/>
              <a:ext cx="2304256" cy="100059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v-SE" sz="2480" b="1" dirty="0">
                  <a:solidFill>
                    <a:srgbClr val="FFC000"/>
                  </a:solidFill>
                </a:rPr>
                <a:t>Hög</a:t>
              </a:r>
            </a:p>
            <a:p>
              <a:pPr algn="ctr"/>
              <a:r>
                <a:rPr lang="sv-SE" sz="2480" b="1" dirty="0">
                  <a:solidFill>
                    <a:srgbClr val="FFC000"/>
                  </a:solidFill>
                </a:rPr>
                <a:t>attraktivitet</a:t>
              </a:r>
            </a:p>
          </p:txBody>
        </p:sp>
      </p:grpSp>
      <p:grpSp>
        <p:nvGrpSpPr>
          <p:cNvPr id="16" name="Grupp 15"/>
          <p:cNvGrpSpPr/>
          <p:nvPr/>
        </p:nvGrpSpPr>
        <p:grpSpPr>
          <a:xfrm>
            <a:off x="5865065" y="3736873"/>
            <a:ext cx="2278258" cy="1600938"/>
            <a:chOff x="594172" y="2052439"/>
            <a:chExt cx="2664296" cy="1872208"/>
          </a:xfrm>
          <a:effectLst>
            <a:glow rad="127000">
              <a:schemeClr val="bg1">
                <a:alpha val="0"/>
              </a:schemeClr>
            </a:glow>
            <a:reflection stA="0" endPos="65000" dist="50800" dir="5400000" sy="-100000" algn="bl" rotWithShape="0"/>
          </a:effectLst>
        </p:grpSpPr>
        <p:sp>
          <p:nvSpPr>
            <p:cNvPr id="17" name="Ellips 16"/>
            <p:cNvSpPr/>
            <p:nvPr/>
          </p:nvSpPr>
          <p:spPr bwMode="auto">
            <a:xfrm>
              <a:off x="594172" y="2052439"/>
              <a:ext cx="2448272" cy="1872208"/>
            </a:xfrm>
            <a:prstGeom prst="ellipse">
              <a:avLst/>
            </a:prstGeom>
            <a:solidFill>
              <a:schemeClr val="bg1"/>
            </a:solidFill>
            <a:ln w="9525" cap="flat" cmpd="sng" algn="ctr">
              <a:noFill/>
              <a:prstDash val="solid"/>
              <a:round/>
              <a:headEnd type="none" w="med" len="med"/>
              <a:tailEnd type="none" w="med" len="med"/>
            </a:ln>
            <a:effectLst>
              <a:softEdge rad="63500"/>
            </a:effectLst>
            <a:extLst/>
          </p:spPr>
          <p:txBody>
            <a:bodyPr vert="horz" wrap="square" lIns="78191" tIns="39095" rIns="78191" bIns="39095" numCol="1" rtlCol="0" anchor="t" anchorCtr="0" compatLnSpc="1">
              <a:prstTxWarp prst="textNoShape">
                <a:avLst/>
              </a:prstTxWarp>
            </a:bodyPr>
            <a:lstStyle/>
            <a:p>
              <a:pPr defTabSz="891702"/>
              <a:endParaRPr lang="sv-SE" sz="1796">
                <a:solidFill>
                  <a:srgbClr val="000000"/>
                </a:solidFill>
                <a:latin typeface="Arial" charset="0"/>
              </a:endParaRPr>
            </a:p>
          </p:txBody>
        </p:sp>
        <p:sp>
          <p:nvSpPr>
            <p:cNvPr id="18" name="textruta 17"/>
            <p:cNvSpPr txBox="1"/>
            <p:nvPr/>
          </p:nvSpPr>
          <p:spPr>
            <a:xfrm>
              <a:off x="666181" y="2268463"/>
              <a:ext cx="2592287" cy="1446909"/>
            </a:xfrm>
            <a:prstGeom prst="rect">
              <a:avLst/>
            </a:prstGeom>
            <a:noFill/>
            <a:ln>
              <a:noFill/>
            </a:ln>
          </p:spPr>
          <p:txBody>
            <a:bodyPr wrap="square" rtlCol="0">
              <a:spAutoFit/>
            </a:bodyPr>
            <a:lstStyle/>
            <a:p>
              <a:pPr algn="ctr"/>
              <a:r>
                <a:rPr lang="sv-SE" sz="2480" b="1" dirty="0">
                  <a:solidFill>
                    <a:srgbClr val="6DACDE"/>
                  </a:solidFill>
                  <a:latin typeface="Arial" charset="0"/>
                </a:rPr>
                <a:t>Stark </a:t>
              </a:r>
              <a:br>
                <a:rPr lang="sv-SE" sz="2480" b="1" dirty="0">
                  <a:solidFill>
                    <a:srgbClr val="6DACDE"/>
                  </a:solidFill>
                  <a:latin typeface="Arial" charset="0"/>
                </a:rPr>
              </a:br>
              <a:r>
                <a:rPr lang="sv-SE" sz="2480" b="1" dirty="0">
                  <a:solidFill>
                    <a:srgbClr val="6DACDE"/>
                  </a:solidFill>
                  <a:latin typeface="Arial" charset="0"/>
                </a:rPr>
                <a:t>konkurrens-kraft</a:t>
              </a:r>
            </a:p>
          </p:txBody>
        </p:sp>
      </p:grpSp>
    </p:spTree>
    <p:extLst>
      <p:ext uri="{BB962C8B-B14F-4D97-AF65-F5344CB8AC3E}">
        <p14:creationId xmlns:p14="http://schemas.microsoft.com/office/powerpoint/2010/main" val="6651916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489" y="227379"/>
            <a:ext cx="3276962" cy="601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Rektangel 4"/>
          <p:cNvSpPr>
            <a:spLocks noChangeArrowheads="1"/>
          </p:cNvSpPr>
          <p:nvPr/>
        </p:nvSpPr>
        <p:spPr bwMode="auto">
          <a:xfrm>
            <a:off x="0" y="196156"/>
            <a:ext cx="2602294" cy="101675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1042988" eaLnBrk="0" hangingPunct="0">
              <a:spcBef>
                <a:spcPct val="20000"/>
              </a:spcBef>
              <a:defRPr sz="2400">
                <a:solidFill>
                  <a:schemeClr val="tx1"/>
                </a:solidFill>
                <a:latin typeface="Arial" charset="0"/>
              </a:defRPr>
            </a:lvl1pPr>
            <a:lvl2pPr marL="742950" indent="-285750" defTabSz="1042988" eaLnBrk="0" hangingPunct="0">
              <a:spcBef>
                <a:spcPct val="20000"/>
              </a:spcBef>
              <a:defRPr sz="2400">
                <a:solidFill>
                  <a:schemeClr val="tx1"/>
                </a:solidFill>
                <a:latin typeface="Arial" charset="0"/>
              </a:defRPr>
            </a:lvl2pPr>
            <a:lvl3pPr marL="1143000" indent="-228600" defTabSz="1042988" eaLnBrk="0" hangingPunct="0">
              <a:spcBef>
                <a:spcPct val="20000"/>
              </a:spcBef>
              <a:defRPr sz="2400">
                <a:solidFill>
                  <a:schemeClr val="tx1"/>
                </a:solidFill>
                <a:latin typeface="Arial" charset="0"/>
              </a:defRPr>
            </a:lvl3pPr>
            <a:lvl4pPr marL="1600200" indent="-228600" defTabSz="1042988" eaLnBrk="0" hangingPunct="0">
              <a:spcBef>
                <a:spcPct val="20000"/>
              </a:spcBef>
              <a:defRPr sz="2400">
                <a:solidFill>
                  <a:schemeClr val="tx1"/>
                </a:solidFill>
                <a:latin typeface="Arial" charset="0"/>
              </a:defRPr>
            </a:lvl4pPr>
            <a:lvl5pPr marL="2057400" indent="-228600" defTabSz="1042988" eaLnBrk="0" hangingPunct="0">
              <a:spcBef>
                <a:spcPct val="20000"/>
              </a:spcBef>
              <a:defRPr sz="2400">
                <a:solidFill>
                  <a:schemeClr val="tx1"/>
                </a:solidFill>
                <a:latin typeface="Arial" charset="0"/>
              </a:defRPr>
            </a:lvl5pPr>
            <a:lvl6pPr marL="2514600" indent="-228600" defTabSz="1042988" eaLnBrk="0" fontAlgn="base" hangingPunct="0">
              <a:spcBef>
                <a:spcPct val="20000"/>
              </a:spcBef>
              <a:spcAft>
                <a:spcPct val="0"/>
              </a:spcAft>
              <a:defRPr sz="2400">
                <a:solidFill>
                  <a:schemeClr val="tx1"/>
                </a:solidFill>
                <a:latin typeface="Arial" charset="0"/>
              </a:defRPr>
            </a:lvl6pPr>
            <a:lvl7pPr marL="2971800" indent="-228600" defTabSz="1042988" eaLnBrk="0" fontAlgn="base" hangingPunct="0">
              <a:spcBef>
                <a:spcPct val="20000"/>
              </a:spcBef>
              <a:spcAft>
                <a:spcPct val="0"/>
              </a:spcAft>
              <a:defRPr sz="2400">
                <a:solidFill>
                  <a:schemeClr val="tx1"/>
                </a:solidFill>
                <a:latin typeface="Arial" charset="0"/>
              </a:defRPr>
            </a:lvl7pPr>
            <a:lvl8pPr marL="3429000" indent="-228600" defTabSz="1042988" eaLnBrk="0" fontAlgn="base" hangingPunct="0">
              <a:spcBef>
                <a:spcPct val="20000"/>
              </a:spcBef>
              <a:spcAft>
                <a:spcPct val="0"/>
              </a:spcAft>
              <a:defRPr sz="2400">
                <a:solidFill>
                  <a:schemeClr val="tx1"/>
                </a:solidFill>
                <a:latin typeface="Arial" charset="0"/>
              </a:defRPr>
            </a:lvl8pPr>
            <a:lvl9pPr marL="3886200" indent="-228600" defTabSz="1042988" eaLnBrk="0" fontAlgn="base" hangingPunct="0">
              <a:spcBef>
                <a:spcPct val="20000"/>
              </a:spcBef>
              <a:spcAft>
                <a:spcPct val="0"/>
              </a:spcAft>
              <a:defRPr sz="2400">
                <a:solidFill>
                  <a:schemeClr val="tx1"/>
                </a:solidFill>
                <a:latin typeface="Arial" charset="0"/>
              </a:defRPr>
            </a:lvl9pPr>
          </a:lstStyle>
          <a:p>
            <a:pPr eaLnBrk="1" hangingPunct="1">
              <a:spcBef>
                <a:spcPct val="0"/>
              </a:spcBef>
            </a:pPr>
            <a:endParaRPr lang="sv-SE" altLang="sv-SE" sz="1796">
              <a:solidFill>
                <a:srgbClr val="000000"/>
              </a:solidFill>
            </a:endParaRPr>
          </a:p>
        </p:txBody>
      </p:sp>
      <p:sp>
        <p:nvSpPr>
          <p:cNvPr id="8" name="textruta 7"/>
          <p:cNvSpPr txBox="1"/>
          <p:nvPr/>
        </p:nvSpPr>
        <p:spPr>
          <a:xfrm>
            <a:off x="282240" y="711258"/>
            <a:ext cx="6783338" cy="934358"/>
          </a:xfrm>
          <a:prstGeom prst="rect">
            <a:avLst/>
          </a:prstGeom>
          <a:noFill/>
        </p:spPr>
        <p:txBody>
          <a:bodyPr>
            <a:spAutoFit/>
          </a:bodyPr>
          <a:lstStyle/>
          <a:p>
            <a:pPr>
              <a:defRPr/>
            </a:pPr>
            <a:r>
              <a:rPr lang="sv-SE" sz="2736" b="1" dirty="0">
                <a:solidFill>
                  <a:srgbClr val="000000"/>
                </a:solidFill>
                <a:latin typeface="Arial"/>
              </a:rPr>
              <a:t>Folkmängdsutveckling </a:t>
            </a:r>
          </a:p>
          <a:p>
            <a:pPr>
              <a:defRPr/>
            </a:pPr>
            <a:r>
              <a:rPr lang="sv-SE" sz="2736" b="1" dirty="0">
                <a:solidFill>
                  <a:srgbClr val="000000"/>
                </a:solidFill>
                <a:latin typeface="Arial"/>
              </a:rPr>
              <a:t>i Sveriges kommuner 2000-2013</a:t>
            </a:r>
            <a:endParaRPr lang="sv-SE" sz="2736" dirty="0">
              <a:solidFill>
                <a:srgbClr val="000000"/>
              </a:solidFill>
              <a:latin typeface="Arial"/>
            </a:endParaRPr>
          </a:p>
        </p:txBody>
      </p:sp>
      <p:grpSp>
        <p:nvGrpSpPr>
          <p:cNvPr id="10" name="Grupp 9"/>
          <p:cNvGrpSpPr>
            <a:grpSpLocks/>
          </p:cNvGrpSpPr>
          <p:nvPr/>
        </p:nvGrpSpPr>
        <p:grpSpPr bwMode="auto">
          <a:xfrm>
            <a:off x="6431751" y="4059551"/>
            <a:ext cx="1774230" cy="2201836"/>
            <a:chOff x="7521578" y="4517916"/>
            <a:chExt cx="2075063" cy="2575033"/>
          </a:xfrm>
        </p:grpSpPr>
        <p:sp>
          <p:nvSpPr>
            <p:cNvPr id="15369" name="Ellips 1"/>
            <p:cNvSpPr>
              <a:spLocks noChangeArrowheads="1"/>
            </p:cNvSpPr>
            <p:nvPr/>
          </p:nvSpPr>
          <p:spPr bwMode="auto">
            <a:xfrm rot="-626586">
              <a:off x="7521578" y="5269822"/>
              <a:ext cx="721369" cy="1823127"/>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defTabSz="1042988" eaLnBrk="0" hangingPunct="0">
                <a:spcBef>
                  <a:spcPct val="20000"/>
                </a:spcBef>
                <a:defRPr sz="2400">
                  <a:solidFill>
                    <a:schemeClr val="tx1"/>
                  </a:solidFill>
                  <a:latin typeface="Arial" charset="0"/>
                </a:defRPr>
              </a:lvl1pPr>
              <a:lvl2pPr marL="742950" indent="-285750" defTabSz="1042988" eaLnBrk="0" hangingPunct="0">
                <a:spcBef>
                  <a:spcPct val="20000"/>
                </a:spcBef>
                <a:defRPr sz="2400">
                  <a:solidFill>
                    <a:schemeClr val="tx1"/>
                  </a:solidFill>
                  <a:latin typeface="Arial" charset="0"/>
                </a:defRPr>
              </a:lvl2pPr>
              <a:lvl3pPr marL="1143000" indent="-228600" defTabSz="1042988" eaLnBrk="0" hangingPunct="0">
                <a:spcBef>
                  <a:spcPct val="20000"/>
                </a:spcBef>
                <a:defRPr sz="2400">
                  <a:solidFill>
                    <a:schemeClr val="tx1"/>
                  </a:solidFill>
                  <a:latin typeface="Arial" charset="0"/>
                </a:defRPr>
              </a:lvl3pPr>
              <a:lvl4pPr marL="1600200" indent="-228600" defTabSz="1042988" eaLnBrk="0" hangingPunct="0">
                <a:spcBef>
                  <a:spcPct val="20000"/>
                </a:spcBef>
                <a:defRPr sz="2400">
                  <a:solidFill>
                    <a:schemeClr val="tx1"/>
                  </a:solidFill>
                  <a:latin typeface="Arial" charset="0"/>
                </a:defRPr>
              </a:lvl4pPr>
              <a:lvl5pPr marL="2057400" indent="-228600" defTabSz="1042988" eaLnBrk="0" hangingPunct="0">
                <a:spcBef>
                  <a:spcPct val="20000"/>
                </a:spcBef>
                <a:defRPr sz="2400">
                  <a:solidFill>
                    <a:schemeClr val="tx1"/>
                  </a:solidFill>
                  <a:latin typeface="Arial" charset="0"/>
                </a:defRPr>
              </a:lvl5pPr>
              <a:lvl6pPr marL="2514600" indent="-228600" defTabSz="1042988" eaLnBrk="0" fontAlgn="base" hangingPunct="0">
                <a:spcBef>
                  <a:spcPct val="20000"/>
                </a:spcBef>
                <a:spcAft>
                  <a:spcPct val="0"/>
                </a:spcAft>
                <a:defRPr sz="2400">
                  <a:solidFill>
                    <a:schemeClr val="tx1"/>
                  </a:solidFill>
                  <a:latin typeface="Arial" charset="0"/>
                </a:defRPr>
              </a:lvl6pPr>
              <a:lvl7pPr marL="2971800" indent="-228600" defTabSz="1042988" eaLnBrk="0" fontAlgn="base" hangingPunct="0">
                <a:spcBef>
                  <a:spcPct val="20000"/>
                </a:spcBef>
                <a:spcAft>
                  <a:spcPct val="0"/>
                </a:spcAft>
                <a:defRPr sz="2400">
                  <a:solidFill>
                    <a:schemeClr val="tx1"/>
                  </a:solidFill>
                  <a:latin typeface="Arial" charset="0"/>
                </a:defRPr>
              </a:lvl7pPr>
              <a:lvl8pPr marL="3429000" indent="-228600" defTabSz="1042988" eaLnBrk="0" fontAlgn="base" hangingPunct="0">
                <a:spcBef>
                  <a:spcPct val="20000"/>
                </a:spcBef>
                <a:spcAft>
                  <a:spcPct val="0"/>
                </a:spcAft>
                <a:defRPr sz="2400">
                  <a:solidFill>
                    <a:schemeClr val="tx1"/>
                  </a:solidFill>
                  <a:latin typeface="Arial" charset="0"/>
                </a:defRPr>
              </a:lvl8pPr>
              <a:lvl9pPr marL="3886200" indent="-228600" defTabSz="1042988" eaLnBrk="0" fontAlgn="base" hangingPunct="0">
                <a:spcBef>
                  <a:spcPct val="20000"/>
                </a:spcBef>
                <a:spcAft>
                  <a:spcPct val="0"/>
                </a:spcAft>
                <a:defRPr sz="2400">
                  <a:solidFill>
                    <a:schemeClr val="tx1"/>
                  </a:solidFill>
                  <a:latin typeface="Arial" charset="0"/>
                </a:defRPr>
              </a:lvl9pPr>
            </a:lstStyle>
            <a:p>
              <a:pPr eaLnBrk="1" hangingPunct="1">
                <a:spcBef>
                  <a:spcPct val="0"/>
                </a:spcBef>
              </a:pPr>
              <a:endParaRPr lang="sv-SE" altLang="sv-SE" sz="1796">
                <a:solidFill>
                  <a:srgbClr val="000000"/>
                </a:solidFill>
              </a:endParaRPr>
            </a:p>
          </p:txBody>
        </p:sp>
        <p:sp>
          <p:nvSpPr>
            <p:cNvPr id="15370" name="Frihandsfigur 2"/>
            <p:cNvSpPr>
              <a:spLocks/>
            </p:cNvSpPr>
            <p:nvPr/>
          </p:nvSpPr>
          <p:spPr bwMode="auto">
            <a:xfrm>
              <a:off x="8912998" y="4517916"/>
              <a:ext cx="683643" cy="901131"/>
            </a:xfrm>
            <a:custGeom>
              <a:avLst/>
              <a:gdLst>
                <a:gd name="T0" fmla="*/ 405663 w 683643"/>
                <a:gd name="T1" fmla="*/ 2713 h 901131"/>
                <a:gd name="T2" fmla="*/ 241276 w 683643"/>
                <a:gd name="T3" fmla="*/ 33536 h 901131"/>
                <a:gd name="T4" fmla="*/ 148809 w 683643"/>
                <a:gd name="T5" fmla="*/ 84906 h 901131"/>
                <a:gd name="T6" fmla="*/ 107712 w 683643"/>
                <a:gd name="T7" fmla="*/ 136277 h 901131"/>
                <a:gd name="T8" fmla="*/ 76890 w 683643"/>
                <a:gd name="T9" fmla="*/ 208196 h 901131"/>
                <a:gd name="T10" fmla="*/ 25519 w 683643"/>
                <a:gd name="T11" fmla="*/ 423954 h 901131"/>
                <a:gd name="T12" fmla="*/ 15245 w 683643"/>
                <a:gd name="T13" fmla="*/ 557518 h 901131"/>
                <a:gd name="T14" fmla="*/ 4971 w 683643"/>
                <a:gd name="T15" fmla="*/ 608888 h 901131"/>
                <a:gd name="T16" fmla="*/ 4971 w 683643"/>
                <a:gd name="T17" fmla="*/ 721904 h 901131"/>
                <a:gd name="T18" fmla="*/ 66615 w 683643"/>
                <a:gd name="T19" fmla="*/ 855468 h 901131"/>
                <a:gd name="T20" fmla="*/ 148809 w 683643"/>
                <a:gd name="T21" fmla="*/ 896565 h 901131"/>
                <a:gd name="T22" fmla="*/ 169357 w 683643"/>
                <a:gd name="T23" fmla="*/ 896565 h 901131"/>
                <a:gd name="T24" fmla="*/ 251550 w 683643"/>
                <a:gd name="T25" fmla="*/ 896565 h 901131"/>
                <a:gd name="T26" fmla="*/ 385114 w 683643"/>
                <a:gd name="T27" fmla="*/ 834920 h 901131"/>
                <a:gd name="T28" fmla="*/ 549501 w 683643"/>
                <a:gd name="T29" fmla="*/ 691082 h 901131"/>
                <a:gd name="T30" fmla="*/ 611146 w 683643"/>
                <a:gd name="T31" fmla="*/ 557518 h 901131"/>
                <a:gd name="T32" fmla="*/ 662517 w 683643"/>
                <a:gd name="T33" fmla="*/ 454776 h 901131"/>
                <a:gd name="T34" fmla="*/ 683065 w 683643"/>
                <a:gd name="T35" fmla="*/ 290390 h 901131"/>
                <a:gd name="T36" fmla="*/ 672791 w 683643"/>
                <a:gd name="T37" fmla="*/ 126003 h 901131"/>
                <a:gd name="T38" fmla="*/ 621420 w 683643"/>
                <a:gd name="T39" fmla="*/ 43810 h 901131"/>
                <a:gd name="T40" fmla="*/ 549501 w 683643"/>
                <a:gd name="T41" fmla="*/ 12987 h 901131"/>
                <a:gd name="T42" fmla="*/ 477582 w 683643"/>
                <a:gd name="T43" fmla="*/ 2713 h 901131"/>
                <a:gd name="T44" fmla="*/ 405663 w 683643"/>
                <a:gd name="T45" fmla="*/ 2713 h 901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83643" h="901131">
                  <a:moveTo>
                    <a:pt x="405663" y="2713"/>
                  </a:moveTo>
                  <a:cubicBezTo>
                    <a:pt x="366279" y="7850"/>
                    <a:pt x="284085" y="19837"/>
                    <a:pt x="241276" y="33536"/>
                  </a:cubicBezTo>
                  <a:cubicBezTo>
                    <a:pt x="198467" y="47235"/>
                    <a:pt x="171070" y="67783"/>
                    <a:pt x="148809" y="84906"/>
                  </a:cubicBezTo>
                  <a:cubicBezTo>
                    <a:pt x="126548" y="102030"/>
                    <a:pt x="119698" y="115729"/>
                    <a:pt x="107712" y="136277"/>
                  </a:cubicBezTo>
                  <a:cubicBezTo>
                    <a:pt x="95726" y="156825"/>
                    <a:pt x="90589" y="160250"/>
                    <a:pt x="76890" y="208196"/>
                  </a:cubicBezTo>
                  <a:cubicBezTo>
                    <a:pt x="63191" y="256142"/>
                    <a:pt x="35793" y="365734"/>
                    <a:pt x="25519" y="423954"/>
                  </a:cubicBezTo>
                  <a:cubicBezTo>
                    <a:pt x="15245" y="482174"/>
                    <a:pt x="18670" y="526696"/>
                    <a:pt x="15245" y="557518"/>
                  </a:cubicBezTo>
                  <a:cubicBezTo>
                    <a:pt x="11820" y="588340"/>
                    <a:pt x="6683" y="581490"/>
                    <a:pt x="4971" y="608888"/>
                  </a:cubicBezTo>
                  <a:cubicBezTo>
                    <a:pt x="3259" y="636286"/>
                    <a:pt x="-5303" y="680807"/>
                    <a:pt x="4971" y="721904"/>
                  </a:cubicBezTo>
                  <a:cubicBezTo>
                    <a:pt x="15245" y="763001"/>
                    <a:pt x="42642" y="826358"/>
                    <a:pt x="66615" y="855468"/>
                  </a:cubicBezTo>
                  <a:cubicBezTo>
                    <a:pt x="90588" y="884578"/>
                    <a:pt x="131685" y="889716"/>
                    <a:pt x="148809" y="896565"/>
                  </a:cubicBezTo>
                  <a:cubicBezTo>
                    <a:pt x="165933" y="903414"/>
                    <a:pt x="169357" y="896565"/>
                    <a:pt x="169357" y="896565"/>
                  </a:cubicBezTo>
                  <a:cubicBezTo>
                    <a:pt x="186480" y="896565"/>
                    <a:pt x="215591" y="906839"/>
                    <a:pt x="251550" y="896565"/>
                  </a:cubicBezTo>
                  <a:cubicBezTo>
                    <a:pt x="287509" y="886291"/>
                    <a:pt x="335456" y="869167"/>
                    <a:pt x="385114" y="834920"/>
                  </a:cubicBezTo>
                  <a:cubicBezTo>
                    <a:pt x="434772" y="800673"/>
                    <a:pt x="511829" y="737316"/>
                    <a:pt x="549501" y="691082"/>
                  </a:cubicBezTo>
                  <a:cubicBezTo>
                    <a:pt x="587173" y="644848"/>
                    <a:pt x="592310" y="596902"/>
                    <a:pt x="611146" y="557518"/>
                  </a:cubicBezTo>
                  <a:cubicBezTo>
                    <a:pt x="629982" y="518134"/>
                    <a:pt x="650530" y="499297"/>
                    <a:pt x="662517" y="454776"/>
                  </a:cubicBezTo>
                  <a:cubicBezTo>
                    <a:pt x="674504" y="410255"/>
                    <a:pt x="681353" y="345185"/>
                    <a:pt x="683065" y="290390"/>
                  </a:cubicBezTo>
                  <a:cubicBezTo>
                    <a:pt x="684777" y="235595"/>
                    <a:pt x="683065" y="167100"/>
                    <a:pt x="672791" y="126003"/>
                  </a:cubicBezTo>
                  <a:cubicBezTo>
                    <a:pt x="662517" y="84906"/>
                    <a:pt x="641968" y="62646"/>
                    <a:pt x="621420" y="43810"/>
                  </a:cubicBezTo>
                  <a:cubicBezTo>
                    <a:pt x="600872" y="24974"/>
                    <a:pt x="573474" y="19836"/>
                    <a:pt x="549501" y="12987"/>
                  </a:cubicBezTo>
                  <a:cubicBezTo>
                    <a:pt x="525528" y="6138"/>
                    <a:pt x="504980" y="4425"/>
                    <a:pt x="477582" y="2713"/>
                  </a:cubicBezTo>
                  <a:cubicBezTo>
                    <a:pt x="450184" y="1001"/>
                    <a:pt x="445047" y="-2424"/>
                    <a:pt x="405663" y="2713"/>
                  </a:cubicBezTo>
                  <a:close/>
                </a:path>
              </a:pathLst>
            </a:custGeom>
            <a:noFill/>
            <a:ln w="3810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sv-SE" sz="1796">
                <a:solidFill>
                  <a:srgbClr val="000000"/>
                </a:solidFill>
                <a:latin typeface="Arial" charset="0"/>
              </a:endParaRPr>
            </a:p>
          </p:txBody>
        </p:sp>
      </p:grpSp>
      <p:sp>
        <p:nvSpPr>
          <p:cNvPr id="15367" name="textruta 1"/>
          <p:cNvSpPr txBox="1">
            <a:spLocks noChangeArrowheads="1"/>
          </p:cNvSpPr>
          <p:nvPr/>
        </p:nvSpPr>
        <p:spPr bwMode="auto">
          <a:xfrm>
            <a:off x="385525" y="3614297"/>
            <a:ext cx="3878327" cy="645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4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400">
                <a:solidFill>
                  <a:schemeClr val="tx1"/>
                </a:solidFill>
                <a:latin typeface="Arial" charset="0"/>
              </a:defRPr>
            </a:lvl3pPr>
            <a:lvl4pPr marL="1600200" indent="-228600" eaLnBrk="0" hangingPunct="0">
              <a:spcBef>
                <a:spcPct val="20000"/>
              </a:spcBef>
              <a:defRPr sz="2400">
                <a:solidFill>
                  <a:schemeClr val="tx1"/>
                </a:solidFill>
                <a:latin typeface="Arial" charset="0"/>
              </a:defRPr>
            </a:lvl4pPr>
            <a:lvl5pPr marL="2057400" indent="-228600" eaLnBrk="0" hangingPunct="0">
              <a:spcBef>
                <a:spcPct val="20000"/>
              </a:spcBef>
              <a:defRPr sz="2400">
                <a:solidFill>
                  <a:schemeClr val="tx1"/>
                </a:solidFill>
                <a:latin typeface="Arial" charset="0"/>
              </a:defRPr>
            </a:lvl5pPr>
            <a:lvl6pPr marL="2514600" indent="-228600" eaLnBrk="0" fontAlgn="base" hangingPunct="0">
              <a:spcBef>
                <a:spcPct val="20000"/>
              </a:spcBef>
              <a:spcAft>
                <a:spcPct val="0"/>
              </a:spcAft>
              <a:defRPr sz="2400">
                <a:solidFill>
                  <a:schemeClr val="tx1"/>
                </a:solidFill>
                <a:latin typeface="Arial" charset="0"/>
              </a:defRPr>
            </a:lvl6pPr>
            <a:lvl7pPr marL="2971800" indent="-228600" eaLnBrk="0" fontAlgn="base" hangingPunct="0">
              <a:spcBef>
                <a:spcPct val="20000"/>
              </a:spcBef>
              <a:spcAft>
                <a:spcPct val="0"/>
              </a:spcAft>
              <a:defRPr sz="2400">
                <a:solidFill>
                  <a:schemeClr val="tx1"/>
                </a:solidFill>
                <a:latin typeface="Arial" charset="0"/>
              </a:defRPr>
            </a:lvl7pPr>
            <a:lvl8pPr marL="3429000" indent="-228600" eaLnBrk="0" fontAlgn="base" hangingPunct="0">
              <a:spcBef>
                <a:spcPct val="20000"/>
              </a:spcBef>
              <a:spcAft>
                <a:spcPct val="0"/>
              </a:spcAft>
              <a:defRPr sz="2400">
                <a:solidFill>
                  <a:schemeClr val="tx1"/>
                </a:solidFill>
                <a:latin typeface="Arial" charset="0"/>
              </a:defRPr>
            </a:lvl8pPr>
            <a:lvl9pPr marL="3886200" indent="-228600" eaLnBrk="0" fontAlgn="base" hangingPunct="0">
              <a:spcBef>
                <a:spcPct val="20000"/>
              </a:spcBef>
              <a:spcAft>
                <a:spcPct val="0"/>
              </a:spcAft>
              <a:defRPr sz="2400">
                <a:solidFill>
                  <a:schemeClr val="tx1"/>
                </a:solidFill>
                <a:latin typeface="Arial" charset="0"/>
              </a:defRPr>
            </a:lvl9pPr>
          </a:lstStyle>
          <a:p>
            <a:pPr eaLnBrk="1" hangingPunct="1">
              <a:spcBef>
                <a:spcPct val="0"/>
              </a:spcBef>
            </a:pPr>
            <a:r>
              <a:rPr lang="sv-SE" altLang="sv-SE" sz="1796" dirty="0">
                <a:solidFill>
                  <a:srgbClr val="000000"/>
                </a:solidFill>
              </a:rPr>
              <a:t>Människor bosätter sig på platser som det är lätt att ta sig ifrån.</a:t>
            </a:r>
          </a:p>
        </p:txBody>
      </p:sp>
      <p:graphicFrame>
        <p:nvGraphicFramePr>
          <p:cNvPr id="15368" name="Objekt 3"/>
          <p:cNvGraphicFramePr>
            <a:graphicFrameLocks noChangeAspect="1"/>
          </p:cNvGraphicFramePr>
          <p:nvPr>
            <p:extLst/>
          </p:nvPr>
        </p:nvGraphicFramePr>
        <p:xfrm>
          <a:off x="422177" y="2135935"/>
          <a:ext cx="4360233" cy="1232594"/>
        </p:xfrm>
        <a:graphic>
          <a:graphicData uri="http://schemas.openxmlformats.org/presentationml/2006/ole">
            <mc:AlternateContent xmlns:mc="http://schemas.openxmlformats.org/markup-compatibility/2006">
              <mc:Choice xmlns:v="urn:schemas-microsoft-com:vml" Requires="v">
                <p:oleObj spid="_x0000_s1036" name="Kalkylblad" r:id="rId5" imgW="2867137" imgH="809561" progId="Excel.Sheet.12">
                  <p:embed/>
                </p:oleObj>
              </mc:Choice>
              <mc:Fallback>
                <p:oleObj name="Kalkylblad" r:id="rId5" imgW="2867137" imgH="809561" progId="Excel.Sheet.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177" y="2135935"/>
                        <a:ext cx="4360233" cy="1232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04495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p:nvPr/>
        </p:nvPicPr>
        <p:blipFill rotWithShape="1">
          <a:blip r:embed="rId2" cstate="print">
            <a:extLst>
              <a:ext uri="{28A0092B-C50C-407E-A947-70E740481C1C}">
                <a14:useLocalDpi xmlns:a14="http://schemas.microsoft.com/office/drawing/2010/main" val="0"/>
              </a:ext>
            </a:extLst>
          </a:blip>
          <a:srcRect t="4794"/>
          <a:stretch/>
        </p:blipFill>
        <p:spPr bwMode="auto">
          <a:xfrm>
            <a:off x="1547664" y="13467"/>
            <a:ext cx="6336704" cy="6035943"/>
          </a:xfrm>
          <a:prstGeom prst="rect">
            <a:avLst/>
          </a:prstGeom>
          <a:ln>
            <a:noFill/>
          </a:ln>
          <a:extLst>
            <a:ext uri="{53640926-AAD7-44D8-BBD7-CCE9431645EC}">
              <a14:shadowObscured xmlns:a14="http://schemas.microsoft.com/office/drawing/2010/main"/>
            </a:ext>
          </a:extLst>
        </p:spPr>
      </p:pic>
      <p:sp>
        <p:nvSpPr>
          <p:cNvPr id="3" name="textruta 2"/>
          <p:cNvSpPr txBox="1"/>
          <p:nvPr/>
        </p:nvSpPr>
        <p:spPr>
          <a:xfrm>
            <a:off x="1040228" y="2044298"/>
            <a:ext cx="7488832" cy="830997"/>
          </a:xfrm>
          <a:prstGeom prst="rect">
            <a:avLst/>
          </a:prstGeom>
          <a:noFill/>
        </p:spPr>
        <p:txBody>
          <a:bodyPr wrap="square" rtlCol="0">
            <a:spAutoFit/>
          </a:bodyPr>
          <a:lstStyle/>
          <a:p>
            <a:pPr fontAlgn="auto">
              <a:spcBef>
                <a:spcPts val="0"/>
              </a:spcBef>
              <a:spcAft>
                <a:spcPts val="0"/>
              </a:spcAft>
            </a:pPr>
            <a:r>
              <a:rPr lang="sv-SE" sz="4800" b="1" dirty="0" smtClean="0">
                <a:solidFill>
                  <a:prstClr val="black"/>
                </a:solidFill>
                <a:effectLst>
                  <a:glow rad="139700">
                    <a:prstClr val="white">
                      <a:alpha val="84000"/>
                    </a:prstClr>
                  </a:glow>
                </a:effectLst>
                <a:latin typeface="Calibri"/>
              </a:rPr>
              <a:t>Regionsamverkan </a:t>
            </a:r>
            <a:r>
              <a:rPr lang="sv-SE" sz="4800" b="1" dirty="0">
                <a:solidFill>
                  <a:prstClr val="black"/>
                </a:solidFill>
                <a:effectLst>
                  <a:glow rad="139700">
                    <a:prstClr val="white">
                      <a:alpha val="84000"/>
                    </a:prstClr>
                  </a:glow>
                </a:effectLst>
                <a:latin typeface="Calibri"/>
              </a:rPr>
              <a:t>Sydsverige</a:t>
            </a:r>
            <a:endParaRPr lang="sv-SE" sz="4800" b="1" dirty="0">
              <a:solidFill>
                <a:prstClr val="black"/>
              </a:solidFill>
              <a:latin typeface="Calibri"/>
            </a:endParaRPr>
          </a:p>
        </p:txBody>
      </p:sp>
      <p:sp>
        <p:nvSpPr>
          <p:cNvPr id="2" name="Rektangel 1"/>
          <p:cNvSpPr/>
          <p:nvPr/>
        </p:nvSpPr>
        <p:spPr>
          <a:xfrm>
            <a:off x="7092280" y="5589240"/>
            <a:ext cx="936104"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5" name="textruta 4"/>
          <p:cNvSpPr txBox="1"/>
          <p:nvPr/>
        </p:nvSpPr>
        <p:spPr>
          <a:xfrm>
            <a:off x="251520" y="5229200"/>
            <a:ext cx="7488832" cy="461665"/>
          </a:xfrm>
          <a:prstGeom prst="rect">
            <a:avLst/>
          </a:prstGeom>
          <a:noFill/>
        </p:spPr>
        <p:txBody>
          <a:bodyPr wrap="square" rtlCol="0">
            <a:spAutoFit/>
          </a:bodyPr>
          <a:lstStyle/>
          <a:p>
            <a:pPr fontAlgn="auto">
              <a:spcBef>
                <a:spcPts val="0"/>
              </a:spcBef>
              <a:spcAft>
                <a:spcPts val="0"/>
              </a:spcAft>
            </a:pPr>
            <a:r>
              <a:rPr lang="sv-SE" sz="2400" dirty="0" smtClean="0">
                <a:solidFill>
                  <a:prstClr val="black"/>
                </a:solidFill>
                <a:effectLst>
                  <a:glow rad="139700">
                    <a:prstClr val="white">
                      <a:alpha val="84000"/>
                    </a:prstClr>
                  </a:glow>
                </a:effectLst>
                <a:latin typeface="Calibri"/>
              </a:rPr>
              <a:t>Stockholm 2015-09-16</a:t>
            </a:r>
            <a:endParaRPr lang="sv-SE" sz="2400" dirty="0">
              <a:solidFill>
                <a:prstClr val="black"/>
              </a:solidFill>
              <a:latin typeface="Calibri"/>
            </a:endParaRPr>
          </a:p>
        </p:txBody>
      </p:sp>
    </p:spTree>
    <p:extLst>
      <p:ext uri="{BB962C8B-B14F-4D97-AF65-F5344CB8AC3E}">
        <p14:creationId xmlns:p14="http://schemas.microsoft.com/office/powerpoint/2010/main" val="2659408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7745" y="1350789"/>
            <a:ext cx="3384655" cy="4793221"/>
          </a:xfrm>
          <a:prstGeom prst="rect">
            <a:avLst/>
          </a:prstGeom>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469" b="19724"/>
          <a:stretch/>
        </p:blipFill>
        <p:spPr bwMode="auto">
          <a:xfrm>
            <a:off x="384932" y="2135935"/>
            <a:ext cx="3807723" cy="3898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ruta 7"/>
          <p:cNvSpPr txBox="1"/>
          <p:nvPr/>
        </p:nvSpPr>
        <p:spPr>
          <a:xfrm>
            <a:off x="508080" y="1027593"/>
            <a:ext cx="4433367" cy="934358"/>
          </a:xfrm>
          <a:prstGeom prst="rect">
            <a:avLst/>
          </a:prstGeom>
          <a:noFill/>
        </p:spPr>
        <p:txBody>
          <a:bodyPr wrap="square" rtlCol="0">
            <a:spAutoFit/>
          </a:bodyPr>
          <a:lstStyle/>
          <a:p>
            <a:r>
              <a:rPr lang="sv-SE" sz="2736" b="1" dirty="0">
                <a:solidFill>
                  <a:srgbClr val="000000"/>
                </a:solidFill>
                <a:latin typeface="Arial" charset="0"/>
              </a:rPr>
              <a:t>Halland i ett framtida nationellt  perspektiv</a:t>
            </a:r>
          </a:p>
        </p:txBody>
      </p:sp>
    </p:spTree>
    <p:extLst>
      <p:ext uri="{BB962C8B-B14F-4D97-AF65-F5344CB8AC3E}">
        <p14:creationId xmlns:p14="http://schemas.microsoft.com/office/powerpoint/2010/main" val="411241602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1364" y="3921596"/>
            <a:ext cx="3308982" cy="2339832"/>
          </a:xfrm>
          <a:prstGeom prst="rect">
            <a:avLst/>
          </a:prstGeom>
        </p:spPr>
      </p:pic>
      <p:sp>
        <p:nvSpPr>
          <p:cNvPr id="3" name="Platshållare för innehåll 2"/>
          <p:cNvSpPr>
            <a:spLocks noGrp="1"/>
          </p:cNvSpPr>
          <p:nvPr>
            <p:ph idx="1"/>
          </p:nvPr>
        </p:nvSpPr>
        <p:spPr>
          <a:xfrm>
            <a:off x="569655" y="1548848"/>
            <a:ext cx="7881541" cy="4381497"/>
          </a:xfrm>
        </p:spPr>
        <p:txBody>
          <a:bodyPr/>
          <a:lstStyle/>
          <a:p>
            <a:r>
              <a:rPr lang="sv-SE" dirty="0" smtClean="0"/>
              <a:t>Halland ligger mitt i en tillväxtkorridor. Hela Halland växer – både städer och landsbygd. </a:t>
            </a:r>
          </a:p>
          <a:p>
            <a:pPr marL="0" indent="0">
              <a:buNone/>
            </a:pPr>
            <a:r>
              <a:rPr lang="sv-SE" b="1" dirty="0" smtClean="0"/>
              <a:t>Strategier</a:t>
            </a:r>
          </a:p>
          <a:p>
            <a:r>
              <a:rPr lang="sv-SE" dirty="0" smtClean="0"/>
              <a:t>Vidga och förtäta arbetsmarknaderna genom goda möjligheter till arbetspendling med konkurrenskraftiga restider och hög turtäthet. Skapa ett hållbart transportsystem, såväl söder-norr som öst-väst. Kuststråket </a:t>
            </a:r>
            <a:r>
              <a:rPr lang="sv-SE" dirty="0"/>
              <a:t>med Västkustbanan och E6:an är det högst prioriterade </a:t>
            </a:r>
            <a:r>
              <a:rPr lang="sv-SE" dirty="0" smtClean="0"/>
              <a:t>stråket. </a:t>
            </a:r>
          </a:p>
          <a:p>
            <a:r>
              <a:rPr lang="sv-SE" dirty="0" smtClean="0"/>
              <a:t>Goda boendemiljöer, fler bostäder för olika målgrupper och hög tillgänglighet till storstadsregionernas arbetsmarknader.</a:t>
            </a:r>
          </a:p>
          <a:p>
            <a:pPr marL="0" indent="0">
              <a:buNone/>
            </a:pPr>
            <a:r>
              <a:rPr lang="sv-SE" dirty="0" smtClean="0"/>
              <a:t>.</a:t>
            </a:r>
            <a:endParaRPr lang="sv-SE" dirty="0"/>
          </a:p>
        </p:txBody>
      </p:sp>
      <p:sp>
        <p:nvSpPr>
          <p:cNvPr id="5" name="Rubrik 6"/>
          <p:cNvSpPr txBox="1">
            <a:spLocks/>
          </p:cNvSpPr>
          <p:nvPr/>
        </p:nvSpPr>
        <p:spPr bwMode="auto">
          <a:xfrm>
            <a:off x="2447519" y="705948"/>
            <a:ext cx="7327689" cy="82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93" tIns="44596" rIns="89193" bIns="44596" numCol="1" anchor="ctr" anchorCtr="0" compatLnSpc="1">
            <a:prstTxWarp prst="textNoShape">
              <a:avLst/>
            </a:prstTxWarp>
            <a:spAutoFit/>
          </a:bodyPr>
          <a:lstStyle>
            <a:lvl1pPr algn="l" defTabSz="1042988" rtl="0" eaLnBrk="1" fontAlgn="base" hangingPunct="1">
              <a:spcBef>
                <a:spcPct val="0"/>
              </a:spcBef>
              <a:spcAft>
                <a:spcPct val="0"/>
              </a:spcAft>
              <a:defRPr sz="3600" b="1">
                <a:solidFill>
                  <a:schemeClr val="tx2"/>
                </a:solidFill>
                <a:latin typeface="+mj-lt"/>
                <a:ea typeface="+mj-ea"/>
                <a:cs typeface="+mj-cs"/>
              </a:defRPr>
            </a:lvl1pPr>
            <a:lvl2pPr algn="l" defTabSz="1042988" rtl="0" eaLnBrk="1" fontAlgn="base" hangingPunct="1">
              <a:spcBef>
                <a:spcPct val="0"/>
              </a:spcBef>
              <a:spcAft>
                <a:spcPct val="0"/>
              </a:spcAft>
              <a:defRPr sz="4100" b="1">
                <a:solidFill>
                  <a:schemeClr val="tx2"/>
                </a:solidFill>
                <a:latin typeface="Arial" charset="0"/>
              </a:defRPr>
            </a:lvl2pPr>
            <a:lvl3pPr algn="l" defTabSz="1042988" rtl="0" eaLnBrk="1" fontAlgn="base" hangingPunct="1">
              <a:spcBef>
                <a:spcPct val="0"/>
              </a:spcBef>
              <a:spcAft>
                <a:spcPct val="0"/>
              </a:spcAft>
              <a:defRPr sz="4100" b="1">
                <a:solidFill>
                  <a:schemeClr val="tx2"/>
                </a:solidFill>
                <a:latin typeface="Arial" charset="0"/>
              </a:defRPr>
            </a:lvl3pPr>
            <a:lvl4pPr algn="l" defTabSz="1042988" rtl="0" eaLnBrk="1" fontAlgn="base" hangingPunct="1">
              <a:spcBef>
                <a:spcPct val="0"/>
              </a:spcBef>
              <a:spcAft>
                <a:spcPct val="0"/>
              </a:spcAft>
              <a:defRPr sz="4100" b="1">
                <a:solidFill>
                  <a:schemeClr val="tx2"/>
                </a:solidFill>
                <a:latin typeface="Arial" charset="0"/>
              </a:defRPr>
            </a:lvl4pPr>
            <a:lvl5pPr algn="l" defTabSz="1042988" rtl="0" eaLnBrk="1" fontAlgn="base" hangingPunct="1">
              <a:spcBef>
                <a:spcPct val="0"/>
              </a:spcBef>
              <a:spcAft>
                <a:spcPct val="0"/>
              </a:spcAft>
              <a:defRPr sz="4100" b="1">
                <a:solidFill>
                  <a:schemeClr val="tx2"/>
                </a:solidFill>
                <a:latin typeface="Arial" charset="0"/>
              </a:defRPr>
            </a:lvl5pPr>
            <a:lvl6pPr marL="457200" algn="l" defTabSz="1042988" rtl="0" eaLnBrk="1" fontAlgn="base" hangingPunct="1">
              <a:spcBef>
                <a:spcPct val="0"/>
              </a:spcBef>
              <a:spcAft>
                <a:spcPct val="0"/>
              </a:spcAft>
              <a:defRPr sz="4100" b="1">
                <a:solidFill>
                  <a:schemeClr val="tx2"/>
                </a:solidFill>
                <a:latin typeface="Arial" charset="0"/>
              </a:defRPr>
            </a:lvl6pPr>
            <a:lvl7pPr marL="914400" algn="l" defTabSz="1042988" rtl="0" eaLnBrk="1" fontAlgn="base" hangingPunct="1">
              <a:spcBef>
                <a:spcPct val="0"/>
              </a:spcBef>
              <a:spcAft>
                <a:spcPct val="0"/>
              </a:spcAft>
              <a:defRPr sz="4100" b="1">
                <a:solidFill>
                  <a:schemeClr val="tx2"/>
                </a:solidFill>
                <a:latin typeface="Arial" charset="0"/>
              </a:defRPr>
            </a:lvl7pPr>
            <a:lvl8pPr marL="1371600" algn="l" defTabSz="1042988" rtl="0" eaLnBrk="1" fontAlgn="base" hangingPunct="1">
              <a:spcBef>
                <a:spcPct val="0"/>
              </a:spcBef>
              <a:spcAft>
                <a:spcPct val="0"/>
              </a:spcAft>
              <a:defRPr sz="4100" b="1">
                <a:solidFill>
                  <a:schemeClr val="tx2"/>
                </a:solidFill>
                <a:latin typeface="Arial" charset="0"/>
              </a:defRPr>
            </a:lvl8pPr>
            <a:lvl9pPr marL="1828800" algn="l" defTabSz="1042988" rtl="0" eaLnBrk="1" fontAlgn="base" hangingPunct="1">
              <a:spcBef>
                <a:spcPct val="0"/>
              </a:spcBef>
              <a:spcAft>
                <a:spcPct val="0"/>
              </a:spcAft>
              <a:defRPr sz="4100" b="1">
                <a:solidFill>
                  <a:schemeClr val="tx2"/>
                </a:solidFill>
                <a:latin typeface="Arial" charset="0"/>
              </a:defRPr>
            </a:lvl9pPr>
          </a:lstStyle>
          <a:p>
            <a:pPr>
              <a:defRPr/>
            </a:pPr>
            <a:r>
              <a:rPr lang="sv-SE" sz="2052" kern="0" dirty="0">
                <a:solidFill>
                  <a:srgbClr val="000000"/>
                </a:solidFill>
              </a:rPr>
              <a:t>Utmaning</a:t>
            </a:r>
          </a:p>
          <a:p>
            <a:pPr>
              <a:defRPr/>
            </a:pPr>
            <a:r>
              <a:rPr lang="sv-SE" sz="2736" dirty="0">
                <a:solidFill>
                  <a:srgbClr val="000000"/>
                </a:solidFill>
              </a:rPr>
              <a:t>Möta en urbaniserad värld</a:t>
            </a:r>
            <a:endParaRPr lang="sv-SE" sz="2736" kern="0" dirty="0">
              <a:solidFill>
                <a:srgbClr val="000000"/>
              </a:solidFill>
            </a:endParaRPr>
          </a:p>
        </p:txBody>
      </p:sp>
    </p:spTree>
    <p:extLst>
      <p:ext uri="{BB962C8B-B14F-4D97-AF65-F5344CB8AC3E}">
        <p14:creationId xmlns:p14="http://schemas.microsoft.com/office/powerpoint/2010/main" val="16456789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4950" y="4291044"/>
            <a:ext cx="3570217" cy="2524556"/>
          </a:xfrm>
          <a:prstGeom prst="rect">
            <a:avLst/>
          </a:prstGeom>
        </p:spPr>
      </p:pic>
      <p:sp>
        <p:nvSpPr>
          <p:cNvPr id="3" name="Platshållare för innehåll 2"/>
          <p:cNvSpPr>
            <a:spLocks noGrp="1"/>
          </p:cNvSpPr>
          <p:nvPr>
            <p:ph idx="1"/>
          </p:nvPr>
        </p:nvSpPr>
        <p:spPr>
          <a:xfrm>
            <a:off x="815953" y="1502654"/>
            <a:ext cx="7881541" cy="4381497"/>
          </a:xfrm>
        </p:spPr>
        <p:txBody>
          <a:bodyPr/>
          <a:lstStyle/>
          <a:p>
            <a:r>
              <a:rPr lang="sv-SE" dirty="0"/>
              <a:t>M</a:t>
            </a:r>
            <a:r>
              <a:rPr lang="sv-SE" dirty="0" smtClean="0"/>
              <a:t>ed </a:t>
            </a:r>
            <a:r>
              <a:rPr lang="sv-SE" dirty="0"/>
              <a:t>en ökad befolkning och växande </a:t>
            </a:r>
            <a:r>
              <a:rPr lang="sv-SE" dirty="0" smtClean="0"/>
              <a:t>näringsliv i Halland ökar också transportbehovet och användning av systemet. </a:t>
            </a:r>
          </a:p>
          <a:p>
            <a:r>
              <a:rPr lang="sv-SE" dirty="0" smtClean="0"/>
              <a:t>Transportsystemet ska klara både internationella, nationella, regionala och lokala resor och transporter med hög tillförlitlighet.</a:t>
            </a:r>
            <a:endParaRPr lang="sv-SE" dirty="0"/>
          </a:p>
          <a:p>
            <a:pPr marL="0" indent="0">
              <a:buNone/>
            </a:pPr>
            <a:r>
              <a:rPr lang="sv-SE" b="1" dirty="0" smtClean="0"/>
              <a:t>Strategier</a:t>
            </a:r>
          </a:p>
          <a:p>
            <a:r>
              <a:rPr lang="sv-SE" dirty="0" smtClean="0"/>
              <a:t>Vårda och utveckla transportsystemet. Drift, underhåll </a:t>
            </a:r>
            <a:r>
              <a:rPr lang="sv-SE" smtClean="0"/>
              <a:t>och investeringar. </a:t>
            </a:r>
            <a:r>
              <a:rPr lang="sv-SE" dirty="0" smtClean="0"/>
              <a:t>Dubbelspår på Västkustbanan, ökad kapacitet söder om Göteborg och fler mötesspår. </a:t>
            </a:r>
          </a:p>
        </p:txBody>
      </p:sp>
      <p:sp>
        <p:nvSpPr>
          <p:cNvPr id="5" name="Rubrik 6"/>
          <p:cNvSpPr txBox="1">
            <a:spLocks/>
          </p:cNvSpPr>
          <p:nvPr/>
        </p:nvSpPr>
        <p:spPr bwMode="auto">
          <a:xfrm>
            <a:off x="2540041" y="675734"/>
            <a:ext cx="7327689" cy="82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93" tIns="44596" rIns="89193" bIns="44596" numCol="1" anchor="ctr" anchorCtr="0" compatLnSpc="1">
            <a:prstTxWarp prst="textNoShape">
              <a:avLst/>
            </a:prstTxWarp>
            <a:spAutoFit/>
          </a:bodyPr>
          <a:lstStyle>
            <a:lvl1pPr algn="l" defTabSz="1042988" rtl="0" eaLnBrk="1" fontAlgn="base" hangingPunct="1">
              <a:spcBef>
                <a:spcPct val="0"/>
              </a:spcBef>
              <a:spcAft>
                <a:spcPct val="0"/>
              </a:spcAft>
              <a:defRPr sz="3600" b="1">
                <a:solidFill>
                  <a:schemeClr val="tx2"/>
                </a:solidFill>
                <a:latin typeface="+mj-lt"/>
                <a:ea typeface="+mj-ea"/>
                <a:cs typeface="+mj-cs"/>
              </a:defRPr>
            </a:lvl1pPr>
            <a:lvl2pPr algn="l" defTabSz="1042988" rtl="0" eaLnBrk="1" fontAlgn="base" hangingPunct="1">
              <a:spcBef>
                <a:spcPct val="0"/>
              </a:spcBef>
              <a:spcAft>
                <a:spcPct val="0"/>
              </a:spcAft>
              <a:defRPr sz="4100" b="1">
                <a:solidFill>
                  <a:schemeClr val="tx2"/>
                </a:solidFill>
                <a:latin typeface="Arial" charset="0"/>
              </a:defRPr>
            </a:lvl2pPr>
            <a:lvl3pPr algn="l" defTabSz="1042988" rtl="0" eaLnBrk="1" fontAlgn="base" hangingPunct="1">
              <a:spcBef>
                <a:spcPct val="0"/>
              </a:spcBef>
              <a:spcAft>
                <a:spcPct val="0"/>
              </a:spcAft>
              <a:defRPr sz="4100" b="1">
                <a:solidFill>
                  <a:schemeClr val="tx2"/>
                </a:solidFill>
                <a:latin typeface="Arial" charset="0"/>
              </a:defRPr>
            </a:lvl3pPr>
            <a:lvl4pPr algn="l" defTabSz="1042988" rtl="0" eaLnBrk="1" fontAlgn="base" hangingPunct="1">
              <a:spcBef>
                <a:spcPct val="0"/>
              </a:spcBef>
              <a:spcAft>
                <a:spcPct val="0"/>
              </a:spcAft>
              <a:defRPr sz="4100" b="1">
                <a:solidFill>
                  <a:schemeClr val="tx2"/>
                </a:solidFill>
                <a:latin typeface="Arial" charset="0"/>
              </a:defRPr>
            </a:lvl4pPr>
            <a:lvl5pPr algn="l" defTabSz="1042988" rtl="0" eaLnBrk="1" fontAlgn="base" hangingPunct="1">
              <a:spcBef>
                <a:spcPct val="0"/>
              </a:spcBef>
              <a:spcAft>
                <a:spcPct val="0"/>
              </a:spcAft>
              <a:defRPr sz="4100" b="1">
                <a:solidFill>
                  <a:schemeClr val="tx2"/>
                </a:solidFill>
                <a:latin typeface="Arial" charset="0"/>
              </a:defRPr>
            </a:lvl5pPr>
            <a:lvl6pPr marL="457200" algn="l" defTabSz="1042988" rtl="0" eaLnBrk="1" fontAlgn="base" hangingPunct="1">
              <a:spcBef>
                <a:spcPct val="0"/>
              </a:spcBef>
              <a:spcAft>
                <a:spcPct val="0"/>
              </a:spcAft>
              <a:defRPr sz="4100" b="1">
                <a:solidFill>
                  <a:schemeClr val="tx2"/>
                </a:solidFill>
                <a:latin typeface="Arial" charset="0"/>
              </a:defRPr>
            </a:lvl6pPr>
            <a:lvl7pPr marL="914400" algn="l" defTabSz="1042988" rtl="0" eaLnBrk="1" fontAlgn="base" hangingPunct="1">
              <a:spcBef>
                <a:spcPct val="0"/>
              </a:spcBef>
              <a:spcAft>
                <a:spcPct val="0"/>
              </a:spcAft>
              <a:defRPr sz="4100" b="1">
                <a:solidFill>
                  <a:schemeClr val="tx2"/>
                </a:solidFill>
                <a:latin typeface="Arial" charset="0"/>
              </a:defRPr>
            </a:lvl7pPr>
            <a:lvl8pPr marL="1371600" algn="l" defTabSz="1042988" rtl="0" eaLnBrk="1" fontAlgn="base" hangingPunct="1">
              <a:spcBef>
                <a:spcPct val="0"/>
              </a:spcBef>
              <a:spcAft>
                <a:spcPct val="0"/>
              </a:spcAft>
              <a:defRPr sz="4100" b="1">
                <a:solidFill>
                  <a:schemeClr val="tx2"/>
                </a:solidFill>
                <a:latin typeface="Arial" charset="0"/>
              </a:defRPr>
            </a:lvl8pPr>
            <a:lvl9pPr marL="1828800" algn="l" defTabSz="1042988" rtl="0" eaLnBrk="1" fontAlgn="base" hangingPunct="1">
              <a:spcBef>
                <a:spcPct val="0"/>
              </a:spcBef>
              <a:spcAft>
                <a:spcPct val="0"/>
              </a:spcAft>
              <a:defRPr sz="4100" b="1">
                <a:solidFill>
                  <a:schemeClr val="tx2"/>
                </a:solidFill>
                <a:latin typeface="Arial" charset="0"/>
              </a:defRPr>
            </a:lvl9pPr>
          </a:lstStyle>
          <a:p>
            <a:pPr>
              <a:defRPr/>
            </a:pPr>
            <a:r>
              <a:rPr lang="sv-SE" sz="2052" kern="0" dirty="0">
                <a:solidFill>
                  <a:srgbClr val="000000"/>
                </a:solidFill>
              </a:rPr>
              <a:t>Utmaning</a:t>
            </a:r>
            <a:endParaRPr lang="sv-SE" sz="2736" kern="0" dirty="0">
              <a:solidFill>
                <a:srgbClr val="000000"/>
              </a:solidFill>
            </a:endParaRPr>
          </a:p>
          <a:p>
            <a:pPr>
              <a:defRPr/>
            </a:pPr>
            <a:r>
              <a:rPr lang="sv-SE" sz="2736" kern="0" dirty="0">
                <a:solidFill>
                  <a:srgbClr val="000000"/>
                </a:solidFill>
              </a:rPr>
              <a:t>Ett robustare system</a:t>
            </a:r>
            <a:endParaRPr lang="sv-SE" sz="2052" kern="0" dirty="0">
              <a:solidFill>
                <a:srgbClr val="000000"/>
              </a:solidFill>
            </a:endParaRPr>
          </a:p>
        </p:txBody>
      </p:sp>
    </p:spTree>
    <p:extLst>
      <p:ext uri="{BB962C8B-B14F-4D97-AF65-F5344CB8AC3E}">
        <p14:creationId xmlns:p14="http://schemas.microsoft.com/office/powerpoint/2010/main" val="21537175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9108" y="4231142"/>
            <a:ext cx="3396060" cy="2401407"/>
          </a:xfrm>
          <a:prstGeom prst="rect">
            <a:avLst/>
          </a:prstGeom>
        </p:spPr>
      </p:pic>
      <p:sp>
        <p:nvSpPr>
          <p:cNvPr id="3" name="Platshållare för innehåll 2"/>
          <p:cNvSpPr>
            <a:spLocks noGrp="1"/>
          </p:cNvSpPr>
          <p:nvPr>
            <p:ph idx="1"/>
          </p:nvPr>
        </p:nvSpPr>
        <p:spPr>
          <a:xfrm>
            <a:off x="815953" y="1766488"/>
            <a:ext cx="7881541" cy="4381497"/>
          </a:xfrm>
        </p:spPr>
        <p:txBody>
          <a:bodyPr/>
          <a:lstStyle/>
          <a:p>
            <a:r>
              <a:rPr lang="sv-SE" dirty="0" smtClean="0"/>
              <a:t>Pendlingen över läns- och kommungränser ökar. En tredjedel av hallänningarna pendlar över en kommungräns. </a:t>
            </a:r>
          </a:p>
          <a:p>
            <a:r>
              <a:rPr lang="sv-SE" dirty="0" smtClean="0"/>
              <a:t>I en globaliserad värld förändras näringslivets transportbehov snabbt.</a:t>
            </a:r>
            <a:endParaRPr lang="sv-SE" b="1" dirty="0"/>
          </a:p>
          <a:p>
            <a:pPr marL="0" indent="0">
              <a:buNone/>
            </a:pPr>
            <a:r>
              <a:rPr lang="sv-SE" b="1" dirty="0" smtClean="0"/>
              <a:t>Strategier</a:t>
            </a:r>
          </a:p>
          <a:p>
            <a:r>
              <a:rPr lang="sv-SE" dirty="0"/>
              <a:t>Funktionellt perspektiv med </a:t>
            </a:r>
            <a:r>
              <a:rPr lang="sv-SE" dirty="0" smtClean="0"/>
              <a:t>kunden i fokus - resenär </a:t>
            </a:r>
            <a:r>
              <a:rPr lang="sv-SE" dirty="0"/>
              <a:t>och </a:t>
            </a:r>
            <a:r>
              <a:rPr lang="sv-SE" dirty="0" smtClean="0"/>
              <a:t>transportör. Använd ny teknik och en ökad samordning mellan olika aktörer.</a:t>
            </a:r>
          </a:p>
          <a:p>
            <a:r>
              <a:rPr lang="sv-SE" dirty="0" smtClean="0"/>
              <a:t>God nationell och internationell tillgänglighet för näringslivet.</a:t>
            </a:r>
          </a:p>
          <a:p>
            <a:endParaRPr lang="sv-SE" dirty="0"/>
          </a:p>
          <a:p>
            <a:pPr marL="0" indent="0">
              <a:buNone/>
            </a:pPr>
            <a:endParaRPr lang="sv-SE" dirty="0"/>
          </a:p>
          <a:p>
            <a:pPr marL="0" indent="0">
              <a:buNone/>
            </a:pPr>
            <a:endParaRPr lang="sv-SE" b="1" dirty="0" smtClean="0"/>
          </a:p>
        </p:txBody>
      </p:sp>
      <p:sp>
        <p:nvSpPr>
          <p:cNvPr id="5" name="Rubrik 6"/>
          <p:cNvSpPr txBox="1">
            <a:spLocks/>
          </p:cNvSpPr>
          <p:nvPr/>
        </p:nvSpPr>
        <p:spPr bwMode="auto">
          <a:xfrm>
            <a:off x="2416892" y="904497"/>
            <a:ext cx="7327689" cy="82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93" tIns="44596" rIns="89193" bIns="44596" numCol="1" anchor="ctr" anchorCtr="0" compatLnSpc="1">
            <a:prstTxWarp prst="textNoShape">
              <a:avLst/>
            </a:prstTxWarp>
            <a:spAutoFit/>
          </a:bodyPr>
          <a:lstStyle>
            <a:lvl1pPr algn="l" defTabSz="1042988" rtl="0" eaLnBrk="1" fontAlgn="base" hangingPunct="1">
              <a:spcBef>
                <a:spcPct val="0"/>
              </a:spcBef>
              <a:spcAft>
                <a:spcPct val="0"/>
              </a:spcAft>
              <a:defRPr sz="3600" b="1">
                <a:solidFill>
                  <a:schemeClr val="tx2"/>
                </a:solidFill>
                <a:latin typeface="+mj-lt"/>
                <a:ea typeface="+mj-ea"/>
                <a:cs typeface="+mj-cs"/>
              </a:defRPr>
            </a:lvl1pPr>
            <a:lvl2pPr algn="l" defTabSz="1042988" rtl="0" eaLnBrk="1" fontAlgn="base" hangingPunct="1">
              <a:spcBef>
                <a:spcPct val="0"/>
              </a:spcBef>
              <a:spcAft>
                <a:spcPct val="0"/>
              </a:spcAft>
              <a:defRPr sz="4100" b="1">
                <a:solidFill>
                  <a:schemeClr val="tx2"/>
                </a:solidFill>
                <a:latin typeface="Arial" charset="0"/>
              </a:defRPr>
            </a:lvl2pPr>
            <a:lvl3pPr algn="l" defTabSz="1042988" rtl="0" eaLnBrk="1" fontAlgn="base" hangingPunct="1">
              <a:spcBef>
                <a:spcPct val="0"/>
              </a:spcBef>
              <a:spcAft>
                <a:spcPct val="0"/>
              </a:spcAft>
              <a:defRPr sz="4100" b="1">
                <a:solidFill>
                  <a:schemeClr val="tx2"/>
                </a:solidFill>
                <a:latin typeface="Arial" charset="0"/>
              </a:defRPr>
            </a:lvl3pPr>
            <a:lvl4pPr algn="l" defTabSz="1042988" rtl="0" eaLnBrk="1" fontAlgn="base" hangingPunct="1">
              <a:spcBef>
                <a:spcPct val="0"/>
              </a:spcBef>
              <a:spcAft>
                <a:spcPct val="0"/>
              </a:spcAft>
              <a:defRPr sz="4100" b="1">
                <a:solidFill>
                  <a:schemeClr val="tx2"/>
                </a:solidFill>
                <a:latin typeface="Arial" charset="0"/>
              </a:defRPr>
            </a:lvl4pPr>
            <a:lvl5pPr algn="l" defTabSz="1042988" rtl="0" eaLnBrk="1" fontAlgn="base" hangingPunct="1">
              <a:spcBef>
                <a:spcPct val="0"/>
              </a:spcBef>
              <a:spcAft>
                <a:spcPct val="0"/>
              </a:spcAft>
              <a:defRPr sz="4100" b="1">
                <a:solidFill>
                  <a:schemeClr val="tx2"/>
                </a:solidFill>
                <a:latin typeface="Arial" charset="0"/>
              </a:defRPr>
            </a:lvl5pPr>
            <a:lvl6pPr marL="457200" algn="l" defTabSz="1042988" rtl="0" eaLnBrk="1" fontAlgn="base" hangingPunct="1">
              <a:spcBef>
                <a:spcPct val="0"/>
              </a:spcBef>
              <a:spcAft>
                <a:spcPct val="0"/>
              </a:spcAft>
              <a:defRPr sz="4100" b="1">
                <a:solidFill>
                  <a:schemeClr val="tx2"/>
                </a:solidFill>
                <a:latin typeface="Arial" charset="0"/>
              </a:defRPr>
            </a:lvl6pPr>
            <a:lvl7pPr marL="914400" algn="l" defTabSz="1042988" rtl="0" eaLnBrk="1" fontAlgn="base" hangingPunct="1">
              <a:spcBef>
                <a:spcPct val="0"/>
              </a:spcBef>
              <a:spcAft>
                <a:spcPct val="0"/>
              </a:spcAft>
              <a:defRPr sz="4100" b="1">
                <a:solidFill>
                  <a:schemeClr val="tx2"/>
                </a:solidFill>
                <a:latin typeface="Arial" charset="0"/>
              </a:defRPr>
            </a:lvl7pPr>
            <a:lvl8pPr marL="1371600" algn="l" defTabSz="1042988" rtl="0" eaLnBrk="1" fontAlgn="base" hangingPunct="1">
              <a:spcBef>
                <a:spcPct val="0"/>
              </a:spcBef>
              <a:spcAft>
                <a:spcPct val="0"/>
              </a:spcAft>
              <a:defRPr sz="4100" b="1">
                <a:solidFill>
                  <a:schemeClr val="tx2"/>
                </a:solidFill>
                <a:latin typeface="Arial" charset="0"/>
              </a:defRPr>
            </a:lvl8pPr>
            <a:lvl9pPr marL="1828800" algn="l" defTabSz="1042988" rtl="0" eaLnBrk="1" fontAlgn="base" hangingPunct="1">
              <a:spcBef>
                <a:spcPct val="0"/>
              </a:spcBef>
              <a:spcAft>
                <a:spcPct val="0"/>
              </a:spcAft>
              <a:defRPr sz="4100" b="1">
                <a:solidFill>
                  <a:schemeClr val="tx2"/>
                </a:solidFill>
                <a:latin typeface="Arial" charset="0"/>
              </a:defRPr>
            </a:lvl9pPr>
          </a:lstStyle>
          <a:p>
            <a:pPr>
              <a:defRPr/>
            </a:pPr>
            <a:r>
              <a:rPr lang="sv-SE" sz="2052" kern="0" dirty="0">
                <a:solidFill>
                  <a:srgbClr val="000000"/>
                </a:solidFill>
              </a:rPr>
              <a:t>Utmaning</a:t>
            </a:r>
          </a:p>
          <a:p>
            <a:pPr>
              <a:defRPr/>
            </a:pPr>
            <a:r>
              <a:rPr lang="sv-SE" sz="2736" dirty="0">
                <a:solidFill>
                  <a:srgbClr val="000000"/>
                </a:solidFill>
              </a:rPr>
              <a:t>Möta en snabb och föränderlig värld</a:t>
            </a:r>
            <a:endParaRPr lang="sv-SE" sz="2736" kern="0" dirty="0">
              <a:solidFill>
                <a:srgbClr val="000000"/>
              </a:solidFill>
            </a:endParaRPr>
          </a:p>
        </p:txBody>
      </p:sp>
    </p:spTree>
    <p:extLst>
      <p:ext uri="{BB962C8B-B14F-4D97-AF65-F5344CB8AC3E}">
        <p14:creationId xmlns:p14="http://schemas.microsoft.com/office/powerpoint/2010/main" val="21046588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2029" y="4537342"/>
            <a:ext cx="3483139" cy="2462981"/>
          </a:xfrm>
          <a:prstGeom prst="rect">
            <a:avLst/>
          </a:prstGeom>
        </p:spPr>
      </p:pic>
      <p:sp>
        <p:nvSpPr>
          <p:cNvPr id="3" name="Platshållare för innehåll 2"/>
          <p:cNvSpPr>
            <a:spLocks noGrp="1"/>
          </p:cNvSpPr>
          <p:nvPr>
            <p:ph idx="1"/>
          </p:nvPr>
        </p:nvSpPr>
        <p:spPr>
          <a:xfrm>
            <a:off x="877528" y="1766488"/>
            <a:ext cx="7881541" cy="4381497"/>
          </a:xfrm>
        </p:spPr>
        <p:txBody>
          <a:bodyPr/>
          <a:lstStyle/>
          <a:p>
            <a:r>
              <a:rPr lang="sv-SE" dirty="0" smtClean="0"/>
              <a:t>Transportsektorn står för en stor del av utsläppen. Fler ska kunna resa till och från arbete och mer gods transporteras utan alltför stor miljöpåverkan. </a:t>
            </a:r>
            <a:endParaRPr lang="sv-SE" dirty="0"/>
          </a:p>
          <a:p>
            <a:pPr marL="0" indent="0">
              <a:buNone/>
            </a:pPr>
            <a:r>
              <a:rPr lang="sv-SE" b="1" dirty="0" smtClean="0"/>
              <a:t>Strategier</a:t>
            </a:r>
          </a:p>
          <a:p>
            <a:r>
              <a:rPr lang="sv-SE" dirty="0" smtClean="0"/>
              <a:t>Konkurrenskraftiga och pålitliga resor på järnväg på såväl korta som långa sträckor. Västkustbanan – E6:an. </a:t>
            </a:r>
          </a:p>
          <a:p>
            <a:r>
              <a:rPr lang="sv-SE" dirty="0" smtClean="0"/>
              <a:t>Restid Göteborg-Malmö 2 timmar på Västkustbanan. </a:t>
            </a:r>
          </a:p>
          <a:p>
            <a:endParaRPr lang="sv-SE" dirty="0" smtClean="0"/>
          </a:p>
          <a:p>
            <a:endParaRPr lang="sv-SE" dirty="0" smtClean="0"/>
          </a:p>
        </p:txBody>
      </p:sp>
      <p:sp>
        <p:nvSpPr>
          <p:cNvPr id="5" name="Rubrik 6"/>
          <p:cNvSpPr txBox="1">
            <a:spLocks/>
          </p:cNvSpPr>
          <p:nvPr/>
        </p:nvSpPr>
        <p:spPr bwMode="auto">
          <a:xfrm>
            <a:off x="2601615" y="781348"/>
            <a:ext cx="7327689" cy="82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193" tIns="44596" rIns="89193" bIns="44596" numCol="1" anchor="ctr" anchorCtr="0" compatLnSpc="1">
            <a:prstTxWarp prst="textNoShape">
              <a:avLst/>
            </a:prstTxWarp>
            <a:spAutoFit/>
          </a:bodyPr>
          <a:lstStyle>
            <a:lvl1pPr algn="l" defTabSz="1042988" rtl="0" eaLnBrk="1" fontAlgn="base" hangingPunct="1">
              <a:spcBef>
                <a:spcPct val="0"/>
              </a:spcBef>
              <a:spcAft>
                <a:spcPct val="0"/>
              </a:spcAft>
              <a:defRPr sz="3600" b="1">
                <a:solidFill>
                  <a:schemeClr val="tx2"/>
                </a:solidFill>
                <a:latin typeface="+mj-lt"/>
                <a:ea typeface="+mj-ea"/>
                <a:cs typeface="+mj-cs"/>
              </a:defRPr>
            </a:lvl1pPr>
            <a:lvl2pPr algn="l" defTabSz="1042988" rtl="0" eaLnBrk="1" fontAlgn="base" hangingPunct="1">
              <a:spcBef>
                <a:spcPct val="0"/>
              </a:spcBef>
              <a:spcAft>
                <a:spcPct val="0"/>
              </a:spcAft>
              <a:defRPr sz="4100" b="1">
                <a:solidFill>
                  <a:schemeClr val="tx2"/>
                </a:solidFill>
                <a:latin typeface="Arial" charset="0"/>
              </a:defRPr>
            </a:lvl2pPr>
            <a:lvl3pPr algn="l" defTabSz="1042988" rtl="0" eaLnBrk="1" fontAlgn="base" hangingPunct="1">
              <a:spcBef>
                <a:spcPct val="0"/>
              </a:spcBef>
              <a:spcAft>
                <a:spcPct val="0"/>
              </a:spcAft>
              <a:defRPr sz="4100" b="1">
                <a:solidFill>
                  <a:schemeClr val="tx2"/>
                </a:solidFill>
                <a:latin typeface="Arial" charset="0"/>
              </a:defRPr>
            </a:lvl3pPr>
            <a:lvl4pPr algn="l" defTabSz="1042988" rtl="0" eaLnBrk="1" fontAlgn="base" hangingPunct="1">
              <a:spcBef>
                <a:spcPct val="0"/>
              </a:spcBef>
              <a:spcAft>
                <a:spcPct val="0"/>
              </a:spcAft>
              <a:defRPr sz="4100" b="1">
                <a:solidFill>
                  <a:schemeClr val="tx2"/>
                </a:solidFill>
                <a:latin typeface="Arial" charset="0"/>
              </a:defRPr>
            </a:lvl4pPr>
            <a:lvl5pPr algn="l" defTabSz="1042988" rtl="0" eaLnBrk="1" fontAlgn="base" hangingPunct="1">
              <a:spcBef>
                <a:spcPct val="0"/>
              </a:spcBef>
              <a:spcAft>
                <a:spcPct val="0"/>
              </a:spcAft>
              <a:defRPr sz="4100" b="1">
                <a:solidFill>
                  <a:schemeClr val="tx2"/>
                </a:solidFill>
                <a:latin typeface="Arial" charset="0"/>
              </a:defRPr>
            </a:lvl5pPr>
            <a:lvl6pPr marL="457200" algn="l" defTabSz="1042988" rtl="0" eaLnBrk="1" fontAlgn="base" hangingPunct="1">
              <a:spcBef>
                <a:spcPct val="0"/>
              </a:spcBef>
              <a:spcAft>
                <a:spcPct val="0"/>
              </a:spcAft>
              <a:defRPr sz="4100" b="1">
                <a:solidFill>
                  <a:schemeClr val="tx2"/>
                </a:solidFill>
                <a:latin typeface="Arial" charset="0"/>
              </a:defRPr>
            </a:lvl6pPr>
            <a:lvl7pPr marL="914400" algn="l" defTabSz="1042988" rtl="0" eaLnBrk="1" fontAlgn="base" hangingPunct="1">
              <a:spcBef>
                <a:spcPct val="0"/>
              </a:spcBef>
              <a:spcAft>
                <a:spcPct val="0"/>
              </a:spcAft>
              <a:defRPr sz="4100" b="1">
                <a:solidFill>
                  <a:schemeClr val="tx2"/>
                </a:solidFill>
                <a:latin typeface="Arial" charset="0"/>
              </a:defRPr>
            </a:lvl7pPr>
            <a:lvl8pPr marL="1371600" algn="l" defTabSz="1042988" rtl="0" eaLnBrk="1" fontAlgn="base" hangingPunct="1">
              <a:spcBef>
                <a:spcPct val="0"/>
              </a:spcBef>
              <a:spcAft>
                <a:spcPct val="0"/>
              </a:spcAft>
              <a:defRPr sz="4100" b="1">
                <a:solidFill>
                  <a:schemeClr val="tx2"/>
                </a:solidFill>
                <a:latin typeface="Arial" charset="0"/>
              </a:defRPr>
            </a:lvl8pPr>
            <a:lvl9pPr marL="1828800" algn="l" defTabSz="1042988" rtl="0" eaLnBrk="1" fontAlgn="base" hangingPunct="1">
              <a:spcBef>
                <a:spcPct val="0"/>
              </a:spcBef>
              <a:spcAft>
                <a:spcPct val="0"/>
              </a:spcAft>
              <a:defRPr sz="4100" b="1">
                <a:solidFill>
                  <a:schemeClr val="tx2"/>
                </a:solidFill>
                <a:latin typeface="Arial" charset="0"/>
              </a:defRPr>
            </a:lvl9pPr>
          </a:lstStyle>
          <a:p>
            <a:pPr>
              <a:defRPr/>
            </a:pPr>
            <a:r>
              <a:rPr lang="sv-SE" sz="2052" kern="0" dirty="0">
                <a:solidFill>
                  <a:srgbClr val="000000"/>
                </a:solidFill>
              </a:rPr>
              <a:t>Utmaning</a:t>
            </a:r>
          </a:p>
          <a:p>
            <a:pPr>
              <a:defRPr/>
            </a:pPr>
            <a:r>
              <a:rPr lang="sv-SE" sz="2736" dirty="0">
                <a:solidFill>
                  <a:srgbClr val="000000"/>
                </a:solidFill>
              </a:rPr>
              <a:t>Minska klimatutsläppen</a:t>
            </a:r>
            <a:endParaRPr lang="sv-SE" sz="2736" kern="0" dirty="0">
              <a:solidFill>
                <a:srgbClr val="000000"/>
              </a:solidFill>
            </a:endParaRPr>
          </a:p>
        </p:txBody>
      </p:sp>
    </p:spTree>
    <p:extLst>
      <p:ext uri="{BB962C8B-B14F-4D97-AF65-F5344CB8AC3E}">
        <p14:creationId xmlns:p14="http://schemas.microsoft.com/office/powerpoint/2010/main" val="22206461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Ulf Eriksson</a:t>
            </a:r>
          </a:p>
          <a:p>
            <a:r>
              <a:rPr lang="sv-SE" sz="2000" i="1" dirty="0" smtClean="0">
                <a:solidFill>
                  <a:prstClr val="white">
                    <a:lumMod val="50000"/>
                  </a:prstClr>
                </a:solidFill>
                <a:cs typeface="Arial" panose="020B0604020202020204" pitchFamily="34" charset="0"/>
              </a:rPr>
              <a:t>Västra Götalandsregionen</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5725779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ctrTitle"/>
          </p:nvPr>
        </p:nvSpPr>
        <p:spPr>
          <a:xfrm>
            <a:off x="685800" y="2130425"/>
            <a:ext cx="7772400" cy="1470025"/>
          </a:xfrm>
        </p:spPr>
        <p:txBody>
          <a:bodyPr/>
          <a:lstStyle/>
          <a:p>
            <a:r>
              <a:rPr lang="sv-SE" altLang="sv-SE" b="1" smtClean="0"/>
              <a:t>Infrastrukturbehov</a:t>
            </a:r>
            <a:br>
              <a:rPr lang="sv-SE" altLang="sv-SE" b="1" smtClean="0"/>
            </a:br>
            <a:r>
              <a:rPr lang="sv-SE" altLang="sv-SE" b="1" smtClean="0"/>
              <a:t> Västra Götaland</a:t>
            </a:r>
            <a:r>
              <a:rPr lang="sv-SE" altLang="sv-SE" smtClean="0"/>
              <a:t> </a:t>
            </a:r>
            <a:br>
              <a:rPr lang="sv-SE" altLang="sv-SE" smtClean="0"/>
            </a:br>
            <a:endParaRPr lang="sv-SE" altLang="sv-SE" b="1" smtClean="0"/>
          </a:p>
        </p:txBody>
      </p:sp>
      <p:sp>
        <p:nvSpPr>
          <p:cNvPr id="5123" name="Rectangle 10"/>
          <p:cNvSpPr>
            <a:spLocks noGrp="1" noChangeArrowheads="1"/>
          </p:cNvSpPr>
          <p:nvPr>
            <p:ph type="subTitle" idx="4294967295"/>
          </p:nvPr>
        </p:nvSpPr>
        <p:spPr>
          <a:xfrm>
            <a:off x="900113" y="4365625"/>
            <a:ext cx="7272337" cy="1752600"/>
          </a:xfrm>
        </p:spPr>
        <p:txBody>
          <a:bodyPr/>
          <a:lstStyle/>
          <a:p>
            <a:pPr marL="0" indent="0" algn="ctr"/>
            <a:r>
              <a:rPr lang="sv-SE" altLang="sv-SE" sz="2600" b="1" smtClean="0"/>
              <a:t>Hearing 16 september 2015</a:t>
            </a:r>
          </a:p>
        </p:txBody>
      </p:sp>
    </p:spTree>
    <p:extLst>
      <p:ext uri="{BB962C8B-B14F-4D97-AF65-F5344CB8AC3E}">
        <p14:creationId xmlns:p14="http://schemas.microsoft.com/office/powerpoint/2010/main" val="2925804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539750" y="188913"/>
            <a:ext cx="3322638" cy="1143000"/>
          </a:xfrm>
        </p:spPr>
        <p:txBody>
          <a:bodyPr/>
          <a:lstStyle/>
          <a:p>
            <a:pPr eaLnBrk="1" hangingPunct="1"/>
            <a:r>
              <a:rPr lang="sv-SE" altLang="sv-SE" b="1" smtClean="0"/>
              <a:t>5 Punkter</a:t>
            </a:r>
          </a:p>
        </p:txBody>
      </p:sp>
      <p:sp>
        <p:nvSpPr>
          <p:cNvPr id="7171" name="Rectangle 6"/>
          <p:cNvSpPr>
            <a:spLocks noGrp="1" noChangeArrowheads="1"/>
          </p:cNvSpPr>
          <p:nvPr>
            <p:ph type="body" idx="1"/>
          </p:nvPr>
        </p:nvSpPr>
        <p:spPr>
          <a:xfrm>
            <a:off x="539750" y="1700213"/>
            <a:ext cx="3394075" cy="3816350"/>
          </a:xfrm>
        </p:spPr>
        <p:txBody>
          <a:bodyPr/>
          <a:lstStyle/>
          <a:p>
            <a:pPr eaLnBrk="1" hangingPunct="1"/>
            <a:r>
              <a:rPr lang="sv-SE" altLang="sv-SE" sz="2000" b="1" smtClean="0"/>
              <a:t>Sverigeförhandlingen</a:t>
            </a:r>
          </a:p>
          <a:p>
            <a:pPr eaLnBrk="1" hangingPunct="1"/>
            <a:r>
              <a:rPr lang="sv-SE" altLang="sv-SE" sz="2000" b="1" smtClean="0"/>
              <a:t>Pendelstråk</a:t>
            </a:r>
          </a:p>
          <a:p>
            <a:pPr eaLnBrk="1" hangingPunct="1"/>
            <a:r>
              <a:rPr lang="sv-SE" altLang="sv-SE" sz="2000" b="1" smtClean="0"/>
              <a:t>Klimatmål</a:t>
            </a:r>
          </a:p>
          <a:p>
            <a:pPr eaLnBrk="1" hangingPunct="1"/>
            <a:r>
              <a:rPr lang="sv-SE" altLang="sv-SE" sz="2000" b="1" smtClean="0"/>
              <a:t>Sjöfart och slussar</a:t>
            </a:r>
          </a:p>
          <a:p>
            <a:pPr eaLnBrk="1" hangingPunct="1"/>
            <a:r>
              <a:rPr lang="sv-SE" altLang="sv-SE" sz="2000" b="1" smtClean="0"/>
              <a:t>Effektivisera för både personer och gods!</a:t>
            </a:r>
          </a:p>
          <a:p>
            <a:pPr eaLnBrk="1" hangingPunct="1"/>
            <a:endParaRPr lang="sv-SE" altLang="sv-SE" sz="2000" b="1" smtClean="0"/>
          </a:p>
        </p:txBody>
      </p:sp>
      <p:pic>
        <p:nvPicPr>
          <p:cNvPr id="7172" name="Picture 5"/>
          <p:cNvPicPr>
            <a:picLocks noChangeAspect="1" noChangeArrowheads="1"/>
          </p:cNvPicPr>
          <p:nvPr/>
        </p:nvPicPr>
        <p:blipFill>
          <a:blip r:embed="rId3">
            <a:extLst>
              <a:ext uri="{28A0092B-C50C-407E-A947-70E740481C1C}">
                <a14:useLocalDpi xmlns:a14="http://schemas.microsoft.com/office/drawing/2010/main" val="0"/>
              </a:ext>
            </a:extLst>
          </a:blip>
          <a:srcRect l="8083" t="8400" r="16675" b="21759"/>
          <a:stretch>
            <a:fillRect/>
          </a:stretch>
        </p:blipFill>
        <p:spPr bwMode="auto">
          <a:xfrm>
            <a:off x="4257675" y="0"/>
            <a:ext cx="4886325" cy="607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602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95288" y="115888"/>
            <a:ext cx="8229600" cy="649287"/>
          </a:xfrm>
        </p:spPr>
        <p:txBody>
          <a:bodyPr/>
          <a:lstStyle/>
          <a:p>
            <a:pPr eaLnBrk="1" hangingPunct="1"/>
            <a:r>
              <a:rPr lang="sv-SE" altLang="sv-SE" b="1" smtClean="0"/>
              <a:t>Sverigeförhandlingen</a:t>
            </a:r>
          </a:p>
        </p:txBody>
      </p:sp>
      <p:sp>
        <p:nvSpPr>
          <p:cNvPr id="9219" name="Rectangle 3"/>
          <p:cNvSpPr>
            <a:spLocks noGrp="1" noChangeArrowheads="1"/>
          </p:cNvSpPr>
          <p:nvPr>
            <p:ph type="body" idx="1"/>
          </p:nvPr>
        </p:nvSpPr>
        <p:spPr>
          <a:xfrm>
            <a:off x="323850" y="1268413"/>
            <a:ext cx="8748713" cy="3673475"/>
          </a:xfrm>
        </p:spPr>
        <p:txBody>
          <a:bodyPr/>
          <a:lstStyle/>
          <a:p>
            <a:pPr eaLnBrk="1" hangingPunct="1"/>
            <a:r>
              <a:rPr lang="sv-SE" altLang="sv-SE" sz="2400" smtClean="0"/>
              <a:t>Medfinansieringskrav - får inte vara orimliga!</a:t>
            </a:r>
          </a:p>
          <a:p>
            <a:pPr eaLnBrk="1" hangingPunct="1"/>
            <a:r>
              <a:rPr lang="sv-SE" altLang="sv-SE" sz="2400" smtClean="0"/>
              <a:t>Kommunicerbart! </a:t>
            </a:r>
            <a:br>
              <a:rPr lang="sv-SE" altLang="sv-SE" sz="2400" smtClean="0"/>
            </a:br>
            <a:r>
              <a:rPr lang="sv-SE" altLang="sv-SE" sz="2400" smtClean="0"/>
              <a:t>(</a:t>
            </a:r>
            <a:r>
              <a:rPr lang="sv-SE" altLang="sv-SE" sz="2000" smtClean="0"/>
              <a:t>Kommuner och region måste få rimliga förutsättningar att planera och föra dialog med invånare.) </a:t>
            </a:r>
          </a:p>
          <a:p>
            <a:pPr eaLnBrk="1" hangingPunct="1"/>
            <a:r>
              <a:rPr lang="sv-SE" altLang="sv-SE" sz="2400" smtClean="0"/>
              <a:t>Freda nationell transportinfrastrukturplan!</a:t>
            </a:r>
            <a:br>
              <a:rPr lang="sv-SE" altLang="sv-SE" sz="2400" smtClean="0"/>
            </a:br>
            <a:r>
              <a:rPr lang="sv-SE" altLang="sv-SE" sz="2400" smtClean="0"/>
              <a:t>(</a:t>
            </a:r>
            <a:r>
              <a:rPr lang="sv-SE" altLang="sv-SE" sz="2000" smtClean="0"/>
              <a:t>Sverigeförhandlingen får inte tränga ut: regional plan eller för regionen viktiga nationella åtgärder som Västra stambanan och stråket väster om Vänern) </a:t>
            </a:r>
            <a:endParaRPr lang="sv-SE" altLang="sv-SE" sz="2400" smtClean="0"/>
          </a:p>
          <a:p>
            <a:pPr eaLnBrk="1" hangingPunct="1"/>
            <a:r>
              <a:rPr lang="sv-SE" altLang="sv-SE" sz="2400" smtClean="0"/>
              <a:t>Internationella kopplingar - stor nationell betydelse! </a:t>
            </a:r>
            <a:br>
              <a:rPr lang="sv-SE" altLang="sv-SE" sz="2400" smtClean="0"/>
            </a:br>
            <a:r>
              <a:rPr lang="sv-SE" altLang="sv-SE" sz="2400" smtClean="0"/>
              <a:t>(</a:t>
            </a:r>
            <a:r>
              <a:rPr lang="sv-SE" altLang="sv-SE" sz="2000" smtClean="0"/>
              <a:t>Precis som Skåne har en Öresundsförbindelse in i förhandlingen ställer vi som region krav på att </a:t>
            </a:r>
            <a:r>
              <a:rPr lang="sv-SE" altLang="sv-SE" sz="2000" b="1" smtClean="0"/>
              <a:t>”missing link” </a:t>
            </a:r>
            <a:r>
              <a:rPr lang="sv-SE" altLang="sv-SE" sz="2000" smtClean="0"/>
              <a:t>som en del i stråket Oslo – Köpenhamn integreras i överenskommelse med staten</a:t>
            </a:r>
            <a:r>
              <a:rPr lang="sv-SE" altLang="sv-SE" sz="2400" smtClean="0"/>
              <a:t>.) </a:t>
            </a:r>
          </a:p>
        </p:txBody>
      </p:sp>
    </p:spTree>
    <p:extLst>
      <p:ext uri="{BB962C8B-B14F-4D97-AF65-F5344CB8AC3E}">
        <p14:creationId xmlns:p14="http://schemas.microsoft.com/office/powerpoint/2010/main" val="479340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1938"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pPr eaLnBrk="1" hangingPunct="1"/>
            <a:r>
              <a:rPr lang="sv-SE" altLang="sv-SE" smtClean="0">
                <a:solidFill>
                  <a:schemeClr val="bg1"/>
                </a:solidFill>
              </a:rPr>
              <a:t>Pendelstråk </a:t>
            </a:r>
            <a:endParaRPr lang="sv-SE" altLang="sv-SE" sz="4000" b="1" smtClean="0">
              <a:solidFill>
                <a:schemeClr val="bg1"/>
              </a:solidFill>
            </a:endParaRPr>
          </a:p>
        </p:txBody>
      </p:sp>
      <p:sp>
        <p:nvSpPr>
          <p:cNvPr id="11268" name="Rectangle 3"/>
          <p:cNvSpPr>
            <a:spLocks noGrp="1" noChangeArrowheads="1"/>
          </p:cNvSpPr>
          <p:nvPr>
            <p:ph type="body" idx="1"/>
          </p:nvPr>
        </p:nvSpPr>
        <p:spPr>
          <a:xfrm>
            <a:off x="250825" y="1663700"/>
            <a:ext cx="4498975" cy="4286250"/>
          </a:xfrm>
        </p:spPr>
        <p:txBody>
          <a:bodyPr/>
          <a:lstStyle/>
          <a:p>
            <a:pPr marL="0" indent="0" eaLnBrk="1" hangingPunct="1">
              <a:buFontTx/>
              <a:buNone/>
            </a:pPr>
            <a:r>
              <a:rPr lang="sv-SE" altLang="sv-SE" sz="2000" smtClean="0"/>
              <a:t>Trafikverket kallar våra pendelstråk lågtrafikerade, men de är stommen i järnvägsnätet och det regionala tillväxtarbetet. </a:t>
            </a:r>
            <a:br>
              <a:rPr lang="sv-SE" altLang="sv-SE" sz="2000" smtClean="0"/>
            </a:br>
            <a:r>
              <a:rPr lang="sv-SE" altLang="sv-SE" sz="2000" smtClean="0"/>
              <a:t>Direktiv i planeringen bör tydligt utgå från att pendelstråken ska underhållas och utvecklas. </a:t>
            </a:r>
            <a:br>
              <a:rPr lang="sv-SE" altLang="sv-SE" sz="2000" smtClean="0"/>
            </a:br>
            <a:r>
              <a:rPr lang="sv-SE" altLang="sv-SE" sz="2000" smtClean="0"/>
              <a:t>Detta är också ett krav som SKL jobbar med! </a:t>
            </a:r>
            <a:br>
              <a:rPr lang="sv-SE" altLang="sv-SE" sz="2000" smtClean="0"/>
            </a:br>
            <a:r>
              <a:rPr lang="sv-SE" altLang="sv-SE" sz="2000" smtClean="0"/>
              <a:t>I pendelstråken finns både stambanor som Västra Stambanan och mindre järnvägar med mycket stor potential som tex Bohusbanan. </a:t>
            </a:r>
            <a:endParaRPr lang="sv-SE" altLang="sv-SE" sz="2800" smtClean="0"/>
          </a:p>
        </p:txBody>
      </p:sp>
      <p:pic>
        <p:nvPicPr>
          <p:cNvPr id="112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9800" y="2033588"/>
            <a:ext cx="4402138"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962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2"/>
          <p:cNvSpPr txBox="1">
            <a:spLocks/>
          </p:cNvSpPr>
          <p:nvPr/>
        </p:nvSpPr>
        <p:spPr bwMode="auto">
          <a:xfrm>
            <a:off x="1043608" y="2073491"/>
            <a:ext cx="770458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ct val="20000"/>
              </a:spcBef>
              <a:spcAft>
                <a:spcPts val="0"/>
              </a:spcAft>
            </a:pPr>
            <a:r>
              <a:rPr lang="sv-SE" sz="2400" dirty="0" smtClean="0">
                <a:solidFill>
                  <a:prstClr val="black"/>
                </a:solidFill>
              </a:rPr>
              <a:t>Robert Olesen, Region Kronoberg</a:t>
            </a:r>
          </a:p>
          <a:p>
            <a:pPr fontAlgn="auto">
              <a:spcBef>
                <a:spcPct val="20000"/>
              </a:spcBef>
              <a:spcAft>
                <a:spcPts val="0"/>
              </a:spcAft>
            </a:pPr>
            <a:r>
              <a:rPr lang="sv-SE" sz="2400" dirty="0" smtClean="0">
                <a:solidFill>
                  <a:prstClr val="black"/>
                </a:solidFill>
              </a:rPr>
              <a:t>Mats Petersson, Region Skåne</a:t>
            </a:r>
            <a:endParaRPr lang="sv-SE" sz="2400" dirty="0">
              <a:solidFill>
                <a:prstClr val="black"/>
              </a:solidFill>
            </a:endParaRPr>
          </a:p>
          <a:p>
            <a:pPr fontAlgn="auto">
              <a:spcBef>
                <a:spcPct val="20000"/>
              </a:spcBef>
              <a:spcAft>
                <a:spcPts val="0"/>
              </a:spcAft>
            </a:pPr>
            <a:r>
              <a:rPr lang="sv-SE" sz="2400" dirty="0" smtClean="0">
                <a:solidFill>
                  <a:prstClr val="black"/>
                </a:solidFill>
              </a:rPr>
              <a:t>Christina Mattisson, </a:t>
            </a:r>
            <a:r>
              <a:rPr lang="sv-SE" sz="2400" dirty="0">
                <a:solidFill>
                  <a:prstClr val="black"/>
                </a:solidFill>
              </a:rPr>
              <a:t>Region </a:t>
            </a:r>
            <a:r>
              <a:rPr lang="sv-SE" sz="2400" dirty="0" smtClean="0">
                <a:solidFill>
                  <a:prstClr val="black"/>
                </a:solidFill>
              </a:rPr>
              <a:t>Blekinge</a:t>
            </a:r>
          </a:p>
          <a:p>
            <a:pPr fontAlgn="auto">
              <a:spcBef>
                <a:spcPct val="20000"/>
              </a:spcBef>
              <a:spcAft>
                <a:spcPts val="0"/>
              </a:spcAft>
            </a:pPr>
            <a:r>
              <a:rPr lang="sv-SE" sz="2400" dirty="0" smtClean="0">
                <a:solidFill>
                  <a:prstClr val="black"/>
                </a:solidFill>
              </a:rPr>
              <a:t>Ulf Nilsson, </a:t>
            </a:r>
            <a:r>
              <a:rPr lang="sv-SE" sz="2400" dirty="0">
                <a:solidFill>
                  <a:prstClr val="black"/>
                </a:solidFill>
              </a:rPr>
              <a:t>Regionförbundet i Kalmar Län</a:t>
            </a:r>
          </a:p>
          <a:p>
            <a:pPr fontAlgn="auto">
              <a:spcBef>
                <a:spcPct val="20000"/>
              </a:spcBef>
              <a:spcAft>
                <a:spcPts val="0"/>
              </a:spcAft>
            </a:pPr>
            <a:r>
              <a:rPr lang="sv-SE" sz="2400" dirty="0" smtClean="0">
                <a:solidFill>
                  <a:prstClr val="black"/>
                </a:solidFill>
              </a:rPr>
              <a:t>Ilmar Reepalu Region Skåne</a:t>
            </a:r>
            <a:endParaRPr lang="sv-SE" sz="2400" dirty="0">
              <a:solidFill>
                <a:prstClr val="black"/>
              </a:solidFill>
            </a:endParaRPr>
          </a:p>
          <a:p>
            <a:pPr algn="ctr" fontAlgn="auto">
              <a:spcBef>
                <a:spcPct val="20000"/>
              </a:spcBef>
              <a:spcAft>
                <a:spcPts val="0"/>
              </a:spcAft>
            </a:pPr>
            <a:endParaRPr lang="sv-SE" dirty="0">
              <a:solidFill>
                <a:prstClr val="black"/>
              </a:solidFill>
            </a:endParaRPr>
          </a:p>
          <a:p>
            <a:pPr algn="ctr" fontAlgn="auto">
              <a:spcBef>
                <a:spcPct val="20000"/>
              </a:spcBef>
              <a:spcAft>
                <a:spcPts val="0"/>
              </a:spcAft>
              <a:buFont typeface="Wingdings" pitchFamily="2" charset="2"/>
              <a:buNone/>
            </a:pPr>
            <a:endParaRPr lang="sv-SE" sz="2000" dirty="0">
              <a:solidFill>
                <a:prstClr val="black"/>
              </a:solidFill>
            </a:endParaRPr>
          </a:p>
        </p:txBody>
      </p:sp>
      <p:sp>
        <p:nvSpPr>
          <p:cNvPr id="3" name="Rubrik 1"/>
          <p:cNvSpPr txBox="1">
            <a:spLocks/>
          </p:cNvSpPr>
          <p:nvPr/>
        </p:nvSpPr>
        <p:spPr bwMode="auto">
          <a:xfrm>
            <a:off x="1187624" y="908720"/>
            <a:ext cx="69230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sv-SE" sz="3600" b="1" dirty="0">
                <a:solidFill>
                  <a:prstClr val="black"/>
                </a:solidFill>
                <a:latin typeface="Calibri"/>
              </a:rPr>
              <a:t>Representanter</a:t>
            </a:r>
          </a:p>
        </p:txBody>
      </p:sp>
    </p:spTree>
    <p:extLst>
      <p:ext uri="{BB962C8B-B14F-4D97-AF65-F5344CB8AC3E}">
        <p14:creationId xmlns:p14="http://schemas.microsoft.com/office/powerpoint/2010/main" val="25696174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50825" y="115888"/>
            <a:ext cx="8077200" cy="792162"/>
          </a:xfrm>
        </p:spPr>
        <p:txBody>
          <a:bodyPr tIns="0" bIns="0"/>
          <a:lstStyle/>
          <a:p>
            <a:pPr eaLnBrk="1" hangingPunct="1"/>
            <a:r>
              <a:rPr lang="sv-SE" altLang="sv-SE" sz="3200" b="1" smtClean="0"/>
              <a:t>Klimatmål</a:t>
            </a:r>
          </a:p>
        </p:txBody>
      </p:sp>
      <p:sp>
        <p:nvSpPr>
          <p:cNvPr id="13315" name="Text Box 5"/>
          <p:cNvSpPr txBox="1">
            <a:spLocks noChangeArrowheads="1"/>
          </p:cNvSpPr>
          <p:nvPr/>
        </p:nvSpPr>
        <p:spPr bwMode="auto">
          <a:xfrm>
            <a:off x="257175" y="1243013"/>
            <a:ext cx="5429250" cy="396875"/>
          </a:xfrm>
          <a:prstGeom prst="rect">
            <a:avLst/>
          </a:prstGeom>
          <a:noFill/>
          <a:ln>
            <a:noFill/>
          </a:ln>
          <a:effectLst/>
          <a:extLst>
            <a:ext uri="{909E8E84-426E-40DD-AFC4-6F175D3DCCD1}">
              <a14:hiddenFill xmlns:a14="http://schemas.microsoft.com/office/drawing/2010/main">
                <a:solidFill>
                  <a:srgbClr val="A64D6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endParaRPr lang="sv-SE" altLang="sv-SE" sz="2000" smtClean="0">
              <a:solidFill>
                <a:srgbClr val="000000"/>
              </a:solidFill>
              <a:cs typeface="ヒラギノ角ゴ Pro W3"/>
            </a:endParaRPr>
          </a:p>
        </p:txBody>
      </p:sp>
      <p:sp>
        <p:nvSpPr>
          <p:cNvPr id="13316" name="Text Box 6"/>
          <p:cNvSpPr txBox="1">
            <a:spLocks noChangeArrowheads="1"/>
          </p:cNvSpPr>
          <p:nvPr/>
        </p:nvSpPr>
        <p:spPr bwMode="auto">
          <a:xfrm>
            <a:off x="179388" y="1628775"/>
            <a:ext cx="4897437" cy="2092325"/>
          </a:xfrm>
          <a:prstGeom prst="rect">
            <a:avLst/>
          </a:prstGeom>
          <a:noFill/>
          <a:ln>
            <a:noFill/>
          </a:ln>
          <a:effectLst/>
          <a:extLst>
            <a:ext uri="{909E8E84-426E-40DD-AFC4-6F175D3DCCD1}">
              <a14:hiddenFill xmlns:a14="http://schemas.microsoft.com/office/drawing/2010/main">
                <a:solidFill>
                  <a:srgbClr val="A64D6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0" hangingPunct="0">
              <a:spcBef>
                <a:spcPct val="0"/>
              </a:spcBef>
              <a:buFontTx/>
              <a:buNone/>
            </a:pPr>
            <a:r>
              <a:rPr lang="sv-SE" altLang="sv-SE" sz="2000" smtClean="0">
                <a:solidFill>
                  <a:srgbClr val="000000"/>
                </a:solidFill>
                <a:cs typeface="ヒラギノ角ゴ Pro W3"/>
              </a:rPr>
              <a:t>Direktiv till planeringsarbetet som understödjer ett klimatarbete där infrastrukturen blir verktyg för att verkligen nå de av riksdag och regioner uppsatta målen. (Enligt målen i VG2020)</a:t>
            </a:r>
          </a:p>
          <a:p>
            <a:pPr>
              <a:spcBef>
                <a:spcPct val="50000"/>
              </a:spcBef>
              <a:buFontTx/>
              <a:buNone/>
            </a:pPr>
            <a:endParaRPr lang="sv-SE" altLang="sv-SE" sz="2000" smtClean="0">
              <a:solidFill>
                <a:srgbClr val="000000"/>
              </a:solidFill>
              <a:cs typeface="ヒラギノ角ゴ Pro W3"/>
            </a:endParaRPr>
          </a:p>
        </p:txBody>
      </p:sp>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211263"/>
            <a:ext cx="4000500" cy="4810125"/>
          </a:xfrm>
          <a:prstGeom prst="rect">
            <a:avLst/>
          </a:prstGeom>
          <a:noFill/>
          <a:ln>
            <a:noFill/>
          </a:ln>
          <a:extLst>
            <a:ext uri="{909E8E84-426E-40DD-AFC4-6F175D3DCCD1}">
              <a14:hiddenFill xmlns:a14="http://schemas.microsoft.com/office/drawing/2010/main">
                <a:solidFill>
                  <a:srgbClr val="A64D6F"/>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8624989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IMG_4957"/>
          <p:cNvPicPr>
            <a:picLocks noChangeAspect="1" noChangeArrowheads="1"/>
          </p:cNvPicPr>
          <p:nvPr/>
        </p:nvPicPr>
        <p:blipFill>
          <a:blip r:embed="rId3" cstate="print">
            <a:extLst>
              <a:ext uri="{28A0092B-C50C-407E-A947-70E740481C1C}">
                <a14:useLocalDpi xmlns:a14="http://schemas.microsoft.com/office/drawing/2010/main" val="0"/>
              </a:ext>
            </a:extLst>
          </a:blip>
          <a:srcRect r="4102" b="14581"/>
          <a:stretch>
            <a:fillRect/>
          </a:stretch>
        </p:blipFill>
        <p:spPr bwMode="auto">
          <a:xfrm>
            <a:off x="0" y="0"/>
            <a:ext cx="9144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title"/>
          </p:nvPr>
        </p:nvSpPr>
        <p:spPr>
          <a:xfrm>
            <a:off x="250825" y="115888"/>
            <a:ext cx="5400675" cy="792162"/>
          </a:xfrm>
        </p:spPr>
        <p:txBody>
          <a:bodyPr/>
          <a:lstStyle/>
          <a:p>
            <a:pPr eaLnBrk="1" hangingPunct="1"/>
            <a:r>
              <a:rPr lang="sv-SE" altLang="sv-SE" b="1" smtClean="0"/>
              <a:t>Sjöfart och slussar</a:t>
            </a:r>
          </a:p>
        </p:txBody>
      </p:sp>
      <p:sp>
        <p:nvSpPr>
          <p:cNvPr id="15364" name="Rectangle 3"/>
          <p:cNvSpPr>
            <a:spLocks noGrp="1" noChangeArrowheads="1"/>
          </p:cNvSpPr>
          <p:nvPr>
            <p:ph type="body" idx="1"/>
          </p:nvPr>
        </p:nvSpPr>
        <p:spPr>
          <a:xfrm>
            <a:off x="20638" y="908050"/>
            <a:ext cx="6337300" cy="1468438"/>
          </a:xfrm>
        </p:spPr>
        <p:txBody>
          <a:bodyPr/>
          <a:lstStyle/>
          <a:p>
            <a:pPr eaLnBrk="1" hangingPunct="1"/>
            <a:r>
              <a:rPr lang="sv-SE" altLang="sv-SE" smtClean="0"/>
              <a:t>Göteborgs hamn – Sveriges och Norges viktigaste hamn!</a:t>
            </a:r>
          </a:p>
          <a:p>
            <a:pPr eaLnBrk="1" hangingPunct="1"/>
            <a:endParaRPr lang="sv-SE" altLang="sv-SE" smtClean="0"/>
          </a:p>
          <a:p>
            <a:pPr eaLnBrk="1" hangingPunct="1"/>
            <a:endParaRPr lang="sv-SE" altLang="sv-SE" smtClean="0"/>
          </a:p>
          <a:p>
            <a:pPr eaLnBrk="1" hangingPunct="1"/>
            <a:endParaRPr lang="sv-SE" altLang="sv-SE" smtClean="0"/>
          </a:p>
          <a:p>
            <a:pPr eaLnBrk="1" hangingPunct="1"/>
            <a:endParaRPr lang="sv-SE" altLang="sv-SE" smtClean="0"/>
          </a:p>
          <a:p>
            <a:pPr eaLnBrk="1" hangingPunct="1"/>
            <a:endParaRPr lang="sv-SE" altLang="sv-SE" smtClean="0"/>
          </a:p>
          <a:p>
            <a:pPr eaLnBrk="1" hangingPunct="1"/>
            <a:r>
              <a:rPr lang="sv-SE" altLang="sv-SE" smtClean="0">
                <a:solidFill>
                  <a:schemeClr val="bg1"/>
                </a:solidFill>
              </a:rPr>
              <a:t>Inland Waterways förutsätter en fungerande Trollhätte kanal!</a:t>
            </a:r>
          </a:p>
        </p:txBody>
      </p:sp>
      <p:sp>
        <p:nvSpPr>
          <p:cNvPr id="15365" name="Text Box 5"/>
          <p:cNvSpPr txBox="1">
            <a:spLocks noChangeArrowheads="1"/>
          </p:cNvSpPr>
          <p:nvPr/>
        </p:nvSpPr>
        <p:spPr bwMode="auto">
          <a:xfrm>
            <a:off x="7596188" y="5661025"/>
            <a:ext cx="1422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sv-SE" altLang="sv-SE" sz="900" smtClean="0">
                <a:solidFill>
                  <a:srgbClr val="FFFFFF"/>
                </a:solidFill>
                <a:cs typeface="ヒラギノ角ゴ Pro W3"/>
              </a:rPr>
              <a:t>Foto: Christian Bergman</a:t>
            </a:r>
          </a:p>
        </p:txBody>
      </p:sp>
    </p:spTree>
    <p:extLst>
      <p:ext uri="{BB962C8B-B14F-4D97-AF65-F5344CB8AC3E}">
        <p14:creationId xmlns:p14="http://schemas.microsoft.com/office/powerpoint/2010/main" val="13289526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ubrik 1"/>
          <p:cNvSpPr>
            <a:spLocks noGrp="1"/>
          </p:cNvSpPr>
          <p:nvPr>
            <p:ph type="title"/>
          </p:nvPr>
        </p:nvSpPr>
        <p:spPr>
          <a:xfrm>
            <a:off x="323850" y="481013"/>
            <a:ext cx="8229600" cy="1143000"/>
          </a:xfrm>
        </p:spPr>
        <p:txBody>
          <a:bodyPr/>
          <a:lstStyle/>
          <a:p>
            <a:pPr eaLnBrk="1" hangingPunct="1"/>
            <a:r>
              <a:rPr lang="sv-SE" altLang="sv-SE" b="1" smtClean="0"/>
              <a:t>Effektivisera för både personer och gods!</a:t>
            </a:r>
            <a:br>
              <a:rPr lang="sv-SE" altLang="sv-SE" b="1" smtClean="0"/>
            </a:br>
            <a:endParaRPr lang="sv-SE" altLang="sv-SE" smtClean="0"/>
          </a:p>
        </p:txBody>
      </p:sp>
      <p:sp>
        <p:nvSpPr>
          <p:cNvPr id="17411" name="Platshållare för innehåll 2"/>
          <p:cNvSpPr>
            <a:spLocks noGrp="1"/>
          </p:cNvSpPr>
          <p:nvPr>
            <p:ph idx="1"/>
          </p:nvPr>
        </p:nvSpPr>
        <p:spPr>
          <a:xfrm>
            <a:off x="317500" y="1531938"/>
            <a:ext cx="8229600" cy="4525962"/>
          </a:xfrm>
        </p:spPr>
        <p:txBody>
          <a:bodyPr/>
          <a:lstStyle/>
          <a:p>
            <a:pPr eaLnBrk="1" hangingPunct="1"/>
            <a:r>
              <a:rPr lang="sv-SE" altLang="sv-SE" smtClean="0"/>
              <a:t>Både människor och gods behöver åka kollektivt, både av effektivitetsskäl och av miljöskäl.</a:t>
            </a:r>
          </a:p>
          <a:p>
            <a:pPr eaLnBrk="1" hangingPunct="1"/>
            <a:r>
              <a:rPr lang="sv-SE" altLang="sv-SE" smtClean="0"/>
              <a:t>Ökat fokus på kostnadseffektiva, mindre åtgärder (enklare regelverk)</a:t>
            </a:r>
          </a:p>
          <a:p>
            <a:pPr eaLnBrk="1" hangingPunct="1"/>
            <a:r>
              <a:rPr lang="sv-SE" altLang="sv-SE" smtClean="0"/>
              <a:t>Hållbart transportsystem</a:t>
            </a:r>
          </a:p>
        </p:txBody>
      </p:sp>
    </p:spTree>
    <p:extLst>
      <p:ext uri="{BB962C8B-B14F-4D97-AF65-F5344CB8AC3E}">
        <p14:creationId xmlns:p14="http://schemas.microsoft.com/office/powerpoint/2010/main" val="1471907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Rune Backlund</a:t>
            </a:r>
          </a:p>
          <a:p>
            <a:r>
              <a:rPr lang="sv-SE" sz="2000" i="1" dirty="0" smtClean="0">
                <a:solidFill>
                  <a:prstClr val="white">
                    <a:lumMod val="50000"/>
                  </a:prstClr>
                </a:solidFill>
                <a:cs typeface="Arial" panose="020B0604020202020204" pitchFamily="34" charset="0"/>
              </a:rPr>
              <a:t>Jönköpings län</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2682929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ctrTitle"/>
          </p:nvPr>
        </p:nvSpPr>
        <p:spPr>
          <a:xfrm>
            <a:off x="4572000" y="1800000"/>
            <a:ext cx="4104000" cy="692896"/>
          </a:xfrm>
        </p:spPr>
        <p:txBody>
          <a:bodyPr/>
          <a:lstStyle/>
          <a:p>
            <a:r>
              <a:rPr lang="sv-SE" sz="2800" dirty="0"/>
              <a:t>Region Jönköpings län</a:t>
            </a:r>
          </a:p>
        </p:txBody>
      </p:sp>
      <p:sp>
        <p:nvSpPr>
          <p:cNvPr id="7" name="Underrubrik 6"/>
          <p:cNvSpPr>
            <a:spLocks noGrp="1"/>
          </p:cNvSpPr>
          <p:nvPr>
            <p:ph type="subTitle" idx="1"/>
          </p:nvPr>
        </p:nvSpPr>
        <p:spPr>
          <a:xfrm>
            <a:off x="4572008" y="2717112"/>
            <a:ext cx="4104000" cy="2313248"/>
          </a:xfrm>
        </p:spPr>
        <p:txBody>
          <a:bodyPr/>
          <a:lstStyle/>
          <a:p>
            <a:r>
              <a:rPr lang="sv-SE" sz="1800" b="1" dirty="0" smtClean="0"/>
              <a:t>Rune Backlund</a:t>
            </a:r>
          </a:p>
          <a:p>
            <a:r>
              <a:rPr lang="sv-SE" sz="1800" b="1" dirty="0" smtClean="0"/>
              <a:t>Regionråd</a:t>
            </a:r>
            <a:endParaRPr lang="sv-SE" sz="1800" b="1" dirty="0"/>
          </a:p>
          <a:p>
            <a:endParaRPr lang="sv-SE" sz="1800" dirty="0" smtClean="0"/>
          </a:p>
          <a:p>
            <a:r>
              <a:rPr lang="sv-SE" sz="1800" dirty="0" smtClean="0"/>
              <a:t>Trafikverkets hearing </a:t>
            </a:r>
          </a:p>
          <a:p>
            <a:r>
              <a:rPr lang="sv-SE" sz="1800" dirty="0" smtClean="0"/>
              <a:t>om inriktningsplanering </a:t>
            </a:r>
          </a:p>
          <a:p>
            <a:r>
              <a:rPr lang="sv-SE" sz="1800" dirty="0" smtClean="0"/>
              <a:t>16 september 2015</a:t>
            </a:r>
            <a:endParaRPr lang="sv-SE" sz="1800" dirty="0"/>
          </a:p>
        </p:txBody>
      </p:sp>
      <p:sp>
        <p:nvSpPr>
          <p:cNvPr id="3" name="Platshållare för datum 2"/>
          <p:cNvSpPr>
            <a:spLocks noGrp="1"/>
          </p:cNvSpPr>
          <p:nvPr>
            <p:ph type="dt" sz="half" idx="4294967295"/>
          </p:nvPr>
        </p:nvSpPr>
        <p:spPr>
          <a:xfrm>
            <a:off x="0" y="6480175"/>
            <a:ext cx="717550" cy="215900"/>
          </a:xfrm>
        </p:spPr>
        <p:txBody>
          <a:bodyPr/>
          <a:lstStyle/>
          <a:p>
            <a:fld id="{02675C4B-9A6B-4700-9375-615A4C8898EA}" type="datetime1">
              <a:rPr lang="sv-SE" smtClean="0">
                <a:solidFill>
                  <a:srgbClr val="000000"/>
                </a:solidFill>
              </a:rPr>
              <a:pPr/>
              <a:t>2015-09-16</a:t>
            </a:fld>
            <a:endParaRPr lang="sv-SE">
              <a:solidFill>
                <a:srgbClr val="000000"/>
              </a:solidFill>
            </a:endParaRPr>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62089"/>
            <a:ext cx="4211273" cy="6023295"/>
          </a:xfrm>
          <a:prstGeom prst="rect">
            <a:avLst/>
          </a:prstGeom>
        </p:spPr>
      </p:pic>
    </p:spTree>
    <p:extLst>
      <p:ext uri="{BB962C8B-B14F-4D97-AF65-F5344CB8AC3E}">
        <p14:creationId xmlns:p14="http://schemas.microsoft.com/office/powerpoint/2010/main" val="31234823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8" y="1628800"/>
            <a:ext cx="4104000" cy="1310400"/>
          </a:xfrm>
        </p:spPr>
        <p:txBody>
          <a:bodyPr/>
          <a:lstStyle/>
          <a:p>
            <a:r>
              <a:rPr lang="sv-SE" sz="2800" dirty="0" smtClean="0"/>
              <a:t>Vi blev region </a:t>
            </a:r>
            <a:br>
              <a:rPr lang="sv-SE" sz="2800" dirty="0" smtClean="0"/>
            </a:br>
            <a:r>
              <a:rPr lang="sv-SE" sz="2800" dirty="0" smtClean="0"/>
              <a:t>1 januari 2015</a:t>
            </a:r>
            <a:endParaRPr lang="sv-SE" sz="2800" dirty="0"/>
          </a:p>
        </p:txBody>
      </p:sp>
      <p:sp>
        <p:nvSpPr>
          <p:cNvPr id="5" name="Platshållare för text 4"/>
          <p:cNvSpPr>
            <a:spLocks noGrp="1"/>
          </p:cNvSpPr>
          <p:nvPr>
            <p:ph type="subTitle" idx="1"/>
          </p:nvPr>
        </p:nvSpPr>
        <p:spPr>
          <a:xfrm>
            <a:off x="4716016" y="2852936"/>
            <a:ext cx="4104000" cy="1310400"/>
          </a:xfrm>
        </p:spPr>
        <p:txBody>
          <a:bodyPr/>
          <a:lstStyle/>
          <a:p>
            <a:pPr marL="342900" indent="-342900">
              <a:buFont typeface="Arial" panose="020B0604020202020204" pitchFamily="34" charset="0"/>
              <a:buChar char="•"/>
            </a:pPr>
            <a:r>
              <a:rPr lang="sv-SE" sz="1800" dirty="0"/>
              <a:t>Ansvarar för regional utvecklingsplanering</a:t>
            </a:r>
          </a:p>
          <a:p>
            <a:pPr marL="342900" indent="-342900">
              <a:buFont typeface="Arial" panose="020B0604020202020204" pitchFamily="34" charset="0"/>
              <a:buChar char="•"/>
            </a:pPr>
            <a:r>
              <a:rPr lang="sv-SE" sz="1800" dirty="0" smtClean="0"/>
              <a:t>Ansvarar för regional kollektivtrafik</a:t>
            </a:r>
          </a:p>
          <a:p>
            <a:pPr marL="342900" indent="-342900">
              <a:buFont typeface="Arial" panose="020B0604020202020204" pitchFamily="34" charset="0"/>
              <a:buChar char="•"/>
            </a:pPr>
            <a:r>
              <a:rPr lang="sv-SE" sz="1800" dirty="0" smtClean="0"/>
              <a:t>Ansvarar för regional infrastrukturplanering</a:t>
            </a:r>
          </a:p>
          <a:p>
            <a:endParaRPr lang="sv-SE" sz="1800" dirty="0" smtClean="0"/>
          </a:p>
          <a:p>
            <a:endParaRPr lang="sv-SE" sz="1800" dirty="0"/>
          </a:p>
          <a:p>
            <a:endParaRPr lang="sv-SE" sz="1800" dirty="0"/>
          </a:p>
          <a:p>
            <a:r>
              <a:rPr lang="sv-SE" sz="1800" b="1" dirty="0" smtClean="0"/>
              <a:t>Vi </a:t>
            </a:r>
            <a:r>
              <a:rPr lang="sv-SE" sz="1800" b="1" dirty="0"/>
              <a:t>kan och vill ta ansvar</a:t>
            </a:r>
          </a:p>
          <a:p>
            <a:endParaRPr lang="sv-SE" dirty="0"/>
          </a:p>
        </p:txBody>
      </p:sp>
      <p:pic>
        <p:nvPicPr>
          <p:cNvPr id="6" name="Platshållare för bild 5"/>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76" r="676"/>
          <a:stretch>
            <a:fillRect/>
          </a:stretch>
        </p:blipFill>
        <p:spPr/>
      </p:pic>
      <p:sp>
        <p:nvSpPr>
          <p:cNvPr id="3" name="Platshållare för datum 2"/>
          <p:cNvSpPr>
            <a:spLocks noGrp="1"/>
          </p:cNvSpPr>
          <p:nvPr>
            <p:ph type="dt" sz="half" idx="4294967295"/>
          </p:nvPr>
        </p:nvSpPr>
        <p:spPr>
          <a:xfrm>
            <a:off x="0" y="6480175"/>
            <a:ext cx="717550" cy="215900"/>
          </a:xfrm>
        </p:spPr>
        <p:txBody>
          <a:bodyPr/>
          <a:lstStyle/>
          <a:p>
            <a:fld id="{02675C4B-9A6B-4700-9375-615A4C8898EA}" type="datetime1">
              <a:rPr lang="sv-SE" smtClean="0">
                <a:solidFill>
                  <a:srgbClr val="000000"/>
                </a:solidFill>
              </a:rPr>
              <a:pPr/>
              <a:t>2015-09-16</a:t>
            </a:fld>
            <a:endParaRPr lang="sv-SE">
              <a:solidFill>
                <a:srgbClr val="000000"/>
              </a:solidFill>
            </a:endParaRPr>
          </a:p>
        </p:txBody>
      </p:sp>
    </p:spTree>
    <p:extLst>
      <p:ext uri="{BB962C8B-B14F-4D97-AF65-F5344CB8AC3E}">
        <p14:creationId xmlns:p14="http://schemas.microsoft.com/office/powerpoint/2010/main" val="36871495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smtClean="0"/>
              <a:t>Två perspektiv </a:t>
            </a:r>
            <a:r>
              <a:rPr lang="sv-SE" sz="2800" dirty="0"/>
              <a:t/>
            </a:r>
            <a:br>
              <a:rPr lang="sv-SE" sz="2800" dirty="0"/>
            </a:br>
            <a:r>
              <a:rPr lang="sv-SE" sz="2800" dirty="0" smtClean="0"/>
              <a:t>på framtiden</a:t>
            </a:r>
            <a:endParaRPr lang="sv-SE" sz="2800" dirty="0"/>
          </a:p>
        </p:txBody>
      </p:sp>
      <p:pic>
        <p:nvPicPr>
          <p:cNvPr id="8" name="Bildobjekt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2" y="855535"/>
            <a:ext cx="4229016" cy="6048672"/>
          </a:xfrm>
          <a:prstGeom prst="rect">
            <a:avLst/>
          </a:prstGeom>
        </p:spPr>
      </p:pic>
      <p:sp>
        <p:nvSpPr>
          <p:cNvPr id="10" name="Rubrik 1"/>
          <p:cNvSpPr txBox="1">
            <a:spLocks/>
          </p:cNvSpPr>
          <p:nvPr/>
        </p:nvSpPr>
        <p:spPr>
          <a:xfrm>
            <a:off x="4644008" y="1556792"/>
            <a:ext cx="4248472" cy="1310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pPr fontAlgn="auto">
              <a:spcAft>
                <a:spcPts val="0"/>
              </a:spcAft>
            </a:pPr>
            <a:r>
              <a:rPr lang="sv-SE" sz="2800" smtClean="0">
                <a:solidFill>
                  <a:srgbClr val="000000"/>
                </a:solidFill>
              </a:rPr>
              <a:t>Två perspektiv </a:t>
            </a:r>
            <a:br>
              <a:rPr lang="sv-SE" sz="2800" smtClean="0">
                <a:solidFill>
                  <a:srgbClr val="000000"/>
                </a:solidFill>
              </a:rPr>
            </a:br>
            <a:r>
              <a:rPr lang="sv-SE" sz="2800" smtClean="0">
                <a:solidFill>
                  <a:srgbClr val="000000"/>
                </a:solidFill>
              </a:rPr>
              <a:t>på framtiden</a:t>
            </a:r>
            <a:endParaRPr lang="sv-SE" sz="2800" dirty="0">
              <a:solidFill>
                <a:srgbClr val="000000"/>
              </a:solidFill>
            </a:endParaRPr>
          </a:p>
        </p:txBody>
      </p:sp>
    </p:spTree>
    <p:extLst>
      <p:ext uri="{BB962C8B-B14F-4D97-AF65-F5344CB8AC3E}">
        <p14:creationId xmlns:p14="http://schemas.microsoft.com/office/powerpoint/2010/main" val="18085661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4788024" y="1412776"/>
            <a:ext cx="4104456" cy="648000"/>
          </a:xfrm>
        </p:spPr>
        <p:txBody>
          <a:bodyPr/>
          <a:lstStyle/>
          <a:p>
            <a:r>
              <a:rPr lang="sv-SE" sz="2800" dirty="0" smtClean="0"/>
              <a:t>Planering för nya höghastighetsbanor</a:t>
            </a:r>
            <a:endParaRPr lang="sv-SE" sz="2800" dirty="0"/>
          </a:p>
        </p:txBody>
      </p:sp>
      <p:sp>
        <p:nvSpPr>
          <p:cNvPr id="3" name="Underrubrik 2"/>
          <p:cNvSpPr>
            <a:spLocks noGrp="1"/>
          </p:cNvSpPr>
          <p:nvPr>
            <p:ph sz="quarter" idx="14"/>
          </p:nvPr>
        </p:nvSpPr>
        <p:spPr>
          <a:xfrm>
            <a:off x="4860032" y="2636912"/>
            <a:ext cx="3240088" cy="2663577"/>
          </a:xfrm>
        </p:spPr>
        <p:txBody>
          <a:bodyPr/>
          <a:lstStyle/>
          <a:p>
            <a:pPr marL="342900" indent="-342900">
              <a:buFont typeface="Arial" panose="020B0604020202020204" pitchFamily="34" charset="0"/>
              <a:buChar char="•"/>
            </a:pPr>
            <a:r>
              <a:rPr lang="sv-SE" sz="1800" dirty="0" smtClean="0"/>
              <a:t>Vi utvecklar knutpunkten</a:t>
            </a:r>
          </a:p>
          <a:p>
            <a:pPr marL="342900" indent="-342900">
              <a:buFont typeface="Arial" panose="020B0604020202020204" pitchFamily="34" charset="0"/>
              <a:buChar char="•"/>
            </a:pPr>
            <a:endParaRPr lang="sv-SE" sz="1800" dirty="0" smtClean="0"/>
          </a:p>
          <a:p>
            <a:pPr marL="342900" indent="-342900">
              <a:buFont typeface="Arial" panose="020B0604020202020204" pitchFamily="34" charset="0"/>
              <a:buChar char="•"/>
            </a:pPr>
            <a:r>
              <a:rPr lang="sv-SE" sz="1800" dirty="0" smtClean="0"/>
              <a:t>Nationella </a:t>
            </a:r>
            <a:r>
              <a:rPr lang="sv-SE" sz="1800" dirty="0"/>
              <a:t>och </a:t>
            </a:r>
            <a:r>
              <a:rPr lang="sv-SE" sz="1800" dirty="0" smtClean="0"/>
              <a:t>regionala </a:t>
            </a:r>
            <a:r>
              <a:rPr lang="sv-SE" sz="1800" dirty="0"/>
              <a:t>stråk sammanfaller </a:t>
            </a:r>
            <a:r>
              <a:rPr lang="sv-SE" sz="1800" dirty="0" smtClean="0"/>
              <a:t>– tillsammans </a:t>
            </a:r>
            <a:r>
              <a:rPr lang="sv-SE" sz="1800" dirty="0"/>
              <a:t>utvecklar vi </a:t>
            </a:r>
            <a:r>
              <a:rPr lang="sv-SE" sz="1800" dirty="0" smtClean="0"/>
              <a:t>länet </a:t>
            </a:r>
            <a:r>
              <a:rPr lang="sv-SE" sz="1800" dirty="0"/>
              <a:t>och landet</a:t>
            </a:r>
          </a:p>
          <a:p>
            <a:endParaRPr lang="sv-SE" dirty="0"/>
          </a:p>
        </p:txBody>
      </p:sp>
      <p:pic>
        <p:nvPicPr>
          <p:cNvPr id="7" name="Bildobjekt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1628800"/>
            <a:ext cx="4608512" cy="3272462"/>
          </a:xfrm>
          <a:prstGeom prst="rect">
            <a:avLst/>
          </a:prstGeom>
          <a:noFill/>
          <a:ln>
            <a:noFill/>
          </a:ln>
        </p:spPr>
      </p:pic>
    </p:spTree>
    <p:extLst>
      <p:ext uri="{BB962C8B-B14F-4D97-AF65-F5344CB8AC3E}">
        <p14:creationId xmlns:p14="http://schemas.microsoft.com/office/powerpoint/2010/main" val="21664707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5148064" y="1411200"/>
            <a:ext cx="3095936" cy="648000"/>
          </a:xfrm>
        </p:spPr>
        <p:txBody>
          <a:bodyPr/>
          <a:lstStyle/>
          <a:p>
            <a:r>
              <a:rPr lang="sv-SE" sz="2800" dirty="0" smtClean="0"/>
              <a:t>Dagens kapacitetsbehov</a:t>
            </a:r>
            <a:endParaRPr lang="sv-SE" sz="2800" dirty="0"/>
          </a:p>
        </p:txBody>
      </p:sp>
      <p:sp>
        <p:nvSpPr>
          <p:cNvPr id="6" name="Underrubrik 5"/>
          <p:cNvSpPr>
            <a:spLocks noGrp="1"/>
          </p:cNvSpPr>
          <p:nvPr>
            <p:ph sz="quarter" idx="14"/>
          </p:nvPr>
        </p:nvSpPr>
        <p:spPr/>
        <p:txBody>
          <a:bodyPr/>
          <a:lstStyle/>
          <a:p>
            <a:pPr marL="285750" indent="-285750">
              <a:buFont typeface="Arial" panose="020B0604020202020204" pitchFamily="34" charset="0"/>
              <a:buChar char="•"/>
            </a:pPr>
            <a:r>
              <a:rPr lang="sv-SE" sz="1800" dirty="0" smtClean="0"/>
              <a:t>Utvecklingen inom den regionala tågtrafiken begränsas av infrastrukturen.</a:t>
            </a:r>
          </a:p>
          <a:p>
            <a:pPr marL="285750" indent="-285750">
              <a:buFont typeface="Arial" panose="020B0604020202020204" pitchFamily="34" charset="0"/>
              <a:buChar char="•"/>
            </a:pPr>
            <a:endParaRPr lang="sv-SE" sz="1800" dirty="0" smtClean="0"/>
          </a:p>
          <a:p>
            <a:pPr marL="285750" indent="-285750">
              <a:buFont typeface="Arial" panose="020B0604020202020204" pitchFamily="34" charset="0"/>
              <a:buChar char="•"/>
            </a:pPr>
            <a:r>
              <a:rPr lang="sv-SE" sz="1800" dirty="0" smtClean="0"/>
              <a:t>Persontrafik och gods</a:t>
            </a:r>
            <a:endParaRPr lang="sv-SE" sz="1800" dirty="0"/>
          </a:p>
          <a:p>
            <a:endParaRPr lang="sv-SE" dirty="0"/>
          </a:p>
        </p:txBody>
      </p:sp>
      <p:sp>
        <p:nvSpPr>
          <p:cNvPr id="4" name="Platshållare för text 3"/>
          <p:cNvSpPr>
            <a:spLocks noGrp="1"/>
          </p:cNvSpPr>
          <p:nvPr>
            <p:ph type="body" sz="quarter" idx="15"/>
          </p:nvPr>
        </p:nvSpPr>
        <p:spPr/>
        <p:txBody>
          <a:bodyPr/>
          <a:lstStyle/>
          <a:p>
            <a:endParaRPr lang="sv-SE"/>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3" y="1556792"/>
            <a:ext cx="4268381"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5672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644008" y="1700808"/>
            <a:ext cx="4104000" cy="1310400"/>
          </a:xfrm>
        </p:spPr>
        <p:txBody>
          <a:bodyPr/>
          <a:lstStyle/>
          <a:p>
            <a:r>
              <a:rPr lang="sv-SE" sz="2800" dirty="0" smtClean="0"/>
              <a:t>Regionala kollektivtrafikens </a:t>
            </a:r>
            <a:br>
              <a:rPr lang="sv-SE" sz="2800" dirty="0" smtClean="0"/>
            </a:br>
            <a:r>
              <a:rPr lang="sv-SE" sz="2800" dirty="0" smtClean="0"/>
              <a:t>krav på infrastrukturen</a:t>
            </a:r>
            <a:endParaRPr lang="sv-SE" sz="2800" dirty="0"/>
          </a:p>
        </p:txBody>
      </p:sp>
      <p:sp>
        <p:nvSpPr>
          <p:cNvPr id="5" name="Platshållare för text 4"/>
          <p:cNvSpPr>
            <a:spLocks noGrp="1"/>
          </p:cNvSpPr>
          <p:nvPr>
            <p:ph type="subTitle" idx="1"/>
          </p:nvPr>
        </p:nvSpPr>
        <p:spPr/>
        <p:txBody>
          <a:bodyPr/>
          <a:lstStyle/>
          <a:p>
            <a:pPr marL="342900" indent="-342900">
              <a:buFont typeface="Arial" panose="020B0604020202020204" pitchFamily="34" charset="0"/>
              <a:buChar char="•"/>
            </a:pPr>
            <a:r>
              <a:rPr lang="sv-SE" sz="1800" dirty="0" smtClean="0"/>
              <a:t>Stora beställningar av nya fordon de närmaste åren</a:t>
            </a:r>
          </a:p>
          <a:p>
            <a:pPr marL="342900" indent="-342900">
              <a:buFont typeface="Arial" panose="020B0604020202020204" pitchFamily="34" charset="0"/>
              <a:buChar char="•"/>
            </a:pPr>
            <a:endParaRPr lang="sv-SE" sz="1800" dirty="0" smtClean="0"/>
          </a:p>
          <a:p>
            <a:pPr marL="342900" indent="-342900">
              <a:buFont typeface="Arial" panose="020B0604020202020204" pitchFamily="34" charset="0"/>
              <a:buChar char="•"/>
            </a:pPr>
            <a:r>
              <a:rPr lang="sv-SE" sz="1800" dirty="0" smtClean="0"/>
              <a:t>Restider</a:t>
            </a:r>
          </a:p>
          <a:p>
            <a:pPr marL="342900" indent="-342900">
              <a:buFont typeface="Arial" panose="020B0604020202020204" pitchFamily="34" charset="0"/>
              <a:buChar char="•"/>
            </a:pPr>
            <a:r>
              <a:rPr lang="sv-SE" sz="1800" dirty="0" smtClean="0"/>
              <a:t>Mötesstationer, längd och antal</a:t>
            </a:r>
          </a:p>
          <a:p>
            <a:pPr marL="342900" indent="-342900">
              <a:buFont typeface="Arial" panose="020B0604020202020204" pitchFamily="34" charset="0"/>
              <a:buChar char="•"/>
            </a:pPr>
            <a:r>
              <a:rPr lang="sv-SE" sz="1800" dirty="0" smtClean="0"/>
              <a:t>Elektrifiering</a:t>
            </a:r>
          </a:p>
          <a:p>
            <a:endParaRPr lang="sv-SE" dirty="0" smtClean="0"/>
          </a:p>
          <a:p>
            <a:endParaRPr lang="sv-SE" dirty="0"/>
          </a:p>
        </p:txBody>
      </p:sp>
      <p:pic>
        <p:nvPicPr>
          <p:cNvPr id="6" name="Platshållare för bild 5"/>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676" r="676"/>
          <a:stretch>
            <a:fillRect/>
          </a:stretch>
        </p:blipFill>
        <p:spPr/>
      </p:pic>
      <p:sp>
        <p:nvSpPr>
          <p:cNvPr id="3" name="Platshållare för datum 2"/>
          <p:cNvSpPr>
            <a:spLocks noGrp="1"/>
          </p:cNvSpPr>
          <p:nvPr>
            <p:ph type="dt" sz="half" idx="4294967295"/>
          </p:nvPr>
        </p:nvSpPr>
        <p:spPr>
          <a:xfrm>
            <a:off x="0" y="6480175"/>
            <a:ext cx="717550" cy="215900"/>
          </a:xfrm>
        </p:spPr>
        <p:txBody>
          <a:bodyPr/>
          <a:lstStyle/>
          <a:p>
            <a:fld id="{02675C4B-9A6B-4700-9375-615A4C8898EA}" type="datetime1">
              <a:rPr lang="sv-SE" smtClean="0">
                <a:solidFill>
                  <a:srgbClr val="000000"/>
                </a:solidFill>
              </a:rPr>
              <a:pPr/>
              <a:t>2015-09-16</a:t>
            </a:fld>
            <a:endParaRPr lang="sv-SE">
              <a:solidFill>
                <a:srgbClr val="000000"/>
              </a:solidFill>
            </a:endParaRPr>
          </a:p>
        </p:txBody>
      </p:sp>
    </p:spTree>
    <p:extLst>
      <p:ext uri="{BB962C8B-B14F-4D97-AF65-F5344CB8AC3E}">
        <p14:creationId xmlns:p14="http://schemas.microsoft.com/office/powerpoint/2010/main" val="1137024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uro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662863"/>
          </a:xfrm>
          <a:prstGeom prst="rect">
            <a:avLst/>
          </a:prstGeom>
          <a:noFill/>
          <a:extLst>
            <a:ext uri="{909E8E84-426E-40DD-AFC4-6F175D3DCCD1}">
              <a14:hiddenFill xmlns:a14="http://schemas.microsoft.com/office/drawing/2010/main">
                <a:solidFill>
                  <a:srgbClr val="FFFFFF"/>
                </a:solidFill>
              </a14:hiddenFill>
            </a:ext>
          </a:extLst>
        </p:spPr>
      </p:pic>
      <p:sp>
        <p:nvSpPr>
          <p:cNvPr id="40964" name="Text Box 4"/>
          <p:cNvSpPr txBox="1">
            <a:spLocks noChangeArrowheads="1"/>
          </p:cNvSpPr>
          <p:nvPr/>
        </p:nvSpPr>
        <p:spPr bwMode="auto">
          <a:xfrm>
            <a:off x="609600" y="1524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a:solidFill>
                  <a:prstClr val="white"/>
                </a:solidFill>
                <a:latin typeface="Calibri"/>
              </a:rPr>
              <a:t>Fyra län</a:t>
            </a:r>
          </a:p>
        </p:txBody>
      </p:sp>
      <p:sp>
        <p:nvSpPr>
          <p:cNvPr id="40965" name="Text Box 5"/>
          <p:cNvSpPr txBox="1">
            <a:spLocks noChangeArrowheads="1"/>
          </p:cNvSpPr>
          <p:nvPr/>
        </p:nvSpPr>
        <p:spPr bwMode="auto">
          <a:xfrm>
            <a:off x="2177134" y="2438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a:solidFill>
                  <a:prstClr val="white"/>
                </a:solidFill>
                <a:latin typeface="Calibri"/>
              </a:rPr>
              <a:t>Tre landskap</a:t>
            </a:r>
          </a:p>
        </p:txBody>
      </p:sp>
      <p:sp>
        <p:nvSpPr>
          <p:cNvPr id="40966" name="Text Box 6"/>
          <p:cNvSpPr txBox="1">
            <a:spLocks noChangeArrowheads="1"/>
          </p:cNvSpPr>
          <p:nvPr/>
        </p:nvSpPr>
        <p:spPr bwMode="auto">
          <a:xfrm>
            <a:off x="457200" y="2819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a:solidFill>
                  <a:prstClr val="white"/>
                </a:solidFill>
                <a:latin typeface="Calibri"/>
              </a:rPr>
              <a:t>Storstad</a:t>
            </a:r>
          </a:p>
        </p:txBody>
      </p:sp>
      <p:sp>
        <p:nvSpPr>
          <p:cNvPr id="40967" name="Text Box 7"/>
          <p:cNvSpPr txBox="1">
            <a:spLocks noChangeArrowheads="1"/>
          </p:cNvSpPr>
          <p:nvPr/>
        </p:nvSpPr>
        <p:spPr bwMode="auto">
          <a:xfrm>
            <a:off x="3543300" y="342075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a:solidFill>
                  <a:prstClr val="white"/>
                </a:solidFill>
                <a:latin typeface="Calibri"/>
              </a:rPr>
              <a:t>Småstad</a:t>
            </a:r>
          </a:p>
        </p:txBody>
      </p:sp>
      <p:sp>
        <p:nvSpPr>
          <p:cNvPr id="40968" name="Text Box 8"/>
          <p:cNvSpPr txBox="1">
            <a:spLocks noChangeArrowheads="1"/>
          </p:cNvSpPr>
          <p:nvPr/>
        </p:nvSpPr>
        <p:spPr bwMode="auto">
          <a:xfrm>
            <a:off x="1371600" y="3962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a:solidFill>
                  <a:prstClr val="white"/>
                </a:solidFill>
                <a:latin typeface="Calibri"/>
              </a:rPr>
              <a:t>Glesbygd</a:t>
            </a:r>
          </a:p>
        </p:txBody>
      </p:sp>
      <p:sp>
        <p:nvSpPr>
          <p:cNvPr id="40969" name="Text Box 9"/>
          <p:cNvSpPr txBox="1">
            <a:spLocks noChangeArrowheads="1"/>
          </p:cNvSpPr>
          <p:nvPr/>
        </p:nvSpPr>
        <p:spPr bwMode="auto">
          <a:xfrm>
            <a:off x="5562600" y="3581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a:solidFill>
                  <a:prstClr val="white"/>
                </a:solidFill>
                <a:latin typeface="Calibri"/>
              </a:rPr>
              <a:t>Trängsel</a:t>
            </a:r>
          </a:p>
        </p:txBody>
      </p:sp>
      <p:sp>
        <p:nvSpPr>
          <p:cNvPr id="40970" name="Text Box 10"/>
          <p:cNvSpPr txBox="1">
            <a:spLocks noChangeArrowheads="1"/>
          </p:cNvSpPr>
          <p:nvPr/>
        </p:nvSpPr>
        <p:spPr bwMode="auto">
          <a:xfrm>
            <a:off x="3352800" y="44196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a:solidFill>
                  <a:prstClr val="white"/>
                </a:solidFill>
                <a:latin typeface="Calibri"/>
              </a:rPr>
              <a:t>Utrymme</a:t>
            </a:r>
          </a:p>
        </p:txBody>
      </p:sp>
      <p:sp>
        <p:nvSpPr>
          <p:cNvPr id="40971" name="Text Box 11"/>
          <p:cNvSpPr txBox="1">
            <a:spLocks noChangeArrowheads="1"/>
          </p:cNvSpPr>
          <p:nvPr/>
        </p:nvSpPr>
        <p:spPr bwMode="auto">
          <a:xfrm>
            <a:off x="5943600" y="5105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a:solidFill>
                  <a:prstClr val="white"/>
                </a:solidFill>
                <a:latin typeface="Calibri"/>
              </a:rPr>
              <a:t>Universitet</a:t>
            </a:r>
          </a:p>
        </p:txBody>
      </p:sp>
      <p:sp>
        <p:nvSpPr>
          <p:cNvPr id="40972" name="Text Box 12"/>
          <p:cNvSpPr txBox="1">
            <a:spLocks noChangeArrowheads="1"/>
          </p:cNvSpPr>
          <p:nvPr/>
        </p:nvSpPr>
        <p:spPr bwMode="auto">
          <a:xfrm>
            <a:off x="6019800" y="11430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a:solidFill>
                  <a:prstClr val="white"/>
                </a:solidFill>
                <a:latin typeface="Calibri"/>
              </a:rPr>
              <a:t>Skogsbruk</a:t>
            </a:r>
          </a:p>
        </p:txBody>
      </p:sp>
      <p:sp>
        <p:nvSpPr>
          <p:cNvPr id="40973" name="Text Box 13"/>
          <p:cNvSpPr txBox="1">
            <a:spLocks noChangeArrowheads="1"/>
          </p:cNvSpPr>
          <p:nvPr/>
        </p:nvSpPr>
        <p:spPr bwMode="auto">
          <a:xfrm>
            <a:off x="5498697" y="2791903"/>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a:solidFill>
                  <a:prstClr val="white"/>
                </a:solidFill>
                <a:latin typeface="Calibri"/>
              </a:rPr>
              <a:t>Tillverkningsindustri</a:t>
            </a:r>
          </a:p>
        </p:txBody>
      </p:sp>
      <p:sp>
        <p:nvSpPr>
          <p:cNvPr id="40974" name="Text Box 14"/>
          <p:cNvSpPr txBox="1">
            <a:spLocks noChangeArrowheads="1"/>
          </p:cNvSpPr>
          <p:nvPr/>
        </p:nvSpPr>
        <p:spPr bwMode="auto">
          <a:xfrm>
            <a:off x="0" y="6154167"/>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auto">
              <a:spcBef>
                <a:spcPct val="50000"/>
              </a:spcBef>
              <a:spcAft>
                <a:spcPts val="0"/>
              </a:spcAft>
            </a:pPr>
            <a:r>
              <a:rPr lang="sv-SE" sz="4400" dirty="0" smtClean="0">
                <a:solidFill>
                  <a:srgbClr val="FFFF66"/>
                </a:solidFill>
                <a:latin typeface="Calibri"/>
              </a:rPr>
              <a:t>Sydsverige – Sveriges lokomotiv</a:t>
            </a:r>
            <a:endParaRPr lang="sv-SE" sz="4400" dirty="0">
              <a:solidFill>
                <a:srgbClr val="FFFF66"/>
              </a:solidFill>
              <a:latin typeface="Calibri"/>
            </a:endParaRPr>
          </a:p>
        </p:txBody>
      </p:sp>
      <p:sp>
        <p:nvSpPr>
          <p:cNvPr id="40975" name="Text Box 15"/>
          <p:cNvSpPr txBox="1">
            <a:spLocks noChangeArrowheads="1"/>
          </p:cNvSpPr>
          <p:nvPr/>
        </p:nvSpPr>
        <p:spPr bwMode="auto">
          <a:xfrm>
            <a:off x="838200" y="51054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a:solidFill>
                  <a:prstClr val="white"/>
                </a:solidFill>
                <a:latin typeface="Calibri"/>
              </a:rPr>
              <a:t>Semesterparadis</a:t>
            </a:r>
          </a:p>
        </p:txBody>
      </p:sp>
      <p:sp>
        <p:nvSpPr>
          <p:cNvPr id="40976" name="Text Box 16"/>
          <p:cNvSpPr txBox="1">
            <a:spLocks noChangeArrowheads="1"/>
          </p:cNvSpPr>
          <p:nvPr/>
        </p:nvSpPr>
        <p:spPr bwMode="auto">
          <a:xfrm>
            <a:off x="6655143" y="4312182"/>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err="1">
                <a:solidFill>
                  <a:prstClr val="white"/>
                </a:solidFill>
                <a:latin typeface="Calibri"/>
              </a:rPr>
              <a:t>Hitech</a:t>
            </a:r>
            <a:endParaRPr lang="sv-SE" sz="2400" dirty="0">
              <a:solidFill>
                <a:prstClr val="white"/>
              </a:solidFill>
              <a:latin typeface="Calibri"/>
            </a:endParaRPr>
          </a:p>
        </p:txBody>
      </p:sp>
      <p:sp>
        <p:nvSpPr>
          <p:cNvPr id="40977" name="Oval 17"/>
          <p:cNvSpPr>
            <a:spLocks noChangeArrowheads="1"/>
          </p:cNvSpPr>
          <p:nvPr/>
        </p:nvSpPr>
        <p:spPr bwMode="auto">
          <a:xfrm>
            <a:off x="3639911" y="5028976"/>
            <a:ext cx="1160689" cy="1187884"/>
          </a:xfrm>
          <a:prstGeom prst="ellipse">
            <a:avLst/>
          </a:prstGeom>
          <a:noFill/>
          <a:ln w="76200">
            <a:solidFill>
              <a:srgbClr val="FFFF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sv-SE">
              <a:solidFill>
                <a:prstClr val="black"/>
              </a:solidFill>
              <a:latin typeface="Calibri"/>
            </a:endParaRPr>
          </a:p>
        </p:txBody>
      </p:sp>
      <p:sp>
        <p:nvSpPr>
          <p:cNvPr id="40978" name="Text Box 18"/>
          <p:cNvSpPr txBox="1">
            <a:spLocks noChangeArrowheads="1"/>
          </p:cNvSpPr>
          <p:nvPr/>
        </p:nvSpPr>
        <p:spPr bwMode="auto">
          <a:xfrm>
            <a:off x="3733800" y="1295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smtClean="0">
                <a:solidFill>
                  <a:prstClr val="white"/>
                </a:solidFill>
                <a:latin typeface="Calibri"/>
              </a:rPr>
              <a:t>58 </a:t>
            </a:r>
            <a:r>
              <a:rPr lang="sv-SE" sz="2400" dirty="0">
                <a:solidFill>
                  <a:prstClr val="white"/>
                </a:solidFill>
                <a:latin typeface="Calibri"/>
              </a:rPr>
              <a:t>kommuner</a:t>
            </a:r>
          </a:p>
        </p:txBody>
      </p:sp>
      <p:sp>
        <p:nvSpPr>
          <p:cNvPr id="40979" name="Text Box 19"/>
          <p:cNvSpPr txBox="1">
            <a:spLocks noChangeArrowheads="1"/>
          </p:cNvSpPr>
          <p:nvPr/>
        </p:nvSpPr>
        <p:spPr bwMode="auto">
          <a:xfrm>
            <a:off x="7086600" y="3200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endParaRPr lang="sv-SE" sz="2400">
              <a:solidFill>
                <a:prstClr val="black"/>
              </a:solidFill>
              <a:latin typeface="Times New Roman" pitchFamily="18" charset="0"/>
            </a:endParaRPr>
          </a:p>
        </p:txBody>
      </p:sp>
      <p:sp>
        <p:nvSpPr>
          <p:cNvPr id="19" name="Text Box 12"/>
          <p:cNvSpPr txBox="1">
            <a:spLocks noChangeArrowheads="1"/>
          </p:cNvSpPr>
          <p:nvPr/>
        </p:nvSpPr>
        <p:spPr bwMode="auto">
          <a:xfrm>
            <a:off x="6515100" y="1807481"/>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smtClean="0">
                <a:solidFill>
                  <a:prstClr val="white"/>
                </a:solidFill>
                <a:latin typeface="Calibri"/>
              </a:rPr>
              <a:t>Jordbruk</a:t>
            </a:r>
            <a:endParaRPr lang="sv-SE" sz="2400" dirty="0">
              <a:solidFill>
                <a:prstClr val="white"/>
              </a:solidFill>
              <a:latin typeface="Calibri"/>
            </a:endParaRPr>
          </a:p>
        </p:txBody>
      </p:sp>
      <p:sp>
        <p:nvSpPr>
          <p:cNvPr id="20" name="Text Box 13"/>
          <p:cNvSpPr txBox="1">
            <a:spLocks noChangeArrowheads="1"/>
          </p:cNvSpPr>
          <p:nvPr/>
        </p:nvSpPr>
        <p:spPr bwMode="auto">
          <a:xfrm>
            <a:off x="5562600" y="5672136"/>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smtClean="0">
                <a:solidFill>
                  <a:prstClr val="white"/>
                </a:solidFill>
                <a:latin typeface="Calibri"/>
              </a:rPr>
              <a:t>Sjukvård</a:t>
            </a:r>
            <a:endParaRPr lang="sv-SE" sz="2400" dirty="0">
              <a:solidFill>
                <a:prstClr val="white"/>
              </a:solidFill>
              <a:latin typeface="Calibri"/>
            </a:endParaRPr>
          </a:p>
        </p:txBody>
      </p:sp>
      <p:sp>
        <p:nvSpPr>
          <p:cNvPr id="21" name="Text Box 13"/>
          <p:cNvSpPr txBox="1">
            <a:spLocks noChangeArrowheads="1"/>
          </p:cNvSpPr>
          <p:nvPr/>
        </p:nvSpPr>
        <p:spPr bwMode="auto">
          <a:xfrm>
            <a:off x="952500" y="64114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sv-SE" sz="2400" dirty="0" smtClean="0">
                <a:solidFill>
                  <a:prstClr val="white"/>
                </a:solidFill>
                <a:latin typeface="Calibri"/>
              </a:rPr>
              <a:t>Regional utveckling</a:t>
            </a:r>
            <a:endParaRPr lang="sv-SE" sz="2400" dirty="0">
              <a:solidFill>
                <a:prstClr val="white"/>
              </a:solidFill>
              <a:latin typeface="Calibri"/>
            </a:endParaRPr>
          </a:p>
        </p:txBody>
      </p:sp>
    </p:spTree>
    <p:extLst>
      <p:ext uri="{BB962C8B-B14F-4D97-AF65-F5344CB8AC3E}">
        <p14:creationId xmlns:p14="http://schemas.microsoft.com/office/powerpoint/2010/main" val="34554438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32040" y="1617918"/>
            <a:ext cx="3528392" cy="648000"/>
          </a:xfrm>
        </p:spPr>
        <p:txBody>
          <a:bodyPr/>
          <a:lstStyle/>
          <a:p>
            <a:r>
              <a:rPr lang="sv-SE" sz="2800" dirty="0" smtClean="0"/>
              <a:t>Genomförda </a:t>
            </a:r>
            <a:r>
              <a:rPr lang="sv-SE" sz="2800" dirty="0" err="1" smtClean="0"/>
              <a:t>ÅVS:er</a:t>
            </a:r>
            <a:r>
              <a:rPr lang="sv-SE" dirty="0" smtClean="0"/>
              <a:t/>
            </a:r>
            <a:br>
              <a:rPr lang="sv-SE" dirty="0" smtClean="0"/>
            </a:br>
            <a:r>
              <a:rPr lang="sv-SE" sz="2000" dirty="0"/>
              <a:t>Jönköpingsbanan och Y:et</a:t>
            </a:r>
            <a:br>
              <a:rPr lang="sv-SE" sz="2000" dirty="0"/>
            </a:br>
            <a:endParaRPr lang="sv-SE" sz="2000" dirty="0"/>
          </a:p>
        </p:txBody>
      </p:sp>
      <p:sp>
        <p:nvSpPr>
          <p:cNvPr id="3" name="Platshållare för datum 2"/>
          <p:cNvSpPr>
            <a:spLocks noGrp="1"/>
          </p:cNvSpPr>
          <p:nvPr>
            <p:ph type="dt" sz="half" idx="10"/>
          </p:nvPr>
        </p:nvSpPr>
        <p:spPr/>
        <p:txBody>
          <a:bodyPr/>
          <a:lstStyle/>
          <a:p>
            <a:fld id="{02675C4B-9A6B-4700-9375-615A4C8898EA}" type="datetime1">
              <a:rPr lang="sv-SE" smtClean="0">
                <a:solidFill>
                  <a:srgbClr val="000000"/>
                </a:solidFill>
              </a:rPr>
              <a:pPr/>
              <a:t>2015-09-16</a:t>
            </a:fld>
            <a:endParaRPr lang="sv-SE">
              <a:solidFill>
                <a:srgbClr val="000000"/>
              </a:solidFill>
            </a:endParaRPr>
          </a:p>
        </p:txBody>
      </p:sp>
      <p:sp>
        <p:nvSpPr>
          <p:cNvPr id="5" name="Platshållare för text 4"/>
          <p:cNvSpPr>
            <a:spLocks noGrp="1"/>
          </p:cNvSpPr>
          <p:nvPr>
            <p:ph type="body" sz="quarter" idx="15"/>
          </p:nvPr>
        </p:nvSpPr>
        <p:spPr>
          <a:xfrm>
            <a:off x="5004048" y="2852936"/>
            <a:ext cx="3816350" cy="2664470"/>
          </a:xfrm>
        </p:spPr>
        <p:txBody>
          <a:bodyPr/>
          <a:lstStyle/>
          <a:p>
            <a:r>
              <a:rPr lang="sv-SE" dirty="0" smtClean="0"/>
              <a:t>Ökad kapacitet och höjd hastighet</a:t>
            </a:r>
          </a:p>
          <a:p>
            <a:r>
              <a:rPr lang="sv-SE" dirty="0" smtClean="0"/>
              <a:t>Framtidssäkring för godstrafik – Jönköping S</a:t>
            </a:r>
          </a:p>
          <a:p>
            <a:r>
              <a:rPr lang="sv-SE" dirty="0" smtClean="0"/>
              <a:t>Elektrifiering</a:t>
            </a:r>
            <a:endParaRPr lang="sv-SE" dirty="0"/>
          </a:p>
        </p:txBody>
      </p:sp>
      <p:grpSp>
        <p:nvGrpSpPr>
          <p:cNvPr id="9" name="Grupp 8"/>
          <p:cNvGrpSpPr/>
          <p:nvPr/>
        </p:nvGrpSpPr>
        <p:grpSpPr>
          <a:xfrm>
            <a:off x="539552" y="1612523"/>
            <a:ext cx="3936525" cy="3627050"/>
            <a:chOff x="4451898" y="2276872"/>
            <a:chExt cx="3936525" cy="362705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1898" y="2276872"/>
              <a:ext cx="3936525" cy="36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llips 6"/>
            <p:cNvSpPr/>
            <p:nvPr/>
          </p:nvSpPr>
          <p:spPr>
            <a:xfrm rot="2686881">
              <a:off x="4912946" y="2960650"/>
              <a:ext cx="2185351" cy="576064"/>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srgbClr val="FFFFFF"/>
                </a:solidFill>
              </a:endParaRPr>
            </a:p>
          </p:txBody>
        </p:sp>
        <p:sp>
          <p:nvSpPr>
            <p:cNvPr id="8" name="Ellips 7"/>
            <p:cNvSpPr/>
            <p:nvPr/>
          </p:nvSpPr>
          <p:spPr>
            <a:xfrm rot="5841963">
              <a:off x="5074093" y="3556716"/>
              <a:ext cx="1944390" cy="1394913"/>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srgbClr val="FFFFFF"/>
                </a:solidFill>
              </a:endParaRPr>
            </a:p>
          </p:txBody>
        </p:sp>
      </p:grpSp>
    </p:spTree>
    <p:extLst>
      <p:ext uri="{BB962C8B-B14F-4D97-AF65-F5344CB8AC3E}">
        <p14:creationId xmlns:p14="http://schemas.microsoft.com/office/powerpoint/2010/main" val="39510277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4572000" y="1772816"/>
            <a:ext cx="4248472" cy="1310400"/>
          </a:xfrm>
        </p:spPr>
        <p:txBody>
          <a:bodyPr/>
          <a:lstStyle/>
          <a:p>
            <a:r>
              <a:rPr lang="sv-SE" sz="2800" dirty="0" smtClean="0"/>
              <a:t>Regionens prioriteringar:</a:t>
            </a:r>
            <a:endParaRPr lang="sv-SE" sz="2800" dirty="0"/>
          </a:p>
          <a:p>
            <a:pPr marL="285750" indent="-285750">
              <a:buFont typeface="Symbol" panose="05050102010706020507" pitchFamily="18" charset="2"/>
              <a:buChar char=""/>
            </a:pPr>
            <a:endParaRPr lang="sv-SE" sz="1800" dirty="0" smtClean="0"/>
          </a:p>
          <a:p>
            <a:pPr marL="285750" indent="-285750">
              <a:spcAft>
                <a:spcPts val="600"/>
              </a:spcAft>
              <a:buFont typeface="Arial" panose="020B0604020202020204" pitchFamily="34" charset="0"/>
              <a:buChar char="•"/>
            </a:pPr>
            <a:r>
              <a:rPr lang="sv-SE" sz="1800" dirty="0" smtClean="0"/>
              <a:t>Nya höghastighetsbanor</a:t>
            </a:r>
          </a:p>
          <a:p>
            <a:pPr marL="285750" indent="-285750">
              <a:spcAft>
                <a:spcPts val="600"/>
              </a:spcAft>
              <a:buFont typeface="Symbol" panose="05050102010706020507" pitchFamily="18" charset="2"/>
              <a:buChar char=""/>
            </a:pPr>
            <a:r>
              <a:rPr lang="sv-SE" sz="1200" dirty="0"/>
              <a:t>Södra stambanan måste stärkas</a:t>
            </a:r>
          </a:p>
          <a:p>
            <a:pPr marL="285750" indent="-285750">
              <a:spcAft>
                <a:spcPts val="600"/>
              </a:spcAft>
              <a:buFont typeface="Arial" panose="020B0604020202020204" pitchFamily="34" charset="0"/>
              <a:buChar char="•"/>
            </a:pPr>
            <a:r>
              <a:rPr lang="sv-SE" sz="1800" dirty="0" smtClean="0"/>
              <a:t>Förverkliga nuvarande plan och genomförda </a:t>
            </a:r>
            <a:r>
              <a:rPr lang="sv-SE" sz="1800" dirty="0" err="1" smtClean="0"/>
              <a:t>åvs:er</a:t>
            </a:r>
            <a:endParaRPr lang="sv-SE" sz="1800" dirty="0" smtClean="0"/>
          </a:p>
          <a:p>
            <a:pPr marL="285750" indent="-285750">
              <a:spcAft>
                <a:spcPts val="600"/>
              </a:spcAft>
              <a:buFont typeface="Arial" panose="020B0604020202020204" pitchFamily="34" charset="0"/>
              <a:buChar char="•"/>
            </a:pPr>
            <a:r>
              <a:rPr lang="sv-SE" sz="1800" dirty="0" smtClean="0"/>
              <a:t>Framtiden för övriga banor</a:t>
            </a:r>
          </a:p>
          <a:p>
            <a:pPr marL="285750" indent="-285750">
              <a:buFont typeface="Symbol" panose="05050102010706020507" pitchFamily="18" charset="2"/>
              <a:buChar char=""/>
            </a:pPr>
            <a:r>
              <a:rPr lang="sv-SE" sz="1200" dirty="0" smtClean="0"/>
              <a:t>Matningen </a:t>
            </a:r>
            <a:r>
              <a:rPr lang="sv-SE" sz="1200" dirty="0"/>
              <a:t>till </a:t>
            </a:r>
            <a:r>
              <a:rPr lang="sv-SE" sz="1200" dirty="0" smtClean="0"/>
              <a:t>nya höghastighetsbanor </a:t>
            </a:r>
            <a:r>
              <a:rPr lang="sv-SE" sz="1200" dirty="0"/>
              <a:t>måste säkerställas</a:t>
            </a:r>
          </a:p>
          <a:p>
            <a:pPr marL="285750" indent="-285750">
              <a:buFont typeface="Arial" panose="020B0604020202020204" pitchFamily="34" charset="0"/>
              <a:buChar char="•"/>
            </a:pPr>
            <a:r>
              <a:rPr lang="sv-SE" sz="1800" dirty="0"/>
              <a:t>M</a:t>
            </a:r>
            <a:r>
              <a:rPr lang="sv-SE" sz="1800" dirty="0" smtClean="0"/>
              <a:t>otorväg Stockholm-Göteborg</a:t>
            </a:r>
          </a:p>
          <a:p>
            <a:pPr marL="285750" indent="-285750">
              <a:buFont typeface="Symbol" panose="05050102010706020507" pitchFamily="18" charset="2"/>
              <a:buChar char=""/>
            </a:pPr>
            <a:r>
              <a:rPr lang="sv-SE" sz="1200" dirty="0" smtClean="0"/>
              <a:t>Åtgärda felande länken Ulricehamn-Jönköping</a:t>
            </a:r>
            <a:endParaRPr lang="sv-SE" sz="1200"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988840"/>
            <a:ext cx="3590544" cy="3166872"/>
          </a:xfrm>
          <a:prstGeom prst="rect">
            <a:avLst/>
          </a:prstGeom>
        </p:spPr>
      </p:pic>
    </p:spTree>
    <p:extLst>
      <p:ext uri="{BB962C8B-B14F-4D97-AF65-F5344CB8AC3E}">
        <p14:creationId xmlns:p14="http://schemas.microsoft.com/office/powerpoint/2010/main" val="175572793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265337" cy="2123658"/>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Robert </a:t>
            </a:r>
            <a:r>
              <a:rPr lang="sv-SE" sz="3200" dirty="0" err="1" smtClean="0">
                <a:solidFill>
                  <a:prstClr val="white">
                    <a:lumMod val="50000"/>
                  </a:prstClr>
                </a:solidFill>
                <a:cs typeface="Arial" panose="020B0604020202020204" pitchFamily="34" charset="0"/>
              </a:rPr>
              <a:t>Örtegren</a:t>
            </a:r>
            <a:endParaRPr lang="sv-SE" sz="3200" dirty="0" smtClean="0">
              <a:solidFill>
                <a:prstClr val="white">
                  <a:lumMod val="50000"/>
                </a:prstClr>
              </a:solidFill>
              <a:cs typeface="Arial" panose="020B0604020202020204" pitchFamily="34" charset="0"/>
            </a:endParaRPr>
          </a:p>
          <a:p>
            <a:r>
              <a:rPr lang="sv-SE" sz="2000" i="1" dirty="0" smtClean="0">
                <a:solidFill>
                  <a:prstClr val="white">
                    <a:lumMod val="50000"/>
                  </a:prstClr>
                </a:solidFill>
                <a:cs typeface="Arial" panose="020B0604020202020204" pitchFamily="34" charset="0"/>
              </a:rPr>
              <a:t>Länsstyrelsen i Stockholm</a:t>
            </a:r>
          </a:p>
          <a:p>
            <a:r>
              <a:rPr lang="sv-SE" sz="2000" i="1" dirty="0" smtClean="0">
                <a:solidFill>
                  <a:prstClr val="white">
                    <a:lumMod val="50000"/>
                  </a:prstClr>
                </a:solidFill>
                <a:cs typeface="Arial" panose="020B0604020202020204" pitchFamily="34" charset="0"/>
              </a:rPr>
              <a:t>En bättre sits; Örebro, Västmanland, Östergötland, Uppsala, Stockholm, Sörmland och Gotland</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4896544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95536" y="116632"/>
            <a:ext cx="7200800" cy="1224136"/>
          </a:xfrm>
        </p:spPr>
        <p:txBody>
          <a:bodyPr>
            <a:normAutofit/>
          </a:bodyPr>
          <a:lstStyle/>
          <a:p>
            <a:r>
              <a:rPr lang="sv-SE" dirty="0" smtClean="0"/>
              <a:t>En Bättre Sits-samarbetet</a:t>
            </a:r>
            <a:endParaRPr lang="sv-SE" sz="3600" dirty="0"/>
          </a:p>
        </p:txBody>
      </p:sp>
      <p:pic>
        <p:nvPicPr>
          <p:cNvPr id="1028" name="Picture 4" descr="http://www.enbattresits.se/malareniweb/Arbetspendling_2008/Arbetspendling_2008/Sidor/Mellankommunal_pendling_files/Media/Mellankommunal%20pendling%2003/Mellankommunal%20pendling%2003.jpg?disposition=download"/>
          <p:cNvPicPr>
            <a:picLocks noChangeAspect="1" noChangeArrowheads="1"/>
          </p:cNvPicPr>
          <p:nvPr/>
        </p:nvPicPr>
        <p:blipFill>
          <a:blip r:embed="rId3" cstate="print"/>
          <a:srcRect l="6361" t="4674" r="5494" b="6520"/>
          <a:stretch>
            <a:fillRect/>
          </a:stretch>
        </p:blipFill>
        <p:spPr bwMode="auto">
          <a:xfrm>
            <a:off x="6516216" y="3140968"/>
            <a:ext cx="2557911" cy="3645024"/>
          </a:xfrm>
          <a:prstGeom prst="rect">
            <a:avLst/>
          </a:prstGeom>
          <a:noFill/>
        </p:spPr>
      </p:pic>
      <p:sp>
        <p:nvSpPr>
          <p:cNvPr id="9" name="Rektangel 8"/>
          <p:cNvSpPr/>
          <p:nvPr/>
        </p:nvSpPr>
        <p:spPr>
          <a:xfrm>
            <a:off x="1259632" y="1196752"/>
            <a:ext cx="5688632" cy="400110"/>
          </a:xfrm>
          <a:prstGeom prst="rect">
            <a:avLst/>
          </a:prstGeom>
        </p:spPr>
        <p:txBody>
          <a:bodyPr wrap="square">
            <a:spAutoFit/>
          </a:bodyPr>
          <a:lstStyle/>
          <a:p>
            <a:pPr fontAlgn="auto">
              <a:spcBef>
                <a:spcPts val="0"/>
              </a:spcBef>
              <a:spcAft>
                <a:spcPts val="0"/>
              </a:spcAft>
            </a:pPr>
            <a:r>
              <a:rPr lang="sv-SE" sz="2000" i="1" dirty="0" smtClean="0">
                <a:solidFill>
                  <a:prstClr val="black"/>
                </a:solidFill>
                <a:latin typeface="Calibri"/>
              </a:rPr>
              <a:t>De funktionella sambanden definierar vår ”region”</a:t>
            </a:r>
            <a:endParaRPr lang="sv-SE" sz="2000" i="1" dirty="0">
              <a:solidFill>
                <a:prstClr val="black"/>
              </a:solidFill>
              <a:latin typeface="Calibri"/>
            </a:endParaRPr>
          </a:p>
        </p:txBody>
      </p:sp>
      <p:sp>
        <p:nvSpPr>
          <p:cNvPr id="10" name="Rektangel 9"/>
          <p:cNvSpPr/>
          <p:nvPr/>
        </p:nvSpPr>
        <p:spPr>
          <a:xfrm>
            <a:off x="3707904" y="6309320"/>
            <a:ext cx="2952328" cy="523220"/>
          </a:xfrm>
          <a:prstGeom prst="rect">
            <a:avLst/>
          </a:prstGeom>
        </p:spPr>
        <p:txBody>
          <a:bodyPr wrap="square">
            <a:spAutoFit/>
          </a:bodyPr>
          <a:lstStyle/>
          <a:p>
            <a:pPr fontAlgn="auto">
              <a:spcBef>
                <a:spcPts val="0"/>
              </a:spcBef>
              <a:spcAft>
                <a:spcPts val="0"/>
              </a:spcAft>
            </a:pPr>
            <a:r>
              <a:rPr lang="sv-SE" sz="1400" i="1" dirty="0" smtClean="0">
                <a:solidFill>
                  <a:prstClr val="black"/>
                </a:solidFill>
                <a:latin typeface="Calibri"/>
              </a:rPr>
              <a:t>Exempel: Arbetspendling mellan </a:t>
            </a:r>
          </a:p>
          <a:p>
            <a:pPr fontAlgn="auto">
              <a:spcBef>
                <a:spcPts val="0"/>
              </a:spcBef>
              <a:spcAft>
                <a:spcPts val="0"/>
              </a:spcAft>
            </a:pPr>
            <a:r>
              <a:rPr lang="sv-SE" sz="1400" i="1" dirty="0" smtClean="0">
                <a:solidFill>
                  <a:prstClr val="black"/>
                </a:solidFill>
                <a:latin typeface="Calibri"/>
              </a:rPr>
              <a:t>kommuner i Mälardalen-Östergötland </a:t>
            </a:r>
            <a:endParaRPr lang="sv-SE" sz="1400" dirty="0">
              <a:solidFill>
                <a:prstClr val="black"/>
              </a:solidFill>
              <a:latin typeface="Calibri"/>
            </a:endParaRPr>
          </a:p>
        </p:txBody>
      </p:sp>
      <p:sp>
        <p:nvSpPr>
          <p:cNvPr id="7" name="Underrubrik 2"/>
          <p:cNvSpPr>
            <a:spLocks noGrp="1"/>
          </p:cNvSpPr>
          <p:nvPr>
            <p:ph type="subTitle" idx="1"/>
          </p:nvPr>
        </p:nvSpPr>
        <p:spPr>
          <a:xfrm>
            <a:off x="323528" y="1916832"/>
            <a:ext cx="8352928" cy="1440160"/>
          </a:xfrm>
        </p:spPr>
        <p:txBody>
          <a:bodyPr>
            <a:normAutofit/>
          </a:bodyPr>
          <a:lstStyle/>
          <a:p>
            <a:pPr lvl="0" algn="l"/>
            <a:r>
              <a:rPr lang="sv-SE" sz="1400" dirty="0" smtClean="0">
                <a:solidFill>
                  <a:schemeClr val="tx1"/>
                </a:solidFill>
              </a:rPr>
              <a:t>Länsplaneansvariga och kollektivtrafikmyndigheter i sju län: </a:t>
            </a:r>
          </a:p>
          <a:p>
            <a:pPr lvl="0" algn="l"/>
            <a:endParaRPr lang="sv-SE" sz="400" dirty="0" smtClean="0">
              <a:solidFill>
                <a:schemeClr val="tx1"/>
              </a:solidFill>
            </a:endParaRPr>
          </a:p>
          <a:p>
            <a:pPr lvl="0" algn="l"/>
            <a:r>
              <a:rPr lang="sv-SE" sz="1900" b="1" dirty="0" smtClean="0">
                <a:solidFill>
                  <a:schemeClr val="tx1"/>
                </a:solidFill>
              </a:rPr>
              <a:t>Stockholm, Uppsala, Västmanland, Örebro, Sörmland, Östergötland och Gotland</a:t>
            </a:r>
          </a:p>
          <a:p>
            <a:pPr lvl="0" algn="l"/>
            <a:endParaRPr lang="sv-SE" sz="400" dirty="0" smtClean="0">
              <a:solidFill>
                <a:schemeClr val="tx1"/>
              </a:solidFill>
            </a:endParaRPr>
          </a:p>
          <a:p>
            <a:pPr lvl="0" algn="l"/>
            <a:r>
              <a:rPr lang="sv-SE" sz="1400" dirty="0" smtClean="0">
                <a:solidFill>
                  <a:schemeClr val="tx1"/>
                </a:solidFill>
              </a:rPr>
              <a:t>Processen leds av politiskt förtroendevalda med tjänstemannastöd från de medverkande organisationerna </a:t>
            </a:r>
            <a:endParaRPr lang="sv-SE" sz="1400" dirty="0" smtClean="0"/>
          </a:p>
          <a:p>
            <a:pPr algn="l"/>
            <a:endParaRPr lang="sv-SE" sz="1800" dirty="0"/>
          </a:p>
        </p:txBody>
      </p:sp>
      <p:sp>
        <p:nvSpPr>
          <p:cNvPr id="8" name="Rektangel 7"/>
          <p:cNvSpPr/>
          <p:nvPr/>
        </p:nvSpPr>
        <p:spPr>
          <a:xfrm>
            <a:off x="395536" y="3776841"/>
            <a:ext cx="3456384" cy="3108543"/>
          </a:xfrm>
          <a:prstGeom prst="rect">
            <a:avLst/>
          </a:prstGeom>
        </p:spPr>
        <p:txBody>
          <a:bodyPr wrap="square" numCol="2">
            <a:spAutoFit/>
          </a:bodyPr>
          <a:lstStyle/>
          <a:p>
            <a:pPr fontAlgn="auto">
              <a:spcBef>
                <a:spcPts val="0"/>
              </a:spcBef>
              <a:spcAft>
                <a:spcPts val="0"/>
              </a:spcAft>
            </a:pPr>
            <a:r>
              <a:rPr lang="sv-SE" sz="1400" b="1" dirty="0" smtClean="0">
                <a:solidFill>
                  <a:prstClr val="black"/>
                </a:solidFill>
                <a:latin typeface="Calibri"/>
              </a:rPr>
              <a:t>Intressenter:</a:t>
            </a:r>
          </a:p>
          <a:p>
            <a:pPr fontAlgn="auto">
              <a:spcBef>
                <a:spcPts val="0"/>
              </a:spcBef>
              <a:spcAft>
                <a:spcPts val="0"/>
              </a:spcAft>
            </a:pPr>
            <a:r>
              <a:rPr lang="sv-SE" sz="1400" dirty="0" smtClean="0">
                <a:solidFill>
                  <a:prstClr val="black"/>
                </a:solidFill>
                <a:latin typeface="Calibri"/>
              </a:rPr>
              <a:t>Kommuner</a:t>
            </a:r>
          </a:p>
          <a:p>
            <a:pPr fontAlgn="auto">
              <a:spcBef>
                <a:spcPts val="0"/>
              </a:spcBef>
              <a:spcAft>
                <a:spcPts val="0"/>
              </a:spcAft>
            </a:pPr>
            <a:r>
              <a:rPr lang="sv-SE" sz="1400" dirty="0" smtClean="0">
                <a:solidFill>
                  <a:prstClr val="black"/>
                </a:solidFill>
                <a:latin typeface="Calibri"/>
              </a:rPr>
              <a:t>Landsting</a:t>
            </a:r>
          </a:p>
          <a:p>
            <a:pPr fontAlgn="auto">
              <a:spcBef>
                <a:spcPts val="0"/>
              </a:spcBef>
              <a:spcAft>
                <a:spcPts val="0"/>
              </a:spcAft>
            </a:pPr>
            <a:r>
              <a:rPr lang="sv-SE" sz="1400" dirty="0" smtClean="0">
                <a:solidFill>
                  <a:prstClr val="black"/>
                </a:solidFill>
                <a:latin typeface="Calibri"/>
              </a:rPr>
              <a:t>Regionförbund</a:t>
            </a:r>
          </a:p>
          <a:p>
            <a:pPr fontAlgn="auto">
              <a:spcBef>
                <a:spcPts val="0"/>
              </a:spcBef>
              <a:spcAft>
                <a:spcPts val="0"/>
              </a:spcAft>
            </a:pPr>
            <a:r>
              <a:rPr lang="sv-SE" sz="1400" dirty="0" smtClean="0">
                <a:solidFill>
                  <a:prstClr val="black"/>
                </a:solidFill>
                <a:latin typeface="Calibri"/>
              </a:rPr>
              <a:t>Kommunalförbund</a:t>
            </a:r>
          </a:p>
          <a:p>
            <a:pPr fontAlgn="auto">
              <a:spcBef>
                <a:spcPts val="0"/>
              </a:spcBef>
              <a:spcAft>
                <a:spcPts val="0"/>
              </a:spcAft>
            </a:pPr>
            <a:r>
              <a:rPr lang="sv-SE" sz="1400" dirty="0" smtClean="0">
                <a:solidFill>
                  <a:prstClr val="black"/>
                </a:solidFill>
                <a:latin typeface="Calibri"/>
              </a:rPr>
              <a:t>Länsstyrelser</a:t>
            </a:r>
          </a:p>
          <a:p>
            <a:pPr fontAlgn="auto">
              <a:spcBef>
                <a:spcPts val="0"/>
              </a:spcBef>
              <a:spcAft>
                <a:spcPts val="0"/>
              </a:spcAft>
            </a:pPr>
            <a:r>
              <a:rPr lang="sv-SE" sz="1400" dirty="0" smtClean="0">
                <a:solidFill>
                  <a:prstClr val="black"/>
                </a:solidFill>
                <a:latin typeface="Calibri"/>
              </a:rPr>
              <a:t>Trafikverket</a:t>
            </a:r>
          </a:p>
          <a:p>
            <a:pPr fontAlgn="auto">
              <a:spcBef>
                <a:spcPts val="0"/>
              </a:spcBef>
              <a:spcAft>
                <a:spcPts val="0"/>
              </a:spcAft>
            </a:pPr>
            <a:endParaRPr lang="sv-SE" sz="1400" dirty="0" smtClean="0">
              <a:solidFill>
                <a:prstClr val="black"/>
              </a:solidFill>
              <a:latin typeface="Calibri"/>
            </a:endParaRPr>
          </a:p>
          <a:p>
            <a:pPr fontAlgn="auto">
              <a:spcBef>
                <a:spcPts val="0"/>
              </a:spcBef>
              <a:spcAft>
                <a:spcPts val="0"/>
              </a:spcAft>
            </a:pPr>
            <a:endParaRPr lang="sv-SE" sz="1400" dirty="0">
              <a:solidFill>
                <a:prstClr val="black"/>
              </a:solidFill>
              <a:latin typeface="Calibri"/>
            </a:endParaRPr>
          </a:p>
          <a:p>
            <a:pPr fontAlgn="auto">
              <a:spcBef>
                <a:spcPts val="0"/>
              </a:spcBef>
              <a:spcAft>
                <a:spcPts val="0"/>
              </a:spcAft>
            </a:pPr>
            <a:endParaRPr lang="sv-SE" sz="1400" dirty="0" smtClean="0">
              <a:solidFill>
                <a:prstClr val="black"/>
              </a:solidFill>
              <a:latin typeface="Calibri"/>
            </a:endParaRPr>
          </a:p>
          <a:p>
            <a:pPr fontAlgn="auto">
              <a:spcBef>
                <a:spcPts val="0"/>
              </a:spcBef>
              <a:spcAft>
                <a:spcPts val="0"/>
              </a:spcAft>
            </a:pPr>
            <a:endParaRPr lang="sv-SE" sz="1400" dirty="0">
              <a:solidFill>
                <a:prstClr val="black"/>
              </a:solidFill>
              <a:latin typeface="Calibri"/>
            </a:endParaRPr>
          </a:p>
          <a:p>
            <a:pPr fontAlgn="auto">
              <a:spcBef>
                <a:spcPts val="0"/>
              </a:spcBef>
              <a:spcAft>
                <a:spcPts val="0"/>
              </a:spcAft>
            </a:pPr>
            <a:endParaRPr lang="sv-SE" sz="1400" dirty="0" smtClean="0">
              <a:solidFill>
                <a:prstClr val="black"/>
              </a:solidFill>
              <a:latin typeface="Calibri"/>
            </a:endParaRPr>
          </a:p>
          <a:p>
            <a:pPr fontAlgn="auto">
              <a:spcBef>
                <a:spcPts val="0"/>
              </a:spcBef>
              <a:spcAft>
                <a:spcPts val="0"/>
              </a:spcAft>
            </a:pPr>
            <a:endParaRPr lang="sv-SE" sz="1400" dirty="0">
              <a:solidFill>
                <a:prstClr val="black"/>
              </a:solidFill>
              <a:latin typeface="Calibri"/>
            </a:endParaRPr>
          </a:p>
          <a:p>
            <a:pPr fontAlgn="auto">
              <a:spcBef>
                <a:spcPts val="0"/>
              </a:spcBef>
              <a:spcAft>
                <a:spcPts val="0"/>
              </a:spcAft>
            </a:pPr>
            <a:endParaRPr lang="sv-SE" sz="1400" dirty="0" smtClean="0">
              <a:solidFill>
                <a:prstClr val="black"/>
              </a:solidFill>
              <a:latin typeface="Calibri"/>
            </a:endParaRPr>
          </a:p>
          <a:p>
            <a:pPr fontAlgn="auto">
              <a:spcBef>
                <a:spcPts val="0"/>
              </a:spcBef>
              <a:spcAft>
                <a:spcPts val="0"/>
              </a:spcAft>
            </a:pPr>
            <a:r>
              <a:rPr lang="sv-SE" sz="1400" dirty="0" smtClean="0">
                <a:solidFill>
                  <a:prstClr val="black"/>
                </a:solidFill>
                <a:latin typeface="Calibri"/>
              </a:rPr>
              <a:t>Sjöfartsverket</a:t>
            </a:r>
          </a:p>
          <a:p>
            <a:pPr fontAlgn="auto">
              <a:spcBef>
                <a:spcPts val="0"/>
              </a:spcBef>
              <a:spcAft>
                <a:spcPts val="0"/>
              </a:spcAft>
            </a:pPr>
            <a:r>
              <a:rPr lang="sv-SE" sz="1400" dirty="0" err="1" smtClean="0">
                <a:solidFill>
                  <a:prstClr val="black"/>
                </a:solidFill>
                <a:latin typeface="Calibri"/>
              </a:rPr>
              <a:t>Swedavia</a:t>
            </a:r>
            <a:endParaRPr lang="sv-SE" sz="1400" dirty="0" smtClean="0">
              <a:solidFill>
                <a:prstClr val="black"/>
              </a:solidFill>
              <a:latin typeface="Calibri"/>
            </a:endParaRPr>
          </a:p>
          <a:p>
            <a:pPr fontAlgn="auto">
              <a:spcBef>
                <a:spcPts val="0"/>
              </a:spcBef>
              <a:spcAft>
                <a:spcPts val="0"/>
              </a:spcAft>
            </a:pPr>
            <a:r>
              <a:rPr lang="sv-SE" sz="1400" dirty="0" smtClean="0">
                <a:solidFill>
                  <a:prstClr val="black"/>
                </a:solidFill>
                <a:latin typeface="Calibri"/>
              </a:rPr>
              <a:t>Näringslivet gm Handelskamrarna</a:t>
            </a:r>
          </a:p>
          <a:p>
            <a:pPr fontAlgn="auto">
              <a:spcBef>
                <a:spcPts val="0"/>
              </a:spcBef>
              <a:spcAft>
                <a:spcPts val="0"/>
              </a:spcAft>
            </a:pPr>
            <a:r>
              <a:rPr lang="sv-SE" sz="1400" dirty="0" smtClean="0">
                <a:solidFill>
                  <a:prstClr val="black"/>
                </a:solidFill>
                <a:latin typeface="Calibri"/>
              </a:rPr>
              <a:t>MÄLAB</a:t>
            </a:r>
          </a:p>
          <a:p>
            <a:pPr fontAlgn="auto">
              <a:spcBef>
                <a:spcPts val="0"/>
              </a:spcBef>
              <a:spcAft>
                <a:spcPts val="0"/>
              </a:spcAft>
            </a:pPr>
            <a:r>
              <a:rPr lang="sv-SE" sz="1400" dirty="0" err="1" smtClean="0">
                <a:solidFill>
                  <a:prstClr val="black"/>
                </a:solidFill>
                <a:latin typeface="Calibri"/>
              </a:rPr>
              <a:t>Mälardalsrådet</a:t>
            </a:r>
            <a:endParaRPr lang="sv-SE" sz="1400" dirty="0" smtClean="0">
              <a:solidFill>
                <a:prstClr val="black"/>
              </a:solidFill>
              <a:latin typeface="Calibri"/>
            </a:endParaRPr>
          </a:p>
          <a:p>
            <a:pPr fontAlgn="auto">
              <a:spcBef>
                <a:spcPts val="0"/>
              </a:spcBef>
              <a:spcAft>
                <a:spcPts val="0"/>
              </a:spcAft>
            </a:pPr>
            <a:endParaRPr lang="sv-SE" sz="1400" dirty="0">
              <a:solidFill>
                <a:prstClr val="black"/>
              </a:solidFill>
              <a:latin typeface="Calibri"/>
            </a:endParaRPr>
          </a:p>
        </p:txBody>
      </p:sp>
    </p:spTree>
    <p:extLst>
      <p:ext uri="{BB962C8B-B14F-4D97-AF65-F5344CB8AC3E}">
        <p14:creationId xmlns:p14="http://schemas.microsoft.com/office/powerpoint/2010/main" val="72205871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Hälften av Sverige</a:t>
            </a:r>
            <a:endParaRPr lang="sv-SE" dirty="0"/>
          </a:p>
        </p:txBody>
      </p:sp>
      <p:graphicFrame>
        <p:nvGraphicFramePr>
          <p:cNvPr id="4" name="Diagram 3"/>
          <p:cNvGraphicFramePr/>
          <p:nvPr>
            <p:extLst/>
          </p:nvPr>
        </p:nvGraphicFramePr>
        <p:xfrm>
          <a:off x="-756592" y="1484784"/>
          <a:ext cx="9107064" cy="5801513"/>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Rak 9"/>
          <p:cNvCxnSpPr/>
          <p:nvPr/>
        </p:nvCxnSpPr>
        <p:spPr>
          <a:xfrm>
            <a:off x="5220072" y="2060848"/>
            <a:ext cx="0" cy="43924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ruta 12"/>
          <p:cNvSpPr txBox="1"/>
          <p:nvPr/>
        </p:nvSpPr>
        <p:spPr>
          <a:xfrm>
            <a:off x="5364537" y="6189157"/>
            <a:ext cx="2736304" cy="369332"/>
          </a:xfrm>
          <a:prstGeom prst="rect">
            <a:avLst/>
          </a:prstGeom>
          <a:noFill/>
        </p:spPr>
        <p:txBody>
          <a:bodyPr wrap="square" rtlCol="0">
            <a:spAutoFit/>
          </a:bodyPr>
          <a:lstStyle/>
          <a:p>
            <a:pPr fontAlgn="auto">
              <a:spcBef>
                <a:spcPts val="0"/>
              </a:spcBef>
              <a:spcAft>
                <a:spcPts val="0"/>
              </a:spcAft>
            </a:pPr>
            <a:r>
              <a:rPr lang="sv-SE" dirty="0" smtClean="0">
                <a:solidFill>
                  <a:prstClr val="black"/>
                </a:solidFill>
                <a:latin typeface="Calibri"/>
              </a:rPr>
              <a:t>Andel av länsplanemedlen</a:t>
            </a:r>
            <a:endParaRPr lang="sv-SE" dirty="0">
              <a:solidFill>
                <a:prstClr val="black"/>
              </a:solidFill>
              <a:latin typeface="Calibri"/>
            </a:endParaRPr>
          </a:p>
        </p:txBody>
      </p:sp>
    </p:spTree>
    <p:extLst>
      <p:ext uri="{BB962C8B-B14F-4D97-AF65-F5344CB8AC3E}">
        <p14:creationId xmlns:p14="http://schemas.microsoft.com/office/powerpoint/2010/main" val="151197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467544" y="44624"/>
            <a:ext cx="6408712" cy="2160240"/>
          </a:xfrm>
        </p:spPr>
        <p:txBody>
          <a:bodyPr>
            <a:normAutofit/>
          </a:bodyPr>
          <a:lstStyle/>
          <a:p>
            <a:r>
              <a:rPr lang="sv-SE" sz="4000" dirty="0" smtClean="0"/>
              <a:t>Ny storregional systemanalys under framtagande </a:t>
            </a:r>
            <a:endParaRPr lang="sv-SE" sz="4000" dirty="0"/>
          </a:p>
        </p:txBody>
      </p:sp>
      <p:sp>
        <p:nvSpPr>
          <p:cNvPr id="3" name="Rektangel 2"/>
          <p:cNvSpPr/>
          <p:nvPr/>
        </p:nvSpPr>
        <p:spPr>
          <a:xfrm>
            <a:off x="611560" y="2276872"/>
            <a:ext cx="7200800" cy="3477875"/>
          </a:xfrm>
          <a:prstGeom prst="rect">
            <a:avLst/>
          </a:prstGeom>
        </p:spPr>
        <p:txBody>
          <a:bodyPr wrap="square">
            <a:spAutoFit/>
          </a:bodyPr>
          <a:lstStyle/>
          <a:p>
            <a:pPr marL="432000" indent="-432000" fontAlgn="auto">
              <a:spcBef>
                <a:spcPts val="0"/>
              </a:spcBef>
              <a:spcAft>
                <a:spcPts val="0"/>
              </a:spcAft>
              <a:buFont typeface="Arial" pitchFamily="34" charset="0"/>
              <a:buChar char="•"/>
            </a:pPr>
            <a:r>
              <a:rPr lang="sv-SE" sz="2000" b="1" dirty="0" smtClean="0">
                <a:solidFill>
                  <a:prstClr val="black"/>
                </a:solidFill>
                <a:latin typeface="Calibri"/>
              </a:rPr>
              <a:t>60 politiker från 7 län, samtliga riksdagspartier</a:t>
            </a:r>
          </a:p>
          <a:p>
            <a:pPr marL="432000" indent="-432000" fontAlgn="auto">
              <a:spcBef>
                <a:spcPts val="0"/>
              </a:spcBef>
              <a:spcAft>
                <a:spcPts val="0"/>
              </a:spcAft>
              <a:buFont typeface="Arial" pitchFamily="34" charset="0"/>
              <a:buChar char="•"/>
            </a:pPr>
            <a:endParaRPr lang="sv-SE" sz="2000" b="1" dirty="0" smtClean="0">
              <a:solidFill>
                <a:prstClr val="black"/>
              </a:solidFill>
              <a:latin typeface="Calibri"/>
            </a:endParaRPr>
          </a:p>
          <a:p>
            <a:pPr marL="432000" indent="-432000" fontAlgn="auto">
              <a:spcBef>
                <a:spcPts val="0"/>
              </a:spcBef>
              <a:spcAft>
                <a:spcPts val="0"/>
              </a:spcAft>
              <a:buFont typeface="Arial" pitchFamily="34" charset="0"/>
              <a:buChar char="•"/>
            </a:pPr>
            <a:r>
              <a:rPr lang="sv-SE" sz="2000" b="1" dirty="0" smtClean="0">
                <a:solidFill>
                  <a:prstClr val="black"/>
                </a:solidFill>
                <a:latin typeface="Calibri"/>
              </a:rPr>
              <a:t>40-tal </a:t>
            </a:r>
            <a:r>
              <a:rPr lang="sv-SE" sz="2000" b="1" dirty="0">
                <a:solidFill>
                  <a:prstClr val="black"/>
                </a:solidFill>
                <a:latin typeface="Calibri"/>
              </a:rPr>
              <a:t>tjänstemän</a:t>
            </a:r>
            <a:endParaRPr lang="sv-SE" sz="2000" dirty="0">
              <a:solidFill>
                <a:prstClr val="black"/>
              </a:solidFill>
              <a:latin typeface="Calibri"/>
            </a:endParaRPr>
          </a:p>
          <a:p>
            <a:pPr marL="432000" indent="-432000" fontAlgn="auto">
              <a:spcBef>
                <a:spcPts val="0"/>
              </a:spcBef>
              <a:spcAft>
                <a:spcPts val="0"/>
              </a:spcAft>
              <a:buFont typeface="Arial" pitchFamily="34" charset="0"/>
              <a:buChar char="•"/>
            </a:pPr>
            <a:endParaRPr lang="sv-SE" sz="2000" dirty="0" smtClean="0">
              <a:solidFill>
                <a:prstClr val="black"/>
              </a:solidFill>
              <a:latin typeface="Calibri"/>
            </a:endParaRPr>
          </a:p>
          <a:p>
            <a:pPr marL="432000" indent="-432000" fontAlgn="auto">
              <a:spcBef>
                <a:spcPts val="0"/>
              </a:spcBef>
              <a:spcAft>
                <a:spcPts val="0"/>
              </a:spcAft>
              <a:buFont typeface="Arial" pitchFamily="34" charset="0"/>
              <a:buChar char="•"/>
            </a:pPr>
            <a:r>
              <a:rPr lang="sv-SE" sz="2000" b="1" dirty="0" smtClean="0">
                <a:solidFill>
                  <a:prstClr val="black"/>
                </a:solidFill>
                <a:latin typeface="Calibri"/>
              </a:rPr>
              <a:t>Fyra temagrupper</a:t>
            </a:r>
            <a:endParaRPr lang="sv-SE" sz="2000" dirty="0" smtClean="0">
              <a:solidFill>
                <a:prstClr val="black"/>
              </a:solidFill>
              <a:latin typeface="Calibri"/>
            </a:endParaRPr>
          </a:p>
          <a:p>
            <a:pPr marL="889200" lvl="1" indent="-432000" fontAlgn="auto">
              <a:spcBef>
                <a:spcPts val="0"/>
              </a:spcBef>
              <a:spcAft>
                <a:spcPts val="0"/>
              </a:spcAft>
              <a:buFont typeface="Calibri" pitchFamily="34" charset="0"/>
              <a:buChar char="‒"/>
            </a:pPr>
            <a:r>
              <a:rPr lang="sv-SE" sz="2000" dirty="0" smtClean="0">
                <a:solidFill>
                  <a:prstClr val="black"/>
                </a:solidFill>
                <a:latin typeface="Calibri"/>
              </a:rPr>
              <a:t>Transporttillgänglighet</a:t>
            </a:r>
          </a:p>
          <a:p>
            <a:pPr marL="889200" lvl="1" indent="-432000" fontAlgn="auto">
              <a:spcBef>
                <a:spcPts val="0"/>
              </a:spcBef>
              <a:spcAft>
                <a:spcPts val="0"/>
              </a:spcAft>
              <a:buFont typeface="Calibri" pitchFamily="34" charset="0"/>
              <a:buChar char="‒"/>
            </a:pPr>
            <a:r>
              <a:rPr lang="sv-SE" sz="2000" dirty="0" smtClean="0">
                <a:solidFill>
                  <a:prstClr val="black"/>
                </a:solidFill>
                <a:latin typeface="Calibri"/>
              </a:rPr>
              <a:t>Regional utveckling</a:t>
            </a:r>
          </a:p>
          <a:p>
            <a:pPr marL="889200" lvl="1" indent="-432000" fontAlgn="auto">
              <a:spcBef>
                <a:spcPts val="0"/>
              </a:spcBef>
              <a:spcAft>
                <a:spcPts val="0"/>
              </a:spcAft>
              <a:buFont typeface="Calibri" pitchFamily="34" charset="0"/>
              <a:buChar char="‒"/>
            </a:pPr>
            <a:r>
              <a:rPr lang="sv-SE" sz="2000" dirty="0" smtClean="0">
                <a:solidFill>
                  <a:prstClr val="black"/>
                </a:solidFill>
                <a:latin typeface="Calibri"/>
              </a:rPr>
              <a:t>Kollektivtrafik</a:t>
            </a:r>
          </a:p>
          <a:p>
            <a:pPr marL="889200" lvl="1" indent="-432000" fontAlgn="auto">
              <a:spcBef>
                <a:spcPts val="0"/>
              </a:spcBef>
              <a:spcAft>
                <a:spcPts val="0"/>
              </a:spcAft>
              <a:buFont typeface="Calibri" pitchFamily="34" charset="0"/>
              <a:buChar char="‒"/>
            </a:pPr>
            <a:r>
              <a:rPr lang="sv-SE" sz="2000" dirty="0" smtClean="0">
                <a:solidFill>
                  <a:prstClr val="black"/>
                </a:solidFill>
                <a:latin typeface="Calibri"/>
              </a:rPr>
              <a:t>Godsfrågor</a:t>
            </a:r>
          </a:p>
          <a:p>
            <a:pPr marL="432000" indent="-432000" fontAlgn="auto">
              <a:spcBef>
                <a:spcPts val="0"/>
              </a:spcBef>
              <a:spcAft>
                <a:spcPts val="0"/>
              </a:spcAft>
              <a:buFont typeface="Arial" pitchFamily="34" charset="0"/>
              <a:buChar char="•"/>
            </a:pPr>
            <a:endParaRPr lang="sv-SE" sz="2000" b="1" dirty="0" smtClean="0">
              <a:solidFill>
                <a:prstClr val="black"/>
              </a:solidFill>
              <a:latin typeface="Calibri"/>
            </a:endParaRPr>
          </a:p>
          <a:p>
            <a:pPr marL="432000" indent="-432000" fontAlgn="auto">
              <a:spcBef>
                <a:spcPts val="0"/>
              </a:spcBef>
              <a:spcAft>
                <a:spcPts val="0"/>
              </a:spcAft>
              <a:buFont typeface="Arial" pitchFamily="34" charset="0"/>
              <a:buChar char="•"/>
            </a:pPr>
            <a:r>
              <a:rPr lang="sv-SE" sz="2000" b="1" dirty="0" smtClean="0">
                <a:solidFill>
                  <a:prstClr val="black"/>
                </a:solidFill>
                <a:latin typeface="Calibri"/>
              </a:rPr>
              <a:t>Brett samhällsutvecklingsperspektiv </a:t>
            </a:r>
            <a:r>
              <a:rPr lang="sv-SE" sz="2000" dirty="0" smtClean="0">
                <a:solidFill>
                  <a:prstClr val="black"/>
                </a:solidFill>
                <a:latin typeface="Calibri"/>
              </a:rPr>
              <a:t>på arbetet</a:t>
            </a:r>
          </a:p>
        </p:txBody>
      </p:sp>
      <p:pic>
        <p:nvPicPr>
          <p:cNvPr id="1027" name="Picture 3" descr="C:\Users\mani.MR-STO\AppData\Local\Microsoft\Windows\Temporary Internet Files\Content.Outlook\AEGR6ZV0\TransportTrafik 2_2013-1000px.jpg"/>
          <p:cNvPicPr>
            <a:picLocks noChangeAspect="1" noChangeArrowheads="1"/>
          </p:cNvPicPr>
          <p:nvPr/>
        </p:nvPicPr>
        <p:blipFill>
          <a:blip r:embed="rId2" cstate="print"/>
          <a:srcRect/>
          <a:stretch>
            <a:fillRect/>
          </a:stretch>
        </p:blipFill>
        <p:spPr bwMode="auto">
          <a:xfrm rot="540000">
            <a:off x="6697591" y="3142875"/>
            <a:ext cx="1923353" cy="2702312"/>
          </a:xfrm>
          <a:prstGeom prst="rect">
            <a:avLst/>
          </a:prstGeom>
          <a:noFill/>
          <a:ln w="6350">
            <a:solidFill>
              <a:schemeClr val="tx1"/>
            </a:solidFill>
            <a:prstDash val="solid"/>
          </a:ln>
        </p:spPr>
      </p:pic>
    </p:spTree>
    <p:extLst>
      <p:ext uri="{BB962C8B-B14F-4D97-AF65-F5344CB8AC3E}">
        <p14:creationId xmlns:p14="http://schemas.microsoft.com/office/powerpoint/2010/main" val="27728061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Gemensamt inspel</a:t>
            </a:r>
            <a:endParaRPr lang="sv-SE" dirty="0"/>
          </a:p>
        </p:txBody>
      </p:sp>
      <p:sp>
        <p:nvSpPr>
          <p:cNvPr id="3" name="Platshållare för innehåll 2"/>
          <p:cNvSpPr>
            <a:spLocks noGrp="1"/>
          </p:cNvSpPr>
          <p:nvPr>
            <p:ph idx="1"/>
          </p:nvPr>
        </p:nvSpPr>
        <p:spPr>
          <a:xfrm>
            <a:off x="493203" y="1639341"/>
            <a:ext cx="8229600" cy="4525963"/>
          </a:xfrm>
        </p:spPr>
        <p:txBody>
          <a:bodyPr>
            <a:normAutofit lnSpcReduction="10000"/>
          </a:bodyPr>
          <a:lstStyle/>
          <a:p>
            <a:r>
              <a:rPr lang="sv-SE" sz="2400" dirty="0" smtClean="0"/>
              <a:t>Målstyrning i stället för prognosstyrning</a:t>
            </a:r>
          </a:p>
          <a:p>
            <a:endParaRPr lang="sv-SE" sz="2400" dirty="0" smtClean="0"/>
          </a:p>
          <a:p>
            <a:r>
              <a:rPr lang="sv-SE" sz="2400" dirty="0" smtClean="0"/>
              <a:t>Många åtgärder och stora investeringar krävs i ÖMS</a:t>
            </a:r>
          </a:p>
          <a:p>
            <a:endParaRPr lang="sv-SE" sz="2400" dirty="0" smtClean="0"/>
          </a:p>
          <a:p>
            <a:r>
              <a:rPr lang="sv-SE" sz="2400" dirty="0" smtClean="0"/>
              <a:t>Höghastighetsbanorna tar lång tid att bygga - glöm inte den befintliga infrastrukturen</a:t>
            </a:r>
          </a:p>
          <a:p>
            <a:endParaRPr lang="sv-SE" sz="2400" dirty="0" smtClean="0"/>
          </a:p>
          <a:p>
            <a:r>
              <a:rPr lang="sv-SE" sz="2400" dirty="0" smtClean="0"/>
              <a:t>Redovisa strategier och planer för underhåll</a:t>
            </a:r>
          </a:p>
          <a:p>
            <a:endParaRPr lang="sv-SE" sz="2400" dirty="0" smtClean="0"/>
          </a:p>
          <a:p>
            <a:r>
              <a:rPr lang="sv-SE" sz="2400" dirty="0" smtClean="0"/>
              <a:t>Regionala systemanalyser och länsplaner kräver bra och mycket underlag från Trafikverket – i rätt tid!</a:t>
            </a:r>
            <a:endParaRPr lang="sv-SE" sz="2400" dirty="0"/>
          </a:p>
          <a:p>
            <a:endParaRPr lang="sv-SE" dirty="0"/>
          </a:p>
        </p:txBody>
      </p:sp>
    </p:spTree>
    <p:extLst>
      <p:ext uri="{BB962C8B-B14F-4D97-AF65-F5344CB8AC3E}">
        <p14:creationId xmlns:p14="http://schemas.microsoft.com/office/powerpoint/2010/main" val="199140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Tomas Riste</a:t>
            </a:r>
          </a:p>
          <a:p>
            <a:r>
              <a:rPr lang="sv-SE" sz="2000" i="1" dirty="0" smtClean="0">
                <a:solidFill>
                  <a:prstClr val="white">
                    <a:lumMod val="50000"/>
                  </a:prstClr>
                </a:solidFill>
                <a:cs typeface="Arial" panose="020B0604020202020204" pitchFamily="34" charset="0"/>
              </a:rPr>
              <a:t>Region Värmland</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217319135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Inriktningsplanering</a:t>
            </a:r>
            <a:endParaRPr lang="sv-SE" dirty="0"/>
          </a:p>
        </p:txBody>
      </p:sp>
      <p:sp>
        <p:nvSpPr>
          <p:cNvPr id="3" name="Underrubrik 2"/>
          <p:cNvSpPr>
            <a:spLocks noGrp="1"/>
          </p:cNvSpPr>
          <p:nvPr>
            <p:ph type="subTitle" idx="1"/>
          </p:nvPr>
        </p:nvSpPr>
        <p:spPr/>
        <p:txBody>
          <a:bodyPr/>
          <a:lstStyle/>
          <a:p>
            <a:r>
              <a:rPr lang="sv-SE" dirty="0" smtClean="0"/>
              <a:t>2015-09-16</a:t>
            </a:r>
          </a:p>
          <a:p>
            <a:endParaRPr lang="sv-SE" dirty="0"/>
          </a:p>
          <a:p>
            <a:r>
              <a:rPr lang="sv-SE" dirty="0"/>
              <a:t>Tomas Riste </a:t>
            </a:r>
          </a:p>
          <a:p>
            <a:endParaRPr lang="sv-SE" dirty="0" smtClean="0"/>
          </a:p>
        </p:txBody>
      </p:sp>
    </p:spTree>
    <p:extLst>
      <p:ext uri="{BB962C8B-B14F-4D97-AF65-F5344CB8AC3E}">
        <p14:creationId xmlns:p14="http://schemas.microsoft.com/office/powerpoint/2010/main" val="1074579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676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411798" y="332656"/>
            <a:ext cx="8267969" cy="646331"/>
          </a:xfrm>
          <a:prstGeom prst="rect">
            <a:avLst/>
          </a:prstGeom>
        </p:spPr>
        <p:txBody>
          <a:bodyPr wrap="none">
            <a:spAutoFit/>
          </a:bodyPr>
          <a:lstStyle/>
          <a:p>
            <a:pPr fontAlgn="auto">
              <a:spcBef>
                <a:spcPts val="0"/>
              </a:spcBef>
              <a:spcAft>
                <a:spcPts val="0"/>
              </a:spcAft>
            </a:pPr>
            <a:r>
              <a:rPr lang="sv-SE" sz="3600" b="1" dirty="0">
                <a:solidFill>
                  <a:prstClr val="black"/>
                </a:solidFill>
                <a:latin typeface="Calibri"/>
              </a:rPr>
              <a:t>Systemanalys för Sydsveriges infrastruktur</a:t>
            </a:r>
            <a:endParaRPr lang="sv-SE" sz="3600" dirty="0">
              <a:solidFill>
                <a:prstClr val="black"/>
              </a:solidFill>
              <a:latin typeface="Calibri"/>
            </a:endParaRPr>
          </a:p>
        </p:txBody>
      </p:sp>
      <p:sp>
        <p:nvSpPr>
          <p:cNvPr id="3" name="Platshållare för innehåll 2"/>
          <p:cNvSpPr txBox="1">
            <a:spLocks/>
          </p:cNvSpPr>
          <p:nvPr/>
        </p:nvSpPr>
        <p:spPr>
          <a:xfrm>
            <a:off x="899591" y="1412776"/>
            <a:ext cx="7765029"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sv-SE" dirty="0" smtClean="0">
                <a:solidFill>
                  <a:prstClr val="black"/>
                </a:solidFill>
              </a:rPr>
              <a:t>Planeringsförutsättningar</a:t>
            </a:r>
          </a:p>
          <a:p>
            <a:pPr fontAlgn="auto">
              <a:spcAft>
                <a:spcPts val="0"/>
              </a:spcAft>
            </a:pPr>
            <a:r>
              <a:rPr lang="sv-SE" dirty="0" smtClean="0">
                <a:solidFill>
                  <a:prstClr val="black"/>
                </a:solidFill>
              </a:rPr>
              <a:t>Målanalys</a:t>
            </a:r>
          </a:p>
          <a:p>
            <a:pPr fontAlgn="auto">
              <a:spcAft>
                <a:spcPts val="0"/>
              </a:spcAft>
            </a:pPr>
            <a:r>
              <a:rPr lang="sv-SE" dirty="0" smtClean="0">
                <a:solidFill>
                  <a:prstClr val="black"/>
                </a:solidFill>
              </a:rPr>
              <a:t>Brister</a:t>
            </a:r>
          </a:p>
          <a:p>
            <a:pPr fontAlgn="auto">
              <a:spcAft>
                <a:spcPts val="0"/>
              </a:spcAft>
            </a:pPr>
            <a:r>
              <a:rPr lang="sv-SE" dirty="0" smtClean="0">
                <a:solidFill>
                  <a:prstClr val="black"/>
                </a:solidFill>
              </a:rPr>
              <a:t>Åtgärder och strategier</a:t>
            </a:r>
          </a:p>
          <a:p>
            <a:pPr marL="0" indent="0" fontAlgn="auto">
              <a:spcAft>
                <a:spcPts val="0"/>
              </a:spcAft>
              <a:buFont typeface="Arial" pitchFamily="34" charset="0"/>
              <a:buNone/>
            </a:pPr>
            <a:endParaRPr lang="sv-SE" sz="1600" dirty="0" smtClean="0">
              <a:solidFill>
                <a:prstClr val="black"/>
              </a:solidFill>
            </a:endParaRPr>
          </a:p>
          <a:p>
            <a:pPr marL="0" indent="0" fontAlgn="auto">
              <a:spcAft>
                <a:spcPts val="0"/>
              </a:spcAft>
              <a:buFont typeface="Arial" pitchFamily="34" charset="0"/>
              <a:buNone/>
            </a:pPr>
            <a:r>
              <a:rPr lang="sv-SE" dirty="0" smtClean="0">
                <a:solidFill>
                  <a:prstClr val="black"/>
                </a:solidFill>
              </a:rPr>
              <a:t>Ett underlag bland flera</a:t>
            </a:r>
          </a:p>
          <a:p>
            <a:pPr marL="0" indent="0" fontAlgn="auto">
              <a:spcAft>
                <a:spcPts val="0"/>
              </a:spcAft>
              <a:buFont typeface="Arial" pitchFamily="34" charset="0"/>
              <a:buNone/>
            </a:pPr>
            <a:r>
              <a:rPr lang="sv-SE" dirty="0" smtClean="0">
                <a:solidFill>
                  <a:prstClr val="black"/>
                </a:solidFill>
              </a:rPr>
              <a:t>Trafikverkets vägledning</a:t>
            </a:r>
          </a:p>
          <a:p>
            <a:pPr marL="0" indent="0" fontAlgn="auto">
              <a:spcAft>
                <a:spcPts val="0"/>
              </a:spcAft>
              <a:buFont typeface="Arial" pitchFamily="34" charset="0"/>
              <a:buNone/>
            </a:pPr>
            <a:endParaRPr lang="sv-SE" dirty="0">
              <a:solidFill>
                <a:prstClr val="black"/>
              </a:solidFill>
            </a:endParaRPr>
          </a:p>
        </p:txBody>
      </p:sp>
    </p:spTree>
    <p:extLst>
      <p:ext uri="{BB962C8B-B14F-4D97-AF65-F5344CB8AC3E}">
        <p14:creationId xmlns:p14="http://schemas.microsoft.com/office/powerpoint/2010/main" val="37675834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984592" y="9635"/>
            <a:ext cx="5092374" cy="6848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76828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48709" y="1401786"/>
            <a:ext cx="3717652" cy="4413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4798932" y="1505880"/>
            <a:ext cx="3198836" cy="42394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tshållare för sidfot 2"/>
          <p:cNvSpPr>
            <a:spLocks noGrp="1"/>
          </p:cNvSpPr>
          <p:nvPr>
            <p:ph type="ftr" sz="quarter" idx="11"/>
          </p:nvPr>
        </p:nvSpPr>
        <p:spPr/>
        <p:txBody>
          <a:bodyPr/>
          <a:lstStyle/>
          <a:p>
            <a:r>
              <a:rPr lang="sv-SE" dirty="0" smtClean="0">
                <a:solidFill>
                  <a:srgbClr val="006F62"/>
                </a:solidFill>
              </a:rPr>
              <a:t>Planering i </a:t>
            </a:r>
            <a:r>
              <a:rPr lang="sv-SE" dirty="0" err="1" smtClean="0">
                <a:solidFill>
                  <a:srgbClr val="006F62"/>
                </a:solidFill>
              </a:rPr>
              <a:t>norge</a:t>
            </a:r>
            <a:r>
              <a:rPr lang="sv-SE" dirty="0" smtClean="0">
                <a:solidFill>
                  <a:srgbClr val="006F62"/>
                </a:solidFill>
              </a:rPr>
              <a:t> och </a:t>
            </a:r>
            <a:r>
              <a:rPr lang="sv-SE" dirty="0" err="1" smtClean="0">
                <a:solidFill>
                  <a:srgbClr val="006F62"/>
                </a:solidFill>
              </a:rPr>
              <a:t>sverige</a:t>
            </a:r>
            <a:endParaRPr lang="sv-SE" dirty="0">
              <a:solidFill>
                <a:srgbClr val="006F62"/>
              </a:solidFill>
            </a:endParaRPr>
          </a:p>
        </p:txBody>
      </p:sp>
    </p:spTree>
    <p:extLst>
      <p:ext uri="{BB962C8B-B14F-4D97-AF65-F5344CB8AC3E}">
        <p14:creationId xmlns:p14="http://schemas.microsoft.com/office/powerpoint/2010/main" val="333065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dirty="0" err="1" smtClean="0">
                <a:solidFill>
                  <a:srgbClr val="006F62"/>
                </a:solidFill>
              </a:rPr>
              <a:t>värmland</a:t>
            </a:r>
            <a:endParaRPr lang="sv-SE" dirty="0">
              <a:solidFill>
                <a:srgbClr val="006F62"/>
              </a:solidFill>
            </a:endParaRP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56707" y="1340768"/>
            <a:ext cx="4752528"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2397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r>
              <a:rPr lang="sv-SE" dirty="0" smtClean="0">
                <a:solidFill>
                  <a:srgbClr val="006F62"/>
                </a:solidFill>
              </a:rPr>
              <a:t>Kapacitet godstrafik</a:t>
            </a:r>
            <a:endParaRPr lang="sv-SE" dirty="0">
              <a:solidFill>
                <a:srgbClr val="006F62"/>
              </a:solidFill>
            </a:endParaRPr>
          </a:p>
        </p:txBody>
      </p:sp>
      <p:pic>
        <p:nvPicPr>
          <p:cNvPr id="3" name="Bildobjekt 2" descr="Karta_Tomas_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2578" y="863894"/>
            <a:ext cx="5210955" cy="5666213"/>
          </a:xfrm>
          <a:prstGeom prst="rect">
            <a:avLst/>
          </a:prstGeom>
        </p:spPr>
      </p:pic>
    </p:spTree>
    <p:extLst>
      <p:ext uri="{BB962C8B-B14F-4D97-AF65-F5344CB8AC3E}">
        <p14:creationId xmlns:p14="http://schemas.microsoft.com/office/powerpoint/2010/main" val="20938721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sidfot 4"/>
          <p:cNvSpPr>
            <a:spLocks noGrp="1"/>
          </p:cNvSpPr>
          <p:nvPr>
            <p:ph type="ftr" sz="quarter" idx="11"/>
          </p:nvPr>
        </p:nvSpPr>
        <p:spPr/>
        <p:txBody>
          <a:bodyPr/>
          <a:lstStyle/>
          <a:p>
            <a:r>
              <a:rPr lang="sv-SE" dirty="0" smtClean="0">
                <a:solidFill>
                  <a:srgbClr val="006F62"/>
                </a:solidFill>
              </a:rPr>
              <a:t>godstransporter</a:t>
            </a:r>
            <a:endParaRPr lang="sv-SE" dirty="0">
              <a:solidFill>
                <a:srgbClr val="006F62"/>
              </a:solidFill>
            </a:endParaRPr>
          </a:p>
        </p:txBody>
      </p:sp>
      <p:pic>
        <p:nvPicPr>
          <p:cNvPr id="17" name="Platshållare för innehåll 16" descr="lastbil5_ny.jpg"/>
          <p:cNvPicPr>
            <a:picLocks noGrp="1" noChangeAspect="1"/>
          </p:cNvPicPr>
          <p:nvPr>
            <p:ph sz="half" idx="2"/>
          </p:nvPr>
        </p:nvPicPr>
        <p:blipFill>
          <a:blip r:embed="rId2" cstate="email">
            <a:extLst>
              <a:ext uri="{28A0092B-C50C-407E-A947-70E740481C1C}">
                <a14:useLocalDpi xmlns:a14="http://schemas.microsoft.com/office/drawing/2010/main" val="0"/>
              </a:ext>
            </a:extLst>
          </a:blip>
          <a:srcRect l="1306" r="1306"/>
          <a:stretch>
            <a:fillRect/>
          </a:stretch>
        </p:blipFill>
        <p:spPr>
          <a:xfrm>
            <a:off x="4746330" y="1839286"/>
            <a:ext cx="3637513" cy="3735084"/>
          </a:xfrm>
        </p:spPr>
      </p:pic>
      <p:pic>
        <p:nvPicPr>
          <p:cNvPr id="19" name="Platshållare för innehåll 18" descr="Lastbil4_ny.jpg"/>
          <p:cNvPicPr>
            <a:picLocks noGrp="1" noChangeAspect="1"/>
          </p:cNvPicPr>
          <p:nvPr>
            <p:ph sz="half" idx="1"/>
          </p:nvPr>
        </p:nvPicPr>
        <p:blipFill>
          <a:blip r:embed="rId3" cstate="email">
            <a:extLst>
              <a:ext uri="{28A0092B-C50C-407E-A947-70E740481C1C}">
                <a14:useLocalDpi xmlns:a14="http://schemas.microsoft.com/office/drawing/2010/main" val="0"/>
              </a:ext>
            </a:extLst>
          </a:blip>
          <a:srcRect t="1438" b="1438"/>
          <a:stretch>
            <a:fillRect/>
          </a:stretch>
        </p:blipFill>
        <p:spPr>
          <a:xfrm>
            <a:off x="707977" y="1839286"/>
            <a:ext cx="3819206" cy="3735084"/>
          </a:xfrm>
        </p:spPr>
      </p:pic>
    </p:spTree>
    <p:extLst>
      <p:ext uri="{BB962C8B-B14F-4D97-AF65-F5344CB8AC3E}">
        <p14:creationId xmlns:p14="http://schemas.microsoft.com/office/powerpoint/2010/main" val="3548204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130110 Lastfartyg 02.jpg"/>
          <p:cNvPicPr>
            <a:picLocks noChangeAspect="1"/>
          </p:cNvPicPr>
          <p:nvPr/>
        </p:nvPicPr>
        <p:blipFill rotWithShape="1">
          <a:blip r:embed="rId2" cstate="email">
            <a:extLst>
              <a:ext uri="{28A0092B-C50C-407E-A947-70E740481C1C}">
                <a14:useLocalDpi xmlns:a14="http://schemas.microsoft.com/office/drawing/2010/main" val="0"/>
              </a:ext>
            </a:extLst>
          </a:blip>
          <a:srcRect l="3856" r="7256"/>
          <a:stretch/>
        </p:blipFill>
        <p:spPr>
          <a:xfrm>
            <a:off x="0" y="0"/>
            <a:ext cx="9144000" cy="6858000"/>
          </a:xfrm>
          <a:prstGeom prst="rect">
            <a:avLst/>
          </a:prstGeom>
        </p:spPr>
      </p:pic>
    </p:spTree>
    <p:extLst>
      <p:ext uri="{BB962C8B-B14F-4D97-AF65-F5344CB8AC3E}">
        <p14:creationId xmlns:p14="http://schemas.microsoft.com/office/powerpoint/2010/main" val="40142161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dirty="0" err="1" smtClean="0">
                <a:solidFill>
                  <a:srgbClr val="006F62"/>
                </a:solidFill>
              </a:rPr>
              <a:t>Slussystemet</a:t>
            </a:r>
            <a:r>
              <a:rPr lang="sv-SE" dirty="0" smtClean="0">
                <a:solidFill>
                  <a:srgbClr val="006F62"/>
                </a:solidFill>
              </a:rPr>
              <a:t> i </a:t>
            </a:r>
            <a:r>
              <a:rPr lang="sv-SE" dirty="0" err="1" smtClean="0">
                <a:solidFill>
                  <a:srgbClr val="006F62"/>
                </a:solidFill>
              </a:rPr>
              <a:t>trollhättan</a:t>
            </a:r>
            <a:endParaRPr lang="sv-SE" dirty="0">
              <a:solidFill>
                <a:srgbClr val="006F62"/>
              </a:solidFill>
            </a:endParaRPr>
          </a:p>
        </p:txBody>
      </p:sp>
      <p:sp>
        <p:nvSpPr>
          <p:cNvPr id="8" name="textruta 7"/>
          <p:cNvSpPr txBox="1"/>
          <p:nvPr/>
        </p:nvSpPr>
        <p:spPr>
          <a:xfrm>
            <a:off x="324069" y="1147379"/>
            <a:ext cx="8460828" cy="5474138"/>
          </a:xfrm>
          <a:prstGeom prst="rect">
            <a:avLst/>
          </a:prstGeom>
        </p:spPr>
        <p:txBody>
          <a:bodyPr vert="horz" wrap="square" lIns="91440" tIns="45720" rIns="91440" bIns="45720" rtlCol="0">
            <a:noAutofit/>
          </a:bodyPr>
          <a:lstStyle/>
          <a:p>
            <a:pPr fontAlgn="auto">
              <a:spcBef>
                <a:spcPts val="0"/>
              </a:spcBef>
              <a:spcAft>
                <a:spcPts val="0"/>
              </a:spcAft>
            </a:pPr>
            <a:endParaRPr lang="sv-SE" sz="2600" dirty="0" smtClean="0">
              <a:solidFill>
                <a:srgbClr val="000000"/>
              </a:solidFill>
              <a:latin typeface="Arial"/>
            </a:endParaRPr>
          </a:p>
        </p:txBody>
      </p:sp>
      <p:pic>
        <p:nvPicPr>
          <p:cNvPr id="9" name="Picture 2" descr="C:\Users\TSRE00\Pictures\RV\500px-TrollKanalAllaITh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7" y="1218239"/>
            <a:ext cx="6438094" cy="4828571"/>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9577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jofartstidningen.se/assets/2013/02/Nossan-slussar-foto-magnus-h%C3%A4gg-webb-1220x915.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81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105867"/>
            <a:ext cx="8139262" cy="941813"/>
          </a:xfrm>
        </p:spPr>
        <p:txBody>
          <a:bodyPr>
            <a:noAutofit/>
          </a:bodyPr>
          <a:lstStyle/>
          <a:p>
            <a:pPr>
              <a:lnSpc>
                <a:spcPct val="130000"/>
              </a:lnSpc>
            </a:pPr>
            <a:r>
              <a:rPr lang="sv-SE" sz="2000" dirty="0"/>
              <a:t>Stängs slussarna i Trollhättan och Göta älv 2030 krävs</a:t>
            </a:r>
            <a:br>
              <a:rPr lang="sv-SE" sz="2000" dirty="0"/>
            </a:br>
            <a:r>
              <a:rPr lang="sv-SE" sz="2000" dirty="0"/>
              <a:t>140 000 lastbilar och 1 500 tåg </a:t>
            </a:r>
            <a:r>
              <a:rPr lang="sv-SE" sz="2000" dirty="0" smtClean="0"/>
              <a:t>– per </a:t>
            </a:r>
            <a:r>
              <a:rPr lang="sv-SE" sz="2000" dirty="0"/>
              <a:t>år </a:t>
            </a:r>
            <a:r>
              <a:rPr lang="sv-SE" sz="2000" dirty="0" smtClean="0"/>
              <a:t>– för </a:t>
            </a:r>
            <a:r>
              <a:rPr lang="sv-SE" sz="2000" dirty="0"/>
              <a:t>att hantera </a:t>
            </a:r>
            <a:r>
              <a:rPr lang="sv-SE" sz="2000" dirty="0" smtClean="0"/>
              <a:t>godset.</a:t>
            </a:r>
            <a:endParaRPr lang="sv-SE" sz="2000" dirty="0"/>
          </a:p>
        </p:txBody>
      </p:sp>
      <p:sp>
        <p:nvSpPr>
          <p:cNvPr id="4" name="Platshållare för sidfot 3"/>
          <p:cNvSpPr>
            <a:spLocks noGrp="1"/>
          </p:cNvSpPr>
          <p:nvPr>
            <p:ph type="ftr" sz="quarter" idx="11"/>
          </p:nvPr>
        </p:nvSpPr>
        <p:spPr/>
        <p:txBody>
          <a:bodyPr/>
          <a:lstStyle/>
          <a:p>
            <a:r>
              <a:rPr lang="sv-SE" dirty="0" smtClean="0">
                <a:solidFill>
                  <a:srgbClr val="006F62"/>
                </a:solidFill>
              </a:rPr>
              <a:t>konsekvenser</a:t>
            </a:r>
            <a:endParaRPr lang="sv-SE" dirty="0">
              <a:solidFill>
                <a:srgbClr val="006F62"/>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255" y="2243174"/>
            <a:ext cx="6367237" cy="365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52424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r>
              <a:rPr lang="sv-SE" dirty="0" smtClean="0">
                <a:solidFill>
                  <a:srgbClr val="006F62"/>
                </a:solidFill>
              </a:rPr>
              <a:t>Kapacitet persontrafik</a:t>
            </a:r>
            <a:endParaRPr lang="sv-SE" dirty="0">
              <a:solidFill>
                <a:srgbClr val="006F62"/>
              </a:solidFill>
            </a:endParaRPr>
          </a:p>
        </p:txBody>
      </p:sp>
      <p:pic>
        <p:nvPicPr>
          <p:cNvPr id="3" name="Bildobjekt 2" descr="Karta_Tomas_2.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52578" y="863894"/>
            <a:ext cx="5210955" cy="5666213"/>
          </a:xfrm>
          <a:prstGeom prst="rect">
            <a:avLst/>
          </a:prstGeom>
        </p:spPr>
      </p:pic>
    </p:spTree>
    <p:extLst>
      <p:ext uri="{BB962C8B-B14F-4D97-AF65-F5344CB8AC3E}">
        <p14:creationId xmlns:p14="http://schemas.microsoft.com/office/powerpoint/2010/main" val="1211704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2770643" y="476672"/>
            <a:ext cx="2206053" cy="646331"/>
          </a:xfrm>
          <a:prstGeom prst="rect">
            <a:avLst/>
          </a:prstGeom>
        </p:spPr>
        <p:txBody>
          <a:bodyPr wrap="none">
            <a:spAutoFit/>
          </a:bodyPr>
          <a:lstStyle/>
          <a:p>
            <a:pPr fontAlgn="auto">
              <a:spcBef>
                <a:spcPts val="0"/>
              </a:spcBef>
              <a:spcAft>
                <a:spcPts val="0"/>
              </a:spcAft>
            </a:pPr>
            <a:r>
              <a:rPr lang="sv-SE" sz="3600" b="1" dirty="0">
                <a:solidFill>
                  <a:prstClr val="black"/>
                </a:solidFill>
                <a:latin typeface="Calibri"/>
              </a:rPr>
              <a:t>Sydsverige</a:t>
            </a:r>
            <a:endParaRPr lang="sv-SE" sz="3600" dirty="0">
              <a:solidFill>
                <a:prstClr val="black"/>
              </a:solidFill>
              <a:latin typeface="Calibri"/>
            </a:endParaRPr>
          </a:p>
        </p:txBody>
      </p:sp>
      <p:sp>
        <p:nvSpPr>
          <p:cNvPr id="3" name="Platshållare för innehåll 2"/>
          <p:cNvSpPr txBox="1">
            <a:spLocks/>
          </p:cNvSpPr>
          <p:nvPr/>
        </p:nvSpPr>
        <p:spPr>
          <a:xfrm>
            <a:off x="467544" y="1412776"/>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sv-SE" sz="2800" dirty="0" smtClean="0">
                <a:solidFill>
                  <a:prstClr val="black"/>
                </a:solidFill>
              </a:rPr>
              <a:t>19 % av Sveriges befolkning</a:t>
            </a:r>
          </a:p>
          <a:p>
            <a:pPr fontAlgn="auto">
              <a:spcAft>
                <a:spcPts val="0"/>
              </a:spcAft>
            </a:pPr>
            <a:r>
              <a:rPr lang="sv-SE" sz="2800" dirty="0" smtClean="0">
                <a:solidFill>
                  <a:prstClr val="black"/>
                </a:solidFill>
              </a:rPr>
              <a:t>58 kommuner</a:t>
            </a:r>
          </a:p>
          <a:p>
            <a:pPr fontAlgn="auto">
              <a:spcAft>
                <a:spcPts val="0"/>
              </a:spcAft>
            </a:pPr>
            <a:r>
              <a:rPr lang="sv-SE" sz="2800" dirty="0" smtClean="0">
                <a:solidFill>
                  <a:prstClr val="black"/>
                </a:solidFill>
              </a:rPr>
              <a:t>Mellan Skandinavien och kontinenten</a:t>
            </a:r>
          </a:p>
          <a:p>
            <a:pPr lvl="1" fontAlgn="auto">
              <a:spcAft>
                <a:spcPts val="0"/>
              </a:spcAft>
            </a:pPr>
            <a:r>
              <a:rPr lang="sv-SE" dirty="0" smtClean="0">
                <a:solidFill>
                  <a:prstClr val="black"/>
                </a:solidFill>
              </a:rPr>
              <a:t>Ca 40 % av importvärdet och ca 30% av exportvärdet angör Sydsverige</a:t>
            </a:r>
          </a:p>
          <a:p>
            <a:pPr fontAlgn="auto">
              <a:spcAft>
                <a:spcPts val="0"/>
              </a:spcAft>
            </a:pPr>
            <a:r>
              <a:rPr lang="sv-SE" sz="2800" dirty="0" smtClean="0">
                <a:solidFill>
                  <a:prstClr val="black"/>
                </a:solidFill>
              </a:rPr>
              <a:t>Skilda förutsättningar</a:t>
            </a:r>
          </a:p>
          <a:p>
            <a:pPr lvl="1" fontAlgn="auto">
              <a:spcAft>
                <a:spcPts val="0"/>
              </a:spcAft>
            </a:pPr>
            <a:r>
              <a:rPr lang="sv-SE" dirty="0" smtClean="0">
                <a:solidFill>
                  <a:prstClr val="black"/>
                </a:solidFill>
              </a:rPr>
              <a:t>en av Sveriges storstadsregioner, </a:t>
            </a:r>
          </a:p>
          <a:p>
            <a:pPr lvl="1" fontAlgn="auto">
              <a:spcAft>
                <a:spcPts val="0"/>
              </a:spcAft>
            </a:pPr>
            <a:r>
              <a:rPr lang="sv-SE" dirty="0" smtClean="0">
                <a:solidFill>
                  <a:prstClr val="black"/>
                </a:solidFill>
              </a:rPr>
              <a:t>men också områden med svag utveckling</a:t>
            </a:r>
          </a:p>
          <a:p>
            <a:pPr fontAlgn="auto">
              <a:spcAft>
                <a:spcPts val="0"/>
              </a:spcAft>
            </a:pPr>
            <a:endParaRPr lang="sv-SE" dirty="0" smtClean="0">
              <a:solidFill>
                <a:prstClr val="black"/>
              </a:solidFill>
            </a:endParaRPr>
          </a:p>
          <a:p>
            <a:pPr fontAlgn="auto">
              <a:spcAft>
                <a:spcPts val="0"/>
              </a:spcAft>
            </a:pPr>
            <a:endParaRPr lang="sv-SE" dirty="0">
              <a:solidFill>
                <a:prstClr val="black"/>
              </a:solidFill>
            </a:endParaRPr>
          </a:p>
        </p:txBody>
      </p:sp>
    </p:spTree>
    <p:extLst>
      <p:ext uri="{BB962C8B-B14F-4D97-AF65-F5344CB8AC3E}">
        <p14:creationId xmlns:p14="http://schemas.microsoft.com/office/powerpoint/2010/main" val="41527967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p:cNvSpPr>
            <a:spLocks noGrp="1"/>
          </p:cNvSpPr>
          <p:nvPr>
            <p:ph type="ftr" sz="quarter" idx="11"/>
          </p:nvPr>
        </p:nvSpPr>
        <p:spPr/>
        <p:txBody>
          <a:bodyPr/>
          <a:lstStyle/>
          <a:p>
            <a:r>
              <a:rPr lang="sv-SE" dirty="0" smtClean="0">
                <a:solidFill>
                  <a:srgbClr val="006F62"/>
                </a:solidFill>
              </a:rPr>
              <a:t>flygtrafiken</a:t>
            </a:r>
            <a:endParaRPr lang="sv-SE" dirty="0">
              <a:solidFill>
                <a:srgbClr val="006F62"/>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708" y="1758761"/>
            <a:ext cx="6950977" cy="4159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ruta 3"/>
          <p:cNvSpPr txBox="1"/>
          <p:nvPr/>
        </p:nvSpPr>
        <p:spPr>
          <a:xfrm>
            <a:off x="4682696" y="1339200"/>
            <a:ext cx="914400" cy="914400"/>
          </a:xfrm>
          <a:prstGeom prst="rect">
            <a:avLst/>
          </a:prstGeom>
        </p:spPr>
        <p:txBody>
          <a:bodyPr vert="horz" wrap="none" lIns="91440" tIns="45720" rIns="91440" bIns="45720" rtlCol="0">
            <a:noAutofit/>
          </a:bodyPr>
          <a:lstStyle/>
          <a:p>
            <a:pPr fontAlgn="auto">
              <a:spcBef>
                <a:spcPts val="0"/>
              </a:spcBef>
              <a:spcAft>
                <a:spcPts val="0"/>
              </a:spcAft>
            </a:pPr>
            <a:endParaRPr lang="sv-SE" sz="2600" dirty="0" smtClean="0">
              <a:solidFill>
                <a:srgbClr val="000000"/>
              </a:solidFill>
              <a:latin typeface="Arial"/>
            </a:endParaRPr>
          </a:p>
        </p:txBody>
      </p:sp>
      <p:sp>
        <p:nvSpPr>
          <p:cNvPr id="5" name="textruta 4"/>
          <p:cNvSpPr txBox="1"/>
          <p:nvPr/>
        </p:nvSpPr>
        <p:spPr>
          <a:xfrm>
            <a:off x="835161" y="1083003"/>
            <a:ext cx="7349857" cy="628556"/>
          </a:xfrm>
          <a:prstGeom prst="rect">
            <a:avLst/>
          </a:prstGeom>
        </p:spPr>
        <p:txBody>
          <a:bodyPr vert="horz" wrap="none" lIns="91440" tIns="45720" rIns="91440" bIns="45720" rtlCol="0">
            <a:noAutofit/>
          </a:bodyPr>
          <a:lstStyle/>
          <a:p>
            <a:pPr fontAlgn="auto">
              <a:spcBef>
                <a:spcPts val="0"/>
              </a:spcBef>
              <a:spcAft>
                <a:spcPts val="0"/>
              </a:spcAft>
            </a:pPr>
            <a:r>
              <a:rPr lang="sv-SE" sz="2600" dirty="0">
                <a:solidFill>
                  <a:srgbClr val="000000"/>
                </a:solidFill>
                <a:latin typeface="Arial"/>
              </a:rPr>
              <a:t>1 400 000 passagerare/år flyger </a:t>
            </a:r>
            <a:r>
              <a:rPr lang="sv-SE" sz="2600" dirty="0" smtClean="0">
                <a:solidFill>
                  <a:srgbClr val="000000"/>
                </a:solidFill>
                <a:latin typeface="Arial"/>
              </a:rPr>
              <a:t>Stockholm-Oslo</a:t>
            </a:r>
          </a:p>
        </p:txBody>
      </p:sp>
    </p:spTree>
    <p:extLst>
      <p:ext uri="{BB962C8B-B14F-4D97-AF65-F5344CB8AC3E}">
        <p14:creationId xmlns:p14="http://schemas.microsoft.com/office/powerpoint/2010/main" val="1807899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Eva Lindberg</a:t>
            </a:r>
            <a:br>
              <a:rPr lang="sv-SE" sz="3200" dirty="0" smtClean="0">
                <a:solidFill>
                  <a:prstClr val="white">
                    <a:lumMod val="50000"/>
                  </a:prstClr>
                </a:solidFill>
                <a:cs typeface="Arial" panose="020B0604020202020204" pitchFamily="34" charset="0"/>
              </a:rPr>
            </a:br>
            <a:r>
              <a:rPr lang="sv-SE" sz="2000" i="1" dirty="0" smtClean="0">
                <a:solidFill>
                  <a:prstClr val="white">
                    <a:lumMod val="50000"/>
                  </a:prstClr>
                </a:solidFill>
                <a:cs typeface="Arial" panose="020B0604020202020204" pitchFamily="34" charset="0"/>
              </a:rPr>
              <a:t>Region Gävleborg</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37594438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530067" y="1862826"/>
            <a:ext cx="5554102" cy="2452816"/>
          </a:xfrm>
        </p:spPr>
        <p:txBody>
          <a:bodyPr>
            <a:normAutofit/>
          </a:bodyPr>
          <a:lstStyle/>
          <a:p>
            <a:r>
              <a:rPr lang="sv-SE" dirty="0" smtClean="0"/>
              <a:t>Gävleborg</a:t>
            </a:r>
            <a:br>
              <a:rPr lang="sv-SE" dirty="0" smtClean="0"/>
            </a:br>
            <a:r>
              <a:rPr lang="sv-SE" sz="2700" b="0" dirty="0"/>
              <a:t>nyckeln till norra Sverige</a:t>
            </a:r>
            <a:br>
              <a:rPr lang="sv-SE" sz="2700" b="0" dirty="0"/>
            </a:br>
            <a:r>
              <a:rPr lang="sv-SE" sz="2700" b="0" dirty="0"/>
              <a:t>och Mälardalens utveckling</a:t>
            </a:r>
            <a:br>
              <a:rPr lang="sv-SE" sz="2700" b="0" dirty="0"/>
            </a:br>
            <a:endParaRPr lang="sv-SE" sz="2700" b="0" dirty="0"/>
          </a:p>
        </p:txBody>
      </p:sp>
      <p:sp>
        <p:nvSpPr>
          <p:cNvPr id="3" name="Underrubrik 2"/>
          <p:cNvSpPr>
            <a:spLocks noGrp="1"/>
          </p:cNvSpPr>
          <p:nvPr>
            <p:ph type="subTitle" idx="1"/>
          </p:nvPr>
        </p:nvSpPr>
        <p:spPr/>
        <p:txBody>
          <a:bodyPr>
            <a:normAutofit/>
          </a:bodyPr>
          <a:lstStyle/>
          <a:p>
            <a:r>
              <a:rPr lang="sv-SE" dirty="0" smtClean="0"/>
              <a:t>Eva Lindberg, regionstyrelsens ordförande</a:t>
            </a:r>
          </a:p>
          <a:p>
            <a:r>
              <a:rPr lang="sv-SE" b="0" dirty="0" smtClean="0"/>
              <a:t>Hearing inriktningsplaneringen</a:t>
            </a:r>
            <a:br>
              <a:rPr lang="sv-SE" b="0" dirty="0" smtClean="0"/>
            </a:br>
            <a:r>
              <a:rPr lang="sv-SE" b="0" dirty="0" smtClean="0"/>
              <a:t>2015-09-16, Stockholm</a:t>
            </a:r>
            <a:endParaRPr lang="sv-SE" b="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744" y="1484784"/>
            <a:ext cx="2961731" cy="3780420"/>
          </a:xfrm>
          <a:prstGeom prst="rect">
            <a:avLst/>
          </a:prstGeom>
          <a:noFill/>
          <a:ln w="508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090816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Region Gävleborg</a:t>
            </a:r>
          </a:p>
        </p:txBody>
      </p:sp>
      <p:sp>
        <p:nvSpPr>
          <p:cNvPr id="3" name="Platshållare för innehåll 2"/>
          <p:cNvSpPr>
            <a:spLocks noGrp="1"/>
          </p:cNvSpPr>
          <p:nvPr>
            <p:ph idx="1"/>
          </p:nvPr>
        </p:nvSpPr>
        <p:spPr/>
        <p:txBody>
          <a:bodyPr/>
          <a:lstStyle/>
          <a:p>
            <a:r>
              <a:rPr lang="sv-SE" dirty="0" smtClean="0"/>
              <a:t>Bildades 1 januari 2015</a:t>
            </a:r>
          </a:p>
          <a:p>
            <a:endParaRPr lang="sv-SE" dirty="0" smtClean="0"/>
          </a:p>
          <a:p>
            <a:r>
              <a:rPr lang="sv-SE" dirty="0" smtClean="0"/>
              <a:t>Regional utvecklingsstrategi</a:t>
            </a:r>
          </a:p>
          <a:p>
            <a:r>
              <a:rPr lang="sv-SE" dirty="0" smtClean="0"/>
              <a:t>- Infrastruktur</a:t>
            </a:r>
          </a:p>
          <a:p>
            <a:r>
              <a:rPr lang="sv-SE" dirty="0" smtClean="0"/>
              <a:t>- Kompetens</a:t>
            </a:r>
          </a:p>
          <a:p>
            <a:endParaRPr lang="sv-SE" dirty="0"/>
          </a:p>
        </p:txBody>
      </p:sp>
      <p:sp>
        <p:nvSpPr>
          <p:cNvPr id="5" name="textruta 4"/>
          <p:cNvSpPr txBox="1"/>
          <p:nvPr/>
        </p:nvSpPr>
        <p:spPr>
          <a:xfrm>
            <a:off x="5690103" y="4531022"/>
            <a:ext cx="2036135" cy="334707"/>
          </a:xfrm>
          <a:prstGeom prst="rect">
            <a:avLst/>
          </a:prstGeom>
          <a:noFill/>
        </p:spPr>
        <p:txBody>
          <a:bodyPr wrap="none" rtlCol="0">
            <a:spAutoFit/>
          </a:bodyPr>
          <a:lstStyle/>
          <a:p>
            <a:pPr algn="ctr" fontAlgn="auto">
              <a:spcBef>
                <a:spcPts val="0"/>
              </a:spcBef>
              <a:spcAft>
                <a:spcPts val="0"/>
              </a:spcAft>
            </a:pPr>
            <a:r>
              <a:rPr lang="sv-SE" sz="1575" dirty="0">
                <a:solidFill>
                  <a:prstClr val="black"/>
                </a:solidFill>
                <a:latin typeface="Arial"/>
              </a:rPr>
              <a:t>Internationella frågor</a:t>
            </a:r>
          </a:p>
        </p:txBody>
      </p:sp>
      <p:sp>
        <p:nvSpPr>
          <p:cNvPr id="6" name="textruta 5"/>
          <p:cNvSpPr txBox="1"/>
          <p:nvPr/>
        </p:nvSpPr>
        <p:spPr>
          <a:xfrm>
            <a:off x="5673272" y="4108462"/>
            <a:ext cx="2069798" cy="334707"/>
          </a:xfrm>
          <a:prstGeom prst="rect">
            <a:avLst/>
          </a:prstGeom>
          <a:noFill/>
        </p:spPr>
        <p:txBody>
          <a:bodyPr wrap="none" rtlCol="0">
            <a:spAutoFit/>
          </a:bodyPr>
          <a:lstStyle/>
          <a:p>
            <a:pPr algn="ctr" fontAlgn="auto">
              <a:spcBef>
                <a:spcPts val="0"/>
              </a:spcBef>
              <a:spcAft>
                <a:spcPts val="0"/>
              </a:spcAft>
            </a:pPr>
            <a:r>
              <a:rPr lang="sv-SE" sz="1575" dirty="0">
                <a:solidFill>
                  <a:prstClr val="black"/>
                </a:solidFill>
                <a:latin typeface="Arial"/>
              </a:rPr>
              <a:t>Näringslivsutveckling</a:t>
            </a:r>
          </a:p>
        </p:txBody>
      </p:sp>
      <p:sp>
        <p:nvSpPr>
          <p:cNvPr id="7" name="textruta 6"/>
          <p:cNvSpPr txBox="1"/>
          <p:nvPr/>
        </p:nvSpPr>
        <p:spPr>
          <a:xfrm>
            <a:off x="5106610" y="3685903"/>
            <a:ext cx="3203121" cy="334707"/>
          </a:xfrm>
          <a:prstGeom prst="rect">
            <a:avLst/>
          </a:prstGeom>
          <a:noFill/>
        </p:spPr>
        <p:txBody>
          <a:bodyPr wrap="none" rtlCol="0">
            <a:spAutoFit/>
          </a:bodyPr>
          <a:lstStyle/>
          <a:p>
            <a:pPr algn="ctr" fontAlgn="auto">
              <a:spcBef>
                <a:spcPts val="0"/>
              </a:spcBef>
              <a:spcAft>
                <a:spcPts val="0"/>
              </a:spcAft>
            </a:pPr>
            <a:r>
              <a:rPr lang="sv-SE" sz="1575" dirty="0">
                <a:solidFill>
                  <a:prstClr val="black"/>
                </a:solidFill>
                <a:latin typeface="Arial"/>
              </a:rPr>
              <a:t>Kompetens- och utbildningsfrågor</a:t>
            </a:r>
          </a:p>
        </p:txBody>
      </p:sp>
      <p:sp>
        <p:nvSpPr>
          <p:cNvPr id="8" name="textruta 7"/>
          <p:cNvSpPr txBox="1"/>
          <p:nvPr/>
        </p:nvSpPr>
        <p:spPr>
          <a:xfrm>
            <a:off x="5280536" y="3263343"/>
            <a:ext cx="2855269" cy="334707"/>
          </a:xfrm>
          <a:prstGeom prst="rect">
            <a:avLst/>
          </a:prstGeom>
          <a:noFill/>
        </p:spPr>
        <p:txBody>
          <a:bodyPr wrap="none" rtlCol="0">
            <a:spAutoFit/>
          </a:bodyPr>
          <a:lstStyle/>
          <a:p>
            <a:pPr algn="ctr" fontAlgn="auto">
              <a:spcBef>
                <a:spcPts val="0"/>
              </a:spcBef>
              <a:spcAft>
                <a:spcPts val="0"/>
              </a:spcAft>
            </a:pPr>
            <a:r>
              <a:rPr lang="sv-SE" sz="1575">
                <a:solidFill>
                  <a:prstClr val="black"/>
                </a:solidFill>
                <a:latin typeface="Arial"/>
              </a:rPr>
              <a:t>Infrastruktur </a:t>
            </a:r>
            <a:r>
              <a:rPr lang="sv-SE" sz="1575" dirty="0">
                <a:solidFill>
                  <a:prstClr val="black"/>
                </a:solidFill>
                <a:latin typeface="Arial"/>
              </a:rPr>
              <a:t>och kollektivtrafik</a:t>
            </a:r>
          </a:p>
        </p:txBody>
      </p:sp>
      <p:sp>
        <p:nvSpPr>
          <p:cNvPr id="9" name="textruta 8"/>
          <p:cNvSpPr txBox="1"/>
          <p:nvPr/>
        </p:nvSpPr>
        <p:spPr>
          <a:xfrm>
            <a:off x="5729377" y="2840783"/>
            <a:ext cx="1957587" cy="334707"/>
          </a:xfrm>
          <a:prstGeom prst="rect">
            <a:avLst/>
          </a:prstGeom>
          <a:noFill/>
        </p:spPr>
        <p:txBody>
          <a:bodyPr wrap="none" rtlCol="0">
            <a:spAutoFit/>
          </a:bodyPr>
          <a:lstStyle/>
          <a:p>
            <a:pPr algn="ctr" fontAlgn="auto">
              <a:spcBef>
                <a:spcPts val="0"/>
              </a:spcBef>
              <a:spcAft>
                <a:spcPts val="0"/>
              </a:spcAft>
            </a:pPr>
            <a:r>
              <a:rPr lang="sv-SE" sz="1575" dirty="0">
                <a:solidFill>
                  <a:prstClr val="black"/>
                </a:solidFill>
                <a:latin typeface="Arial"/>
              </a:rPr>
              <a:t>Hälso- och sjukvård</a:t>
            </a:r>
          </a:p>
        </p:txBody>
      </p:sp>
      <p:sp>
        <p:nvSpPr>
          <p:cNvPr id="10" name="textruta 9"/>
          <p:cNvSpPr txBox="1"/>
          <p:nvPr/>
        </p:nvSpPr>
        <p:spPr>
          <a:xfrm>
            <a:off x="6352144" y="4953581"/>
            <a:ext cx="712054" cy="334707"/>
          </a:xfrm>
          <a:prstGeom prst="rect">
            <a:avLst/>
          </a:prstGeom>
          <a:noFill/>
        </p:spPr>
        <p:txBody>
          <a:bodyPr wrap="none" rtlCol="0">
            <a:spAutoFit/>
          </a:bodyPr>
          <a:lstStyle/>
          <a:p>
            <a:pPr algn="ctr" fontAlgn="auto">
              <a:spcBef>
                <a:spcPts val="0"/>
              </a:spcBef>
              <a:spcAft>
                <a:spcPts val="0"/>
              </a:spcAft>
            </a:pPr>
            <a:r>
              <a:rPr lang="sv-SE" sz="1575" dirty="0">
                <a:solidFill>
                  <a:prstClr val="black"/>
                </a:solidFill>
                <a:latin typeface="Arial"/>
              </a:rPr>
              <a:t>Kultur</a:t>
            </a:r>
          </a:p>
        </p:txBody>
      </p:sp>
      <p:sp>
        <p:nvSpPr>
          <p:cNvPr id="11" name="textruta 10"/>
          <p:cNvSpPr txBox="1"/>
          <p:nvPr/>
        </p:nvSpPr>
        <p:spPr>
          <a:xfrm>
            <a:off x="6183827" y="2418223"/>
            <a:ext cx="1048685" cy="334707"/>
          </a:xfrm>
          <a:prstGeom prst="rect">
            <a:avLst/>
          </a:prstGeom>
          <a:noFill/>
        </p:spPr>
        <p:txBody>
          <a:bodyPr wrap="none" rtlCol="0">
            <a:spAutoFit/>
          </a:bodyPr>
          <a:lstStyle/>
          <a:p>
            <a:pPr algn="ctr" fontAlgn="auto">
              <a:spcBef>
                <a:spcPts val="0"/>
              </a:spcBef>
              <a:spcAft>
                <a:spcPts val="0"/>
              </a:spcAft>
            </a:pPr>
            <a:r>
              <a:rPr lang="sv-SE" sz="1575" dirty="0">
                <a:solidFill>
                  <a:prstClr val="black"/>
                </a:solidFill>
                <a:latin typeface="Arial"/>
              </a:rPr>
              <a:t>Folkhälsa</a:t>
            </a:r>
          </a:p>
        </p:txBody>
      </p:sp>
      <p:sp>
        <p:nvSpPr>
          <p:cNvPr id="13" name="textruta 12"/>
          <p:cNvSpPr txBox="1"/>
          <p:nvPr/>
        </p:nvSpPr>
        <p:spPr>
          <a:xfrm>
            <a:off x="5819163" y="1995664"/>
            <a:ext cx="1834156" cy="334707"/>
          </a:xfrm>
          <a:prstGeom prst="rect">
            <a:avLst/>
          </a:prstGeom>
          <a:noFill/>
        </p:spPr>
        <p:txBody>
          <a:bodyPr wrap="none" rtlCol="0">
            <a:spAutoFit/>
          </a:bodyPr>
          <a:lstStyle/>
          <a:p>
            <a:pPr algn="ctr" fontAlgn="auto">
              <a:spcBef>
                <a:spcPts val="0"/>
              </a:spcBef>
              <a:spcAft>
                <a:spcPts val="0"/>
              </a:spcAft>
            </a:pPr>
            <a:r>
              <a:rPr lang="sv-SE" sz="1575" b="1" dirty="0">
                <a:solidFill>
                  <a:prstClr val="black"/>
                </a:solidFill>
                <a:latin typeface="Arial"/>
              </a:rPr>
              <a:t>Ansvarsområden</a:t>
            </a:r>
          </a:p>
        </p:txBody>
      </p:sp>
      <p:sp>
        <p:nvSpPr>
          <p:cNvPr id="14" name="Moln 13"/>
          <p:cNvSpPr/>
          <p:nvPr/>
        </p:nvSpPr>
        <p:spPr>
          <a:xfrm>
            <a:off x="4788024" y="1322766"/>
            <a:ext cx="4257379" cy="4428492"/>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Tree>
    <p:extLst>
      <p:ext uri="{BB962C8B-B14F-4D97-AF65-F5344CB8AC3E}">
        <p14:creationId xmlns:p14="http://schemas.microsoft.com/office/powerpoint/2010/main" val="21735639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upp 76"/>
          <p:cNvGrpSpPr/>
          <p:nvPr/>
        </p:nvGrpSpPr>
        <p:grpSpPr>
          <a:xfrm>
            <a:off x="6029465" y="1538094"/>
            <a:ext cx="2075100" cy="3889129"/>
            <a:chOff x="8153736" y="1339839"/>
            <a:chExt cx="2766800" cy="5185505"/>
          </a:xfrm>
        </p:grpSpPr>
        <p:cxnSp>
          <p:nvCxnSpPr>
            <p:cNvPr id="27" name="Rak 26"/>
            <p:cNvCxnSpPr>
              <a:stCxn id="21" idx="7"/>
              <a:endCxn id="22" idx="4"/>
            </p:cNvCxnSpPr>
            <p:nvPr/>
          </p:nvCxnSpPr>
          <p:spPr>
            <a:xfrm flipH="1">
              <a:off x="10020416" y="2277801"/>
              <a:ext cx="287151" cy="309537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Rak 27"/>
            <p:cNvCxnSpPr/>
            <p:nvPr/>
          </p:nvCxnSpPr>
          <p:spPr>
            <a:xfrm>
              <a:off x="9919699" y="5087548"/>
              <a:ext cx="1000837" cy="14377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Rak 6"/>
            <p:cNvCxnSpPr/>
            <p:nvPr/>
          </p:nvCxnSpPr>
          <p:spPr>
            <a:xfrm>
              <a:off x="8941246" y="2088754"/>
              <a:ext cx="1266097" cy="30897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Rak 8"/>
            <p:cNvCxnSpPr/>
            <p:nvPr/>
          </p:nvCxnSpPr>
          <p:spPr>
            <a:xfrm flipV="1">
              <a:off x="9536986" y="4140261"/>
              <a:ext cx="561895" cy="8819"/>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Rak 9"/>
            <p:cNvCxnSpPr>
              <a:stCxn id="22" idx="5"/>
              <a:endCxn id="44" idx="4"/>
            </p:cNvCxnSpPr>
            <p:nvPr/>
          </p:nvCxnSpPr>
          <p:spPr>
            <a:xfrm flipH="1" flipV="1">
              <a:off x="9246376" y="3248952"/>
              <a:ext cx="901319" cy="2071503"/>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Rak 10"/>
            <p:cNvCxnSpPr/>
            <p:nvPr/>
          </p:nvCxnSpPr>
          <p:spPr>
            <a:xfrm flipH="1" flipV="1">
              <a:off x="8941246" y="2030149"/>
              <a:ext cx="324965" cy="117629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Rak 11"/>
            <p:cNvCxnSpPr>
              <a:endCxn id="61" idx="5"/>
            </p:cNvCxnSpPr>
            <p:nvPr/>
          </p:nvCxnSpPr>
          <p:spPr>
            <a:xfrm flipH="1" flipV="1">
              <a:off x="8153736" y="1339839"/>
              <a:ext cx="787510" cy="748916"/>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Rak 12"/>
            <p:cNvCxnSpPr/>
            <p:nvPr/>
          </p:nvCxnSpPr>
          <p:spPr>
            <a:xfrm>
              <a:off x="8886296" y="3987088"/>
              <a:ext cx="822091" cy="152835"/>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Rak 61"/>
            <p:cNvCxnSpPr/>
            <p:nvPr/>
          </p:nvCxnSpPr>
          <p:spPr>
            <a:xfrm flipH="1">
              <a:off x="8408364" y="5158934"/>
              <a:ext cx="1519172" cy="25204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 name="Rubrik 1"/>
          <p:cNvSpPr>
            <a:spLocks noGrp="1"/>
          </p:cNvSpPr>
          <p:nvPr>
            <p:ph type="title"/>
          </p:nvPr>
        </p:nvSpPr>
        <p:spPr/>
        <p:txBody>
          <a:bodyPr/>
          <a:lstStyle/>
          <a:p>
            <a:r>
              <a:rPr lang="sv-SE" dirty="0" smtClean="0"/>
              <a:t>Strategiskt viktiga frågor</a:t>
            </a:r>
            <a:endParaRPr lang="sv-SE" dirty="0"/>
          </a:p>
        </p:txBody>
      </p:sp>
      <p:sp>
        <p:nvSpPr>
          <p:cNvPr id="3" name="Platshållare för innehåll 2"/>
          <p:cNvSpPr>
            <a:spLocks noGrp="1"/>
          </p:cNvSpPr>
          <p:nvPr>
            <p:ph idx="1"/>
          </p:nvPr>
        </p:nvSpPr>
        <p:spPr>
          <a:xfrm>
            <a:off x="521550" y="3104964"/>
            <a:ext cx="8101012" cy="2214563"/>
          </a:xfrm>
        </p:spPr>
        <p:txBody>
          <a:bodyPr>
            <a:normAutofit fontScale="92500" lnSpcReduction="20000"/>
          </a:bodyPr>
          <a:lstStyle/>
          <a:p>
            <a:r>
              <a:rPr lang="sv-SE" dirty="0" smtClean="0"/>
              <a:t>Infrastrukturprogram</a:t>
            </a:r>
            <a:endParaRPr lang="sv-SE" i="1" dirty="0" smtClean="0"/>
          </a:p>
          <a:p>
            <a:pPr marL="342900" indent="-342900">
              <a:buFont typeface="Wingdings" panose="05000000000000000000" pitchFamily="2" charset="2"/>
              <a:buChar char="§"/>
            </a:pPr>
            <a:r>
              <a:rPr lang="sv-SE" dirty="0" smtClean="0"/>
              <a:t>Arbets- och studiependling</a:t>
            </a:r>
          </a:p>
          <a:p>
            <a:pPr marL="342900" indent="-342900">
              <a:buFont typeface="Wingdings" panose="05000000000000000000" pitchFamily="2" charset="2"/>
              <a:buChar char="§"/>
            </a:pPr>
            <a:r>
              <a:rPr lang="sv-SE" dirty="0" smtClean="0"/>
              <a:t>Kompetensförsörjning</a:t>
            </a:r>
          </a:p>
          <a:p>
            <a:pPr marL="342900" indent="-342900">
              <a:buFont typeface="Wingdings" panose="05000000000000000000" pitchFamily="2" charset="2"/>
              <a:buChar char="§"/>
            </a:pPr>
            <a:r>
              <a:rPr lang="sv-SE" dirty="0" smtClean="0"/>
              <a:t>Näringslivets transporter</a:t>
            </a:r>
          </a:p>
          <a:p>
            <a:pPr marL="342900" indent="-342900">
              <a:buFont typeface="Wingdings" panose="05000000000000000000" pitchFamily="2" charset="2"/>
              <a:buChar char="§"/>
            </a:pPr>
            <a:endParaRPr lang="sv-SE" dirty="0"/>
          </a:p>
          <a:p>
            <a:r>
              <a:rPr lang="sv-SE" dirty="0" smtClean="0"/>
              <a:t>"...kollektivtrafiken </a:t>
            </a:r>
            <a:r>
              <a:rPr lang="sv-SE" dirty="0"/>
              <a:t>är en självklar </a:t>
            </a:r>
            <a:r>
              <a:rPr lang="sv-SE" dirty="0" smtClean="0"/>
              <a:t>del</a:t>
            </a:r>
            <a:br>
              <a:rPr lang="sv-SE" dirty="0" smtClean="0"/>
            </a:br>
            <a:r>
              <a:rPr lang="sv-SE" dirty="0" smtClean="0"/>
              <a:t>av resandet </a:t>
            </a:r>
            <a:r>
              <a:rPr lang="sv-SE" dirty="0"/>
              <a:t>i ett hållbart samhälle."</a:t>
            </a:r>
          </a:p>
        </p:txBody>
      </p:sp>
      <p:sp>
        <p:nvSpPr>
          <p:cNvPr id="25" name="Ellips 24"/>
          <p:cNvSpPr/>
          <p:nvPr/>
        </p:nvSpPr>
        <p:spPr>
          <a:xfrm>
            <a:off x="10900195" y="-4881078"/>
            <a:ext cx="805340" cy="8053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22" name="Ellips 21"/>
          <p:cNvSpPr/>
          <p:nvPr/>
        </p:nvSpPr>
        <p:spPr>
          <a:xfrm>
            <a:off x="7294475" y="4293096"/>
            <a:ext cx="270000" cy="27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8" name="Rak 7"/>
          <p:cNvCxnSpPr/>
          <p:nvPr/>
        </p:nvCxnSpPr>
        <p:spPr>
          <a:xfrm>
            <a:off x="6879362" y="2888941"/>
            <a:ext cx="631138" cy="11221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textruta 29"/>
          <p:cNvSpPr txBox="1"/>
          <p:nvPr/>
        </p:nvSpPr>
        <p:spPr>
          <a:xfrm>
            <a:off x="7672517" y="2233899"/>
            <a:ext cx="118494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Sundsvall</a:t>
            </a:r>
          </a:p>
        </p:txBody>
      </p:sp>
      <p:sp>
        <p:nvSpPr>
          <p:cNvPr id="31" name="textruta 30"/>
          <p:cNvSpPr txBox="1"/>
          <p:nvPr/>
        </p:nvSpPr>
        <p:spPr>
          <a:xfrm>
            <a:off x="7542331" y="4232121"/>
            <a:ext cx="787395"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Gävle</a:t>
            </a:r>
          </a:p>
        </p:txBody>
      </p:sp>
      <p:sp>
        <p:nvSpPr>
          <p:cNvPr id="43" name="Ellips 42"/>
          <p:cNvSpPr/>
          <p:nvPr/>
        </p:nvSpPr>
        <p:spPr>
          <a:xfrm>
            <a:off x="7461342" y="2915964"/>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4" name="Ellips 43"/>
          <p:cNvSpPr/>
          <p:nvPr/>
        </p:nvSpPr>
        <p:spPr>
          <a:xfrm>
            <a:off x="6754445" y="2780928"/>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5" name="Ellips 44"/>
          <p:cNvSpPr/>
          <p:nvPr/>
        </p:nvSpPr>
        <p:spPr>
          <a:xfrm>
            <a:off x="6484385" y="3429030"/>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6" name="Ellips 45"/>
          <p:cNvSpPr/>
          <p:nvPr/>
        </p:nvSpPr>
        <p:spPr>
          <a:xfrm>
            <a:off x="7024475" y="3537012"/>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7" name="Ellips 46"/>
          <p:cNvSpPr/>
          <p:nvPr/>
        </p:nvSpPr>
        <p:spPr>
          <a:xfrm>
            <a:off x="7407336" y="3537042"/>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8" name="Ellips 47"/>
          <p:cNvSpPr/>
          <p:nvPr/>
        </p:nvSpPr>
        <p:spPr>
          <a:xfrm>
            <a:off x="7024445" y="4320120"/>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52" name="textruta 51"/>
          <p:cNvSpPr txBox="1"/>
          <p:nvPr/>
        </p:nvSpPr>
        <p:spPr>
          <a:xfrm>
            <a:off x="7564505" y="3537012"/>
            <a:ext cx="137730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Söderhamn</a:t>
            </a:r>
          </a:p>
        </p:txBody>
      </p:sp>
      <p:sp>
        <p:nvSpPr>
          <p:cNvPr id="53" name="textruta 52"/>
          <p:cNvSpPr txBox="1"/>
          <p:nvPr/>
        </p:nvSpPr>
        <p:spPr>
          <a:xfrm>
            <a:off x="7618511" y="2888940"/>
            <a:ext cx="1236236"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Hudiksvall</a:t>
            </a:r>
          </a:p>
        </p:txBody>
      </p:sp>
      <p:sp>
        <p:nvSpPr>
          <p:cNvPr id="54" name="textruta 53"/>
          <p:cNvSpPr txBox="1"/>
          <p:nvPr/>
        </p:nvSpPr>
        <p:spPr>
          <a:xfrm>
            <a:off x="6067690" y="2726922"/>
            <a:ext cx="915635"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Ljusdal</a:t>
            </a:r>
          </a:p>
        </p:txBody>
      </p:sp>
      <p:sp>
        <p:nvSpPr>
          <p:cNvPr id="55" name="textruta 54"/>
          <p:cNvSpPr txBox="1"/>
          <p:nvPr/>
        </p:nvSpPr>
        <p:spPr>
          <a:xfrm>
            <a:off x="5782308" y="3422031"/>
            <a:ext cx="954107"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Edsbyn</a:t>
            </a:r>
          </a:p>
        </p:txBody>
      </p:sp>
      <p:sp>
        <p:nvSpPr>
          <p:cNvPr id="56" name="textruta 55"/>
          <p:cNvSpPr txBox="1"/>
          <p:nvPr/>
        </p:nvSpPr>
        <p:spPr>
          <a:xfrm>
            <a:off x="6396595" y="3636698"/>
            <a:ext cx="941283"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Bollnäs</a:t>
            </a:r>
          </a:p>
        </p:txBody>
      </p:sp>
      <p:sp>
        <p:nvSpPr>
          <p:cNvPr id="57" name="textruta 56"/>
          <p:cNvSpPr txBox="1"/>
          <p:nvPr/>
        </p:nvSpPr>
        <p:spPr>
          <a:xfrm>
            <a:off x="6376374" y="3908085"/>
            <a:ext cx="1031051"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Ockelbo</a:t>
            </a:r>
          </a:p>
        </p:txBody>
      </p:sp>
      <p:sp>
        <p:nvSpPr>
          <p:cNvPr id="59" name="textruta 58"/>
          <p:cNvSpPr txBox="1"/>
          <p:nvPr/>
        </p:nvSpPr>
        <p:spPr>
          <a:xfrm>
            <a:off x="6160350" y="4185084"/>
            <a:ext cx="864339"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Hofors</a:t>
            </a:r>
          </a:p>
        </p:txBody>
      </p:sp>
      <p:sp>
        <p:nvSpPr>
          <p:cNvPr id="60" name="textruta 59"/>
          <p:cNvSpPr txBox="1"/>
          <p:nvPr/>
        </p:nvSpPr>
        <p:spPr>
          <a:xfrm>
            <a:off x="5019254" y="4347103"/>
            <a:ext cx="1107996" cy="646331"/>
          </a:xfrm>
          <a:prstGeom prst="rect">
            <a:avLst/>
          </a:prstGeom>
          <a:noFill/>
        </p:spPr>
        <p:txBody>
          <a:bodyPr wrap="none" rtlCol="0">
            <a:spAutoFit/>
          </a:bodyPr>
          <a:lstStyle/>
          <a:p>
            <a:pPr algn="r" fontAlgn="auto">
              <a:spcBef>
                <a:spcPts val="0"/>
              </a:spcBef>
              <a:spcAft>
                <a:spcPts val="0"/>
              </a:spcAft>
            </a:pPr>
            <a:r>
              <a:rPr lang="sv-SE" dirty="0" smtClean="0">
                <a:solidFill>
                  <a:prstClr val="black"/>
                </a:solidFill>
                <a:latin typeface="Arial"/>
              </a:rPr>
              <a:t>Falun/</a:t>
            </a:r>
            <a:br>
              <a:rPr lang="sv-SE" dirty="0" smtClean="0">
                <a:solidFill>
                  <a:prstClr val="black"/>
                </a:solidFill>
                <a:latin typeface="Arial"/>
              </a:rPr>
            </a:br>
            <a:r>
              <a:rPr lang="sv-SE" dirty="0" smtClean="0">
                <a:solidFill>
                  <a:prstClr val="black"/>
                </a:solidFill>
                <a:latin typeface="Arial"/>
              </a:rPr>
              <a:t>Borlänge</a:t>
            </a:r>
          </a:p>
        </p:txBody>
      </p:sp>
      <p:sp>
        <p:nvSpPr>
          <p:cNvPr id="75" name="textruta 74"/>
          <p:cNvSpPr txBox="1"/>
          <p:nvPr/>
        </p:nvSpPr>
        <p:spPr>
          <a:xfrm>
            <a:off x="7741150" y="4617132"/>
            <a:ext cx="1031051"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Uppsala</a:t>
            </a:r>
          </a:p>
        </p:txBody>
      </p:sp>
      <p:sp>
        <p:nvSpPr>
          <p:cNvPr id="76" name="textruta 75"/>
          <p:cNvSpPr txBox="1"/>
          <p:nvPr/>
        </p:nvSpPr>
        <p:spPr>
          <a:xfrm>
            <a:off x="8000073" y="4888468"/>
            <a:ext cx="1261884" cy="646331"/>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Arlanda/</a:t>
            </a:r>
            <a:br>
              <a:rPr lang="sv-SE" dirty="0" smtClean="0">
                <a:solidFill>
                  <a:prstClr val="black"/>
                </a:solidFill>
                <a:latin typeface="Arial"/>
              </a:rPr>
            </a:br>
            <a:r>
              <a:rPr lang="sv-SE" dirty="0" smtClean="0">
                <a:solidFill>
                  <a:prstClr val="black"/>
                </a:solidFill>
                <a:latin typeface="Arial"/>
              </a:rPr>
              <a:t>Stockholm</a:t>
            </a:r>
          </a:p>
        </p:txBody>
      </p:sp>
      <p:sp>
        <p:nvSpPr>
          <p:cNvPr id="50" name="Ellips 49"/>
          <p:cNvSpPr/>
          <p:nvPr/>
        </p:nvSpPr>
        <p:spPr>
          <a:xfrm>
            <a:off x="7510529" y="4671168"/>
            <a:ext cx="270000" cy="270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51" name="Ellips 50"/>
          <p:cNvSpPr/>
          <p:nvPr/>
        </p:nvSpPr>
        <p:spPr>
          <a:xfrm>
            <a:off x="7780559" y="4995174"/>
            <a:ext cx="270000" cy="270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79" name="Ellips 78"/>
          <p:cNvSpPr/>
          <p:nvPr/>
        </p:nvSpPr>
        <p:spPr>
          <a:xfrm>
            <a:off x="6619421" y="4428090"/>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80" name="textruta 79"/>
          <p:cNvSpPr txBox="1"/>
          <p:nvPr/>
        </p:nvSpPr>
        <p:spPr>
          <a:xfrm>
            <a:off x="5220072" y="1106742"/>
            <a:ext cx="124906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Östersund</a:t>
            </a:r>
          </a:p>
        </p:txBody>
      </p:sp>
      <p:sp>
        <p:nvSpPr>
          <p:cNvPr id="82" name="Ellips 81"/>
          <p:cNvSpPr/>
          <p:nvPr/>
        </p:nvSpPr>
        <p:spPr>
          <a:xfrm>
            <a:off x="6538391" y="2024844"/>
            <a:ext cx="189000" cy="189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83" name="Rak 82"/>
          <p:cNvCxnSpPr>
            <a:stCxn id="65" idx="4"/>
            <a:endCxn id="78" idx="0"/>
          </p:cNvCxnSpPr>
          <p:nvPr/>
        </p:nvCxnSpPr>
        <p:spPr>
          <a:xfrm flipV="1">
            <a:off x="6259699" y="3915054"/>
            <a:ext cx="994283" cy="1728192"/>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78" name="Ellips 77"/>
          <p:cNvSpPr/>
          <p:nvPr/>
        </p:nvSpPr>
        <p:spPr>
          <a:xfrm>
            <a:off x="7159481" y="3915054"/>
            <a:ext cx="189000" cy="1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58" name="textruta 57"/>
          <p:cNvSpPr txBox="1"/>
          <p:nvPr/>
        </p:nvSpPr>
        <p:spPr>
          <a:xfrm>
            <a:off x="6646403" y="4556157"/>
            <a:ext cx="1261884"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Sandviken</a:t>
            </a:r>
          </a:p>
        </p:txBody>
      </p:sp>
      <p:sp>
        <p:nvSpPr>
          <p:cNvPr id="49" name="Ellips 48"/>
          <p:cNvSpPr/>
          <p:nvPr/>
        </p:nvSpPr>
        <p:spPr>
          <a:xfrm>
            <a:off x="6085436" y="4456450"/>
            <a:ext cx="189000" cy="189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97" name="Rak 96"/>
          <p:cNvCxnSpPr>
            <a:endCxn id="64" idx="4"/>
          </p:cNvCxnSpPr>
          <p:nvPr/>
        </p:nvCxnSpPr>
        <p:spPr>
          <a:xfrm flipV="1">
            <a:off x="7581711" y="1457761"/>
            <a:ext cx="217138" cy="83711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extruta 99"/>
          <p:cNvSpPr txBox="1"/>
          <p:nvPr/>
        </p:nvSpPr>
        <p:spPr>
          <a:xfrm>
            <a:off x="7536232" y="998730"/>
            <a:ext cx="800219"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Umeå</a:t>
            </a:r>
          </a:p>
        </p:txBody>
      </p:sp>
      <p:sp>
        <p:nvSpPr>
          <p:cNvPr id="101" name="textruta 100"/>
          <p:cNvSpPr txBox="1"/>
          <p:nvPr/>
        </p:nvSpPr>
        <p:spPr>
          <a:xfrm>
            <a:off x="7726523" y="1862826"/>
            <a:ext cx="131318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Härnösand</a:t>
            </a:r>
          </a:p>
        </p:txBody>
      </p:sp>
      <p:sp>
        <p:nvSpPr>
          <p:cNvPr id="21" name="Ellips 20"/>
          <p:cNvSpPr/>
          <p:nvPr/>
        </p:nvSpPr>
        <p:spPr>
          <a:xfrm>
            <a:off x="7483517" y="2213886"/>
            <a:ext cx="189000" cy="189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103" name="textruta 102"/>
          <p:cNvSpPr txBox="1"/>
          <p:nvPr/>
        </p:nvSpPr>
        <p:spPr>
          <a:xfrm>
            <a:off x="5696447" y="5636277"/>
            <a:ext cx="902812" cy="369332"/>
          </a:xfrm>
          <a:prstGeom prst="rect">
            <a:avLst/>
          </a:prstGeom>
          <a:noFill/>
        </p:spPr>
        <p:txBody>
          <a:bodyPr wrap="none" rtlCol="0">
            <a:spAutoFit/>
          </a:bodyPr>
          <a:lstStyle/>
          <a:p>
            <a:pPr algn="r" fontAlgn="auto">
              <a:spcBef>
                <a:spcPts val="0"/>
              </a:spcBef>
              <a:spcAft>
                <a:spcPts val="0"/>
              </a:spcAft>
            </a:pPr>
            <a:r>
              <a:rPr lang="sv-SE" dirty="0" smtClean="0">
                <a:solidFill>
                  <a:prstClr val="black"/>
                </a:solidFill>
                <a:latin typeface="Arial"/>
              </a:rPr>
              <a:t>Örebro</a:t>
            </a:r>
          </a:p>
        </p:txBody>
      </p:sp>
      <p:sp>
        <p:nvSpPr>
          <p:cNvPr id="61" name="Ellips 60"/>
          <p:cNvSpPr/>
          <p:nvPr/>
        </p:nvSpPr>
        <p:spPr>
          <a:xfrm>
            <a:off x="5868144" y="1376772"/>
            <a:ext cx="189000" cy="189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64" name="Ellips 63"/>
          <p:cNvSpPr/>
          <p:nvPr/>
        </p:nvSpPr>
        <p:spPr>
          <a:xfrm>
            <a:off x="7704348" y="1268760"/>
            <a:ext cx="189000" cy="189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102" name="Ellips 101"/>
          <p:cNvSpPr/>
          <p:nvPr/>
        </p:nvSpPr>
        <p:spPr>
          <a:xfrm>
            <a:off x="7564505" y="1916832"/>
            <a:ext cx="189000" cy="189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65" name="Ellips 64"/>
          <p:cNvSpPr/>
          <p:nvPr/>
        </p:nvSpPr>
        <p:spPr>
          <a:xfrm>
            <a:off x="6165198" y="5454246"/>
            <a:ext cx="189000" cy="1890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68" name="Rak 67"/>
          <p:cNvCxnSpPr>
            <a:stCxn id="78" idx="7"/>
          </p:cNvCxnSpPr>
          <p:nvPr/>
        </p:nvCxnSpPr>
        <p:spPr>
          <a:xfrm flipV="1">
            <a:off x="7320803" y="3753037"/>
            <a:ext cx="156895" cy="1896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5300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530066" y="2135460"/>
            <a:ext cx="8101011" cy="588767"/>
          </a:xfrm>
        </p:spPr>
        <p:txBody>
          <a:bodyPr>
            <a:normAutofit/>
          </a:bodyPr>
          <a:lstStyle/>
          <a:p>
            <a:r>
              <a:rPr lang="sv-SE" dirty="0" smtClean="0"/>
              <a:t>Gävleborg</a:t>
            </a:r>
            <a:endParaRPr lang="sv-SE" dirty="0"/>
          </a:p>
        </p:txBody>
      </p:sp>
      <p:sp>
        <p:nvSpPr>
          <p:cNvPr id="5" name="Platshållare för innehåll 4"/>
          <p:cNvSpPr>
            <a:spLocks noGrp="1"/>
          </p:cNvSpPr>
          <p:nvPr>
            <p:ph idx="1"/>
          </p:nvPr>
        </p:nvSpPr>
        <p:spPr>
          <a:xfrm>
            <a:off x="530066" y="3266665"/>
            <a:ext cx="8101012" cy="2214563"/>
          </a:xfrm>
        </p:spPr>
        <p:txBody>
          <a:bodyPr>
            <a:noAutofit/>
          </a:bodyPr>
          <a:lstStyle/>
          <a:p>
            <a:r>
              <a:rPr lang="sv-SE" sz="1575" b="1" dirty="0"/>
              <a:t>Ostkustbanan </a:t>
            </a:r>
            <a:r>
              <a:rPr lang="sv-SE" sz="1575" dirty="0"/>
              <a:t>en avgörande del av </a:t>
            </a:r>
            <a:r>
              <a:rPr lang="sv-SE" sz="1575" b="1" dirty="0" err="1"/>
              <a:t>Botniska</a:t>
            </a:r>
            <a:r>
              <a:rPr lang="sv-SE" sz="1575" b="1" dirty="0"/>
              <a:t> korridoren</a:t>
            </a:r>
          </a:p>
          <a:p>
            <a:endParaRPr lang="sv-SE" sz="1575" dirty="0"/>
          </a:p>
          <a:p>
            <a:r>
              <a:rPr lang="sv-SE" sz="1575" b="1" dirty="0"/>
              <a:t>Viktiga kompletteringar</a:t>
            </a:r>
          </a:p>
          <a:p>
            <a:r>
              <a:rPr lang="sv-SE" sz="1575" dirty="0"/>
              <a:t>- E4</a:t>
            </a:r>
            <a:br>
              <a:rPr lang="sv-SE" sz="1575" dirty="0"/>
            </a:br>
            <a:r>
              <a:rPr lang="sv-SE" sz="1575" dirty="0"/>
              <a:t>- Bergslagsbanan/E16</a:t>
            </a:r>
            <a:br>
              <a:rPr lang="sv-SE" sz="1575" dirty="0"/>
            </a:br>
            <a:r>
              <a:rPr lang="sv-SE" sz="1575" dirty="0"/>
              <a:t>- Norra stambanan</a:t>
            </a:r>
            <a:br>
              <a:rPr lang="sv-SE" sz="1575" dirty="0"/>
            </a:br>
            <a:r>
              <a:rPr lang="sv-SE" sz="1575" dirty="0"/>
              <a:t>- Godsstråket genom Bergslagen</a:t>
            </a:r>
            <a:br>
              <a:rPr lang="sv-SE" sz="1575" dirty="0"/>
            </a:br>
            <a:r>
              <a:rPr lang="sv-SE" sz="1575" dirty="0"/>
              <a:t>- Gävle hamn, väg 56</a:t>
            </a:r>
          </a:p>
        </p:txBody>
      </p:sp>
      <p:cxnSp>
        <p:nvCxnSpPr>
          <p:cNvPr id="3" name="Rak 2"/>
          <p:cNvCxnSpPr/>
          <p:nvPr/>
        </p:nvCxnSpPr>
        <p:spPr>
          <a:xfrm>
            <a:off x="8046560" y="1940335"/>
            <a:ext cx="0" cy="368907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8065070" y="1909863"/>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ak 21"/>
          <p:cNvCxnSpPr/>
          <p:nvPr/>
        </p:nvCxnSpPr>
        <p:spPr>
          <a:xfrm flipV="1">
            <a:off x="8065070" y="4822971"/>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ak 22"/>
          <p:cNvCxnSpPr/>
          <p:nvPr/>
        </p:nvCxnSpPr>
        <p:spPr>
          <a:xfrm flipV="1">
            <a:off x="8065070" y="2932761"/>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ak 23"/>
          <p:cNvCxnSpPr/>
          <p:nvPr/>
        </p:nvCxnSpPr>
        <p:spPr>
          <a:xfrm flipV="1">
            <a:off x="8065070" y="3850863"/>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Rak 24"/>
          <p:cNvCxnSpPr/>
          <p:nvPr/>
        </p:nvCxnSpPr>
        <p:spPr>
          <a:xfrm flipV="1">
            <a:off x="8065070" y="5633061"/>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V="1">
            <a:off x="7911560" y="5201013"/>
            <a:ext cx="135000" cy="3217"/>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ruta 35"/>
          <p:cNvSpPr txBox="1"/>
          <p:nvPr/>
        </p:nvSpPr>
        <p:spPr>
          <a:xfrm>
            <a:off x="7155286" y="5096217"/>
            <a:ext cx="1031051"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Uppsala</a:t>
            </a:r>
          </a:p>
        </p:txBody>
      </p:sp>
      <p:sp>
        <p:nvSpPr>
          <p:cNvPr id="37" name="textruta 36"/>
          <p:cNvSpPr txBox="1"/>
          <p:nvPr/>
        </p:nvSpPr>
        <p:spPr>
          <a:xfrm>
            <a:off x="7236470" y="5305272"/>
            <a:ext cx="979755"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Arlanda</a:t>
            </a:r>
          </a:p>
        </p:txBody>
      </p:sp>
      <p:cxnSp>
        <p:nvCxnSpPr>
          <p:cNvPr id="38" name="Rak 37"/>
          <p:cNvCxnSpPr/>
          <p:nvPr/>
        </p:nvCxnSpPr>
        <p:spPr>
          <a:xfrm flipV="1">
            <a:off x="7911560" y="5420253"/>
            <a:ext cx="135000" cy="3217"/>
          </a:xfrm>
          <a:prstGeom prst="line">
            <a:avLst/>
          </a:prstGeom>
        </p:spPr>
        <p:style>
          <a:lnRef idx="1">
            <a:schemeClr val="accent1"/>
          </a:lnRef>
          <a:fillRef idx="0">
            <a:schemeClr val="accent1"/>
          </a:fillRef>
          <a:effectRef idx="0">
            <a:schemeClr val="accent1"/>
          </a:effectRef>
          <a:fontRef idx="minor">
            <a:schemeClr val="tx1"/>
          </a:fontRef>
        </p:style>
      </p:cxnSp>
      <p:grpSp>
        <p:nvGrpSpPr>
          <p:cNvPr id="39" name="Grupp 38"/>
          <p:cNvGrpSpPr>
            <a:grpSpLocks noChangeAspect="1"/>
          </p:cNvGrpSpPr>
          <p:nvPr/>
        </p:nvGrpSpPr>
        <p:grpSpPr>
          <a:xfrm>
            <a:off x="6246186" y="1808820"/>
            <a:ext cx="1935214" cy="3955500"/>
            <a:chOff x="8583442" y="-6508104"/>
            <a:chExt cx="7023938" cy="14356652"/>
          </a:xfrm>
        </p:grpSpPr>
        <p:grpSp>
          <p:nvGrpSpPr>
            <p:cNvPr id="40" name="Grupp 39"/>
            <p:cNvGrpSpPr>
              <a:grpSpLocks noChangeAspect="1"/>
            </p:cNvGrpSpPr>
            <p:nvPr/>
          </p:nvGrpSpPr>
          <p:grpSpPr>
            <a:xfrm>
              <a:off x="10457342" y="-6508104"/>
              <a:ext cx="5150038" cy="14356652"/>
              <a:chOff x="9616492" y="1765169"/>
              <a:chExt cx="1035967" cy="2887943"/>
            </a:xfrm>
          </p:grpSpPr>
          <p:cxnSp>
            <p:nvCxnSpPr>
              <p:cNvPr id="45" name="Rak 44"/>
              <p:cNvCxnSpPr/>
              <p:nvPr/>
            </p:nvCxnSpPr>
            <p:spPr>
              <a:xfrm flipH="1">
                <a:off x="10312837" y="1865376"/>
                <a:ext cx="221051" cy="73116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Ellips 45"/>
              <p:cNvSpPr/>
              <p:nvPr/>
            </p:nvSpPr>
            <p:spPr>
              <a:xfrm>
                <a:off x="10201681" y="248854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7" name="Ellips 46"/>
              <p:cNvSpPr/>
              <p:nvPr/>
            </p:nvSpPr>
            <p:spPr>
              <a:xfrm>
                <a:off x="9624392" y="316174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8" name="Ellips 47"/>
              <p:cNvSpPr/>
              <p:nvPr/>
            </p:nvSpPr>
            <p:spPr>
              <a:xfrm>
                <a:off x="9616492" y="3861048"/>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49" name="Ellips 48"/>
              <p:cNvSpPr/>
              <p:nvPr/>
            </p:nvSpPr>
            <p:spPr>
              <a:xfrm>
                <a:off x="9781286" y="4437112"/>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50" name="Ellips 49"/>
              <p:cNvSpPr/>
              <p:nvPr/>
            </p:nvSpPr>
            <p:spPr>
              <a:xfrm>
                <a:off x="9724492" y="4149080"/>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51" name="Ellips 50"/>
              <p:cNvSpPr/>
              <p:nvPr/>
            </p:nvSpPr>
            <p:spPr>
              <a:xfrm>
                <a:off x="10436459" y="1765169"/>
                <a:ext cx="216000" cy="21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52" name="Rak 51"/>
              <p:cNvCxnSpPr>
                <a:endCxn id="47" idx="7"/>
              </p:cNvCxnSpPr>
              <p:nvPr/>
            </p:nvCxnSpPr>
            <p:spPr>
              <a:xfrm flipH="1">
                <a:off x="9808760" y="2596540"/>
                <a:ext cx="500922" cy="5968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Rak 52"/>
              <p:cNvCxnSpPr>
                <a:endCxn id="48" idx="4"/>
              </p:cNvCxnSpPr>
              <p:nvPr/>
            </p:nvCxnSpPr>
            <p:spPr>
              <a:xfrm flipH="1">
                <a:off x="9724492" y="3285944"/>
                <a:ext cx="7900" cy="7911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Rak 53"/>
              <p:cNvCxnSpPr>
                <a:stCxn id="48" idx="1"/>
              </p:cNvCxnSpPr>
              <p:nvPr/>
            </p:nvCxnSpPr>
            <p:spPr>
              <a:xfrm>
                <a:off x="9648124" y="3892680"/>
                <a:ext cx="228768" cy="3367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Rak 54"/>
              <p:cNvCxnSpPr/>
              <p:nvPr/>
            </p:nvCxnSpPr>
            <p:spPr>
              <a:xfrm>
                <a:off x="9815388" y="4180712"/>
                <a:ext cx="97036" cy="385504"/>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41" name="Ellips 40"/>
            <p:cNvSpPr/>
            <p:nvPr/>
          </p:nvSpPr>
          <p:spPr>
            <a:xfrm>
              <a:off x="8846661" y="4068260"/>
              <a:ext cx="1073787" cy="1073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42" name="Rak 41"/>
            <p:cNvCxnSpPr/>
            <p:nvPr/>
          </p:nvCxnSpPr>
          <p:spPr>
            <a:xfrm flipV="1">
              <a:off x="9408368" y="4447902"/>
              <a:ext cx="1625141" cy="205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Rak 42"/>
            <p:cNvCxnSpPr/>
            <p:nvPr/>
          </p:nvCxnSpPr>
          <p:spPr>
            <a:xfrm flipV="1">
              <a:off x="9120336" y="4653136"/>
              <a:ext cx="263218" cy="17281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4" name="Ellips 43"/>
            <p:cNvSpPr/>
            <p:nvPr/>
          </p:nvSpPr>
          <p:spPr>
            <a:xfrm>
              <a:off x="8583442" y="5844434"/>
              <a:ext cx="1073787" cy="10737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grpSp>
      <p:sp>
        <p:nvSpPr>
          <p:cNvPr id="56" name="textruta 55"/>
          <p:cNvSpPr txBox="1"/>
          <p:nvPr/>
        </p:nvSpPr>
        <p:spPr>
          <a:xfrm>
            <a:off x="8028406" y="1108483"/>
            <a:ext cx="984565" cy="669414"/>
          </a:xfrm>
          <a:prstGeom prst="rect">
            <a:avLst/>
          </a:prstGeom>
          <a:noFill/>
        </p:spPr>
        <p:txBody>
          <a:bodyPr wrap="none" rtlCol="0">
            <a:spAutoFit/>
          </a:bodyPr>
          <a:lstStyle/>
          <a:p>
            <a:pPr algn="ctr" fontAlgn="auto">
              <a:spcBef>
                <a:spcPts val="0"/>
              </a:spcBef>
              <a:spcAft>
                <a:spcPts val="0"/>
              </a:spcAft>
            </a:pPr>
            <a:r>
              <a:rPr lang="sv-SE" sz="1875" b="1" dirty="0">
                <a:solidFill>
                  <a:srgbClr val="0089C4">
                    <a:lumMod val="75000"/>
                  </a:srgbClr>
                </a:solidFill>
                <a:latin typeface="Arial"/>
              </a:rPr>
              <a:t>Restid</a:t>
            </a:r>
            <a:br>
              <a:rPr lang="sv-SE" sz="1875" b="1" dirty="0">
                <a:solidFill>
                  <a:srgbClr val="0089C4">
                    <a:lumMod val="75000"/>
                  </a:srgbClr>
                </a:solidFill>
                <a:latin typeface="Arial"/>
              </a:rPr>
            </a:br>
            <a:r>
              <a:rPr lang="sv-SE" sz="1875" b="1" dirty="0">
                <a:solidFill>
                  <a:srgbClr val="0089C4">
                    <a:lumMod val="75000"/>
                  </a:srgbClr>
                </a:solidFill>
                <a:latin typeface="Arial"/>
              </a:rPr>
              <a:t>timmar</a:t>
            </a:r>
          </a:p>
        </p:txBody>
      </p:sp>
      <p:sp>
        <p:nvSpPr>
          <p:cNvPr id="57" name="textruta 56"/>
          <p:cNvSpPr txBox="1"/>
          <p:nvPr/>
        </p:nvSpPr>
        <p:spPr>
          <a:xfrm>
            <a:off x="8374541" y="4151330"/>
            <a:ext cx="317716" cy="380873"/>
          </a:xfrm>
          <a:prstGeom prst="rect">
            <a:avLst/>
          </a:prstGeom>
          <a:noFill/>
        </p:spPr>
        <p:txBody>
          <a:bodyPr wrap="none" rtlCol="0">
            <a:spAutoFit/>
          </a:bodyPr>
          <a:lstStyle/>
          <a:p>
            <a:pPr algn="ctr" fontAlgn="auto">
              <a:spcBef>
                <a:spcPts val="0"/>
              </a:spcBef>
              <a:spcAft>
                <a:spcPts val="0"/>
              </a:spcAft>
            </a:pPr>
            <a:r>
              <a:rPr lang="sv-SE" sz="1875" b="1" dirty="0">
                <a:solidFill>
                  <a:srgbClr val="0089C4">
                    <a:lumMod val="75000"/>
                  </a:srgbClr>
                </a:solidFill>
                <a:latin typeface="Arial"/>
              </a:rPr>
              <a:t>1</a:t>
            </a:r>
          </a:p>
        </p:txBody>
      </p:sp>
      <p:sp>
        <p:nvSpPr>
          <p:cNvPr id="58" name="textruta 57"/>
          <p:cNvSpPr txBox="1"/>
          <p:nvPr/>
        </p:nvSpPr>
        <p:spPr>
          <a:xfrm>
            <a:off x="8374541" y="3179222"/>
            <a:ext cx="317716" cy="380873"/>
          </a:xfrm>
          <a:prstGeom prst="rect">
            <a:avLst/>
          </a:prstGeom>
          <a:noFill/>
        </p:spPr>
        <p:txBody>
          <a:bodyPr wrap="none" rtlCol="0">
            <a:spAutoFit/>
          </a:bodyPr>
          <a:lstStyle/>
          <a:p>
            <a:pPr algn="ctr" fontAlgn="auto">
              <a:spcBef>
                <a:spcPts val="0"/>
              </a:spcBef>
              <a:spcAft>
                <a:spcPts val="0"/>
              </a:spcAft>
            </a:pPr>
            <a:r>
              <a:rPr lang="sv-SE" sz="1875" b="1" dirty="0">
                <a:solidFill>
                  <a:srgbClr val="0089C4">
                    <a:lumMod val="75000"/>
                  </a:srgbClr>
                </a:solidFill>
                <a:latin typeface="Arial"/>
              </a:rPr>
              <a:t>2</a:t>
            </a:r>
          </a:p>
        </p:txBody>
      </p:sp>
      <p:sp>
        <p:nvSpPr>
          <p:cNvPr id="59" name="textruta 58"/>
          <p:cNvSpPr txBox="1"/>
          <p:nvPr/>
        </p:nvSpPr>
        <p:spPr>
          <a:xfrm>
            <a:off x="8374541" y="5069432"/>
            <a:ext cx="317716" cy="380873"/>
          </a:xfrm>
          <a:prstGeom prst="rect">
            <a:avLst/>
          </a:prstGeom>
          <a:noFill/>
        </p:spPr>
        <p:txBody>
          <a:bodyPr wrap="none" rtlCol="0">
            <a:spAutoFit/>
          </a:bodyPr>
          <a:lstStyle/>
          <a:p>
            <a:pPr algn="ctr" fontAlgn="auto">
              <a:spcBef>
                <a:spcPts val="0"/>
              </a:spcBef>
              <a:spcAft>
                <a:spcPts val="0"/>
              </a:spcAft>
            </a:pPr>
            <a:r>
              <a:rPr lang="sv-SE" sz="1875" b="1" dirty="0">
                <a:solidFill>
                  <a:srgbClr val="0089C4">
                    <a:lumMod val="75000"/>
                  </a:srgbClr>
                </a:solidFill>
                <a:latin typeface="Arial"/>
              </a:rPr>
              <a:t>1</a:t>
            </a:r>
          </a:p>
        </p:txBody>
      </p:sp>
      <p:sp>
        <p:nvSpPr>
          <p:cNvPr id="60" name="textruta 59"/>
          <p:cNvSpPr txBox="1"/>
          <p:nvPr/>
        </p:nvSpPr>
        <p:spPr>
          <a:xfrm>
            <a:off x="8212723" y="2250145"/>
            <a:ext cx="518092" cy="380873"/>
          </a:xfrm>
          <a:prstGeom prst="rect">
            <a:avLst/>
          </a:prstGeom>
          <a:noFill/>
        </p:spPr>
        <p:txBody>
          <a:bodyPr wrap="none" rtlCol="0">
            <a:spAutoFit/>
          </a:bodyPr>
          <a:lstStyle/>
          <a:p>
            <a:pPr algn="ctr" fontAlgn="auto">
              <a:spcBef>
                <a:spcPts val="0"/>
              </a:spcBef>
              <a:spcAft>
                <a:spcPts val="0"/>
              </a:spcAft>
            </a:pPr>
            <a:r>
              <a:rPr lang="sv-SE" sz="1875" b="1" dirty="0">
                <a:solidFill>
                  <a:srgbClr val="0089C4">
                    <a:lumMod val="75000"/>
                  </a:srgbClr>
                </a:solidFill>
                <a:latin typeface="Arial"/>
              </a:rPr>
              <a:t>1,5</a:t>
            </a:r>
          </a:p>
        </p:txBody>
      </p:sp>
      <p:sp>
        <p:nvSpPr>
          <p:cNvPr id="61" name="textruta 60"/>
          <p:cNvSpPr txBox="1"/>
          <p:nvPr/>
        </p:nvSpPr>
        <p:spPr>
          <a:xfrm>
            <a:off x="8209711" y="1801851"/>
            <a:ext cx="748923"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Luleå</a:t>
            </a:r>
          </a:p>
        </p:txBody>
      </p:sp>
      <p:sp>
        <p:nvSpPr>
          <p:cNvPr id="62" name="textruta 61"/>
          <p:cNvSpPr txBox="1"/>
          <p:nvPr/>
        </p:nvSpPr>
        <p:spPr>
          <a:xfrm>
            <a:off x="8209711" y="2766990"/>
            <a:ext cx="800219"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Umeå</a:t>
            </a:r>
          </a:p>
        </p:txBody>
      </p:sp>
      <p:sp>
        <p:nvSpPr>
          <p:cNvPr id="63" name="textruta 62"/>
          <p:cNvSpPr txBox="1"/>
          <p:nvPr/>
        </p:nvSpPr>
        <p:spPr>
          <a:xfrm>
            <a:off x="8209711" y="3692061"/>
            <a:ext cx="118494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Sundsvall</a:t>
            </a:r>
          </a:p>
        </p:txBody>
      </p:sp>
      <p:sp>
        <p:nvSpPr>
          <p:cNvPr id="64" name="textruta 63"/>
          <p:cNvSpPr txBox="1"/>
          <p:nvPr/>
        </p:nvSpPr>
        <p:spPr>
          <a:xfrm>
            <a:off x="8209711" y="5474259"/>
            <a:ext cx="1261884"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Stockholm</a:t>
            </a:r>
          </a:p>
        </p:txBody>
      </p:sp>
      <p:sp>
        <p:nvSpPr>
          <p:cNvPr id="65" name="textruta 64"/>
          <p:cNvSpPr txBox="1"/>
          <p:nvPr/>
        </p:nvSpPr>
        <p:spPr>
          <a:xfrm>
            <a:off x="8209711" y="4664169"/>
            <a:ext cx="787395"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Gävle</a:t>
            </a:r>
          </a:p>
        </p:txBody>
      </p:sp>
      <p:sp>
        <p:nvSpPr>
          <p:cNvPr id="2" name="textruta 1"/>
          <p:cNvSpPr txBox="1"/>
          <p:nvPr/>
        </p:nvSpPr>
        <p:spPr>
          <a:xfrm>
            <a:off x="575556" y="2527448"/>
            <a:ext cx="5756704" cy="380873"/>
          </a:xfrm>
          <a:prstGeom prst="rect">
            <a:avLst/>
          </a:prstGeom>
          <a:noFill/>
        </p:spPr>
        <p:txBody>
          <a:bodyPr wrap="none" rtlCol="0">
            <a:spAutoFit/>
          </a:bodyPr>
          <a:lstStyle/>
          <a:p>
            <a:pPr fontAlgn="auto">
              <a:spcBef>
                <a:spcPts val="0"/>
              </a:spcBef>
              <a:spcAft>
                <a:spcPts val="0"/>
              </a:spcAft>
            </a:pPr>
            <a:r>
              <a:rPr lang="sv-SE" sz="1875" dirty="0">
                <a:solidFill>
                  <a:prstClr val="black"/>
                </a:solidFill>
                <a:latin typeface="Arial"/>
              </a:rPr>
              <a:t>nyckeln till norra Sverige och Mälardalens utveckling</a:t>
            </a:r>
          </a:p>
        </p:txBody>
      </p:sp>
      <p:cxnSp>
        <p:nvCxnSpPr>
          <p:cNvPr id="66" name="Rak 65"/>
          <p:cNvCxnSpPr/>
          <p:nvPr/>
        </p:nvCxnSpPr>
        <p:spPr>
          <a:xfrm flipV="1">
            <a:off x="7920562" y="3364809"/>
            <a:ext cx="135000" cy="3217"/>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ruta 66"/>
          <p:cNvSpPr txBox="1"/>
          <p:nvPr/>
        </p:nvSpPr>
        <p:spPr>
          <a:xfrm>
            <a:off x="7434319" y="3260013"/>
            <a:ext cx="723275"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Ö-vik</a:t>
            </a:r>
          </a:p>
        </p:txBody>
      </p:sp>
      <p:sp>
        <p:nvSpPr>
          <p:cNvPr id="68" name="textruta 67"/>
          <p:cNvSpPr txBox="1"/>
          <p:nvPr/>
        </p:nvSpPr>
        <p:spPr>
          <a:xfrm rot="21029233">
            <a:off x="4241714" y="1225399"/>
            <a:ext cx="2855269" cy="819455"/>
          </a:xfrm>
          <a:prstGeom prst="rect">
            <a:avLst/>
          </a:prstGeom>
          <a:noFill/>
        </p:spPr>
        <p:txBody>
          <a:bodyPr wrap="none" rtlCol="0">
            <a:spAutoFit/>
          </a:bodyPr>
          <a:lstStyle/>
          <a:p>
            <a:pPr algn="ctr" fontAlgn="auto">
              <a:spcBef>
                <a:spcPts val="0"/>
              </a:spcBef>
              <a:spcAft>
                <a:spcPts val="0"/>
              </a:spcAft>
            </a:pPr>
            <a:r>
              <a:rPr lang="sv-SE" sz="1575" i="1" dirty="0">
                <a:solidFill>
                  <a:prstClr val="black"/>
                </a:solidFill>
                <a:latin typeface="Arial"/>
              </a:rPr>
              <a:t>Sverigeförhandlingen har</a:t>
            </a:r>
            <a:br>
              <a:rPr lang="sv-SE" sz="1575" i="1" dirty="0">
                <a:solidFill>
                  <a:prstClr val="black"/>
                </a:solidFill>
                <a:latin typeface="Arial"/>
              </a:rPr>
            </a:br>
            <a:r>
              <a:rPr lang="sv-SE" sz="1575" i="1" dirty="0">
                <a:solidFill>
                  <a:prstClr val="black"/>
                </a:solidFill>
                <a:latin typeface="Arial"/>
              </a:rPr>
              <a:t>i uppdrag att titta på en möjlig</a:t>
            </a:r>
            <a:br>
              <a:rPr lang="sv-SE" sz="1575" i="1" dirty="0">
                <a:solidFill>
                  <a:prstClr val="black"/>
                </a:solidFill>
                <a:latin typeface="Arial"/>
              </a:rPr>
            </a:br>
            <a:r>
              <a:rPr lang="sv-SE" sz="1575" i="1" dirty="0">
                <a:solidFill>
                  <a:prstClr val="black"/>
                </a:solidFill>
                <a:latin typeface="Arial"/>
              </a:rPr>
              <a:t>utbyggnad av järnvägen i norr</a:t>
            </a:r>
          </a:p>
        </p:txBody>
      </p:sp>
      <p:sp>
        <p:nvSpPr>
          <p:cNvPr id="6" name="Moln 5"/>
          <p:cNvSpPr/>
          <p:nvPr/>
        </p:nvSpPr>
        <p:spPr>
          <a:xfrm>
            <a:off x="3869922" y="944724"/>
            <a:ext cx="3672008" cy="1582724"/>
          </a:xfrm>
          <a:prstGeom prst="cloud">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69" name="textruta 68"/>
          <p:cNvSpPr txBox="1"/>
          <p:nvPr/>
        </p:nvSpPr>
        <p:spPr>
          <a:xfrm rot="21029233">
            <a:off x="3999340" y="4105349"/>
            <a:ext cx="1923925" cy="577081"/>
          </a:xfrm>
          <a:prstGeom prst="rect">
            <a:avLst/>
          </a:prstGeom>
          <a:noFill/>
        </p:spPr>
        <p:txBody>
          <a:bodyPr wrap="none" rtlCol="0">
            <a:spAutoFit/>
          </a:bodyPr>
          <a:lstStyle/>
          <a:p>
            <a:pPr algn="ctr" fontAlgn="auto">
              <a:spcBef>
                <a:spcPts val="0"/>
              </a:spcBef>
              <a:spcAft>
                <a:spcPts val="0"/>
              </a:spcAft>
            </a:pPr>
            <a:r>
              <a:rPr lang="sv-SE" sz="1575" i="1" dirty="0">
                <a:solidFill>
                  <a:prstClr val="black"/>
                </a:solidFill>
                <a:latin typeface="Arial"/>
              </a:rPr>
              <a:t>Kortare restider ger</a:t>
            </a:r>
            <a:br>
              <a:rPr lang="sv-SE" sz="1575" i="1" dirty="0">
                <a:solidFill>
                  <a:prstClr val="black"/>
                </a:solidFill>
                <a:latin typeface="Arial"/>
              </a:rPr>
            </a:br>
            <a:r>
              <a:rPr lang="sv-SE" sz="1575" i="1" dirty="0">
                <a:solidFill>
                  <a:prstClr val="black"/>
                </a:solidFill>
                <a:latin typeface="Arial"/>
              </a:rPr>
              <a:t>regionförstoring</a:t>
            </a:r>
          </a:p>
        </p:txBody>
      </p:sp>
      <p:sp>
        <p:nvSpPr>
          <p:cNvPr id="70" name="Moln 69"/>
          <p:cNvSpPr/>
          <p:nvPr/>
        </p:nvSpPr>
        <p:spPr>
          <a:xfrm>
            <a:off x="3860235" y="3847986"/>
            <a:ext cx="2223933" cy="1255200"/>
          </a:xfrm>
          <a:prstGeom prst="cloud">
            <a:avLst/>
          </a:pr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Tree>
    <p:extLst>
      <p:ext uri="{BB962C8B-B14F-4D97-AF65-F5344CB8AC3E}">
        <p14:creationId xmlns:p14="http://schemas.microsoft.com/office/powerpoint/2010/main" val="87869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 grpId="0" animBg="1"/>
      <p:bldP spid="69" grpId="0"/>
      <p:bldP spid="7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Ostkustbanan</a:t>
            </a:r>
            <a:endParaRPr lang="sv-SE" dirty="0"/>
          </a:p>
        </p:txBody>
      </p:sp>
      <p:sp>
        <p:nvSpPr>
          <p:cNvPr id="3" name="Platshållare för innehåll 2"/>
          <p:cNvSpPr>
            <a:spLocks noGrp="1"/>
          </p:cNvSpPr>
          <p:nvPr>
            <p:ph idx="1"/>
          </p:nvPr>
        </p:nvSpPr>
        <p:spPr/>
        <p:txBody>
          <a:bodyPr>
            <a:normAutofit/>
          </a:bodyPr>
          <a:lstStyle/>
          <a:p>
            <a:r>
              <a:rPr lang="sv-SE" dirty="0" smtClean="0"/>
              <a:t/>
            </a:r>
            <a:br>
              <a:rPr lang="sv-SE" dirty="0" smtClean="0"/>
            </a:br>
            <a:r>
              <a:rPr lang="sv-SE" dirty="0" smtClean="0"/>
              <a:t>Dagens situation är ohållbar</a:t>
            </a:r>
          </a:p>
          <a:p>
            <a:r>
              <a:rPr lang="sv-SE" dirty="0" smtClean="0"/>
              <a:t>Kapacitetsbrist och allt längre restider</a:t>
            </a:r>
          </a:p>
          <a:p>
            <a:endParaRPr lang="sv-SE" dirty="0"/>
          </a:p>
          <a:p>
            <a:r>
              <a:rPr lang="sv-SE" dirty="0" smtClean="0"/>
              <a:t>Dubbelspår är en nödvändighet -</a:t>
            </a:r>
            <a:br>
              <a:rPr lang="sv-SE" dirty="0" smtClean="0"/>
            </a:br>
            <a:r>
              <a:rPr lang="sv-SE" dirty="0" smtClean="0"/>
              <a:t>ett lokalt, regionalt, nationellt och europeiskt intresse</a:t>
            </a:r>
            <a:br>
              <a:rPr lang="sv-SE" dirty="0" smtClean="0"/>
            </a:br>
            <a:r>
              <a:rPr lang="sv-SE" dirty="0" smtClean="0"/>
              <a:t/>
            </a:r>
            <a:br>
              <a:rPr lang="sv-SE" dirty="0" smtClean="0"/>
            </a:br>
            <a:endParaRPr lang="sv-SE" dirty="0"/>
          </a:p>
        </p:txBody>
      </p:sp>
      <p:sp>
        <p:nvSpPr>
          <p:cNvPr id="9" name="Ellips 8"/>
          <p:cNvSpPr/>
          <p:nvPr/>
        </p:nvSpPr>
        <p:spPr>
          <a:xfrm>
            <a:off x="5716948" y="1444204"/>
            <a:ext cx="295889" cy="295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10" name="Ellips 9"/>
          <p:cNvSpPr/>
          <p:nvPr/>
        </p:nvSpPr>
        <p:spPr>
          <a:xfrm>
            <a:off x="5706126" y="2402152"/>
            <a:ext cx="295889" cy="295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11" name="Ellips 10"/>
          <p:cNvSpPr/>
          <p:nvPr/>
        </p:nvSpPr>
        <p:spPr>
          <a:xfrm>
            <a:off x="5931869" y="3191275"/>
            <a:ext cx="295889" cy="295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sp>
        <p:nvSpPr>
          <p:cNvPr id="12" name="Ellips 11"/>
          <p:cNvSpPr/>
          <p:nvPr/>
        </p:nvSpPr>
        <p:spPr>
          <a:xfrm>
            <a:off x="5854070" y="2796714"/>
            <a:ext cx="295889" cy="295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15" name="Rak 14"/>
          <p:cNvCxnSpPr>
            <a:endCxn id="10" idx="4"/>
          </p:cNvCxnSpPr>
          <p:nvPr/>
        </p:nvCxnSpPr>
        <p:spPr>
          <a:xfrm flipH="1">
            <a:off x="5854071" y="1614345"/>
            <a:ext cx="10822" cy="10836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Rak 15"/>
          <p:cNvCxnSpPr>
            <a:stCxn id="10" idx="1"/>
          </p:cNvCxnSpPr>
          <p:nvPr/>
        </p:nvCxnSpPr>
        <p:spPr>
          <a:xfrm>
            <a:off x="5749457" y="2445484"/>
            <a:ext cx="313379" cy="4613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5978585" y="2840045"/>
            <a:ext cx="132925" cy="5280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flipH="1">
            <a:off x="7297995" y="1592797"/>
            <a:ext cx="18510" cy="17753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Rak 19"/>
          <p:cNvCxnSpPr/>
          <p:nvPr/>
        </p:nvCxnSpPr>
        <p:spPr>
          <a:xfrm flipV="1">
            <a:off x="7316505" y="2561688"/>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Rak 21"/>
          <p:cNvCxnSpPr/>
          <p:nvPr/>
        </p:nvCxnSpPr>
        <p:spPr>
          <a:xfrm flipV="1">
            <a:off x="7316505" y="1589580"/>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Rak 22"/>
          <p:cNvCxnSpPr/>
          <p:nvPr/>
        </p:nvCxnSpPr>
        <p:spPr>
          <a:xfrm flipV="1">
            <a:off x="7316505" y="3371778"/>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Rak 23"/>
          <p:cNvCxnSpPr/>
          <p:nvPr/>
        </p:nvCxnSpPr>
        <p:spPr>
          <a:xfrm flipV="1">
            <a:off x="7162995" y="2939730"/>
            <a:ext cx="135000" cy="3217"/>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ruta 24"/>
          <p:cNvSpPr txBox="1"/>
          <p:nvPr/>
        </p:nvSpPr>
        <p:spPr>
          <a:xfrm>
            <a:off x="7444152" y="1877849"/>
            <a:ext cx="1091967" cy="380873"/>
          </a:xfrm>
          <a:prstGeom prst="rect">
            <a:avLst/>
          </a:prstGeom>
          <a:noFill/>
        </p:spPr>
        <p:txBody>
          <a:bodyPr wrap="none" rtlCol="0">
            <a:spAutoFit/>
          </a:bodyPr>
          <a:lstStyle/>
          <a:p>
            <a:pPr algn="ctr" fontAlgn="auto">
              <a:spcBef>
                <a:spcPts val="0"/>
              </a:spcBef>
              <a:spcAft>
                <a:spcPts val="0"/>
              </a:spcAft>
            </a:pPr>
            <a:r>
              <a:rPr lang="sv-SE" sz="1875" b="1" dirty="0">
                <a:solidFill>
                  <a:srgbClr val="0089C4">
                    <a:lumMod val="75000"/>
                  </a:srgbClr>
                </a:solidFill>
                <a:latin typeface="Arial"/>
              </a:rPr>
              <a:t>1 timme</a:t>
            </a:r>
          </a:p>
        </p:txBody>
      </p:sp>
      <p:sp>
        <p:nvSpPr>
          <p:cNvPr id="27" name="textruta 26"/>
          <p:cNvSpPr txBox="1"/>
          <p:nvPr/>
        </p:nvSpPr>
        <p:spPr>
          <a:xfrm>
            <a:off x="7444152" y="2795951"/>
            <a:ext cx="1091967" cy="380873"/>
          </a:xfrm>
          <a:prstGeom prst="rect">
            <a:avLst/>
          </a:prstGeom>
          <a:noFill/>
        </p:spPr>
        <p:txBody>
          <a:bodyPr wrap="none" rtlCol="0">
            <a:spAutoFit/>
          </a:bodyPr>
          <a:lstStyle/>
          <a:p>
            <a:pPr algn="ctr" fontAlgn="auto">
              <a:spcBef>
                <a:spcPts val="0"/>
              </a:spcBef>
              <a:spcAft>
                <a:spcPts val="0"/>
              </a:spcAft>
            </a:pPr>
            <a:r>
              <a:rPr lang="sv-SE" sz="1875" b="1" dirty="0">
                <a:solidFill>
                  <a:srgbClr val="0089C4">
                    <a:lumMod val="75000"/>
                  </a:srgbClr>
                </a:solidFill>
                <a:latin typeface="Arial"/>
              </a:rPr>
              <a:t>1 timme</a:t>
            </a:r>
          </a:p>
        </p:txBody>
      </p:sp>
      <p:sp>
        <p:nvSpPr>
          <p:cNvPr id="31" name="textruta 30"/>
          <p:cNvSpPr txBox="1"/>
          <p:nvPr/>
        </p:nvSpPr>
        <p:spPr>
          <a:xfrm>
            <a:off x="7514019" y="1430778"/>
            <a:ext cx="118494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Sundsvall</a:t>
            </a:r>
          </a:p>
        </p:txBody>
      </p:sp>
      <p:sp>
        <p:nvSpPr>
          <p:cNvPr id="32" name="textruta 31"/>
          <p:cNvSpPr txBox="1"/>
          <p:nvPr/>
        </p:nvSpPr>
        <p:spPr>
          <a:xfrm>
            <a:off x="7514019" y="3212976"/>
            <a:ext cx="1261884"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Stockholm</a:t>
            </a:r>
          </a:p>
        </p:txBody>
      </p:sp>
      <p:sp>
        <p:nvSpPr>
          <p:cNvPr id="33" name="textruta 32"/>
          <p:cNvSpPr txBox="1"/>
          <p:nvPr/>
        </p:nvSpPr>
        <p:spPr>
          <a:xfrm>
            <a:off x="7514020" y="2402886"/>
            <a:ext cx="787395"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Gävle</a:t>
            </a:r>
          </a:p>
        </p:txBody>
      </p:sp>
      <p:sp>
        <p:nvSpPr>
          <p:cNvPr id="34" name="textruta 33"/>
          <p:cNvSpPr txBox="1"/>
          <p:nvPr/>
        </p:nvSpPr>
        <p:spPr>
          <a:xfrm>
            <a:off x="6455167" y="2827965"/>
            <a:ext cx="1031051"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Uppsala</a:t>
            </a:r>
          </a:p>
        </p:txBody>
      </p:sp>
      <p:sp>
        <p:nvSpPr>
          <p:cNvPr id="35" name="textruta 34"/>
          <p:cNvSpPr txBox="1"/>
          <p:nvPr/>
        </p:nvSpPr>
        <p:spPr>
          <a:xfrm>
            <a:off x="6487906" y="3043989"/>
            <a:ext cx="979755"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Arlanda</a:t>
            </a:r>
          </a:p>
        </p:txBody>
      </p:sp>
      <p:cxnSp>
        <p:nvCxnSpPr>
          <p:cNvPr id="36" name="Rak 35"/>
          <p:cNvCxnSpPr/>
          <p:nvPr/>
        </p:nvCxnSpPr>
        <p:spPr>
          <a:xfrm flipV="1">
            <a:off x="7162995" y="3158970"/>
            <a:ext cx="135000" cy="32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V="1">
            <a:off x="7170038" y="2244621"/>
            <a:ext cx="135000" cy="3217"/>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ruta 27"/>
          <p:cNvSpPr txBox="1"/>
          <p:nvPr/>
        </p:nvSpPr>
        <p:spPr>
          <a:xfrm>
            <a:off x="6185319" y="2132856"/>
            <a:ext cx="137730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Söderhamn</a:t>
            </a:r>
          </a:p>
        </p:txBody>
      </p:sp>
      <p:cxnSp>
        <p:nvCxnSpPr>
          <p:cNvPr id="29" name="Rak 28"/>
          <p:cNvCxnSpPr/>
          <p:nvPr/>
        </p:nvCxnSpPr>
        <p:spPr>
          <a:xfrm flipV="1">
            <a:off x="7170038" y="1866579"/>
            <a:ext cx="135000" cy="3217"/>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ruta 29"/>
          <p:cNvSpPr txBox="1"/>
          <p:nvPr/>
        </p:nvSpPr>
        <p:spPr>
          <a:xfrm>
            <a:off x="6300192" y="1754814"/>
            <a:ext cx="1236236"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Hudiksvall</a:t>
            </a:r>
          </a:p>
        </p:txBody>
      </p:sp>
      <p:sp>
        <p:nvSpPr>
          <p:cNvPr id="37" name="Ellips 36"/>
          <p:cNvSpPr/>
          <p:nvPr/>
        </p:nvSpPr>
        <p:spPr>
          <a:xfrm>
            <a:off x="5977639" y="1155555"/>
            <a:ext cx="295889" cy="2958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b="1">
              <a:ln w="18000">
                <a:solidFill>
                  <a:srgbClr val="0089C4">
                    <a:satMod val="140000"/>
                  </a:srgbClr>
                </a:solidFill>
                <a:prstDash val="solid"/>
                <a:miter lim="800000"/>
              </a:ln>
              <a:noFill/>
              <a:effectLst>
                <a:outerShdw blurRad="25500" dist="23000" dir="7020000" algn="tl">
                  <a:srgbClr val="000000">
                    <a:alpha val="50000"/>
                  </a:srgbClr>
                </a:outerShdw>
              </a:effectLst>
            </a:endParaRPr>
          </a:p>
        </p:txBody>
      </p:sp>
      <p:cxnSp>
        <p:nvCxnSpPr>
          <p:cNvPr id="38" name="Rak 37"/>
          <p:cNvCxnSpPr/>
          <p:nvPr/>
        </p:nvCxnSpPr>
        <p:spPr>
          <a:xfrm flipH="1">
            <a:off x="5862766" y="1303500"/>
            <a:ext cx="269848" cy="3108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Rak 38"/>
          <p:cNvCxnSpPr/>
          <p:nvPr/>
        </p:nvCxnSpPr>
        <p:spPr>
          <a:xfrm flipV="1">
            <a:off x="7170038" y="1481568"/>
            <a:ext cx="135000" cy="3217"/>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ruta 39"/>
          <p:cNvSpPr txBox="1"/>
          <p:nvPr/>
        </p:nvSpPr>
        <p:spPr>
          <a:xfrm>
            <a:off x="6246186" y="1315797"/>
            <a:ext cx="1313180" cy="369332"/>
          </a:xfrm>
          <a:prstGeom prst="rect">
            <a:avLst/>
          </a:prstGeom>
          <a:noFill/>
        </p:spPr>
        <p:txBody>
          <a:bodyPr wrap="none" rtlCol="0">
            <a:spAutoFit/>
          </a:bodyPr>
          <a:lstStyle/>
          <a:p>
            <a:pPr fontAlgn="auto">
              <a:spcBef>
                <a:spcPts val="0"/>
              </a:spcBef>
              <a:spcAft>
                <a:spcPts val="0"/>
              </a:spcAft>
            </a:pPr>
            <a:r>
              <a:rPr lang="sv-SE" dirty="0" smtClean="0">
                <a:solidFill>
                  <a:prstClr val="black"/>
                </a:solidFill>
                <a:latin typeface="Arial"/>
              </a:rPr>
              <a:t>Härnösand</a:t>
            </a:r>
          </a:p>
        </p:txBody>
      </p:sp>
    </p:spTree>
    <p:extLst>
      <p:ext uri="{BB962C8B-B14F-4D97-AF65-F5344CB8AC3E}">
        <p14:creationId xmlns:p14="http://schemas.microsoft.com/office/powerpoint/2010/main" val="11766573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Gävleborg möter framtiden</a:t>
            </a:r>
            <a:endParaRPr lang="sv-SE" dirty="0"/>
          </a:p>
        </p:txBody>
      </p:sp>
      <p:pic>
        <p:nvPicPr>
          <p:cNvPr id="5" name="Picture 2" descr="C:\Users\cw12771\Desktop\150916 Hearing\BT\Karta pilar_infogad text.png"/>
          <p:cNvPicPr>
            <a:picLocks noChangeAspect="1" noChangeArrowheads="1"/>
          </p:cNvPicPr>
          <p:nvPr/>
        </p:nvPicPr>
        <p:blipFill rotWithShape="1">
          <a:blip r:embed="rId3">
            <a:extLst>
              <a:ext uri="{28A0092B-C50C-407E-A947-70E740481C1C}">
                <a14:useLocalDpi xmlns:a14="http://schemas.microsoft.com/office/drawing/2010/main" val="0"/>
              </a:ext>
            </a:extLst>
          </a:blip>
          <a:srcRect l="6526" r="7575" b="9817"/>
          <a:stretch/>
        </p:blipFill>
        <p:spPr bwMode="auto">
          <a:xfrm>
            <a:off x="5750638" y="1160748"/>
            <a:ext cx="3077288" cy="453650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Platshållare för innehåll 2"/>
          <p:cNvSpPr txBox="1">
            <a:spLocks/>
          </p:cNvSpPr>
          <p:nvPr/>
        </p:nvSpPr>
        <p:spPr>
          <a:xfrm>
            <a:off x="565008" y="3105150"/>
            <a:ext cx="3844974" cy="2214563"/>
          </a:xfrm>
          <a:prstGeom prst="rect">
            <a:avLst/>
          </a:prstGeom>
        </p:spPr>
        <p:txBody>
          <a:bodyPr vert="horz" lIns="68580" tIns="34290" rIns="68580" bIns="34290" rtlCol="0">
            <a:normAutofit lnSpcReduction="10000"/>
          </a:bodyPr>
          <a:lstStyle>
            <a:lvl1pPr marL="182563" indent="-18256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1698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2pPr>
            <a:lvl3pPr marL="809625" indent="-1825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3pPr>
            <a:lvl4pPr marL="1254125"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4pPr>
            <a:lvl5pPr marL="1619250"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auto">
              <a:spcAft>
                <a:spcPts val="0"/>
              </a:spcAft>
              <a:buFont typeface="Wingdings" panose="05000000000000000000" pitchFamily="2" charset="2"/>
              <a:buChar char="§"/>
            </a:pPr>
            <a:r>
              <a:rPr lang="sv-SE" sz="1800" dirty="0">
                <a:solidFill>
                  <a:prstClr val="black"/>
                </a:solidFill>
              </a:rPr>
              <a:t>Integration</a:t>
            </a:r>
            <a:br>
              <a:rPr lang="sv-SE" sz="1800" dirty="0">
                <a:solidFill>
                  <a:prstClr val="black"/>
                </a:solidFill>
              </a:rPr>
            </a:br>
            <a:r>
              <a:rPr lang="sv-SE" sz="1800" dirty="0">
                <a:solidFill>
                  <a:prstClr val="black"/>
                </a:solidFill>
              </a:rPr>
              <a:t>- det nya Sverige</a:t>
            </a:r>
          </a:p>
          <a:p>
            <a:pPr marL="342900" indent="-342900" fontAlgn="auto">
              <a:spcAft>
                <a:spcPts val="0"/>
              </a:spcAft>
              <a:buFont typeface="Wingdings" panose="05000000000000000000" pitchFamily="2" charset="2"/>
              <a:buChar char="§"/>
            </a:pPr>
            <a:r>
              <a:rPr lang="sv-SE" sz="1800" dirty="0">
                <a:solidFill>
                  <a:prstClr val="black"/>
                </a:solidFill>
              </a:rPr>
              <a:t>Flerkärnighet</a:t>
            </a:r>
            <a:br>
              <a:rPr lang="sv-SE" sz="1800" dirty="0">
                <a:solidFill>
                  <a:prstClr val="black"/>
                </a:solidFill>
              </a:rPr>
            </a:br>
            <a:r>
              <a:rPr lang="sv-SE" sz="1800" dirty="0">
                <a:solidFill>
                  <a:prstClr val="black"/>
                </a:solidFill>
              </a:rPr>
              <a:t>- genom ökad tillgänglighet</a:t>
            </a:r>
          </a:p>
          <a:p>
            <a:pPr marL="342900" indent="-342900" fontAlgn="auto">
              <a:spcAft>
                <a:spcPts val="0"/>
              </a:spcAft>
              <a:buFont typeface="Wingdings" panose="05000000000000000000" pitchFamily="2" charset="2"/>
              <a:buChar char="§"/>
            </a:pPr>
            <a:r>
              <a:rPr lang="sv-SE" sz="1800" dirty="0">
                <a:solidFill>
                  <a:prstClr val="black"/>
                </a:solidFill>
              </a:rPr>
              <a:t>Samordning bebyggelse, kollektivtrafik och infrastruktur</a:t>
            </a:r>
          </a:p>
          <a:p>
            <a:pPr marL="342900" indent="-342900" fontAlgn="auto">
              <a:spcAft>
                <a:spcPts val="0"/>
              </a:spcAft>
              <a:buFont typeface="Wingdings" panose="05000000000000000000" pitchFamily="2" charset="2"/>
              <a:buChar char="§"/>
            </a:pPr>
            <a:r>
              <a:rPr lang="sv-SE" sz="1800" dirty="0">
                <a:solidFill>
                  <a:prstClr val="black"/>
                </a:solidFill>
              </a:rPr>
              <a:t>Destination och </a:t>
            </a:r>
            <a:r>
              <a:rPr lang="sv-SE" sz="1800" dirty="0" err="1">
                <a:solidFill>
                  <a:prstClr val="black"/>
                </a:solidFill>
              </a:rPr>
              <a:t>transitlän</a:t>
            </a:r>
            <a:r>
              <a:rPr lang="sv-SE" sz="1800" dirty="0">
                <a:solidFill>
                  <a:prstClr val="black"/>
                </a:solidFill>
              </a:rPr>
              <a:t/>
            </a:r>
            <a:br>
              <a:rPr lang="sv-SE" sz="1800" dirty="0">
                <a:solidFill>
                  <a:prstClr val="black"/>
                </a:solidFill>
              </a:rPr>
            </a:br>
            <a:r>
              <a:rPr lang="sv-SE" sz="1800" dirty="0">
                <a:solidFill>
                  <a:prstClr val="black"/>
                </a:solidFill>
              </a:rPr>
              <a:t>- att möta alla behov</a:t>
            </a:r>
          </a:p>
        </p:txBody>
      </p:sp>
    </p:spTree>
    <p:extLst>
      <p:ext uri="{BB962C8B-B14F-4D97-AF65-F5344CB8AC3E}">
        <p14:creationId xmlns:p14="http://schemas.microsoft.com/office/powerpoint/2010/main" val="4520942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Roger Wetterstrand</a:t>
            </a:r>
          </a:p>
          <a:p>
            <a:r>
              <a:rPr lang="sv-SE" sz="2000" i="1" dirty="0" smtClean="0">
                <a:solidFill>
                  <a:prstClr val="white">
                    <a:lumMod val="50000"/>
                  </a:prstClr>
                </a:solidFill>
                <a:cs typeface="Arial" panose="020B0604020202020204" pitchFamily="34" charset="0"/>
              </a:rPr>
              <a:t>Länsstyrelsen i Västernorrland</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964097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982380" y="107505"/>
            <a:ext cx="11089232" cy="1143000"/>
          </a:xfrm>
        </p:spPr>
        <p:txBody>
          <a:bodyPr>
            <a:normAutofit/>
          </a:bodyPr>
          <a:lstStyle/>
          <a:p>
            <a:r>
              <a:rPr lang="sv-SE" sz="3600" dirty="0" smtClean="0"/>
              <a:t>Inriktningsplanering Västernorrlands län</a:t>
            </a:r>
            <a:endParaRPr lang="sv-SE" sz="3600" dirty="0"/>
          </a:p>
        </p:txBody>
      </p:sp>
      <p:sp>
        <p:nvSpPr>
          <p:cNvPr id="6" name="Platshållare för innehåll 2"/>
          <p:cNvSpPr txBox="1">
            <a:spLocks/>
          </p:cNvSpPr>
          <p:nvPr/>
        </p:nvSpPr>
        <p:spPr>
          <a:xfrm>
            <a:off x="4932040" y="1639341"/>
            <a:ext cx="4248472"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sv-SE" sz="2800" dirty="0" smtClean="0">
                <a:solidFill>
                  <a:prstClr val="black"/>
                </a:solidFill>
              </a:rPr>
              <a:t>Globalisering &amp; urbanisering</a:t>
            </a:r>
          </a:p>
          <a:p>
            <a:pPr fontAlgn="auto">
              <a:spcAft>
                <a:spcPts val="0"/>
              </a:spcAft>
            </a:pPr>
            <a:r>
              <a:rPr lang="sv-SE" sz="2800" dirty="0" smtClean="0">
                <a:solidFill>
                  <a:prstClr val="black"/>
                </a:solidFill>
              </a:rPr>
              <a:t>Klimatutsläpp Västernorrland</a:t>
            </a:r>
          </a:p>
          <a:p>
            <a:pPr fontAlgn="auto">
              <a:spcAft>
                <a:spcPts val="0"/>
              </a:spcAft>
            </a:pPr>
            <a:r>
              <a:rPr lang="sv-SE" sz="2800" dirty="0" smtClean="0">
                <a:solidFill>
                  <a:prstClr val="black"/>
                </a:solidFill>
              </a:rPr>
              <a:t>Ett regionalt pussel</a:t>
            </a:r>
            <a:endParaRPr lang="sv-SE" sz="2800" dirty="0">
              <a:solidFill>
                <a:prstClr val="black"/>
              </a:solidFill>
            </a:endParaRPr>
          </a:p>
          <a:p>
            <a:pPr fontAlgn="auto">
              <a:spcAft>
                <a:spcPts val="0"/>
              </a:spcAft>
            </a:pPr>
            <a:r>
              <a:rPr lang="sv-SE" sz="2800" dirty="0" smtClean="0">
                <a:solidFill>
                  <a:prstClr val="black"/>
                </a:solidFill>
              </a:rPr>
              <a:t>Prioriteringar Nationell plan 2018-2029</a:t>
            </a:r>
          </a:p>
          <a:p>
            <a:pPr marL="0" indent="0" fontAlgn="auto">
              <a:spcAft>
                <a:spcPts val="0"/>
              </a:spcAft>
              <a:buFont typeface="Arial" pitchFamily="34" charset="0"/>
              <a:buNone/>
            </a:pPr>
            <a:endParaRPr lang="sv-SE" dirty="0" smtClean="0">
              <a:solidFill>
                <a:prstClr val="black"/>
              </a:solidFill>
            </a:endParaRPr>
          </a:p>
          <a:p>
            <a:pPr fontAlgn="auto">
              <a:spcAft>
                <a:spcPts val="0"/>
              </a:spcAft>
            </a:pPr>
            <a:endParaRPr lang="sv-SE" dirty="0">
              <a:solidFill>
                <a:prstClr val="black"/>
              </a:solidFill>
            </a:endParaRPr>
          </a:p>
        </p:txBody>
      </p:sp>
      <p:pic>
        <p:nvPicPr>
          <p:cNvPr id="16" name="Bildobjekt 15"/>
          <p:cNvPicPr>
            <a:picLocks noChangeAspect="1"/>
          </p:cNvPicPr>
          <p:nvPr/>
        </p:nvPicPr>
        <p:blipFill>
          <a:blip r:embed="rId3">
            <a:extLst>
              <a:ext uri="{BEBA8EAE-BF5A-486C-A8C5-ECC9F3942E4B}">
                <a14:imgProps xmlns:a14="http://schemas.microsoft.com/office/drawing/2010/main">
                  <a14:imgLayer r:embed="rId4">
                    <a14:imgEffect>
                      <a14:artisticChalkSketch trans="78000" pressure="1"/>
                    </a14:imgEffect>
                    <a14:imgEffect>
                      <a14:sharpenSoften amount="36000"/>
                    </a14:imgEffect>
                    <a14:imgEffect>
                      <a14:colorTemperature colorTemp="11500"/>
                    </a14:imgEffect>
                    <a14:imgEffect>
                      <a14:saturation sat="54000"/>
                    </a14:imgEffect>
                    <a14:imgEffect>
                      <a14:brightnessContrast bright="13000" contrast="30000"/>
                    </a14:imgEffect>
                  </a14:imgLayer>
                </a14:imgProps>
              </a:ext>
              <a:ext uri="{28A0092B-C50C-407E-A947-70E740481C1C}">
                <a14:useLocalDpi xmlns:a14="http://schemas.microsoft.com/office/drawing/2010/main" val="0"/>
              </a:ext>
            </a:extLst>
          </a:blip>
          <a:stretch>
            <a:fillRect/>
          </a:stretch>
        </p:blipFill>
        <p:spPr>
          <a:xfrm>
            <a:off x="337180" y="1668226"/>
            <a:ext cx="4594860" cy="3766875"/>
          </a:xfrm>
          <a:prstGeom prst="rect">
            <a:avLst/>
          </a:prstGeom>
          <a:noFill/>
          <a:effectLst>
            <a:outerShdw blurRad="50800" dist="50800" dir="5400000" sx="106000" sy="106000" algn="ctr" rotWithShape="0">
              <a:schemeClr val="tx1"/>
            </a:outerShdw>
          </a:effectLst>
        </p:spPr>
      </p:pic>
    </p:spTree>
    <p:extLst>
      <p:ext uri="{BB962C8B-B14F-4D97-AF65-F5344CB8AC3E}">
        <p14:creationId xmlns:p14="http://schemas.microsoft.com/office/powerpoint/2010/main" val="3680148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457200" y="274638"/>
            <a:ext cx="8229600" cy="77809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sv-SE" sz="4000" b="1" smtClean="0">
                <a:solidFill>
                  <a:prstClr val="black"/>
                </a:solidFill>
              </a:rPr>
              <a:t>Sysselsättning och pendling</a:t>
            </a:r>
            <a:endParaRPr lang="sv-SE" sz="4000" b="1" dirty="0">
              <a:solidFill>
                <a:prstClr val="black"/>
              </a:solidFill>
            </a:endParaRPr>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84784"/>
            <a:ext cx="417646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latshållare för innehåll 4"/>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816895" y="1484784"/>
            <a:ext cx="4176018" cy="41040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9736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 Presentation 201401275.jpg"/>
          <p:cNvPicPr>
            <a:picLocks noChangeAspect="1"/>
          </p:cNvPicPr>
          <p:nvPr/>
        </p:nvPicPr>
        <p:blipFill rotWithShape="1">
          <a:blip r:embed="rId2"/>
          <a:srcRect l="40088" t="11275" r="4178"/>
          <a:stretch/>
        </p:blipFill>
        <p:spPr bwMode="auto">
          <a:xfrm>
            <a:off x="2586446" y="164221"/>
            <a:ext cx="6100354" cy="6577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Rubrik 1"/>
          <p:cNvSpPr>
            <a:spLocks noGrp="1"/>
          </p:cNvSpPr>
          <p:nvPr>
            <p:ph type="title"/>
          </p:nvPr>
        </p:nvSpPr>
        <p:spPr>
          <a:xfrm>
            <a:off x="-1692696" y="116632"/>
            <a:ext cx="8229600" cy="1143000"/>
          </a:xfrm>
        </p:spPr>
        <p:txBody>
          <a:bodyPr/>
          <a:lstStyle/>
          <a:p>
            <a:r>
              <a:rPr lang="sv-SE" dirty="0" smtClean="0"/>
              <a:t>Urbanisering</a:t>
            </a:r>
            <a:endParaRPr lang="sv-SE" dirty="0"/>
          </a:p>
        </p:txBody>
      </p:sp>
    </p:spTree>
    <p:extLst>
      <p:ext uri="{BB962C8B-B14F-4D97-AF65-F5344CB8AC3E}">
        <p14:creationId xmlns:p14="http://schemas.microsoft.com/office/powerpoint/2010/main" val="23122487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93303" y="-99392"/>
            <a:ext cx="8229600" cy="1143000"/>
          </a:xfrm>
        </p:spPr>
        <p:txBody>
          <a:bodyPr>
            <a:normAutofit fontScale="90000"/>
          </a:bodyPr>
          <a:lstStyle/>
          <a:p>
            <a:r>
              <a:rPr lang="sv-SE" dirty="0" smtClean="0"/>
              <a:t>Befolkningsutveckling 1995 -2015 </a:t>
            </a:r>
            <a:endParaRPr lang="sv-SE" dirty="0"/>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2"/>
            <a:ext cx="6192688" cy="43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ild 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7142" r="4444" b="5781"/>
          <a:stretch/>
        </p:blipFill>
        <p:spPr bwMode="auto">
          <a:xfrm>
            <a:off x="5436096" y="980728"/>
            <a:ext cx="2664296" cy="2016224"/>
          </a:xfrm>
          <a:prstGeom prst="round2DiagRect">
            <a:avLst>
              <a:gd name="adj1" fmla="val 16667"/>
              <a:gd name="adj2" fmla="val 0"/>
            </a:avLst>
          </a:prstGeom>
          <a:ln w="85725" cap="sq">
            <a:no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44853562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rcRect b="19324"/>
          <a:stretch>
            <a:fillRect/>
          </a:stretch>
        </p:blipFill>
        <p:spPr bwMode="auto">
          <a:xfrm>
            <a:off x="4427984" y="116632"/>
            <a:ext cx="4438586" cy="563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7" name="Text Box 3"/>
          <p:cNvSpPr txBox="1">
            <a:spLocks noChangeArrowheads="1"/>
          </p:cNvSpPr>
          <p:nvPr/>
        </p:nvSpPr>
        <p:spPr bwMode="auto">
          <a:xfrm>
            <a:off x="4716016" y="239203"/>
            <a:ext cx="2595087" cy="923330"/>
          </a:xfrm>
          <a:prstGeom prst="rect">
            <a:avLst/>
          </a:prstGeom>
          <a:solidFill>
            <a:schemeClr val="bg1"/>
          </a:solidFill>
          <a:ln>
            <a:noFill/>
          </a:ln>
          <a:effectLst/>
          <a:extLst/>
        </p:spPr>
        <p:txBody>
          <a:bodyPr wrap="square">
            <a:spAutoFit/>
          </a:bodyPr>
          <a:lstStyle/>
          <a:p>
            <a:pPr fontAlgn="auto">
              <a:spcBef>
                <a:spcPts val="0"/>
              </a:spcBef>
              <a:spcAft>
                <a:spcPts val="0"/>
              </a:spcAft>
            </a:pPr>
            <a:r>
              <a:rPr lang="sv-SE" dirty="0">
                <a:solidFill>
                  <a:srgbClr val="4A6400"/>
                </a:solidFill>
                <a:latin typeface="Calibri" pitchFamily="34" charset="0"/>
              </a:rPr>
              <a:t>Norra Sverige:</a:t>
            </a:r>
          </a:p>
          <a:p>
            <a:pPr fontAlgn="auto">
              <a:spcBef>
                <a:spcPts val="0"/>
              </a:spcBef>
              <a:spcAft>
                <a:spcPts val="0"/>
              </a:spcAft>
            </a:pPr>
            <a:r>
              <a:rPr lang="sv-SE" dirty="0">
                <a:solidFill>
                  <a:srgbClr val="4A6400"/>
                </a:solidFill>
                <a:latin typeface="Calibri" pitchFamily="34" charset="0"/>
              </a:rPr>
              <a:t>Arbetsmarknadsregioner</a:t>
            </a:r>
          </a:p>
          <a:p>
            <a:pPr fontAlgn="auto">
              <a:spcBef>
                <a:spcPts val="0"/>
              </a:spcBef>
              <a:spcAft>
                <a:spcPts val="0"/>
              </a:spcAft>
            </a:pPr>
            <a:r>
              <a:rPr lang="sv-SE" dirty="0">
                <a:solidFill>
                  <a:srgbClr val="4A6400"/>
                </a:solidFill>
                <a:latin typeface="Calibri" pitchFamily="34" charset="0"/>
              </a:rPr>
              <a:t>2007, antal= 34</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b="19231"/>
          <a:stretch>
            <a:fillRect/>
          </a:stretch>
        </p:blipFill>
        <p:spPr bwMode="auto">
          <a:xfrm>
            <a:off x="0" y="208002"/>
            <a:ext cx="4464496" cy="5698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3"/>
          <p:cNvSpPr txBox="1">
            <a:spLocks noChangeArrowheads="1"/>
          </p:cNvSpPr>
          <p:nvPr/>
        </p:nvSpPr>
        <p:spPr bwMode="auto">
          <a:xfrm>
            <a:off x="107504" y="225326"/>
            <a:ext cx="2664296" cy="923330"/>
          </a:xfrm>
          <a:prstGeom prst="rect">
            <a:avLst/>
          </a:prstGeom>
          <a:solidFill>
            <a:schemeClr val="bg1"/>
          </a:solidFill>
          <a:ln>
            <a:noFill/>
          </a:ln>
          <a:effectLst/>
          <a:extLst/>
        </p:spPr>
        <p:txBody>
          <a:bodyPr wrap="square">
            <a:spAutoFit/>
          </a:bodyPr>
          <a:lstStyle/>
          <a:p>
            <a:pPr fontAlgn="auto">
              <a:spcBef>
                <a:spcPts val="0"/>
              </a:spcBef>
              <a:spcAft>
                <a:spcPts val="0"/>
              </a:spcAft>
            </a:pPr>
            <a:r>
              <a:rPr lang="sv-SE" dirty="0">
                <a:solidFill>
                  <a:srgbClr val="4A6400"/>
                </a:solidFill>
                <a:latin typeface="Calibri" pitchFamily="34" charset="0"/>
              </a:rPr>
              <a:t>Norra Sverige:</a:t>
            </a:r>
          </a:p>
          <a:p>
            <a:pPr fontAlgn="auto">
              <a:spcBef>
                <a:spcPts val="0"/>
              </a:spcBef>
              <a:spcAft>
                <a:spcPts val="0"/>
              </a:spcAft>
            </a:pPr>
            <a:r>
              <a:rPr lang="sv-SE" dirty="0">
                <a:solidFill>
                  <a:srgbClr val="4A6400"/>
                </a:solidFill>
                <a:latin typeface="Calibri" pitchFamily="34" charset="0"/>
              </a:rPr>
              <a:t>Arbetsmarknadsregioner</a:t>
            </a:r>
          </a:p>
          <a:p>
            <a:pPr fontAlgn="auto">
              <a:spcBef>
                <a:spcPts val="0"/>
              </a:spcBef>
              <a:spcAft>
                <a:spcPts val="0"/>
              </a:spcAft>
            </a:pPr>
            <a:r>
              <a:rPr lang="sv-SE" dirty="0">
                <a:solidFill>
                  <a:srgbClr val="4A6400"/>
                </a:solidFill>
                <a:latin typeface="Calibri" pitchFamily="34" charset="0"/>
              </a:rPr>
              <a:t>1970, antal= 47</a:t>
            </a:r>
          </a:p>
        </p:txBody>
      </p:sp>
    </p:spTree>
    <p:extLst>
      <p:ext uri="{BB962C8B-B14F-4D97-AF65-F5344CB8AC3E}">
        <p14:creationId xmlns:p14="http://schemas.microsoft.com/office/powerpoint/2010/main" val="37305096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79" t="14492" r="2074" b="5580"/>
          <a:stretch/>
        </p:blipFill>
        <p:spPr bwMode="auto">
          <a:xfrm>
            <a:off x="107504" y="1052736"/>
            <a:ext cx="8626974" cy="4392488"/>
          </a:xfrm>
          <a:prstGeom prst="rect">
            <a:avLst/>
          </a:prstGeom>
          <a:noFill/>
          <a:extLst>
            <a:ext uri="{909E8E84-426E-40DD-AFC4-6F175D3DCCD1}">
              <a14:hiddenFill xmlns:a14="http://schemas.microsoft.com/office/drawing/2010/main">
                <a:solidFill>
                  <a:srgbClr val="FFFFFF"/>
                </a:solidFill>
              </a14:hiddenFill>
            </a:ext>
          </a:extLst>
        </p:spPr>
      </p:pic>
      <p:sp>
        <p:nvSpPr>
          <p:cNvPr id="3" name="Rubrik 1"/>
          <p:cNvSpPr>
            <a:spLocks noGrp="1"/>
          </p:cNvSpPr>
          <p:nvPr>
            <p:ph type="title"/>
          </p:nvPr>
        </p:nvSpPr>
        <p:spPr>
          <a:xfrm>
            <a:off x="323528" y="-18256"/>
            <a:ext cx="8229600" cy="1143000"/>
          </a:xfrm>
        </p:spPr>
        <p:txBody>
          <a:bodyPr/>
          <a:lstStyle/>
          <a:p>
            <a:r>
              <a:rPr lang="sv-SE" dirty="0" smtClean="0"/>
              <a:t>Klimatutsläpp Västernorrland </a:t>
            </a:r>
            <a:endParaRPr lang="sv-SE" dirty="0"/>
          </a:p>
        </p:txBody>
      </p:sp>
      <p:sp>
        <p:nvSpPr>
          <p:cNvPr id="2" name="textruta 1"/>
          <p:cNvSpPr txBox="1"/>
          <p:nvPr/>
        </p:nvSpPr>
        <p:spPr>
          <a:xfrm>
            <a:off x="3923928" y="5271633"/>
            <a:ext cx="1872208" cy="369332"/>
          </a:xfrm>
          <a:prstGeom prst="rect">
            <a:avLst/>
          </a:prstGeom>
          <a:noFill/>
        </p:spPr>
        <p:txBody>
          <a:bodyPr wrap="square" rtlCol="0">
            <a:spAutoFit/>
          </a:bodyPr>
          <a:lstStyle/>
          <a:p>
            <a:pPr fontAlgn="auto">
              <a:spcBef>
                <a:spcPts val="0"/>
              </a:spcBef>
              <a:spcAft>
                <a:spcPts val="0"/>
              </a:spcAft>
            </a:pPr>
            <a:r>
              <a:rPr lang="sv-SE" dirty="0" smtClean="0">
                <a:solidFill>
                  <a:prstClr val="black"/>
                </a:solidFill>
                <a:latin typeface="Calibri"/>
              </a:rPr>
              <a:t>2012</a:t>
            </a:r>
            <a:endParaRPr lang="sv-SE" dirty="0">
              <a:solidFill>
                <a:prstClr val="black"/>
              </a:solidFill>
              <a:latin typeface="Calibri"/>
            </a:endParaRPr>
          </a:p>
        </p:txBody>
      </p:sp>
    </p:spTree>
    <p:extLst>
      <p:ext uri="{BB962C8B-B14F-4D97-AF65-F5344CB8AC3E}">
        <p14:creationId xmlns:p14="http://schemas.microsoft.com/office/powerpoint/2010/main" val="32719086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hannele.alfsvag@lansstyrelsen.se\Desktop\Bilder till pres om länet\Länskarta.jpg"/>
          <p:cNvPicPr>
            <a:picLocks noChangeAspect="1" noChangeArrowheads="1"/>
          </p:cNvPicPr>
          <p:nvPr/>
        </p:nvPicPr>
        <p:blipFill rotWithShape="1">
          <a:blip r:embed="rId2"/>
          <a:srcRect t="7241"/>
          <a:stretch/>
        </p:blipFill>
        <p:spPr bwMode="auto">
          <a:xfrm>
            <a:off x="-396552" y="1052736"/>
            <a:ext cx="5580112" cy="4762376"/>
          </a:xfrm>
          <a:prstGeom prst="rect">
            <a:avLst/>
          </a:prstGeom>
          <a:noFill/>
          <a:ln w="9525" cmpd="sng">
            <a:solidFill>
              <a:schemeClr val="bg1"/>
            </a:solidFill>
            <a:prstDash val="sysDash"/>
            <a:miter lim="800000"/>
            <a:headEnd/>
            <a:tailEnd/>
          </a:ln>
        </p:spPr>
      </p:pic>
      <p:sp>
        <p:nvSpPr>
          <p:cNvPr id="3" name="Platshållare för innehåll 2"/>
          <p:cNvSpPr>
            <a:spLocks noGrp="1"/>
          </p:cNvSpPr>
          <p:nvPr>
            <p:ph idx="1"/>
          </p:nvPr>
        </p:nvSpPr>
        <p:spPr>
          <a:xfrm>
            <a:off x="683568" y="4437112"/>
            <a:ext cx="1080120" cy="288032"/>
          </a:xfrm>
          <a:ln w="38100" cmpd="sng">
            <a:noFill/>
            <a:prstDash val="solid"/>
          </a:ln>
        </p:spPr>
        <p:txBody>
          <a:bodyPr>
            <a:noAutofit/>
          </a:bodyPr>
          <a:lstStyle/>
          <a:p>
            <a:pPr marL="0" indent="0">
              <a:buNone/>
            </a:pPr>
            <a:r>
              <a:rPr lang="sv-SE" sz="1200" b="1" dirty="0" smtClean="0">
                <a:solidFill>
                  <a:schemeClr val="bg1"/>
                </a:solidFill>
              </a:rPr>
              <a:t>MITTBANAN</a:t>
            </a:r>
            <a:endParaRPr lang="sv-SE" sz="1200" b="1" dirty="0">
              <a:solidFill>
                <a:schemeClr val="bg1"/>
              </a:solidFill>
            </a:endParaRPr>
          </a:p>
        </p:txBody>
      </p:sp>
      <p:sp>
        <p:nvSpPr>
          <p:cNvPr id="5" name="Platshållare för innehåll 2"/>
          <p:cNvSpPr txBox="1">
            <a:spLocks/>
          </p:cNvSpPr>
          <p:nvPr/>
        </p:nvSpPr>
        <p:spPr>
          <a:xfrm>
            <a:off x="3851920" y="4149080"/>
            <a:ext cx="1224136" cy="288032"/>
          </a:xfrm>
          <a:prstGeom prst="rect">
            <a:avLst/>
          </a:prstGeom>
          <a:ln w="38100" cmpd="sng">
            <a:noFill/>
            <a:prstDash val="soli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sv-SE" sz="1200" b="1" dirty="0" smtClean="0">
                <a:solidFill>
                  <a:prstClr val="white"/>
                </a:solidFill>
              </a:rPr>
              <a:t>ÅDALSBANAN</a:t>
            </a:r>
            <a:endParaRPr lang="sv-SE" sz="1200" b="1" dirty="0">
              <a:solidFill>
                <a:prstClr val="white"/>
              </a:solidFill>
            </a:endParaRPr>
          </a:p>
        </p:txBody>
      </p:sp>
      <p:sp>
        <p:nvSpPr>
          <p:cNvPr id="6" name="Platshållare för innehåll 2"/>
          <p:cNvSpPr txBox="1">
            <a:spLocks/>
          </p:cNvSpPr>
          <p:nvPr/>
        </p:nvSpPr>
        <p:spPr>
          <a:xfrm>
            <a:off x="4283968" y="1988840"/>
            <a:ext cx="1224136" cy="288032"/>
          </a:xfrm>
          <a:prstGeom prst="rect">
            <a:avLst/>
          </a:prstGeom>
          <a:ln w="38100" cmpd="sng">
            <a:noFill/>
            <a:prstDash val="soli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sv-SE" sz="1200" b="1" dirty="0" smtClean="0">
                <a:solidFill>
                  <a:prstClr val="white"/>
                </a:solidFill>
              </a:rPr>
              <a:t>BOTNIABANAN</a:t>
            </a:r>
            <a:endParaRPr lang="sv-SE" sz="1200" b="1" dirty="0">
              <a:solidFill>
                <a:prstClr val="white"/>
              </a:solidFill>
            </a:endParaRPr>
          </a:p>
        </p:txBody>
      </p:sp>
      <p:sp>
        <p:nvSpPr>
          <p:cNvPr id="7" name="Platshållare för innehåll 2"/>
          <p:cNvSpPr txBox="1">
            <a:spLocks/>
          </p:cNvSpPr>
          <p:nvPr/>
        </p:nvSpPr>
        <p:spPr>
          <a:xfrm>
            <a:off x="2051720" y="3140968"/>
            <a:ext cx="1674440" cy="288032"/>
          </a:xfrm>
          <a:prstGeom prst="rect">
            <a:avLst/>
          </a:prstGeom>
          <a:ln w="38100" cmpd="sng">
            <a:noFill/>
            <a:prstDash val="soli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sv-SE" sz="1200" b="1" dirty="0" smtClean="0">
                <a:solidFill>
                  <a:prstClr val="white"/>
                </a:solidFill>
              </a:rPr>
              <a:t>LÅNGSELE -NYLAND</a:t>
            </a:r>
            <a:endParaRPr lang="sv-SE" sz="1200" b="1" dirty="0">
              <a:solidFill>
                <a:prstClr val="white"/>
              </a:solidFill>
            </a:endParaRPr>
          </a:p>
        </p:txBody>
      </p:sp>
      <p:sp>
        <p:nvSpPr>
          <p:cNvPr id="2" name="Rubrik 1"/>
          <p:cNvSpPr>
            <a:spLocks noGrp="1"/>
          </p:cNvSpPr>
          <p:nvPr>
            <p:ph type="title"/>
          </p:nvPr>
        </p:nvSpPr>
        <p:spPr>
          <a:xfrm>
            <a:off x="323528" y="-18256"/>
            <a:ext cx="8229600" cy="1143000"/>
          </a:xfrm>
        </p:spPr>
        <p:txBody>
          <a:bodyPr/>
          <a:lstStyle/>
          <a:p>
            <a:r>
              <a:rPr lang="sv-SE" dirty="0" smtClean="0"/>
              <a:t>Ett regionalt pussel</a:t>
            </a:r>
            <a:endParaRPr lang="sv-SE" dirty="0"/>
          </a:p>
        </p:txBody>
      </p:sp>
      <p:sp>
        <p:nvSpPr>
          <p:cNvPr id="8" name="Platshållare för innehåll 2"/>
          <p:cNvSpPr txBox="1">
            <a:spLocks/>
          </p:cNvSpPr>
          <p:nvPr/>
        </p:nvSpPr>
        <p:spPr>
          <a:xfrm>
            <a:off x="5364088" y="1279301"/>
            <a:ext cx="3672408" cy="474198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sv-SE" sz="2900" dirty="0" smtClean="0">
                <a:solidFill>
                  <a:prstClr val="black"/>
                </a:solidFill>
              </a:rPr>
              <a:t>Botniabanan/Ådalsbanan</a:t>
            </a:r>
          </a:p>
          <a:p>
            <a:pPr fontAlgn="auto">
              <a:spcAft>
                <a:spcPts val="0"/>
              </a:spcAft>
            </a:pPr>
            <a:r>
              <a:rPr lang="sv-SE" sz="2900" dirty="0" smtClean="0">
                <a:solidFill>
                  <a:prstClr val="black"/>
                </a:solidFill>
              </a:rPr>
              <a:t>Ny E4 inkl. Sundsvallsbron</a:t>
            </a:r>
            <a:endParaRPr lang="sv-SE" sz="2900" dirty="0">
              <a:solidFill>
                <a:prstClr val="black"/>
              </a:solidFill>
            </a:endParaRPr>
          </a:p>
          <a:p>
            <a:pPr fontAlgn="auto">
              <a:spcAft>
                <a:spcPts val="0"/>
              </a:spcAft>
            </a:pPr>
            <a:r>
              <a:rPr lang="sv-SE" sz="2900" dirty="0">
                <a:solidFill>
                  <a:prstClr val="black"/>
                </a:solidFill>
              </a:rPr>
              <a:t>Triangelspår </a:t>
            </a:r>
            <a:r>
              <a:rPr lang="sv-SE" sz="2900" dirty="0" err="1" smtClean="0">
                <a:solidFill>
                  <a:prstClr val="black"/>
                </a:solidFill>
              </a:rPr>
              <a:t>Maland</a:t>
            </a:r>
            <a:r>
              <a:rPr lang="sv-SE" sz="2900" dirty="0">
                <a:solidFill>
                  <a:prstClr val="black"/>
                </a:solidFill>
              </a:rPr>
              <a:t> </a:t>
            </a:r>
            <a:r>
              <a:rPr lang="sv-SE" sz="2900" dirty="0" smtClean="0">
                <a:solidFill>
                  <a:prstClr val="black"/>
                </a:solidFill>
              </a:rPr>
              <a:t>och </a:t>
            </a:r>
            <a:r>
              <a:rPr lang="sv-SE" sz="2900" dirty="0">
                <a:solidFill>
                  <a:prstClr val="black"/>
                </a:solidFill>
              </a:rPr>
              <a:t>Bergsåker</a:t>
            </a:r>
          </a:p>
          <a:p>
            <a:pPr fontAlgn="auto">
              <a:spcAft>
                <a:spcPts val="0"/>
              </a:spcAft>
            </a:pPr>
            <a:r>
              <a:rPr lang="sv-SE" sz="2900" dirty="0">
                <a:solidFill>
                  <a:prstClr val="black"/>
                </a:solidFill>
              </a:rPr>
              <a:t>Första etappen nya Ostkustbanan</a:t>
            </a:r>
          </a:p>
          <a:p>
            <a:pPr fontAlgn="auto">
              <a:spcAft>
                <a:spcPts val="0"/>
              </a:spcAft>
            </a:pPr>
            <a:r>
              <a:rPr lang="sv-SE" sz="2900" dirty="0">
                <a:solidFill>
                  <a:prstClr val="black"/>
                </a:solidFill>
              </a:rPr>
              <a:t>Nya Ostkustbanan – från projekt till </a:t>
            </a:r>
            <a:r>
              <a:rPr lang="sv-SE" sz="2900" dirty="0" smtClean="0">
                <a:solidFill>
                  <a:prstClr val="black"/>
                </a:solidFill>
              </a:rPr>
              <a:t>AB</a:t>
            </a:r>
          </a:p>
          <a:p>
            <a:pPr fontAlgn="auto">
              <a:spcAft>
                <a:spcPts val="0"/>
              </a:spcAft>
            </a:pPr>
            <a:r>
              <a:rPr lang="sv-SE" sz="2900" dirty="0" smtClean="0">
                <a:solidFill>
                  <a:prstClr val="black"/>
                </a:solidFill>
              </a:rPr>
              <a:t>Samordnad planering Gävle-Härnösand </a:t>
            </a:r>
          </a:p>
          <a:p>
            <a:pPr fontAlgn="auto">
              <a:spcAft>
                <a:spcPts val="0"/>
              </a:spcAft>
            </a:pPr>
            <a:r>
              <a:rPr lang="sv-SE" sz="2900" dirty="0" smtClean="0">
                <a:solidFill>
                  <a:prstClr val="black"/>
                </a:solidFill>
              </a:rPr>
              <a:t>DAR</a:t>
            </a:r>
          </a:p>
          <a:p>
            <a:pPr fontAlgn="auto">
              <a:spcAft>
                <a:spcPts val="0"/>
              </a:spcAft>
            </a:pPr>
            <a:r>
              <a:rPr lang="sv-SE" sz="2900" dirty="0">
                <a:solidFill>
                  <a:prstClr val="black"/>
                </a:solidFill>
              </a:rPr>
              <a:t>Mittstråket - från ÅVS till </a:t>
            </a:r>
            <a:r>
              <a:rPr lang="sv-SE" sz="2900" dirty="0" smtClean="0">
                <a:solidFill>
                  <a:prstClr val="black"/>
                </a:solidFill>
              </a:rPr>
              <a:t>åtgärd – Sveriges största EU-projekt</a:t>
            </a:r>
            <a:endParaRPr lang="sv-SE" sz="2900" dirty="0">
              <a:solidFill>
                <a:prstClr val="black"/>
              </a:solidFill>
            </a:endParaRPr>
          </a:p>
          <a:p>
            <a:pPr fontAlgn="auto">
              <a:spcAft>
                <a:spcPts val="0"/>
              </a:spcAft>
            </a:pPr>
            <a:endParaRPr lang="sv-SE" dirty="0" smtClean="0">
              <a:solidFill>
                <a:prstClr val="black"/>
              </a:solidFill>
            </a:endParaRPr>
          </a:p>
          <a:p>
            <a:pPr fontAlgn="auto">
              <a:spcAft>
                <a:spcPts val="0"/>
              </a:spcAft>
            </a:pPr>
            <a:endParaRPr lang="sv-SE" dirty="0" smtClean="0">
              <a:solidFill>
                <a:prstClr val="black"/>
              </a:solidFill>
            </a:endParaRPr>
          </a:p>
          <a:p>
            <a:pPr fontAlgn="auto">
              <a:spcAft>
                <a:spcPts val="0"/>
              </a:spcAft>
            </a:pPr>
            <a:endParaRPr lang="sv-SE" dirty="0">
              <a:solidFill>
                <a:prstClr val="black"/>
              </a:solidFill>
            </a:endParaRPr>
          </a:p>
        </p:txBody>
      </p:sp>
      <p:sp>
        <p:nvSpPr>
          <p:cNvPr id="9" name="Platshållare för innehåll 2"/>
          <p:cNvSpPr txBox="1">
            <a:spLocks/>
          </p:cNvSpPr>
          <p:nvPr/>
        </p:nvSpPr>
        <p:spPr>
          <a:xfrm>
            <a:off x="3131840" y="5568213"/>
            <a:ext cx="1368152" cy="309059"/>
          </a:xfrm>
          <a:prstGeom prst="rect">
            <a:avLst/>
          </a:prstGeom>
          <a:ln w="38100" cmpd="sng">
            <a:noFill/>
            <a:prstDash val="soli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sv-SE" sz="1200" b="1" dirty="0" smtClean="0">
                <a:solidFill>
                  <a:prstClr val="white"/>
                </a:solidFill>
              </a:rPr>
              <a:t>OSTKUSTBANAN </a:t>
            </a:r>
            <a:endParaRPr lang="sv-SE" sz="1200" b="1" dirty="0">
              <a:solidFill>
                <a:prstClr val="white"/>
              </a:solidFill>
            </a:endParaRPr>
          </a:p>
        </p:txBody>
      </p:sp>
      <p:sp>
        <p:nvSpPr>
          <p:cNvPr id="14" name="Frihandsfigur 13"/>
          <p:cNvSpPr/>
          <p:nvPr/>
        </p:nvSpPr>
        <p:spPr>
          <a:xfrm>
            <a:off x="3138331" y="2834640"/>
            <a:ext cx="1175657" cy="391885"/>
          </a:xfrm>
          <a:custGeom>
            <a:avLst/>
            <a:gdLst>
              <a:gd name="connsiteX0" fmla="*/ 0 w 1175657"/>
              <a:gd name="connsiteY0" fmla="*/ 391885 h 391885"/>
              <a:gd name="connsiteX1" fmla="*/ 143692 w 1175657"/>
              <a:gd name="connsiteY1" fmla="*/ 274320 h 391885"/>
              <a:gd name="connsiteX2" fmla="*/ 222069 w 1175657"/>
              <a:gd name="connsiteY2" fmla="*/ 300445 h 391885"/>
              <a:gd name="connsiteX3" fmla="*/ 300446 w 1175657"/>
              <a:gd name="connsiteY3" fmla="*/ 248194 h 391885"/>
              <a:gd name="connsiteX4" fmla="*/ 352697 w 1175657"/>
              <a:gd name="connsiteY4" fmla="*/ 91440 h 391885"/>
              <a:gd name="connsiteX5" fmla="*/ 548640 w 1175657"/>
              <a:gd name="connsiteY5" fmla="*/ 78377 h 391885"/>
              <a:gd name="connsiteX6" fmla="*/ 653143 w 1175657"/>
              <a:gd name="connsiteY6" fmla="*/ 26125 h 391885"/>
              <a:gd name="connsiteX7" fmla="*/ 875212 w 1175657"/>
              <a:gd name="connsiteY7" fmla="*/ 65314 h 391885"/>
              <a:gd name="connsiteX8" fmla="*/ 953589 w 1175657"/>
              <a:gd name="connsiteY8" fmla="*/ 39188 h 391885"/>
              <a:gd name="connsiteX9" fmla="*/ 1084217 w 1175657"/>
              <a:gd name="connsiteY9" fmla="*/ 13062 h 391885"/>
              <a:gd name="connsiteX10" fmla="*/ 1175657 w 1175657"/>
              <a:gd name="connsiteY10" fmla="*/ 0 h 391885"/>
              <a:gd name="connsiteX11" fmla="*/ 1175657 w 1175657"/>
              <a:gd name="connsiteY11" fmla="*/ 0 h 391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657" h="391885">
                <a:moveTo>
                  <a:pt x="0" y="391885"/>
                </a:moveTo>
                <a:cubicBezTo>
                  <a:pt x="53340" y="340722"/>
                  <a:pt x="106681" y="289560"/>
                  <a:pt x="143692" y="274320"/>
                </a:cubicBezTo>
                <a:cubicBezTo>
                  <a:pt x="180703" y="259080"/>
                  <a:pt x="195943" y="304799"/>
                  <a:pt x="222069" y="300445"/>
                </a:cubicBezTo>
                <a:cubicBezTo>
                  <a:pt x="248195" y="296091"/>
                  <a:pt x="278675" y="283028"/>
                  <a:pt x="300446" y="248194"/>
                </a:cubicBezTo>
                <a:cubicBezTo>
                  <a:pt x="322217" y="213360"/>
                  <a:pt x="311331" y="119743"/>
                  <a:pt x="352697" y="91440"/>
                </a:cubicBezTo>
                <a:cubicBezTo>
                  <a:pt x="394063" y="63137"/>
                  <a:pt x="498566" y="89263"/>
                  <a:pt x="548640" y="78377"/>
                </a:cubicBezTo>
                <a:cubicBezTo>
                  <a:pt x="598714" y="67491"/>
                  <a:pt x="598714" y="28302"/>
                  <a:pt x="653143" y="26125"/>
                </a:cubicBezTo>
                <a:cubicBezTo>
                  <a:pt x="707572" y="23948"/>
                  <a:pt x="825138" y="63137"/>
                  <a:pt x="875212" y="65314"/>
                </a:cubicBezTo>
                <a:cubicBezTo>
                  <a:pt x="925286" y="67491"/>
                  <a:pt x="918755" y="47897"/>
                  <a:pt x="953589" y="39188"/>
                </a:cubicBezTo>
                <a:cubicBezTo>
                  <a:pt x="988423" y="30479"/>
                  <a:pt x="1047206" y="19593"/>
                  <a:pt x="1084217" y="13062"/>
                </a:cubicBezTo>
                <a:cubicBezTo>
                  <a:pt x="1121228" y="6531"/>
                  <a:pt x="1175657" y="0"/>
                  <a:pt x="1175657" y="0"/>
                </a:cubicBezTo>
                <a:lnTo>
                  <a:pt x="1175657" y="0"/>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15" name="Frihandsfigur 14"/>
          <p:cNvSpPr/>
          <p:nvPr/>
        </p:nvSpPr>
        <p:spPr>
          <a:xfrm>
            <a:off x="4459567" y="2132856"/>
            <a:ext cx="613954" cy="783771"/>
          </a:xfrm>
          <a:custGeom>
            <a:avLst/>
            <a:gdLst>
              <a:gd name="connsiteX0" fmla="*/ 0 w 613954"/>
              <a:gd name="connsiteY0" fmla="*/ 783771 h 783771"/>
              <a:gd name="connsiteX1" fmla="*/ 117565 w 613954"/>
              <a:gd name="connsiteY1" fmla="*/ 548640 h 783771"/>
              <a:gd name="connsiteX2" fmla="*/ 156754 w 613954"/>
              <a:gd name="connsiteY2" fmla="*/ 535577 h 783771"/>
              <a:gd name="connsiteX3" fmla="*/ 235131 w 613954"/>
              <a:gd name="connsiteY3" fmla="*/ 457200 h 783771"/>
              <a:gd name="connsiteX4" fmla="*/ 444137 w 613954"/>
              <a:gd name="connsiteY4" fmla="*/ 391885 h 783771"/>
              <a:gd name="connsiteX5" fmla="*/ 483325 w 613954"/>
              <a:gd name="connsiteY5" fmla="*/ 313508 h 783771"/>
              <a:gd name="connsiteX6" fmla="*/ 548640 w 613954"/>
              <a:gd name="connsiteY6" fmla="*/ 156754 h 783771"/>
              <a:gd name="connsiteX7" fmla="*/ 600891 w 613954"/>
              <a:gd name="connsiteY7" fmla="*/ 39188 h 783771"/>
              <a:gd name="connsiteX8" fmla="*/ 600891 w 613954"/>
              <a:gd name="connsiteY8" fmla="*/ 39188 h 783771"/>
              <a:gd name="connsiteX9" fmla="*/ 613954 w 613954"/>
              <a:gd name="connsiteY9" fmla="*/ 0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3954" h="783771">
                <a:moveTo>
                  <a:pt x="0" y="783771"/>
                </a:moveTo>
                <a:cubicBezTo>
                  <a:pt x="45719" y="686888"/>
                  <a:pt x="91439" y="590006"/>
                  <a:pt x="117565" y="548640"/>
                </a:cubicBezTo>
                <a:cubicBezTo>
                  <a:pt x="143691" y="507274"/>
                  <a:pt x="137160" y="550817"/>
                  <a:pt x="156754" y="535577"/>
                </a:cubicBezTo>
                <a:cubicBezTo>
                  <a:pt x="176348" y="520337"/>
                  <a:pt x="187234" y="481149"/>
                  <a:pt x="235131" y="457200"/>
                </a:cubicBezTo>
                <a:cubicBezTo>
                  <a:pt x="283028" y="433251"/>
                  <a:pt x="402771" y="415834"/>
                  <a:pt x="444137" y="391885"/>
                </a:cubicBezTo>
                <a:cubicBezTo>
                  <a:pt x="485503" y="367936"/>
                  <a:pt x="465908" y="352696"/>
                  <a:pt x="483325" y="313508"/>
                </a:cubicBezTo>
                <a:cubicBezTo>
                  <a:pt x="500742" y="274320"/>
                  <a:pt x="529046" y="202474"/>
                  <a:pt x="548640" y="156754"/>
                </a:cubicBezTo>
                <a:cubicBezTo>
                  <a:pt x="568234" y="111034"/>
                  <a:pt x="600891" y="39188"/>
                  <a:pt x="600891" y="39188"/>
                </a:cubicBezTo>
                <a:lnTo>
                  <a:pt x="600891" y="39188"/>
                </a:lnTo>
                <a:lnTo>
                  <a:pt x="613954" y="0"/>
                </a:lnTo>
              </a:path>
            </a:pathLst>
          </a:cu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sv-SE">
              <a:solidFill>
                <a:prstClr val="white"/>
              </a:solidFill>
            </a:endParaRPr>
          </a:p>
        </p:txBody>
      </p:sp>
      <p:sp>
        <p:nvSpPr>
          <p:cNvPr id="16" name="Platshållare för innehåll 2"/>
          <p:cNvSpPr txBox="1">
            <a:spLocks/>
          </p:cNvSpPr>
          <p:nvPr/>
        </p:nvSpPr>
        <p:spPr>
          <a:xfrm>
            <a:off x="3131840" y="2060848"/>
            <a:ext cx="1419267" cy="360040"/>
          </a:xfrm>
          <a:prstGeom prst="rect">
            <a:avLst/>
          </a:prstGeom>
          <a:ln w="38100" cmpd="sng">
            <a:noFill/>
            <a:prstDash val="solid"/>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sv-SE" sz="1200" b="1" dirty="0" smtClean="0">
                <a:solidFill>
                  <a:prstClr val="white"/>
                </a:solidFill>
              </a:rPr>
              <a:t>STAMBANAN</a:t>
            </a:r>
            <a:endParaRPr lang="sv-SE" sz="1200" b="1" dirty="0">
              <a:solidFill>
                <a:prstClr val="white"/>
              </a:solidFill>
            </a:endParaRPr>
          </a:p>
        </p:txBody>
      </p:sp>
    </p:spTree>
    <p:extLst>
      <p:ext uri="{BB962C8B-B14F-4D97-AF65-F5344CB8AC3E}">
        <p14:creationId xmlns:p14="http://schemas.microsoft.com/office/powerpoint/2010/main" val="22854684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Utmaningar </a:t>
            </a:r>
            <a:endParaRPr lang="sv-SE" dirty="0"/>
          </a:p>
        </p:txBody>
      </p:sp>
      <p:sp>
        <p:nvSpPr>
          <p:cNvPr id="3" name="Platshållare för innehåll 2"/>
          <p:cNvSpPr>
            <a:spLocks noGrp="1"/>
          </p:cNvSpPr>
          <p:nvPr>
            <p:ph idx="1"/>
          </p:nvPr>
        </p:nvSpPr>
        <p:spPr>
          <a:xfrm>
            <a:off x="4283968" y="1495325"/>
            <a:ext cx="4906888" cy="4525963"/>
          </a:xfrm>
        </p:spPr>
        <p:txBody>
          <a:bodyPr>
            <a:normAutofit/>
          </a:bodyPr>
          <a:lstStyle/>
          <a:p>
            <a:r>
              <a:rPr lang="sv-SE" sz="2000" dirty="0" smtClean="0"/>
              <a:t>Ökade restider Härnösand – Sundsvall- Gävle – Uppsala/Arlanda - Stockholm</a:t>
            </a:r>
            <a:endParaRPr lang="sv-SE" sz="2000" dirty="0"/>
          </a:p>
          <a:p>
            <a:r>
              <a:rPr lang="sv-SE" sz="2000" dirty="0" smtClean="0"/>
              <a:t>Urusel standard på Ådalsbanan Långsele - Nyland</a:t>
            </a:r>
          </a:p>
          <a:p>
            <a:r>
              <a:rPr lang="sv-SE" sz="2000" dirty="0" smtClean="0"/>
              <a:t>Kapacitetsbrist för godstransporter + investeringar näringsliv (SCA 7,8 miljarder 2018)</a:t>
            </a:r>
          </a:p>
          <a:p>
            <a:r>
              <a:rPr lang="sv-SE" sz="2000" dirty="0"/>
              <a:t>ERTMS </a:t>
            </a:r>
            <a:endParaRPr lang="sv-SE" sz="2000" dirty="0" smtClean="0"/>
          </a:p>
          <a:p>
            <a:r>
              <a:rPr lang="sv-SE" sz="2000" dirty="0" smtClean="0"/>
              <a:t>Överflyttning från väg till järnväg, bensin till el/gas, ökat kollektivt resande, </a:t>
            </a:r>
            <a:r>
              <a:rPr lang="sv-SE" sz="2000" dirty="0" err="1" smtClean="0"/>
              <a:t>resfria</a:t>
            </a:r>
            <a:r>
              <a:rPr lang="sv-SE" sz="2000" dirty="0" smtClean="0"/>
              <a:t> möten </a:t>
            </a:r>
          </a:p>
          <a:p>
            <a:endParaRPr lang="sv-SE" sz="2000" dirty="0"/>
          </a:p>
          <a:p>
            <a:endParaRPr lang="sv-SE" sz="2000"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0212"/>
          <a:stretch/>
        </p:blipFill>
        <p:spPr bwMode="auto">
          <a:xfrm>
            <a:off x="-385910" y="1556792"/>
            <a:ext cx="4381846" cy="366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11712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57200" y="116632"/>
            <a:ext cx="8229600" cy="1143000"/>
          </a:xfrm>
        </p:spPr>
        <p:txBody>
          <a:bodyPr/>
          <a:lstStyle/>
          <a:p>
            <a:r>
              <a:rPr lang="sv-SE" dirty="0" smtClean="0"/>
              <a:t> Målbild restider 2035 </a:t>
            </a:r>
            <a:endParaRPr lang="sv-SE" dirty="0"/>
          </a:p>
        </p:txBody>
      </p:sp>
      <p:sp>
        <p:nvSpPr>
          <p:cNvPr id="6" name="Rectangle 4"/>
          <p:cNvSpPr txBox="1">
            <a:spLocks noChangeArrowheads="1"/>
          </p:cNvSpPr>
          <p:nvPr/>
        </p:nvSpPr>
        <p:spPr>
          <a:xfrm>
            <a:off x="755650" y="1125538"/>
            <a:ext cx="8229600" cy="1143000"/>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Trebuchet MS" pitchFamily="34" charset="0"/>
                <a:ea typeface="+mj-ea"/>
                <a:cs typeface="+mj-cs"/>
              </a:defRPr>
            </a:lvl1pPr>
          </a:lstStyle>
          <a:p>
            <a:pPr fontAlgn="auto">
              <a:spcAft>
                <a:spcPts val="0"/>
              </a:spcAft>
            </a:pPr>
            <a:r>
              <a:rPr lang="sv-SE" smtClean="0">
                <a:solidFill>
                  <a:prstClr val="black"/>
                </a:solidFill>
              </a:rPr>
              <a:t> </a:t>
            </a:r>
            <a:endParaRPr lang="sv-SE">
              <a:solidFill>
                <a:prstClr val="black"/>
              </a:solidFill>
            </a:endParaRPr>
          </a:p>
        </p:txBody>
      </p:sp>
      <p:sp>
        <p:nvSpPr>
          <p:cNvPr id="7" name="Text Box 5"/>
          <p:cNvSpPr txBox="1">
            <a:spLocks noChangeArrowheads="1"/>
          </p:cNvSpPr>
          <p:nvPr/>
        </p:nvSpPr>
        <p:spPr bwMode="auto">
          <a:xfrm>
            <a:off x="477838" y="2425700"/>
            <a:ext cx="604837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auto">
              <a:spcBef>
                <a:spcPts val="0"/>
              </a:spcBef>
              <a:spcAft>
                <a:spcPts val="0"/>
              </a:spcAft>
              <a:buFontTx/>
              <a:buAutoNum type="arabicPlain" startAt="2020"/>
            </a:pPr>
            <a:endParaRPr lang="sv-SE">
              <a:solidFill>
                <a:prstClr val="black"/>
              </a:solidFill>
            </a:endParaRPr>
          </a:p>
        </p:txBody>
      </p:sp>
      <p:sp>
        <p:nvSpPr>
          <p:cNvPr id="8" name="Rectangle 3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ctr" fontAlgn="auto">
              <a:spcBef>
                <a:spcPts val="0"/>
              </a:spcBef>
              <a:spcAft>
                <a:spcPts val="0"/>
              </a:spcAft>
            </a:pPr>
            <a:endParaRPr lang="sv-SE">
              <a:solidFill>
                <a:prstClr val="black"/>
              </a:solidFill>
              <a:latin typeface="DINPro-Regular" pitchFamily="50" charset="0"/>
            </a:endParaRPr>
          </a:p>
        </p:txBody>
      </p:sp>
      <p:sp>
        <p:nvSpPr>
          <p:cNvPr id="44" name="Line 47"/>
          <p:cNvSpPr>
            <a:spLocks noChangeShapeType="1"/>
          </p:cNvSpPr>
          <p:nvPr/>
        </p:nvSpPr>
        <p:spPr bwMode="auto">
          <a:xfrm flipV="1">
            <a:off x="2843213" y="4221163"/>
            <a:ext cx="360362" cy="57626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lstStyle/>
          <a:p>
            <a:pPr fontAlgn="auto">
              <a:spcBef>
                <a:spcPts val="0"/>
              </a:spcBef>
              <a:spcAft>
                <a:spcPts val="0"/>
              </a:spcAft>
            </a:pPr>
            <a:endParaRPr lang="sv-SE">
              <a:solidFill>
                <a:prstClr val="black"/>
              </a:solidFill>
              <a:latin typeface="Calibri"/>
            </a:endParaRPr>
          </a:p>
        </p:txBody>
      </p:sp>
      <p:pic>
        <p:nvPicPr>
          <p:cNvPr id="48" name="Picture 8" descr="C:\Users\760823-002\Desktop\Bild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35517"/>
            <a:ext cx="5386410" cy="466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ruta 3"/>
          <p:cNvSpPr txBox="1"/>
          <p:nvPr/>
        </p:nvSpPr>
        <p:spPr>
          <a:xfrm>
            <a:off x="2699792" y="3851756"/>
            <a:ext cx="1080120" cy="369332"/>
          </a:xfrm>
          <a:prstGeom prst="rect">
            <a:avLst/>
          </a:prstGeom>
          <a:noFill/>
        </p:spPr>
        <p:txBody>
          <a:bodyPr wrap="square" rtlCol="0">
            <a:spAutoFit/>
          </a:bodyPr>
          <a:lstStyle/>
          <a:p>
            <a:pPr fontAlgn="auto">
              <a:spcBef>
                <a:spcPts val="0"/>
              </a:spcBef>
              <a:spcAft>
                <a:spcPts val="0"/>
              </a:spcAft>
            </a:pPr>
            <a:r>
              <a:rPr lang="sv-SE" b="1" dirty="0" smtClean="0">
                <a:solidFill>
                  <a:prstClr val="black"/>
                </a:solidFill>
                <a:latin typeface="Calibri"/>
              </a:rPr>
              <a:t>2h</a:t>
            </a:r>
            <a:endParaRPr lang="sv-SE" b="1" dirty="0">
              <a:solidFill>
                <a:prstClr val="black"/>
              </a:solidFill>
              <a:latin typeface="Calibri"/>
            </a:endParaRPr>
          </a:p>
        </p:txBody>
      </p:sp>
      <p:sp>
        <p:nvSpPr>
          <p:cNvPr id="5" name="textruta 4"/>
          <p:cNvSpPr txBox="1"/>
          <p:nvPr/>
        </p:nvSpPr>
        <p:spPr>
          <a:xfrm>
            <a:off x="611560" y="4653136"/>
            <a:ext cx="1620180" cy="1152128"/>
          </a:xfrm>
          <a:prstGeom prst="rect">
            <a:avLst/>
          </a:prstGeom>
          <a:solidFill>
            <a:schemeClr val="bg1"/>
          </a:solidFill>
        </p:spPr>
        <p:txBody>
          <a:bodyPr wrap="square" rtlCol="0">
            <a:spAutoFit/>
          </a:bodyPr>
          <a:lstStyle/>
          <a:p>
            <a:pPr fontAlgn="auto">
              <a:spcBef>
                <a:spcPts val="0"/>
              </a:spcBef>
              <a:spcAft>
                <a:spcPts val="0"/>
              </a:spcAft>
            </a:pPr>
            <a:endParaRPr lang="sv-SE" dirty="0">
              <a:solidFill>
                <a:prstClr val="black"/>
              </a:solidFill>
              <a:latin typeface="Calibri"/>
            </a:endParaRPr>
          </a:p>
        </p:txBody>
      </p:sp>
      <p:sp>
        <p:nvSpPr>
          <p:cNvPr id="10" name="textruta 9"/>
          <p:cNvSpPr txBox="1"/>
          <p:nvPr/>
        </p:nvSpPr>
        <p:spPr>
          <a:xfrm>
            <a:off x="1547664" y="3789040"/>
            <a:ext cx="1080120" cy="369332"/>
          </a:xfrm>
          <a:prstGeom prst="rect">
            <a:avLst/>
          </a:prstGeom>
          <a:noFill/>
        </p:spPr>
        <p:txBody>
          <a:bodyPr wrap="square" rtlCol="0">
            <a:spAutoFit/>
          </a:bodyPr>
          <a:lstStyle/>
          <a:p>
            <a:pPr fontAlgn="auto">
              <a:spcBef>
                <a:spcPts val="0"/>
              </a:spcBef>
              <a:spcAft>
                <a:spcPts val="0"/>
              </a:spcAft>
            </a:pPr>
            <a:r>
              <a:rPr lang="sv-SE" b="1" dirty="0">
                <a:solidFill>
                  <a:prstClr val="black"/>
                </a:solidFill>
                <a:latin typeface="Calibri"/>
              </a:rPr>
              <a:t>4</a:t>
            </a:r>
            <a:r>
              <a:rPr lang="sv-SE" b="1" dirty="0" smtClean="0">
                <a:solidFill>
                  <a:prstClr val="black"/>
                </a:solidFill>
                <a:latin typeface="Calibri"/>
              </a:rPr>
              <a:t>h</a:t>
            </a:r>
            <a:endParaRPr lang="sv-SE" b="1" dirty="0">
              <a:solidFill>
                <a:prstClr val="black"/>
              </a:solidFill>
              <a:latin typeface="Calibri"/>
            </a:endParaRPr>
          </a:p>
        </p:txBody>
      </p:sp>
      <p:pic>
        <p:nvPicPr>
          <p:cNvPr id="12" name="Bildobjekt 5" descr="Skärmavbild 2013-03-12 kl. 21.41.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018" y="1019639"/>
            <a:ext cx="2355169" cy="29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21439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 t="28143" r="-140" b="16468"/>
          <a:stretch/>
        </p:blipFill>
        <p:spPr bwMode="auto">
          <a:xfrm>
            <a:off x="-19231" y="0"/>
            <a:ext cx="875651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3"/>
          <p:cNvSpPr txBox="1">
            <a:spLocks/>
          </p:cNvSpPr>
          <p:nvPr/>
        </p:nvSpPr>
        <p:spPr>
          <a:xfrm>
            <a:off x="6228184" y="1052736"/>
            <a:ext cx="2297958" cy="359317"/>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sv-SE" dirty="0" smtClean="0">
                <a:solidFill>
                  <a:prstClr val="black"/>
                </a:solidFill>
              </a:rPr>
              <a:t>Scenario 2030</a:t>
            </a:r>
            <a:endParaRPr lang="sv-SE" dirty="0">
              <a:solidFill>
                <a:prstClr val="black"/>
              </a:solidFill>
            </a:endParaRPr>
          </a:p>
        </p:txBody>
      </p:sp>
      <p:sp>
        <p:nvSpPr>
          <p:cNvPr id="7" name="Rubrik 1"/>
          <p:cNvSpPr>
            <a:spLocks noGrp="1"/>
          </p:cNvSpPr>
          <p:nvPr>
            <p:ph type="title"/>
          </p:nvPr>
        </p:nvSpPr>
        <p:spPr>
          <a:xfrm>
            <a:off x="-1188640" y="-27384"/>
            <a:ext cx="7629699" cy="1143000"/>
          </a:xfrm>
        </p:spPr>
        <p:txBody>
          <a:bodyPr>
            <a:normAutofit/>
          </a:bodyPr>
          <a:lstStyle/>
          <a:p>
            <a:r>
              <a:rPr lang="sv-SE" dirty="0" smtClean="0"/>
              <a:t>Restider</a:t>
            </a:r>
            <a:endParaRPr lang="sv-SE" dirty="0"/>
          </a:p>
        </p:txBody>
      </p:sp>
    </p:spTree>
    <p:extLst>
      <p:ext uri="{BB962C8B-B14F-4D97-AF65-F5344CB8AC3E}">
        <p14:creationId xmlns:p14="http://schemas.microsoft.com/office/powerpoint/2010/main" val="394924973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499992" y="1639341"/>
            <a:ext cx="4114800" cy="4525963"/>
          </a:xfrm>
        </p:spPr>
        <p:txBody>
          <a:bodyPr/>
          <a:lstStyle/>
          <a:p>
            <a:pPr marL="0" indent="0">
              <a:buNone/>
            </a:pPr>
            <a:endParaRPr lang="sv-SE" dirty="0"/>
          </a:p>
          <a:p>
            <a:pPr>
              <a:buFontTx/>
              <a:buChar char="-"/>
            </a:pPr>
            <a:r>
              <a:rPr lang="sv-SE" dirty="0"/>
              <a:t>n</a:t>
            </a:r>
            <a:r>
              <a:rPr lang="sv-SE" dirty="0" smtClean="0"/>
              <a:t>ya Ostkustbanan Härnösand –Sundsvall - Gävle</a:t>
            </a:r>
          </a:p>
          <a:p>
            <a:pPr marL="0" indent="0">
              <a:buNone/>
            </a:pPr>
            <a:endParaRPr lang="sv-SE" dirty="0" smtClean="0"/>
          </a:p>
          <a:p>
            <a:pPr>
              <a:buFontTx/>
              <a:buChar char="-"/>
            </a:pPr>
            <a:r>
              <a:rPr lang="sv-SE" dirty="0" smtClean="0"/>
              <a:t>Ådalsbanan Långsele - Nyland</a:t>
            </a:r>
            <a:endParaRPr lang="sv-S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83067" cy="573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ubrik 1"/>
          <p:cNvSpPr>
            <a:spLocks noGrp="1"/>
          </p:cNvSpPr>
          <p:nvPr>
            <p:ph type="title"/>
          </p:nvPr>
        </p:nvSpPr>
        <p:spPr>
          <a:xfrm>
            <a:off x="4083067" y="260648"/>
            <a:ext cx="4881422" cy="1440160"/>
          </a:xfrm>
        </p:spPr>
        <p:txBody>
          <a:bodyPr>
            <a:normAutofit fontScale="90000"/>
          </a:bodyPr>
          <a:lstStyle/>
          <a:p>
            <a:r>
              <a:rPr lang="sv-SE" dirty="0" smtClean="0"/>
              <a:t>Prioriteringar </a:t>
            </a:r>
            <a:br>
              <a:rPr lang="sv-SE" dirty="0" smtClean="0"/>
            </a:br>
            <a:r>
              <a:rPr lang="sv-SE" dirty="0" smtClean="0"/>
              <a:t>Nationell plan </a:t>
            </a:r>
            <a:br>
              <a:rPr lang="sv-SE" dirty="0" smtClean="0"/>
            </a:br>
            <a:r>
              <a:rPr lang="sv-SE" dirty="0" smtClean="0"/>
              <a:t>2018-2029</a:t>
            </a:r>
            <a:endParaRPr lang="sv-SE" dirty="0"/>
          </a:p>
        </p:txBody>
      </p:sp>
    </p:spTree>
    <p:extLst>
      <p:ext uri="{BB962C8B-B14F-4D97-AF65-F5344CB8AC3E}">
        <p14:creationId xmlns:p14="http://schemas.microsoft.com/office/powerpoint/2010/main" val="21227998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Rak 4"/>
          <p:cNvCxnSpPr/>
          <p:nvPr/>
        </p:nvCxnSpPr>
        <p:spPr>
          <a:xfrm>
            <a:off x="323850" y="333375"/>
            <a:ext cx="8536929"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latshållare för innehåll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93" t="15030" r="5107" b="15709"/>
          <a:stretch/>
        </p:blipFill>
        <p:spPr>
          <a:xfrm>
            <a:off x="4871406" y="959674"/>
            <a:ext cx="4361607" cy="4671418"/>
          </a:xfrm>
        </p:spPr>
      </p:pic>
      <p:sp>
        <p:nvSpPr>
          <p:cNvPr id="8" name="Rektangel 7"/>
          <p:cNvSpPr/>
          <p:nvPr/>
        </p:nvSpPr>
        <p:spPr>
          <a:xfrm>
            <a:off x="481475" y="754161"/>
            <a:ext cx="8241739" cy="1323439"/>
          </a:xfrm>
          <a:prstGeom prst="rect">
            <a:avLst/>
          </a:prstGeom>
        </p:spPr>
        <p:txBody>
          <a:bodyPr wrap="square">
            <a:spAutoFit/>
          </a:bodyPr>
          <a:lstStyle/>
          <a:p>
            <a:r>
              <a:rPr lang="sv-SE" sz="4000" b="1" dirty="0" smtClean="0">
                <a:solidFill>
                  <a:srgbClr val="E63838"/>
                </a:solidFill>
                <a:cs typeface="Arial" panose="020B0604020202020204" pitchFamily="34" charset="0"/>
              </a:rPr>
              <a:t>Hearing – inriktningsplanering</a:t>
            </a:r>
          </a:p>
          <a:p>
            <a:r>
              <a:rPr lang="sv-SE" sz="4000" dirty="0" smtClean="0">
                <a:solidFill>
                  <a:srgbClr val="E63838"/>
                </a:solidFill>
                <a:cs typeface="Arial" panose="020B0604020202020204" pitchFamily="34" charset="0"/>
              </a:rPr>
              <a:t>2018–2029</a:t>
            </a:r>
            <a:endParaRPr lang="sv-SE" sz="4000" dirty="0">
              <a:solidFill>
                <a:prstClr val="black"/>
              </a:solidFill>
              <a:cs typeface="Arial" panose="020B0604020202020204" pitchFamily="34" charset="0"/>
            </a:endParaRPr>
          </a:p>
        </p:txBody>
      </p:sp>
      <p:sp>
        <p:nvSpPr>
          <p:cNvPr id="9" name="Rektangel 8"/>
          <p:cNvSpPr/>
          <p:nvPr/>
        </p:nvSpPr>
        <p:spPr>
          <a:xfrm>
            <a:off x="481475" y="2766728"/>
            <a:ext cx="4199317" cy="892552"/>
          </a:xfrm>
          <a:prstGeom prst="rect">
            <a:avLst/>
          </a:prstGeom>
        </p:spPr>
        <p:txBody>
          <a:bodyPr wrap="square">
            <a:spAutoFit/>
          </a:bodyPr>
          <a:lstStyle/>
          <a:p>
            <a:r>
              <a:rPr lang="sv-SE" sz="3200" dirty="0" smtClean="0">
                <a:solidFill>
                  <a:prstClr val="white">
                    <a:lumMod val="50000"/>
                  </a:prstClr>
                </a:solidFill>
                <a:cs typeface="Arial" panose="020B0604020202020204" pitchFamily="34" charset="0"/>
              </a:rPr>
              <a:t>Robert Uitto</a:t>
            </a:r>
          </a:p>
          <a:p>
            <a:r>
              <a:rPr lang="sv-SE" sz="2000" i="1" dirty="0" smtClean="0">
                <a:solidFill>
                  <a:prstClr val="white">
                    <a:lumMod val="50000"/>
                  </a:prstClr>
                </a:solidFill>
                <a:cs typeface="Arial" panose="020B0604020202020204" pitchFamily="34" charset="0"/>
              </a:rPr>
              <a:t>Region Jämtland Härjedalen </a:t>
            </a:r>
            <a:endParaRPr lang="sv-SE" sz="2000" i="1" dirty="0">
              <a:solidFill>
                <a:prstClr val="white">
                  <a:lumMod val="50000"/>
                </a:prstClr>
              </a:solidFill>
              <a:cs typeface="Arial" panose="020B0604020202020204" pitchFamily="34" charset="0"/>
            </a:endParaRPr>
          </a:p>
        </p:txBody>
      </p:sp>
    </p:spTree>
    <p:extLst>
      <p:ext uri="{BB962C8B-B14F-4D97-AF65-F5344CB8AC3E}">
        <p14:creationId xmlns:p14="http://schemas.microsoft.com/office/powerpoint/2010/main" val="13597607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457200" y="274638"/>
            <a:ext cx="8229600" cy="77809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sv-SE" sz="3600" b="1" dirty="0" smtClean="0">
                <a:solidFill>
                  <a:prstClr val="black"/>
                </a:solidFill>
              </a:rPr>
              <a:t>Tillgänglighet med kollektivtrafik och bil</a:t>
            </a:r>
            <a:endParaRPr lang="sv-SE" sz="3600" b="1" dirty="0">
              <a:solidFill>
                <a:prstClr val="black"/>
              </a:solidFill>
            </a:endParaRPr>
          </a:p>
        </p:txBody>
      </p:sp>
      <p:pic>
        <p:nvPicPr>
          <p:cNvPr id="3" name="Platshållare för innehåll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539552" y="1916832"/>
            <a:ext cx="3415110" cy="3845024"/>
          </a:xfrm>
          <a:prstGeom prst="rect">
            <a:avLst/>
          </a:prstGeom>
        </p:spPr>
      </p:pic>
      <p:pic>
        <p:nvPicPr>
          <p:cNvPr id="4" name="Bildobjekt 3"/>
          <p:cNvPicPr/>
          <p:nvPr/>
        </p:nvPicPr>
        <p:blipFill>
          <a:blip r:embed="rId3" cstate="print">
            <a:extLst>
              <a:ext uri="{28A0092B-C50C-407E-A947-70E740481C1C}">
                <a14:useLocalDpi xmlns:a14="http://schemas.microsoft.com/office/drawing/2010/main" val="0"/>
              </a:ext>
            </a:extLst>
          </a:blip>
          <a:stretch>
            <a:fillRect/>
          </a:stretch>
        </p:blipFill>
        <p:spPr>
          <a:xfrm>
            <a:off x="4860031" y="1772816"/>
            <a:ext cx="3887839" cy="4320480"/>
          </a:xfrm>
          <a:prstGeom prst="rect">
            <a:avLst/>
          </a:prstGeom>
        </p:spPr>
      </p:pic>
    </p:spTree>
    <p:extLst>
      <p:ext uri="{BB962C8B-B14F-4D97-AF65-F5344CB8AC3E}">
        <p14:creationId xmlns:p14="http://schemas.microsoft.com/office/powerpoint/2010/main" val="427159300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44824"/>
            <a:ext cx="9144000" cy="3216519"/>
          </a:xfrm>
          <a:prstGeom prst="rect">
            <a:avLst/>
          </a:prstGeom>
        </p:spPr>
      </p:pic>
      <p:sp>
        <p:nvSpPr>
          <p:cNvPr id="4" name="Rubrik 1"/>
          <p:cNvSpPr txBox="1">
            <a:spLocks/>
          </p:cNvSpPr>
          <p:nvPr/>
        </p:nvSpPr>
        <p:spPr>
          <a:xfrm>
            <a:off x="720032" y="5322677"/>
            <a:ext cx="7668392" cy="482587"/>
          </a:xfrm>
          <a:prstGeom prst="rect">
            <a:avLst/>
          </a:prstGeom>
        </p:spPr>
        <p:txBody>
          <a:bodyPr vert="horz" wrap="square" lIns="0" tIns="0" rIns="0" bIns="0" numCol="1" rtlCol="0" anchor="t" anchorCtr="0">
            <a:noAutofit/>
          </a:bodyPr>
          <a:lstStyle>
            <a:lvl1pPr algn="l" defTabSz="914400" rtl="0" eaLnBrk="1" latinLnBrk="0" hangingPunct="1">
              <a:spcBef>
                <a:spcPct val="0"/>
              </a:spcBef>
              <a:buNone/>
              <a:defRPr sz="2800" b="1" kern="1200" cap="all" spc="0" baseline="0">
                <a:solidFill>
                  <a:srgbClr val="98C200"/>
                </a:solidFill>
                <a:effectLst/>
                <a:latin typeface="+mj-lt"/>
                <a:ea typeface="+mj-ea"/>
                <a:cs typeface="+mj-cs"/>
              </a:defRPr>
            </a:lvl1pPr>
          </a:lstStyle>
          <a:p>
            <a:pPr fontAlgn="auto">
              <a:spcAft>
                <a:spcPts val="0"/>
              </a:spcAft>
            </a:pPr>
            <a:r>
              <a:rPr lang="sv-SE" sz="2000" cap="none" dirty="0" smtClean="0"/>
              <a:t>16 september 2015</a:t>
            </a:r>
            <a:endParaRPr lang="sv-SE" sz="2000" cap="none" dirty="0"/>
          </a:p>
        </p:txBody>
      </p:sp>
      <p:sp>
        <p:nvSpPr>
          <p:cNvPr id="6" name="Rubrik 1"/>
          <p:cNvSpPr txBox="1">
            <a:spLocks/>
          </p:cNvSpPr>
          <p:nvPr/>
        </p:nvSpPr>
        <p:spPr>
          <a:xfrm>
            <a:off x="736800" y="664800"/>
            <a:ext cx="7668392" cy="482587"/>
          </a:xfrm>
          <a:prstGeom prst="rect">
            <a:avLst/>
          </a:prstGeom>
        </p:spPr>
        <p:txBody>
          <a:bodyPr vert="horz" wrap="square" lIns="0" tIns="0" rIns="0" bIns="0" numCol="1" rtlCol="0" anchor="t" anchorCtr="0">
            <a:noAutofit/>
          </a:bodyPr>
          <a:lstStyle>
            <a:lvl1pPr algn="l" defTabSz="914400" rtl="0" eaLnBrk="1" latinLnBrk="0" hangingPunct="1">
              <a:spcBef>
                <a:spcPct val="0"/>
              </a:spcBef>
              <a:buNone/>
              <a:defRPr sz="2800" b="1" kern="1200" cap="all" spc="0" baseline="0">
                <a:solidFill>
                  <a:srgbClr val="98C200"/>
                </a:solidFill>
                <a:effectLst/>
                <a:latin typeface="+mj-lt"/>
                <a:ea typeface="+mj-ea"/>
                <a:cs typeface="+mj-cs"/>
              </a:defRPr>
            </a:lvl1pPr>
          </a:lstStyle>
          <a:p>
            <a:pPr fontAlgn="auto">
              <a:spcAft>
                <a:spcPts val="0"/>
              </a:spcAft>
            </a:pPr>
            <a:r>
              <a:rPr lang="sv-SE" sz="3000" cap="none" dirty="0" smtClean="0"/>
              <a:t>Jämtland Härjedalen</a:t>
            </a:r>
            <a:r>
              <a:rPr lang="sv-SE" cap="none" dirty="0" smtClean="0"/>
              <a:t/>
            </a:r>
            <a:br>
              <a:rPr lang="sv-SE" cap="none" dirty="0" smtClean="0"/>
            </a:br>
            <a:r>
              <a:rPr lang="sv-SE" sz="1800" cap="none" dirty="0" smtClean="0"/>
              <a:t>en region att längta till och växa i</a:t>
            </a:r>
            <a:endParaRPr lang="sv-SE" sz="1800" cap="none" dirty="0"/>
          </a:p>
        </p:txBody>
      </p:sp>
    </p:spTree>
    <p:extLst>
      <p:ext uri="{BB962C8B-B14F-4D97-AF65-F5344CB8AC3E}">
        <p14:creationId xmlns:p14="http://schemas.microsoft.com/office/powerpoint/2010/main" val="15466301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Innovativt och attraktivt</a:t>
            </a:r>
            <a:endParaRPr lang="sv-SE" dirty="0"/>
          </a:p>
        </p:txBody>
      </p:sp>
      <p:sp>
        <p:nvSpPr>
          <p:cNvPr id="3" name="Platshållare för innehåll 2"/>
          <p:cNvSpPr>
            <a:spLocks noGrp="1"/>
          </p:cNvSpPr>
          <p:nvPr>
            <p:ph idx="1"/>
          </p:nvPr>
        </p:nvSpPr>
        <p:spPr>
          <a:xfrm>
            <a:off x="432000" y="1537200"/>
            <a:ext cx="6732288" cy="4104000"/>
          </a:xfrm>
        </p:spPr>
        <p:txBody>
          <a:bodyPr/>
          <a:lstStyle/>
          <a:p>
            <a:pPr lvl="0"/>
            <a:r>
              <a:rPr lang="sv-SE" dirty="0" smtClean="0"/>
              <a:t>Stark </a:t>
            </a:r>
            <a:r>
              <a:rPr lang="sv-SE" dirty="0"/>
              <a:t>profil som </a:t>
            </a:r>
            <a:r>
              <a:rPr lang="sv-SE" dirty="0" err="1"/>
              <a:t>småföretagarlän</a:t>
            </a:r>
            <a:endParaRPr lang="sv-SE" dirty="0"/>
          </a:p>
          <a:p>
            <a:pPr lvl="0"/>
            <a:r>
              <a:rPr lang="sv-SE" dirty="0" smtClean="0"/>
              <a:t>Starkt entreprenörskap </a:t>
            </a:r>
            <a:r>
              <a:rPr lang="sv-SE" dirty="0"/>
              <a:t>och </a:t>
            </a:r>
            <a:r>
              <a:rPr lang="sv-SE" dirty="0" smtClean="0"/>
              <a:t/>
            </a:r>
            <a:br>
              <a:rPr lang="sv-SE" dirty="0" smtClean="0"/>
            </a:br>
            <a:r>
              <a:rPr lang="sv-SE" dirty="0" smtClean="0"/>
              <a:t>företagande</a:t>
            </a:r>
          </a:p>
          <a:p>
            <a:pPr lvl="0"/>
            <a:r>
              <a:rPr lang="sv-SE" dirty="0"/>
              <a:t>Bred tillverkningsindustri </a:t>
            </a:r>
            <a:r>
              <a:rPr lang="sv-SE" dirty="0" smtClean="0"/>
              <a:t>på </a:t>
            </a:r>
            <a:br>
              <a:rPr lang="sv-SE" dirty="0" smtClean="0"/>
            </a:br>
            <a:r>
              <a:rPr lang="sv-SE" dirty="0" smtClean="0"/>
              <a:t>internationell marknad</a:t>
            </a:r>
            <a:endParaRPr lang="sv-SE" dirty="0"/>
          </a:p>
          <a:p>
            <a:pPr lvl="0"/>
            <a:r>
              <a:rPr lang="sv-SE" dirty="0" smtClean="0"/>
              <a:t>Stark skogsnäring</a:t>
            </a:r>
          </a:p>
          <a:p>
            <a:pPr lvl="0"/>
            <a:r>
              <a:rPr lang="sv-SE" dirty="0" smtClean="0"/>
              <a:t>Besöksnäring </a:t>
            </a:r>
            <a:r>
              <a:rPr lang="sv-SE" dirty="0"/>
              <a:t>som </a:t>
            </a:r>
            <a:r>
              <a:rPr lang="sv-SE" dirty="0" smtClean="0"/>
              <a:t>basindustri </a:t>
            </a:r>
            <a:br>
              <a:rPr lang="sv-SE" dirty="0" smtClean="0"/>
            </a:br>
            <a:r>
              <a:rPr lang="sv-SE" dirty="0" smtClean="0"/>
              <a:t>och </a:t>
            </a:r>
            <a:r>
              <a:rPr lang="sv-SE" dirty="0"/>
              <a:t>tillväxtmotor</a:t>
            </a:r>
          </a:p>
          <a:p>
            <a:pPr lvl="0"/>
            <a:r>
              <a:rPr lang="sv-SE" dirty="0" smtClean="0"/>
              <a:t>Antalet </a:t>
            </a:r>
            <a:r>
              <a:rPr lang="sv-SE" dirty="0"/>
              <a:t>utifrån kommande </a:t>
            </a:r>
            <a:br>
              <a:rPr lang="sv-SE" dirty="0"/>
            </a:br>
            <a:r>
              <a:rPr lang="sv-SE" dirty="0"/>
              <a:t>besök ökar</a:t>
            </a:r>
          </a:p>
          <a:p>
            <a:pPr lvl="0"/>
            <a:endParaRPr lang="sv-SE" dirty="0"/>
          </a:p>
          <a:p>
            <a:endParaRPr lang="sv-SE" dirty="0"/>
          </a:p>
        </p:txBody>
      </p:sp>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931">
            <a:off x="5580112" y="1267200"/>
            <a:ext cx="2768842" cy="41508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861491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Jämtland Härjedalen</a:t>
            </a:r>
            <a:endParaRPr lang="sv-SE" dirty="0"/>
          </a:p>
        </p:txBody>
      </p:sp>
      <p:sp>
        <p:nvSpPr>
          <p:cNvPr id="3" name="Platshållare för innehåll 2"/>
          <p:cNvSpPr>
            <a:spLocks noGrp="1"/>
          </p:cNvSpPr>
          <p:nvPr>
            <p:ph idx="1"/>
          </p:nvPr>
        </p:nvSpPr>
        <p:spPr>
          <a:xfrm>
            <a:off x="432000" y="1537200"/>
            <a:ext cx="5796184" cy="4104000"/>
          </a:xfrm>
        </p:spPr>
        <p:txBody>
          <a:bodyPr/>
          <a:lstStyle/>
          <a:p>
            <a:pPr marL="0" indent="0">
              <a:spcBef>
                <a:spcPct val="50000"/>
              </a:spcBef>
              <a:buNone/>
            </a:pPr>
            <a:endParaRPr lang="sv-SE" dirty="0" smtClean="0">
              <a:latin typeface="Arial" panose="020B0604020202020204" pitchFamily="34" charset="0"/>
              <a:cs typeface="Arial" panose="020B0604020202020204" pitchFamily="34" charset="0"/>
            </a:endParaRPr>
          </a:p>
          <a:p>
            <a:pPr marL="273050" indent="-273050">
              <a:spcBef>
                <a:spcPct val="50000"/>
              </a:spcBef>
              <a:buFontTx/>
              <a:buChar char="•"/>
            </a:pPr>
            <a:r>
              <a:rPr lang="sv-SE" dirty="0" smtClean="0">
                <a:latin typeface="Arial" panose="020B0604020202020204" pitchFamily="34" charset="0"/>
                <a:cs typeface="Arial" panose="020B0604020202020204" pitchFamily="34" charset="0"/>
              </a:rPr>
              <a:t>Stort län – Större än Danmark!</a:t>
            </a:r>
          </a:p>
          <a:p>
            <a:pPr marL="273050" indent="-273050">
              <a:spcBef>
                <a:spcPct val="50000"/>
              </a:spcBef>
              <a:buFontTx/>
              <a:buChar char="•"/>
            </a:pPr>
            <a:endParaRPr lang="sv-SE" dirty="0" smtClean="0">
              <a:latin typeface="Arial" panose="020B0604020202020204" pitchFamily="34" charset="0"/>
              <a:cs typeface="Arial" panose="020B0604020202020204" pitchFamily="34" charset="0"/>
            </a:endParaRPr>
          </a:p>
          <a:p>
            <a:pPr marL="273050" indent="-273050">
              <a:spcBef>
                <a:spcPct val="50000"/>
              </a:spcBef>
              <a:buFontTx/>
              <a:buChar char="•"/>
            </a:pPr>
            <a:r>
              <a:rPr lang="sv-SE" dirty="0" smtClean="0">
                <a:latin typeface="Arial" panose="020B0604020202020204" pitchFamily="34" charset="0"/>
                <a:cs typeface="Arial" panose="020B0604020202020204" pitchFamily="34" charset="0"/>
              </a:rPr>
              <a:t>127 </a:t>
            </a:r>
            <a:r>
              <a:rPr lang="sv-SE" dirty="0">
                <a:latin typeface="Arial" panose="020B0604020202020204" pitchFamily="34" charset="0"/>
                <a:cs typeface="Arial" panose="020B0604020202020204" pitchFamily="34" charset="0"/>
              </a:rPr>
              <a:t>000 folkbokförda </a:t>
            </a:r>
            <a:r>
              <a:rPr lang="sv-SE" dirty="0" smtClean="0">
                <a:latin typeface="Arial" panose="020B0604020202020204" pitchFamily="34" charset="0"/>
                <a:cs typeface="Arial" panose="020B0604020202020204" pitchFamily="34" charset="0"/>
              </a:rPr>
              <a:t>invånare. </a:t>
            </a:r>
            <a:r>
              <a:rPr lang="sv-SE" dirty="0" smtClean="0">
                <a:solidFill>
                  <a:srgbClr val="FF0000"/>
                </a:solidFill>
                <a:latin typeface="Arial" panose="020B0604020202020204" pitchFamily="34" charset="0"/>
                <a:cs typeface="Arial" panose="020B0604020202020204" pitchFamily="34" charset="0"/>
              </a:rPr>
              <a:t>Mångdubbelt </a:t>
            </a:r>
            <a:br>
              <a:rPr lang="sv-SE" dirty="0" smtClean="0">
                <a:solidFill>
                  <a:srgbClr val="FF0000"/>
                </a:solidFill>
                <a:latin typeface="Arial" panose="020B0604020202020204" pitchFamily="34" charset="0"/>
                <a:cs typeface="Arial" panose="020B0604020202020204" pitchFamily="34" charset="0"/>
              </a:rPr>
            </a:br>
            <a:r>
              <a:rPr lang="sv-SE" dirty="0" smtClean="0">
                <a:solidFill>
                  <a:srgbClr val="FF0000"/>
                </a:solidFill>
                <a:latin typeface="Arial" panose="020B0604020202020204" pitchFamily="34" charset="0"/>
                <a:cs typeface="Arial" panose="020B0604020202020204" pitchFamily="34" charset="0"/>
              </a:rPr>
              <a:t>fler </a:t>
            </a:r>
            <a:r>
              <a:rPr lang="sv-SE" dirty="0">
                <a:solidFill>
                  <a:srgbClr val="FF0000"/>
                </a:solidFill>
                <a:latin typeface="Arial" panose="020B0604020202020204" pitchFamily="34" charset="0"/>
                <a:cs typeface="Arial" panose="020B0604020202020204" pitchFamily="34" charset="0"/>
              </a:rPr>
              <a:t>i praktiken</a:t>
            </a:r>
            <a:r>
              <a:rPr lang="sv-SE" dirty="0" smtClean="0">
                <a:solidFill>
                  <a:srgbClr val="FF0000"/>
                </a:solidFill>
                <a:latin typeface="Arial" panose="020B0604020202020204" pitchFamily="34" charset="0"/>
                <a:cs typeface="Arial" panose="020B0604020202020204" pitchFamily="34" charset="0"/>
              </a:rPr>
              <a:t>!</a:t>
            </a:r>
          </a:p>
          <a:p>
            <a:pPr marL="273050" indent="-273050">
              <a:spcBef>
                <a:spcPct val="50000"/>
              </a:spcBef>
              <a:buFontTx/>
              <a:buChar char="•"/>
            </a:pPr>
            <a:endParaRPr lang="sv-SE" dirty="0">
              <a:solidFill>
                <a:srgbClr val="FF0000"/>
              </a:solidFill>
              <a:latin typeface="Arial" panose="020B0604020202020204" pitchFamily="34" charset="0"/>
              <a:cs typeface="Arial" panose="020B0604020202020204" pitchFamily="34" charset="0"/>
            </a:endParaRPr>
          </a:p>
          <a:p>
            <a:pPr marL="273050" indent="-273050">
              <a:spcBef>
                <a:spcPct val="50000"/>
              </a:spcBef>
              <a:buFontTx/>
              <a:buChar char="•"/>
            </a:pPr>
            <a:r>
              <a:rPr lang="sv-SE" dirty="0" smtClean="0">
                <a:latin typeface="Arial" panose="020B0604020202020204" pitchFamily="34" charset="0"/>
                <a:cs typeface="Arial" panose="020B0604020202020204" pitchFamily="34" charset="0"/>
              </a:rPr>
              <a:t>Spridd bebyggelsestruktur</a:t>
            </a:r>
          </a:p>
          <a:p>
            <a:pPr marL="273050" indent="-273050">
              <a:spcBef>
                <a:spcPct val="50000"/>
              </a:spcBef>
              <a:buFontTx/>
              <a:buChar char="•"/>
            </a:pPr>
            <a:endParaRPr lang="sv-SE" dirty="0">
              <a:solidFill>
                <a:srgbClr val="FF0000"/>
              </a:solidFill>
              <a:latin typeface="Arial" panose="020B0604020202020204" pitchFamily="34" charset="0"/>
              <a:cs typeface="Arial" panose="020B0604020202020204" pitchFamily="34" charset="0"/>
            </a:endParaRPr>
          </a:p>
          <a:p>
            <a:pPr marL="273050" indent="-273050">
              <a:spcBef>
                <a:spcPct val="50000"/>
              </a:spcBef>
              <a:buFontTx/>
              <a:buChar char="•"/>
            </a:pPr>
            <a:r>
              <a:rPr lang="sv-SE" dirty="0" smtClean="0">
                <a:solidFill>
                  <a:srgbClr val="FF0000"/>
                </a:solidFill>
                <a:latin typeface="Arial" panose="020B0604020202020204" pitchFamily="34" charset="0"/>
                <a:cs typeface="Arial" panose="020B0604020202020204" pitchFamily="34" charset="0"/>
              </a:rPr>
              <a:t>Flest mil statlig vägar per invånare</a:t>
            </a:r>
            <a:endParaRPr lang="sv-SE" dirty="0">
              <a:solidFill>
                <a:srgbClr val="FF0000"/>
              </a:solidFill>
              <a:latin typeface="Arial" panose="020B0604020202020204" pitchFamily="34" charset="0"/>
              <a:cs typeface="Arial" panose="020B0604020202020204" pitchFamily="34" charset="0"/>
            </a:endParaRPr>
          </a:p>
        </p:txBody>
      </p:sp>
      <p:pic>
        <p:nvPicPr>
          <p:cNvPr id="5" name="Bildobjekt 4" descr="Sverigekarta_grön.jpg"/>
          <p:cNvPicPr>
            <a:picLocks noChangeAspect="1"/>
          </p:cNvPicPr>
          <p:nvPr/>
        </p:nvPicPr>
        <p:blipFill>
          <a:blip r:embed="rId2" cstate="print"/>
          <a:stretch>
            <a:fillRect/>
          </a:stretch>
        </p:blipFill>
        <p:spPr>
          <a:xfrm>
            <a:off x="6588224" y="404664"/>
            <a:ext cx="2057400" cy="5000625"/>
          </a:xfrm>
          <a:prstGeom prst="rect">
            <a:avLst/>
          </a:prstGeom>
        </p:spPr>
      </p:pic>
    </p:spTree>
    <p:extLst>
      <p:ext uri="{BB962C8B-B14F-4D97-AF65-F5344CB8AC3E}">
        <p14:creationId xmlns:p14="http://schemas.microsoft.com/office/powerpoint/2010/main" val="4758778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Det lyser i Mittnorden!</a:t>
            </a:r>
            <a:endParaRPr lang="sv-SE" dirty="0"/>
          </a:p>
        </p:txBody>
      </p:sp>
      <p:sp>
        <p:nvSpPr>
          <p:cNvPr id="3" name="Platshållare för innehåll 2"/>
          <p:cNvSpPr>
            <a:spLocks noGrp="1"/>
          </p:cNvSpPr>
          <p:nvPr>
            <p:ph idx="1"/>
          </p:nvPr>
        </p:nvSpPr>
        <p:spPr>
          <a:xfrm>
            <a:off x="432000" y="1510058"/>
            <a:ext cx="5796184" cy="4104000"/>
          </a:xfrm>
        </p:spPr>
        <p:txBody>
          <a:bodyPr/>
          <a:lstStyle/>
          <a:p>
            <a:pPr marL="182563" indent="-182563" defTabSz="898525"/>
            <a:r>
              <a:rPr lang="sv-SE" sz="1800" dirty="0"/>
              <a:t>Starkt och växande stråk </a:t>
            </a:r>
            <a:endParaRPr lang="sv-SE" sz="1800" dirty="0" smtClean="0"/>
          </a:p>
          <a:p>
            <a:pPr marL="182563" indent="-182563" defTabSz="898525"/>
            <a:endParaRPr lang="sv-SE" sz="1800" dirty="0"/>
          </a:p>
          <a:p>
            <a:pPr marL="182563" indent="-182563" defTabSz="898525"/>
            <a:r>
              <a:rPr lang="sv-SE" sz="1800" dirty="0" smtClean="0"/>
              <a:t>Sundsvall – Östersund – Trondheim</a:t>
            </a:r>
          </a:p>
          <a:p>
            <a:pPr marL="182563" indent="-182563" defTabSz="898525"/>
            <a:endParaRPr lang="sv-SE" sz="1800" dirty="0" smtClean="0"/>
          </a:p>
          <a:p>
            <a:pPr marL="182563" indent="-182563" defTabSz="898525"/>
            <a:r>
              <a:rPr lang="sv-SE" sz="1800" dirty="0" smtClean="0"/>
              <a:t>Trondheim en tillväxtmotor</a:t>
            </a:r>
          </a:p>
          <a:p>
            <a:pPr marL="182563" indent="-182563" defTabSz="898525"/>
            <a:endParaRPr lang="sv-SE" sz="1800" dirty="0" smtClean="0"/>
          </a:p>
        </p:txBody>
      </p:sp>
      <p:pic>
        <p:nvPicPr>
          <p:cNvPr id="6" name="Bildobjekt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0136">
            <a:off x="5364088" y="848338"/>
            <a:ext cx="2951928" cy="43944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741285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ltLang="sv-SE" dirty="0" smtClean="0"/>
              <a:t>Meråkerbanan</a:t>
            </a:r>
            <a:endParaRPr lang="sv-SE" dirty="0"/>
          </a:p>
        </p:txBody>
      </p:sp>
      <p:sp>
        <p:nvSpPr>
          <p:cNvPr id="3" name="Platshållare för innehåll 2"/>
          <p:cNvSpPr>
            <a:spLocks noGrp="1"/>
          </p:cNvSpPr>
          <p:nvPr>
            <p:ph idx="1"/>
          </p:nvPr>
        </p:nvSpPr>
        <p:spPr>
          <a:xfrm>
            <a:off x="432000" y="1537200"/>
            <a:ext cx="5796184" cy="4104000"/>
          </a:xfrm>
        </p:spPr>
        <p:txBody>
          <a:bodyPr/>
          <a:lstStyle/>
          <a:p>
            <a:pPr marL="273050" indent="-273050">
              <a:spcBef>
                <a:spcPct val="50000"/>
              </a:spcBef>
              <a:buFontTx/>
              <a:buChar char="•"/>
            </a:pPr>
            <a:r>
              <a:rPr lang="sv-SE" altLang="sv-SE" sz="1800" dirty="0" smtClean="0"/>
              <a:t>En </a:t>
            </a:r>
            <a:r>
              <a:rPr lang="sv-SE" altLang="sv-SE" sz="1800" dirty="0"/>
              <a:t>”</a:t>
            </a:r>
            <a:r>
              <a:rPr lang="sv-SE" altLang="sv-SE" sz="1800" dirty="0" err="1"/>
              <a:t>missing</a:t>
            </a:r>
            <a:r>
              <a:rPr lang="sv-SE" altLang="sv-SE" sz="1800" dirty="0"/>
              <a:t> </a:t>
            </a:r>
            <a:r>
              <a:rPr lang="sv-SE" altLang="sv-SE" sz="1800" dirty="0" err="1"/>
              <a:t>link</a:t>
            </a:r>
            <a:r>
              <a:rPr lang="sv-SE" altLang="sv-SE" sz="1800" dirty="0"/>
              <a:t>” i ett </a:t>
            </a:r>
            <a:r>
              <a:rPr lang="sv-SE" altLang="sv-SE" sz="1800" dirty="0" smtClean="0"/>
              <a:t>sammanhängande transportsystem</a:t>
            </a:r>
          </a:p>
          <a:p>
            <a:pPr marL="273050" indent="-273050">
              <a:spcBef>
                <a:spcPct val="50000"/>
              </a:spcBef>
              <a:buFontTx/>
              <a:buChar char="•"/>
            </a:pPr>
            <a:r>
              <a:rPr lang="sv-SE" altLang="sv-SE" sz="1800" dirty="0"/>
              <a:t>Elektrifiering kan leda </a:t>
            </a:r>
            <a:r>
              <a:rPr lang="sv-SE" altLang="sv-SE" sz="1800" dirty="0" smtClean="0"/>
              <a:t>till</a:t>
            </a:r>
            <a:r>
              <a:rPr lang="sv-SE" altLang="sv-SE" sz="1800" dirty="0"/>
              <a:t> </a:t>
            </a:r>
            <a:r>
              <a:rPr lang="sv-SE" altLang="sv-SE" sz="1800" dirty="0" smtClean="0"/>
              <a:t>stora över-</a:t>
            </a:r>
            <a:br>
              <a:rPr lang="sv-SE" altLang="sv-SE" sz="1800" dirty="0" smtClean="0"/>
            </a:br>
            <a:r>
              <a:rPr lang="sv-SE" altLang="sv-SE" sz="1800" dirty="0" smtClean="0"/>
              <a:t>föringar </a:t>
            </a:r>
            <a:r>
              <a:rPr lang="sv-SE" altLang="sv-SE" sz="1800" dirty="0"/>
              <a:t>av godstrafik </a:t>
            </a:r>
            <a:r>
              <a:rPr lang="sv-SE" altLang="sv-SE" sz="1800" dirty="0" smtClean="0"/>
              <a:t>från väg </a:t>
            </a:r>
            <a:r>
              <a:rPr lang="sv-SE" altLang="sv-SE" sz="1800" dirty="0"/>
              <a:t>till </a:t>
            </a:r>
            <a:r>
              <a:rPr lang="sv-SE" altLang="sv-SE" sz="1800" dirty="0" smtClean="0"/>
              <a:t>järnväg</a:t>
            </a:r>
          </a:p>
          <a:p>
            <a:pPr marL="273050" indent="-273050">
              <a:spcBef>
                <a:spcPct val="50000"/>
              </a:spcBef>
              <a:buFontTx/>
              <a:buChar char="•"/>
            </a:pPr>
            <a:r>
              <a:rPr lang="sv-SE" altLang="sv-SE" sz="1800" dirty="0" smtClean="0"/>
              <a:t>Större </a:t>
            </a:r>
            <a:r>
              <a:rPr lang="sv-SE" altLang="sv-SE" sz="1800" dirty="0"/>
              <a:t>utnyttjande av hamnarna </a:t>
            </a:r>
            <a:r>
              <a:rPr lang="sv-SE" altLang="sv-SE" sz="1800" dirty="0" smtClean="0"/>
              <a:t>i Trondheimsregionen</a:t>
            </a:r>
          </a:p>
          <a:p>
            <a:pPr marL="273050" indent="-273050">
              <a:spcBef>
                <a:spcPct val="50000"/>
              </a:spcBef>
              <a:buFontTx/>
              <a:buChar char="•"/>
            </a:pPr>
            <a:r>
              <a:rPr lang="sv-SE" altLang="sv-SE" sz="1800" dirty="0" smtClean="0"/>
              <a:t>Avlastning </a:t>
            </a:r>
            <a:r>
              <a:rPr lang="sv-SE" altLang="sv-SE" sz="1800" dirty="0"/>
              <a:t>av hårt belastade trafikstråk </a:t>
            </a:r>
            <a:r>
              <a:rPr lang="sv-SE" altLang="sv-SE" sz="1800" dirty="0" smtClean="0"/>
              <a:t/>
            </a:r>
            <a:br>
              <a:rPr lang="sv-SE" altLang="sv-SE" sz="1800" dirty="0" smtClean="0"/>
            </a:br>
            <a:r>
              <a:rPr lang="sv-SE" altLang="sv-SE" sz="1800" dirty="0" smtClean="0"/>
              <a:t>söderut </a:t>
            </a:r>
            <a:r>
              <a:rPr lang="sv-SE" altLang="sv-SE" sz="1800" dirty="0"/>
              <a:t>i våra länder och övriga </a:t>
            </a:r>
            <a:r>
              <a:rPr lang="sv-SE" altLang="sv-SE" sz="1800" dirty="0" smtClean="0"/>
              <a:t>Europa</a:t>
            </a:r>
          </a:p>
          <a:p>
            <a:pPr marL="273050" indent="-273050">
              <a:spcBef>
                <a:spcPct val="50000"/>
              </a:spcBef>
              <a:buFontTx/>
              <a:buChar char="•"/>
            </a:pPr>
            <a:r>
              <a:rPr lang="sv-SE" altLang="sv-SE" sz="1800" dirty="0" smtClean="0"/>
              <a:t>Minskad miljöbelastning</a:t>
            </a:r>
          </a:p>
          <a:p>
            <a:pPr marL="273050" indent="-273050">
              <a:spcBef>
                <a:spcPct val="50000"/>
              </a:spcBef>
              <a:buFontTx/>
              <a:buChar char="•"/>
            </a:pPr>
            <a:r>
              <a:rPr lang="sv-SE" altLang="sv-SE" sz="1800" dirty="0" smtClean="0"/>
              <a:t>Utveckling </a:t>
            </a:r>
            <a:r>
              <a:rPr lang="sv-SE" altLang="sv-SE" sz="1800" dirty="0"/>
              <a:t>av persontrafiken mellan </a:t>
            </a:r>
            <a:r>
              <a:rPr lang="sv-SE" altLang="sv-SE" sz="1800" dirty="0" smtClean="0"/>
              <a:t/>
            </a:r>
            <a:br>
              <a:rPr lang="sv-SE" altLang="sv-SE" sz="1800" dirty="0" smtClean="0"/>
            </a:br>
            <a:r>
              <a:rPr lang="sv-SE" altLang="sv-SE" sz="1800" dirty="0" smtClean="0"/>
              <a:t>våra </a:t>
            </a:r>
            <a:r>
              <a:rPr lang="sv-SE" altLang="sv-SE" sz="1800" dirty="0"/>
              <a:t>länder</a:t>
            </a:r>
          </a:p>
          <a:p>
            <a:pPr lvl="0"/>
            <a:endParaRPr lang="sv-SE" dirty="0"/>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1838">
            <a:off x="6178366" y="1093994"/>
            <a:ext cx="2441802" cy="4320778"/>
          </a:xfrm>
          <a:prstGeom prst="rect">
            <a:avLst/>
          </a:prstGeom>
        </p:spPr>
      </p:pic>
    </p:spTree>
    <p:extLst>
      <p:ext uri="{BB962C8B-B14F-4D97-AF65-F5344CB8AC3E}">
        <p14:creationId xmlns:p14="http://schemas.microsoft.com/office/powerpoint/2010/main" val="101642791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ltLang="sv-SE" dirty="0" smtClean="0"/>
              <a:t>Meråkerbanan - Mittbanan</a:t>
            </a:r>
            <a:endParaRPr lang="sv-SE" dirty="0"/>
          </a:p>
        </p:txBody>
      </p:sp>
      <p:sp>
        <p:nvSpPr>
          <p:cNvPr id="3" name="Platshållare för innehåll 2"/>
          <p:cNvSpPr>
            <a:spLocks noGrp="1"/>
          </p:cNvSpPr>
          <p:nvPr>
            <p:ph idx="1"/>
          </p:nvPr>
        </p:nvSpPr>
        <p:spPr>
          <a:xfrm>
            <a:off x="432000" y="1537200"/>
            <a:ext cx="7740000" cy="4104000"/>
          </a:xfrm>
        </p:spPr>
        <p:txBody>
          <a:bodyPr/>
          <a:lstStyle/>
          <a:p>
            <a:pPr lvl="0" defTabSz="457200" fontAlgn="base">
              <a:spcAft>
                <a:spcPct val="0"/>
              </a:spcAft>
            </a:pPr>
            <a:r>
              <a:rPr lang="sv-SE" sz="1800" dirty="0" smtClean="0">
                <a:solidFill>
                  <a:prstClr val="black"/>
                </a:solidFill>
                <a:latin typeface="Arial" charset="0"/>
              </a:rPr>
              <a:t>Norska </a:t>
            </a:r>
            <a:r>
              <a:rPr lang="sv-SE" sz="1800" dirty="0">
                <a:solidFill>
                  <a:prstClr val="black"/>
                </a:solidFill>
                <a:latin typeface="Arial" charset="0"/>
              </a:rPr>
              <a:t>stortinget har i sitt senaste beslut om nationell transportplan avsatt medel för upprustning och elektrifiering av Meråkerbanan. </a:t>
            </a:r>
            <a:endParaRPr lang="sv-SE" sz="1800" dirty="0" smtClean="0">
              <a:solidFill>
                <a:prstClr val="black"/>
              </a:solidFill>
              <a:latin typeface="Arial" charset="0"/>
            </a:endParaRPr>
          </a:p>
          <a:p>
            <a:pPr lvl="0" defTabSz="457200" fontAlgn="base">
              <a:spcAft>
                <a:spcPct val="0"/>
              </a:spcAft>
            </a:pPr>
            <a:endParaRPr lang="sv-SE" sz="1800" dirty="0">
              <a:solidFill>
                <a:prstClr val="black"/>
              </a:solidFill>
              <a:latin typeface="Arial" charset="0"/>
            </a:endParaRPr>
          </a:p>
          <a:p>
            <a:pPr lvl="0" defTabSz="457200" fontAlgn="base">
              <a:spcAft>
                <a:spcPct val="0"/>
              </a:spcAft>
            </a:pPr>
            <a:r>
              <a:rPr lang="sv-SE" sz="1800" dirty="0">
                <a:solidFill>
                  <a:prstClr val="black"/>
                </a:solidFill>
                <a:latin typeface="Arial" charset="0"/>
              </a:rPr>
              <a:t>Mittbanan på den svenska sidan är inte elektrifierad ända fram till gränsen. </a:t>
            </a:r>
            <a:endParaRPr lang="sv-SE" sz="1800" dirty="0" smtClean="0">
              <a:solidFill>
                <a:prstClr val="black"/>
              </a:solidFill>
              <a:latin typeface="Arial" charset="0"/>
            </a:endParaRPr>
          </a:p>
          <a:p>
            <a:pPr lvl="0" defTabSz="457200" fontAlgn="base">
              <a:spcAft>
                <a:spcPct val="0"/>
              </a:spcAft>
            </a:pPr>
            <a:endParaRPr lang="sv-SE" sz="1800" dirty="0" smtClean="0">
              <a:solidFill>
                <a:prstClr val="black"/>
              </a:solidFill>
              <a:latin typeface="Arial" charset="0"/>
            </a:endParaRPr>
          </a:p>
          <a:p>
            <a:pPr lvl="0" defTabSz="457200" fontAlgn="base">
              <a:spcAft>
                <a:spcPct val="0"/>
              </a:spcAft>
            </a:pPr>
            <a:r>
              <a:rPr lang="sv-SE" sz="1800" dirty="0" smtClean="0">
                <a:solidFill>
                  <a:prstClr val="black"/>
                </a:solidFill>
                <a:latin typeface="Arial" charset="0"/>
              </a:rPr>
              <a:t>Att </a:t>
            </a:r>
            <a:r>
              <a:rPr lang="sv-SE" sz="1800" dirty="0">
                <a:solidFill>
                  <a:prstClr val="black"/>
                </a:solidFill>
                <a:latin typeface="Arial" charset="0"/>
              </a:rPr>
              <a:t>elektrifiera den sista biten har av Banverket/Trafikverket tidigare ansetts vara en enkel och inte särskilt kostsam åtgärd, </a:t>
            </a:r>
            <a:r>
              <a:rPr lang="sv-SE" sz="1800" dirty="0" smtClean="0">
                <a:solidFill>
                  <a:prstClr val="black"/>
                </a:solidFill>
                <a:latin typeface="Arial" charset="0"/>
              </a:rPr>
              <a:t>men….</a:t>
            </a:r>
          </a:p>
          <a:p>
            <a:pPr lvl="0" defTabSz="457200" fontAlgn="base">
              <a:spcAft>
                <a:spcPct val="0"/>
              </a:spcAft>
            </a:pPr>
            <a:endParaRPr lang="sv-SE" sz="1800" b="1" dirty="0">
              <a:solidFill>
                <a:prstClr val="black"/>
              </a:solidFill>
              <a:latin typeface="Arial" charset="0"/>
            </a:endParaRPr>
          </a:p>
          <a:p>
            <a:pPr lvl="0" defTabSz="457200" fontAlgn="base">
              <a:spcAft>
                <a:spcPct val="0"/>
              </a:spcAft>
            </a:pPr>
            <a:r>
              <a:rPr lang="sv-SE" sz="1800" dirty="0" smtClean="0">
                <a:solidFill>
                  <a:prstClr val="black"/>
                </a:solidFill>
                <a:latin typeface="Arial" charset="0"/>
              </a:rPr>
              <a:t>”Stora Helvetet” – Satsa på en hållbar lösning för framtiden . Bygg en bro nu!  Avsatta medel räcker inte.</a:t>
            </a:r>
            <a:endParaRPr lang="sv-SE" sz="1800" dirty="0">
              <a:solidFill>
                <a:prstClr val="black"/>
              </a:solidFill>
              <a:latin typeface="Arial" charset="0"/>
            </a:endParaRPr>
          </a:p>
          <a:p>
            <a:pPr lvl="0"/>
            <a:endParaRPr lang="sv-SE" dirty="0"/>
          </a:p>
        </p:txBody>
      </p:sp>
    </p:spTree>
    <p:extLst>
      <p:ext uri="{BB962C8B-B14F-4D97-AF65-F5344CB8AC3E}">
        <p14:creationId xmlns:p14="http://schemas.microsoft.com/office/powerpoint/2010/main" val="54752991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432000" y="1845280"/>
            <a:ext cx="8460480" cy="4104000"/>
          </a:xfrm>
        </p:spPr>
        <p:txBody>
          <a:bodyPr/>
          <a:lstStyle/>
          <a:p>
            <a:pPr lvl="0" defTabSz="457200" fontAlgn="base">
              <a:spcAft>
                <a:spcPct val="0"/>
              </a:spcAft>
              <a:buFont typeface="Arial" charset="0"/>
              <a:buChar char="•"/>
            </a:pPr>
            <a:r>
              <a:rPr lang="sv-SE" sz="2400" dirty="0"/>
              <a:t>Förbifart </a:t>
            </a:r>
            <a:r>
              <a:rPr lang="sv-SE" sz="2400" dirty="0" smtClean="0"/>
              <a:t>Brunflo</a:t>
            </a:r>
          </a:p>
          <a:p>
            <a:pPr lvl="1" defTabSz="457200" fontAlgn="base">
              <a:spcAft>
                <a:spcPct val="0"/>
              </a:spcAft>
              <a:buFont typeface="Arial" charset="0"/>
              <a:buChar char="•"/>
            </a:pPr>
            <a:r>
              <a:rPr lang="sv-SE" sz="1800" dirty="0" smtClean="0">
                <a:solidFill>
                  <a:prstClr val="black"/>
                </a:solidFill>
              </a:rPr>
              <a:t>381 miljoner </a:t>
            </a:r>
            <a:r>
              <a:rPr lang="sv-SE" sz="1800" dirty="0">
                <a:solidFill>
                  <a:prstClr val="black"/>
                </a:solidFill>
              </a:rPr>
              <a:t>i </a:t>
            </a:r>
            <a:r>
              <a:rPr lang="sv-SE" sz="1800" dirty="0" smtClean="0">
                <a:solidFill>
                  <a:prstClr val="black"/>
                </a:solidFill>
              </a:rPr>
              <a:t>gällande nationell </a:t>
            </a:r>
            <a:r>
              <a:rPr lang="sv-SE" sz="1800" dirty="0">
                <a:solidFill>
                  <a:prstClr val="black"/>
                </a:solidFill>
              </a:rPr>
              <a:t>plan </a:t>
            </a:r>
            <a:r>
              <a:rPr lang="sv-SE" sz="1800" dirty="0" smtClean="0">
                <a:solidFill>
                  <a:prstClr val="black"/>
                </a:solidFill>
              </a:rPr>
              <a:t>2017-2019</a:t>
            </a:r>
          </a:p>
          <a:p>
            <a:pPr lvl="1" defTabSz="457200" fontAlgn="base">
              <a:spcAft>
                <a:spcPct val="0"/>
              </a:spcAft>
              <a:buFont typeface="Arial" charset="0"/>
              <a:buChar char="•"/>
            </a:pPr>
            <a:r>
              <a:rPr lang="sv-SE" sz="1800" dirty="0" smtClean="0">
                <a:solidFill>
                  <a:prstClr val="black"/>
                </a:solidFill>
              </a:rPr>
              <a:t>En viktig satsning för länet</a:t>
            </a:r>
            <a:endParaRPr lang="sv-SE" sz="1800" dirty="0">
              <a:solidFill>
                <a:prstClr val="black"/>
              </a:solidFill>
            </a:endParaRPr>
          </a:p>
          <a:p>
            <a:pPr marL="0" lvl="0" indent="0" defTabSz="457200" fontAlgn="base">
              <a:spcAft>
                <a:spcPct val="0"/>
              </a:spcAft>
              <a:buNone/>
            </a:pPr>
            <a:endParaRPr lang="sv-SE" sz="2400" dirty="0">
              <a:solidFill>
                <a:prstClr val="black"/>
              </a:solidFill>
            </a:endParaRPr>
          </a:p>
          <a:p>
            <a:pPr defTabSz="457200" fontAlgn="base">
              <a:spcAft>
                <a:spcPct val="0"/>
              </a:spcAft>
              <a:buFont typeface="Arial" charset="0"/>
              <a:buChar char="•"/>
            </a:pPr>
            <a:r>
              <a:rPr lang="sv-SE" sz="2400" dirty="0" err="1" smtClean="0"/>
              <a:t>Lockne</a:t>
            </a:r>
            <a:r>
              <a:rPr lang="sv-SE" sz="2400" dirty="0" smtClean="0"/>
              <a:t> – </a:t>
            </a:r>
            <a:r>
              <a:rPr lang="sv-SE" sz="2400" dirty="0" err="1" smtClean="0"/>
              <a:t>Pilgrimstad</a:t>
            </a:r>
            <a:endParaRPr lang="sv-SE" sz="2400" dirty="0"/>
          </a:p>
          <a:p>
            <a:pPr lvl="1" defTabSz="457200" fontAlgn="base">
              <a:spcAft>
                <a:spcPct val="0"/>
              </a:spcAft>
              <a:buFont typeface="Arial" charset="0"/>
              <a:buChar char="•"/>
            </a:pPr>
            <a:r>
              <a:rPr lang="sv-SE" sz="1800" dirty="0">
                <a:solidFill>
                  <a:prstClr val="black"/>
                </a:solidFill>
              </a:rPr>
              <a:t>121 miljoner fanns i plan 2004 – </a:t>
            </a:r>
            <a:r>
              <a:rPr lang="sv-SE" sz="1800" dirty="0" smtClean="0">
                <a:solidFill>
                  <a:prstClr val="black"/>
                </a:solidFill>
              </a:rPr>
              <a:t>2015</a:t>
            </a:r>
          </a:p>
          <a:p>
            <a:pPr lvl="1" defTabSz="457200" fontAlgn="base">
              <a:spcAft>
                <a:spcPct val="0"/>
              </a:spcAft>
              <a:buFont typeface="Arial" charset="0"/>
              <a:buChar char="•"/>
            </a:pPr>
            <a:r>
              <a:rPr lang="sv-SE" sz="1800" dirty="0" smtClean="0">
                <a:solidFill>
                  <a:prstClr val="black"/>
                </a:solidFill>
              </a:rPr>
              <a:t>Flyttades </a:t>
            </a:r>
            <a:r>
              <a:rPr lang="sv-SE" sz="1800" dirty="0">
                <a:solidFill>
                  <a:prstClr val="black"/>
                </a:solidFill>
              </a:rPr>
              <a:t>till ”</a:t>
            </a:r>
            <a:r>
              <a:rPr lang="sv-SE" sz="1800" dirty="0" err="1">
                <a:solidFill>
                  <a:prstClr val="black"/>
                </a:solidFill>
              </a:rPr>
              <a:t>Trollhättepaketet</a:t>
            </a:r>
            <a:r>
              <a:rPr lang="sv-SE" sz="1800" dirty="0">
                <a:solidFill>
                  <a:prstClr val="black"/>
                </a:solidFill>
              </a:rPr>
              <a:t>”</a:t>
            </a:r>
          </a:p>
          <a:p>
            <a:pPr lvl="1" defTabSz="457200" fontAlgn="base">
              <a:spcAft>
                <a:spcPct val="0"/>
              </a:spcAft>
              <a:buFont typeface="Arial" charset="0"/>
              <a:buChar char="•"/>
            </a:pPr>
            <a:r>
              <a:rPr lang="sv-SE" sz="1800" dirty="0">
                <a:solidFill>
                  <a:prstClr val="black"/>
                </a:solidFill>
              </a:rPr>
              <a:t>Behovet kvarstår.</a:t>
            </a:r>
          </a:p>
        </p:txBody>
      </p:sp>
      <p:sp>
        <p:nvSpPr>
          <p:cNvPr id="4" name="Rubrik 1"/>
          <p:cNvSpPr txBox="1">
            <a:spLocks/>
          </p:cNvSpPr>
          <p:nvPr/>
        </p:nvSpPr>
        <p:spPr>
          <a:xfrm>
            <a:off x="584400" y="987600"/>
            <a:ext cx="7740000" cy="432000"/>
          </a:xfrm>
          <a:prstGeom prst="rect">
            <a:avLst/>
          </a:prstGeom>
        </p:spPr>
        <p:txBody>
          <a:bodyPr vert="horz" wrap="square" lIns="0" tIns="0" rIns="0" bIns="0" numCol="1" rtlCol="0" anchor="t" anchorCtr="0">
            <a:noAutofit/>
          </a:bodyPr>
          <a:lstStyle>
            <a:lvl1pPr algn="l" defTabSz="914400" rtl="0" eaLnBrk="1" latinLnBrk="0" hangingPunct="1">
              <a:spcBef>
                <a:spcPct val="0"/>
              </a:spcBef>
              <a:buNone/>
              <a:defRPr sz="2600" b="1" kern="1200" cap="none" spc="0" baseline="0">
                <a:solidFill>
                  <a:srgbClr val="98C200"/>
                </a:solidFill>
                <a:effectLst/>
                <a:latin typeface="+mj-lt"/>
                <a:ea typeface="+mj-ea"/>
                <a:cs typeface="+mj-cs"/>
              </a:defRPr>
            </a:lvl1pPr>
          </a:lstStyle>
          <a:p>
            <a:pPr fontAlgn="auto">
              <a:spcAft>
                <a:spcPts val="0"/>
              </a:spcAft>
            </a:pPr>
            <a:r>
              <a:rPr lang="sv-SE" dirty="0" smtClean="0"/>
              <a:t>E14</a:t>
            </a:r>
            <a:endParaRPr lang="sv-SE" dirty="0"/>
          </a:p>
        </p:txBody>
      </p:sp>
    </p:spTree>
    <p:extLst>
      <p:ext uri="{BB962C8B-B14F-4D97-AF65-F5344CB8AC3E}">
        <p14:creationId xmlns:p14="http://schemas.microsoft.com/office/powerpoint/2010/main" val="339529917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Ekonomiska ramar för transportinfrastruktur</a:t>
            </a:r>
            <a:endParaRPr lang="sv-SE" dirty="0"/>
          </a:p>
        </p:txBody>
      </p:sp>
      <p:sp>
        <p:nvSpPr>
          <p:cNvPr id="3" name="Platshållare för innehåll 2"/>
          <p:cNvSpPr>
            <a:spLocks noGrp="1"/>
          </p:cNvSpPr>
          <p:nvPr>
            <p:ph idx="1"/>
          </p:nvPr>
        </p:nvSpPr>
        <p:spPr>
          <a:xfrm>
            <a:off x="432000" y="1773272"/>
            <a:ext cx="6732288" cy="4104000"/>
          </a:xfrm>
        </p:spPr>
        <p:txBody>
          <a:bodyPr/>
          <a:lstStyle/>
          <a:p>
            <a:r>
              <a:rPr lang="sv-SE" dirty="0" smtClean="0">
                <a:latin typeface="Arial" panose="020B0604020202020204" pitchFamily="34" charset="0"/>
                <a:cs typeface="Arial" panose="020B0604020202020204" pitchFamily="34" charset="0"/>
              </a:rPr>
              <a:t>Jämtland</a:t>
            </a:r>
            <a:endParaRPr lang="sv-SE" dirty="0">
              <a:latin typeface="Arial" panose="020B0604020202020204" pitchFamily="34" charset="0"/>
              <a:cs typeface="Arial" panose="020B0604020202020204" pitchFamily="34" charset="0"/>
            </a:endParaRPr>
          </a:p>
          <a:p>
            <a:pPr lvl="1"/>
            <a:r>
              <a:rPr lang="sv-SE" sz="1200" dirty="0">
                <a:latin typeface="Arial" panose="020B0604020202020204" pitchFamily="34" charset="0"/>
                <a:cs typeface="Arial" panose="020B0604020202020204" pitchFamily="34" charset="0"/>
              </a:rPr>
              <a:t>Befolkning: 126 000</a:t>
            </a:r>
          </a:p>
          <a:p>
            <a:pPr lvl="1"/>
            <a:r>
              <a:rPr lang="sv-SE" sz="1200" dirty="0">
                <a:latin typeface="Arial" panose="020B0604020202020204" pitchFamily="34" charset="0"/>
                <a:cs typeface="Arial" panose="020B0604020202020204" pitchFamily="34" charset="0"/>
              </a:rPr>
              <a:t>Yta:  49 443 km</a:t>
            </a:r>
            <a:r>
              <a:rPr lang="sv-SE" sz="1200" baseline="30000" dirty="0">
                <a:latin typeface="Arial" panose="020B0604020202020204" pitchFamily="34" charset="0"/>
                <a:cs typeface="Arial" panose="020B0604020202020204" pitchFamily="34" charset="0"/>
              </a:rPr>
              <a:t>2</a:t>
            </a:r>
          </a:p>
          <a:p>
            <a:pPr lvl="1"/>
            <a:r>
              <a:rPr lang="sv-SE" sz="1200" dirty="0">
                <a:latin typeface="Arial" panose="020B0604020202020204" pitchFamily="34" charset="0"/>
                <a:cs typeface="Arial" panose="020B0604020202020204" pitchFamily="34" charset="0"/>
              </a:rPr>
              <a:t>Väglängd: 603,6 mil</a:t>
            </a:r>
          </a:p>
          <a:p>
            <a:pPr lvl="1"/>
            <a:r>
              <a:rPr lang="sv-SE" sz="1200" dirty="0">
                <a:latin typeface="Arial" panose="020B0604020202020204" pitchFamily="34" charset="0"/>
                <a:cs typeface="Arial" panose="020B0604020202020204" pitchFamily="34" charset="0"/>
              </a:rPr>
              <a:t>Trafikarbete: 1 127 </a:t>
            </a:r>
            <a:r>
              <a:rPr lang="sv-SE" sz="1200" dirty="0" err="1">
                <a:latin typeface="Arial" panose="020B0604020202020204" pitchFamily="34" charset="0"/>
                <a:cs typeface="Arial" panose="020B0604020202020204" pitchFamily="34" charset="0"/>
              </a:rPr>
              <a:t>milj</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fordonskm</a:t>
            </a:r>
            <a:endParaRPr lang="sv-SE" sz="1200" dirty="0">
              <a:latin typeface="Arial" panose="020B0604020202020204" pitchFamily="34" charset="0"/>
              <a:cs typeface="Arial" panose="020B0604020202020204" pitchFamily="34" charset="0"/>
            </a:endParaRPr>
          </a:p>
          <a:p>
            <a:pPr lvl="1"/>
            <a:r>
              <a:rPr lang="sv-SE" sz="1200" dirty="0" err="1">
                <a:solidFill>
                  <a:srgbClr val="FF0000"/>
                </a:solidFill>
                <a:latin typeface="Arial" panose="020B0604020202020204" pitchFamily="34" charset="0"/>
                <a:cs typeface="Arial" panose="020B0604020202020204" pitchFamily="34" charset="0"/>
              </a:rPr>
              <a:t>Länsram</a:t>
            </a:r>
            <a:r>
              <a:rPr lang="sv-SE" sz="1200" dirty="0">
                <a:solidFill>
                  <a:srgbClr val="FF0000"/>
                </a:solidFill>
                <a:latin typeface="Arial" panose="020B0604020202020204" pitchFamily="34" charset="0"/>
                <a:cs typeface="Arial" panose="020B0604020202020204" pitchFamily="34" charset="0"/>
              </a:rPr>
              <a:t> 2010-21: 503 </a:t>
            </a:r>
            <a:r>
              <a:rPr lang="sv-SE" sz="1200" dirty="0" err="1">
                <a:solidFill>
                  <a:srgbClr val="FF0000"/>
                </a:solidFill>
                <a:latin typeface="Arial" panose="020B0604020202020204" pitchFamily="34" charset="0"/>
                <a:cs typeface="Arial" panose="020B0604020202020204" pitchFamily="34" charset="0"/>
              </a:rPr>
              <a:t>milj</a:t>
            </a:r>
            <a:endParaRPr lang="sv-SE" sz="1200" dirty="0">
              <a:solidFill>
                <a:srgbClr val="FF0000"/>
              </a:solidFill>
              <a:latin typeface="Arial" panose="020B0604020202020204" pitchFamily="34" charset="0"/>
              <a:cs typeface="Arial" panose="020B0604020202020204" pitchFamily="34" charset="0"/>
            </a:endParaRPr>
          </a:p>
          <a:p>
            <a:pPr lvl="1"/>
            <a:r>
              <a:rPr lang="sv-SE" sz="1200" dirty="0" err="1">
                <a:solidFill>
                  <a:srgbClr val="FF0000"/>
                </a:solidFill>
                <a:latin typeface="Arial" panose="020B0604020202020204" pitchFamily="34" charset="0"/>
                <a:cs typeface="Arial" panose="020B0604020202020204" pitchFamily="34" charset="0"/>
              </a:rPr>
              <a:t>Länsram</a:t>
            </a:r>
            <a:r>
              <a:rPr lang="sv-SE" sz="1200" dirty="0">
                <a:solidFill>
                  <a:srgbClr val="FF0000"/>
                </a:solidFill>
                <a:latin typeface="Arial" panose="020B0604020202020204" pitchFamily="34" charset="0"/>
                <a:cs typeface="Arial" panose="020B0604020202020204" pitchFamily="34" charset="0"/>
              </a:rPr>
              <a:t> 2022-25: 168 </a:t>
            </a:r>
            <a:r>
              <a:rPr lang="sv-SE" sz="1200" dirty="0" err="1">
                <a:solidFill>
                  <a:srgbClr val="FF0000"/>
                </a:solidFill>
                <a:latin typeface="Arial" panose="020B0604020202020204" pitchFamily="34" charset="0"/>
                <a:cs typeface="Arial" panose="020B0604020202020204" pitchFamily="34" charset="0"/>
              </a:rPr>
              <a:t>milj</a:t>
            </a:r>
            <a:endParaRPr lang="sv-SE" sz="1200" dirty="0">
              <a:solidFill>
                <a:srgbClr val="FF0000"/>
              </a:solidFill>
              <a:latin typeface="Arial" panose="020B0604020202020204" pitchFamily="34" charset="0"/>
              <a:cs typeface="Arial" panose="020B0604020202020204" pitchFamily="34" charset="0"/>
            </a:endParaRPr>
          </a:p>
          <a:p>
            <a:pPr lvl="1"/>
            <a:r>
              <a:rPr lang="sv-SE" sz="1200" dirty="0">
                <a:solidFill>
                  <a:srgbClr val="FF0000"/>
                </a:solidFill>
                <a:latin typeface="Arial" panose="020B0604020202020204" pitchFamily="34" charset="0"/>
                <a:cs typeface="Arial" panose="020B0604020202020204" pitchFamily="34" charset="0"/>
              </a:rPr>
              <a:t>Hela perioden: 671 </a:t>
            </a:r>
            <a:r>
              <a:rPr lang="sv-SE" sz="1200" dirty="0" err="1">
                <a:solidFill>
                  <a:srgbClr val="FF0000"/>
                </a:solidFill>
                <a:latin typeface="Arial" panose="020B0604020202020204" pitchFamily="34" charset="0"/>
                <a:cs typeface="Arial" panose="020B0604020202020204" pitchFamily="34" charset="0"/>
              </a:rPr>
              <a:t>milj</a:t>
            </a:r>
            <a:endParaRPr lang="sv-SE" sz="1200" b="1" dirty="0">
              <a:solidFill>
                <a:srgbClr val="FF0000"/>
              </a:solidFill>
              <a:latin typeface="Arial" panose="020B0604020202020204" pitchFamily="34" charset="0"/>
              <a:cs typeface="Arial" panose="020B0604020202020204" pitchFamily="34" charset="0"/>
            </a:endParaRPr>
          </a:p>
          <a:p>
            <a:r>
              <a:rPr lang="sv-SE" dirty="0">
                <a:latin typeface="Arial" panose="020B0604020202020204" pitchFamily="34" charset="0"/>
                <a:cs typeface="Arial" panose="020B0604020202020204" pitchFamily="34" charset="0"/>
              </a:rPr>
              <a:t>Blekinge</a:t>
            </a:r>
          </a:p>
          <a:p>
            <a:pPr lvl="1"/>
            <a:r>
              <a:rPr lang="sv-SE" sz="1200" dirty="0">
                <a:latin typeface="Arial" panose="020B0604020202020204" pitchFamily="34" charset="0"/>
                <a:cs typeface="Arial" panose="020B0604020202020204" pitchFamily="34" charset="0"/>
              </a:rPr>
              <a:t>Befolkning: 151 000</a:t>
            </a:r>
          </a:p>
          <a:p>
            <a:pPr lvl="1"/>
            <a:r>
              <a:rPr lang="sv-SE" sz="1200" dirty="0">
                <a:latin typeface="Arial" panose="020B0604020202020204" pitchFamily="34" charset="0"/>
                <a:cs typeface="Arial" panose="020B0604020202020204" pitchFamily="34" charset="0"/>
              </a:rPr>
              <a:t>Yta: 2 941 km</a:t>
            </a:r>
            <a:r>
              <a:rPr lang="sv-SE" sz="1200" baseline="30000" dirty="0">
                <a:latin typeface="Arial" panose="020B0604020202020204" pitchFamily="34" charset="0"/>
                <a:cs typeface="Arial" panose="020B0604020202020204" pitchFamily="34" charset="0"/>
              </a:rPr>
              <a:t>2</a:t>
            </a:r>
          </a:p>
          <a:p>
            <a:pPr lvl="1"/>
            <a:r>
              <a:rPr lang="sv-SE" sz="1200" dirty="0">
                <a:latin typeface="Arial" panose="020B0604020202020204" pitchFamily="34" charset="0"/>
                <a:cs typeface="Arial" panose="020B0604020202020204" pitchFamily="34" charset="0"/>
              </a:rPr>
              <a:t>Väglängd: 164,5 mil</a:t>
            </a:r>
          </a:p>
          <a:p>
            <a:pPr lvl="1"/>
            <a:r>
              <a:rPr lang="sv-SE" sz="1200" dirty="0">
                <a:latin typeface="Arial" panose="020B0604020202020204" pitchFamily="34" charset="0"/>
                <a:cs typeface="Arial" panose="020B0604020202020204" pitchFamily="34" charset="0"/>
              </a:rPr>
              <a:t>Trafikarbete: 780 </a:t>
            </a:r>
            <a:r>
              <a:rPr lang="sv-SE" sz="1200" dirty="0" err="1">
                <a:latin typeface="Arial" panose="020B0604020202020204" pitchFamily="34" charset="0"/>
                <a:cs typeface="Arial" panose="020B0604020202020204" pitchFamily="34" charset="0"/>
              </a:rPr>
              <a:t>milj</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fordonskm</a:t>
            </a:r>
            <a:endParaRPr lang="sv-SE" sz="1200" dirty="0">
              <a:latin typeface="Arial" panose="020B0604020202020204" pitchFamily="34" charset="0"/>
              <a:cs typeface="Arial" panose="020B0604020202020204" pitchFamily="34" charset="0"/>
            </a:endParaRPr>
          </a:p>
          <a:p>
            <a:pPr lvl="1"/>
            <a:r>
              <a:rPr lang="sv-SE" sz="1200" dirty="0" err="1">
                <a:solidFill>
                  <a:srgbClr val="FF0000"/>
                </a:solidFill>
                <a:latin typeface="Arial" panose="020B0604020202020204" pitchFamily="34" charset="0"/>
                <a:cs typeface="Arial" panose="020B0604020202020204" pitchFamily="34" charset="0"/>
              </a:rPr>
              <a:t>Länsram</a:t>
            </a:r>
            <a:r>
              <a:rPr lang="sv-SE" sz="1200" dirty="0">
                <a:solidFill>
                  <a:srgbClr val="FF0000"/>
                </a:solidFill>
                <a:latin typeface="Arial" panose="020B0604020202020204" pitchFamily="34" charset="0"/>
                <a:cs typeface="Arial" panose="020B0604020202020204" pitchFamily="34" charset="0"/>
              </a:rPr>
              <a:t> 2010-21: 514 </a:t>
            </a:r>
            <a:r>
              <a:rPr lang="sv-SE" sz="1200" dirty="0" err="1">
                <a:solidFill>
                  <a:srgbClr val="FF0000"/>
                </a:solidFill>
                <a:latin typeface="Arial" panose="020B0604020202020204" pitchFamily="34" charset="0"/>
                <a:cs typeface="Arial" panose="020B0604020202020204" pitchFamily="34" charset="0"/>
              </a:rPr>
              <a:t>milj</a:t>
            </a:r>
            <a:endParaRPr lang="sv-SE" sz="1200" dirty="0">
              <a:solidFill>
                <a:srgbClr val="FF0000"/>
              </a:solidFill>
              <a:latin typeface="Arial" panose="020B0604020202020204" pitchFamily="34" charset="0"/>
              <a:cs typeface="Arial" panose="020B0604020202020204" pitchFamily="34" charset="0"/>
            </a:endParaRPr>
          </a:p>
          <a:p>
            <a:pPr lvl="1"/>
            <a:r>
              <a:rPr lang="sv-SE" sz="1200" dirty="0" err="1">
                <a:solidFill>
                  <a:srgbClr val="FF0000"/>
                </a:solidFill>
                <a:latin typeface="Arial" panose="020B0604020202020204" pitchFamily="34" charset="0"/>
                <a:cs typeface="Arial" panose="020B0604020202020204" pitchFamily="34" charset="0"/>
              </a:rPr>
              <a:t>Länsram</a:t>
            </a:r>
            <a:r>
              <a:rPr lang="sv-SE" sz="1200" dirty="0">
                <a:solidFill>
                  <a:srgbClr val="FF0000"/>
                </a:solidFill>
                <a:latin typeface="Arial" panose="020B0604020202020204" pitchFamily="34" charset="0"/>
                <a:cs typeface="Arial" panose="020B0604020202020204" pitchFamily="34" charset="0"/>
              </a:rPr>
              <a:t> 2022-25: 171 </a:t>
            </a:r>
            <a:r>
              <a:rPr lang="sv-SE" sz="1200" dirty="0" err="1">
                <a:solidFill>
                  <a:srgbClr val="FF0000"/>
                </a:solidFill>
                <a:latin typeface="Arial" panose="020B0604020202020204" pitchFamily="34" charset="0"/>
                <a:cs typeface="Arial" panose="020B0604020202020204" pitchFamily="34" charset="0"/>
              </a:rPr>
              <a:t>milj</a:t>
            </a:r>
            <a:r>
              <a:rPr lang="sv-SE" sz="1200" dirty="0">
                <a:solidFill>
                  <a:srgbClr val="FF0000"/>
                </a:solidFill>
                <a:latin typeface="Arial" panose="020B0604020202020204" pitchFamily="34" charset="0"/>
                <a:cs typeface="Arial" panose="020B0604020202020204" pitchFamily="34" charset="0"/>
              </a:rPr>
              <a:t> </a:t>
            </a:r>
          </a:p>
          <a:p>
            <a:pPr lvl="1"/>
            <a:r>
              <a:rPr lang="sv-SE" sz="1200" dirty="0">
                <a:solidFill>
                  <a:srgbClr val="FF0000"/>
                </a:solidFill>
                <a:latin typeface="Arial" panose="020B0604020202020204" pitchFamily="34" charset="0"/>
                <a:cs typeface="Arial" panose="020B0604020202020204" pitchFamily="34" charset="0"/>
              </a:rPr>
              <a:t>Hela perioden: 685 </a:t>
            </a:r>
            <a:r>
              <a:rPr lang="sv-SE" sz="1200" dirty="0" err="1">
                <a:solidFill>
                  <a:srgbClr val="FF0000"/>
                </a:solidFill>
                <a:latin typeface="Arial" panose="020B0604020202020204" pitchFamily="34" charset="0"/>
                <a:cs typeface="Arial" panose="020B0604020202020204" pitchFamily="34" charset="0"/>
              </a:rPr>
              <a:t>milj</a:t>
            </a:r>
            <a:endParaRPr lang="sv-SE" sz="1200" dirty="0">
              <a:solidFill>
                <a:srgbClr val="FF0000"/>
              </a:solidFill>
              <a:latin typeface="Arial" panose="020B0604020202020204" pitchFamily="34" charset="0"/>
              <a:cs typeface="Arial" panose="020B0604020202020204" pitchFamily="34" charset="0"/>
            </a:endParaRPr>
          </a:p>
          <a:p>
            <a:pPr lvl="0"/>
            <a:endParaRPr lang="sv-SE" dirty="0"/>
          </a:p>
          <a:p>
            <a:endParaRPr lang="sv-SE"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36096" y="840273"/>
            <a:ext cx="2187898" cy="514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616483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derrubrik 5"/>
          <p:cNvSpPr>
            <a:spLocks noGrp="1"/>
          </p:cNvSpPr>
          <p:nvPr>
            <p:ph type="subTitle" idx="1"/>
          </p:nvPr>
        </p:nvSpPr>
        <p:spPr>
          <a:xfrm>
            <a:off x="683568" y="2204864"/>
            <a:ext cx="7704856" cy="4104456"/>
          </a:xfrm>
        </p:spPr>
        <p:txBody>
          <a:bodyPr>
            <a:normAutofit fontScale="77500" lnSpcReduction="20000"/>
          </a:bodyPr>
          <a:lstStyle/>
          <a:p>
            <a:pPr marL="342900" lvl="0" indent="-342900" algn="l" defTabSz="457200" fontAlgn="base">
              <a:spcAft>
                <a:spcPct val="0"/>
              </a:spcAft>
              <a:buFont typeface="Arial" charset="0"/>
              <a:buChar char="•"/>
            </a:pPr>
            <a:r>
              <a:rPr lang="sv-SE" sz="2400" dirty="0">
                <a:solidFill>
                  <a:prstClr val="black"/>
                </a:solidFill>
                <a:latin typeface="Arial" charset="0"/>
              </a:rPr>
              <a:t>2004						160,4 </a:t>
            </a:r>
            <a:r>
              <a:rPr lang="sv-SE" sz="2400" dirty="0" err="1">
                <a:solidFill>
                  <a:prstClr val="black"/>
                </a:solidFill>
                <a:latin typeface="Arial" charset="0"/>
              </a:rPr>
              <a:t>milj</a:t>
            </a:r>
            <a:endParaRPr lang="sv-SE" sz="2400" dirty="0">
              <a:solidFill>
                <a:prstClr val="black"/>
              </a:solidFill>
              <a:latin typeface="Arial" charset="0"/>
            </a:endParaRPr>
          </a:p>
          <a:p>
            <a:pPr marL="342900" lvl="0" indent="-342900" algn="l" defTabSz="457200" fontAlgn="base">
              <a:spcAft>
                <a:spcPct val="0"/>
              </a:spcAft>
              <a:buFont typeface="Arial" charset="0"/>
              <a:buChar char="•"/>
            </a:pPr>
            <a:r>
              <a:rPr lang="sv-SE" sz="2400" dirty="0">
                <a:solidFill>
                  <a:prstClr val="black"/>
                </a:solidFill>
                <a:latin typeface="Arial" charset="0"/>
              </a:rPr>
              <a:t>2005						113,0</a:t>
            </a:r>
          </a:p>
          <a:p>
            <a:pPr marL="342900" lvl="0" indent="-342900" algn="l" defTabSz="457200" fontAlgn="base">
              <a:spcAft>
                <a:spcPct val="0"/>
              </a:spcAft>
              <a:buFont typeface="Arial" charset="0"/>
              <a:buChar char="•"/>
            </a:pPr>
            <a:r>
              <a:rPr lang="sv-SE" sz="2400" dirty="0">
                <a:solidFill>
                  <a:prstClr val="black"/>
                </a:solidFill>
                <a:latin typeface="Arial" charset="0"/>
              </a:rPr>
              <a:t>2006						100,7</a:t>
            </a:r>
          </a:p>
          <a:p>
            <a:pPr marL="342900" lvl="0" indent="-342900" algn="l" defTabSz="457200" fontAlgn="base">
              <a:spcAft>
                <a:spcPct val="0"/>
              </a:spcAft>
              <a:buFont typeface="Arial" charset="0"/>
              <a:buChar char="•"/>
            </a:pPr>
            <a:r>
              <a:rPr lang="sv-SE" sz="2400" dirty="0">
                <a:solidFill>
                  <a:prstClr val="black"/>
                </a:solidFill>
                <a:latin typeface="Arial" charset="0"/>
              </a:rPr>
              <a:t>2007						121,6</a:t>
            </a:r>
          </a:p>
          <a:p>
            <a:pPr marL="342900" lvl="0" indent="-342900" algn="l" defTabSz="457200" fontAlgn="base">
              <a:spcAft>
                <a:spcPct val="0"/>
              </a:spcAft>
              <a:buFont typeface="Arial" charset="0"/>
              <a:buChar char="•"/>
            </a:pPr>
            <a:r>
              <a:rPr lang="sv-SE" sz="2400" dirty="0">
                <a:solidFill>
                  <a:prstClr val="black"/>
                </a:solidFill>
                <a:latin typeface="Arial" charset="0"/>
              </a:rPr>
              <a:t>2008						104,9</a:t>
            </a:r>
          </a:p>
          <a:p>
            <a:pPr marL="342900" lvl="0" indent="-342900" algn="l" defTabSz="457200" fontAlgn="base">
              <a:spcAft>
                <a:spcPct val="0"/>
              </a:spcAft>
              <a:buFont typeface="Arial" charset="0"/>
              <a:buChar char="•"/>
            </a:pPr>
            <a:r>
              <a:rPr lang="sv-SE" sz="2400" dirty="0">
                <a:solidFill>
                  <a:prstClr val="black"/>
                </a:solidFill>
                <a:latin typeface="Arial" charset="0"/>
              </a:rPr>
              <a:t>2009						  91,2</a:t>
            </a:r>
          </a:p>
          <a:p>
            <a:pPr marL="342900" lvl="0" indent="-342900" algn="l" defTabSz="457200" fontAlgn="base">
              <a:spcAft>
                <a:spcPct val="0"/>
              </a:spcAft>
              <a:buFont typeface="Arial" charset="0"/>
              <a:buChar char="•"/>
            </a:pPr>
            <a:r>
              <a:rPr lang="sv-SE" sz="2400" dirty="0">
                <a:solidFill>
                  <a:prstClr val="black"/>
                </a:solidFill>
                <a:latin typeface="Arial" charset="0"/>
              </a:rPr>
              <a:t>2010						  </a:t>
            </a:r>
            <a:r>
              <a:rPr lang="sv-SE" sz="2400" dirty="0" smtClean="0">
                <a:solidFill>
                  <a:prstClr val="black"/>
                </a:solidFill>
                <a:latin typeface="Arial" charset="0"/>
              </a:rPr>
              <a:t>79,2</a:t>
            </a:r>
          </a:p>
          <a:p>
            <a:pPr marL="342900" lvl="0" indent="-342900" algn="l" defTabSz="457200" fontAlgn="base">
              <a:spcAft>
                <a:spcPct val="0"/>
              </a:spcAft>
              <a:buFont typeface="Arial" charset="0"/>
              <a:buChar char="•"/>
            </a:pPr>
            <a:r>
              <a:rPr lang="sv-SE" sz="2400" dirty="0" smtClean="0">
                <a:solidFill>
                  <a:prstClr val="black"/>
                </a:solidFill>
                <a:latin typeface="Arial" charset="0"/>
              </a:rPr>
              <a:t>2011						  29,7</a:t>
            </a:r>
          </a:p>
          <a:p>
            <a:pPr marL="342900" lvl="0" indent="-342900" algn="l" defTabSz="457200" fontAlgn="base">
              <a:spcAft>
                <a:spcPct val="0"/>
              </a:spcAft>
              <a:buFont typeface="Arial" charset="0"/>
              <a:buChar char="•"/>
            </a:pPr>
            <a:r>
              <a:rPr lang="sv-SE" sz="2400" dirty="0" smtClean="0">
                <a:solidFill>
                  <a:prstClr val="black"/>
                </a:solidFill>
                <a:latin typeface="Arial" charset="0"/>
              </a:rPr>
              <a:t>2012						  13,0             				</a:t>
            </a:r>
            <a:r>
              <a:rPr lang="sv-SE" sz="2400" dirty="0">
                <a:solidFill>
                  <a:prstClr val="black"/>
                </a:solidFill>
                <a:latin typeface="Arial" charset="0"/>
              </a:rPr>
              <a:t> </a:t>
            </a:r>
            <a:r>
              <a:rPr lang="sv-SE" sz="2400" dirty="0" smtClean="0">
                <a:solidFill>
                  <a:prstClr val="black"/>
                </a:solidFill>
                <a:latin typeface="Arial" charset="0"/>
              </a:rPr>
              <a:t> </a:t>
            </a:r>
            <a:endParaRPr lang="sv-SE" sz="2400" dirty="0" smtClean="0">
              <a:solidFill>
                <a:srgbClr val="FF0000"/>
              </a:solidFill>
              <a:latin typeface="Arial" charset="0"/>
            </a:endParaRPr>
          </a:p>
          <a:p>
            <a:pPr marL="342900" lvl="0" indent="-342900" algn="l" defTabSz="457200" fontAlgn="base">
              <a:spcAft>
                <a:spcPct val="0"/>
              </a:spcAft>
              <a:buFont typeface="Arial" charset="0"/>
              <a:buChar char="•"/>
            </a:pPr>
            <a:r>
              <a:rPr lang="sv-SE" sz="2400" dirty="0" smtClean="0">
                <a:solidFill>
                  <a:prstClr val="black"/>
                </a:solidFill>
                <a:latin typeface="Arial" charset="0"/>
              </a:rPr>
              <a:t>2013						  38,3</a:t>
            </a:r>
          </a:p>
          <a:p>
            <a:pPr marL="342900" lvl="0" indent="-342900" algn="l" defTabSz="457200" fontAlgn="base">
              <a:spcAft>
                <a:spcPct val="0"/>
              </a:spcAft>
              <a:buFont typeface="Arial" charset="0"/>
              <a:buChar char="•"/>
            </a:pPr>
            <a:r>
              <a:rPr lang="sv-SE" sz="2400" dirty="0" smtClean="0">
                <a:solidFill>
                  <a:prstClr val="black"/>
                </a:solidFill>
                <a:latin typeface="Arial" charset="0"/>
              </a:rPr>
              <a:t>2014						  50,0 (planeringsram)</a:t>
            </a:r>
          </a:p>
          <a:p>
            <a:pPr marL="342900" lvl="0" indent="-342900" algn="l" defTabSz="457200" fontAlgn="base">
              <a:spcAft>
                <a:spcPct val="0"/>
              </a:spcAft>
              <a:buFont typeface="Arial" charset="0"/>
              <a:buChar char="•"/>
            </a:pPr>
            <a:r>
              <a:rPr lang="sv-SE" sz="2400" dirty="0" smtClean="0">
                <a:solidFill>
                  <a:prstClr val="black"/>
                </a:solidFill>
                <a:latin typeface="Arial" charset="0"/>
              </a:rPr>
              <a:t>2015						  61,8 (planeringsram)</a:t>
            </a:r>
          </a:p>
          <a:p>
            <a:pPr marL="342900" lvl="0" indent="-342900" algn="l" defTabSz="457200" fontAlgn="base">
              <a:spcAft>
                <a:spcPct val="0"/>
              </a:spcAft>
              <a:buFont typeface="Arial" charset="0"/>
              <a:buChar char="•"/>
            </a:pPr>
            <a:endParaRPr lang="sv-SE" sz="2400" dirty="0">
              <a:solidFill>
                <a:prstClr val="black"/>
              </a:solidFill>
              <a:latin typeface="Arial" charset="0"/>
            </a:endParaRPr>
          </a:p>
          <a:p>
            <a:endParaRPr lang="sv-SE" dirty="0"/>
          </a:p>
        </p:txBody>
      </p:sp>
      <p:sp>
        <p:nvSpPr>
          <p:cNvPr id="4" name="Rubrik 1"/>
          <p:cNvSpPr txBox="1">
            <a:spLocks/>
          </p:cNvSpPr>
          <p:nvPr/>
        </p:nvSpPr>
        <p:spPr>
          <a:xfrm>
            <a:off x="584400" y="987600"/>
            <a:ext cx="8092056" cy="432000"/>
          </a:xfrm>
          <a:prstGeom prst="rect">
            <a:avLst/>
          </a:prstGeom>
        </p:spPr>
        <p:txBody>
          <a:bodyPr vert="horz" wrap="square" lIns="0" tIns="0" rIns="0" bIns="0" numCol="1" rtlCol="0" anchor="t" anchorCtr="0">
            <a:noAutofit/>
          </a:bodyPr>
          <a:lstStyle>
            <a:lvl1pPr algn="l" defTabSz="914400" rtl="0" eaLnBrk="1" latinLnBrk="0" hangingPunct="1">
              <a:spcBef>
                <a:spcPct val="0"/>
              </a:spcBef>
              <a:buNone/>
              <a:defRPr sz="2600" b="1" kern="1200" cap="none" spc="0" baseline="0">
                <a:solidFill>
                  <a:srgbClr val="98C200"/>
                </a:solidFill>
                <a:effectLst/>
                <a:latin typeface="+mj-lt"/>
                <a:ea typeface="+mj-ea"/>
                <a:cs typeface="+mj-cs"/>
              </a:defRPr>
            </a:lvl1pPr>
          </a:lstStyle>
          <a:p>
            <a:pPr fontAlgn="auto">
              <a:spcAft>
                <a:spcPts val="0"/>
              </a:spcAft>
            </a:pPr>
            <a:r>
              <a:rPr lang="sv-SE" dirty="0" smtClean="0"/>
              <a:t>Bärighetsmedlen viktiga för skogsnäringen – men också för andra näringar</a:t>
            </a:r>
            <a:endParaRPr lang="sv-SE" dirty="0"/>
          </a:p>
        </p:txBody>
      </p:sp>
    </p:spTree>
    <p:extLst>
      <p:ext uri="{BB962C8B-B14F-4D97-AF65-F5344CB8AC3E}">
        <p14:creationId xmlns:p14="http://schemas.microsoft.com/office/powerpoint/2010/main" val="36269943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ltLang="sv-SE" dirty="0" smtClean="0"/>
              <a:t>Sammanfattning</a:t>
            </a:r>
            <a:endParaRPr lang="sv-SE" dirty="0"/>
          </a:p>
        </p:txBody>
      </p:sp>
      <p:sp>
        <p:nvSpPr>
          <p:cNvPr id="3" name="Platshållare för innehåll 2"/>
          <p:cNvSpPr>
            <a:spLocks noGrp="1"/>
          </p:cNvSpPr>
          <p:nvPr>
            <p:ph idx="1"/>
          </p:nvPr>
        </p:nvSpPr>
        <p:spPr>
          <a:xfrm>
            <a:off x="432000" y="1537200"/>
            <a:ext cx="7740000" cy="4628104"/>
          </a:xfrm>
        </p:spPr>
        <p:txBody>
          <a:bodyPr/>
          <a:lstStyle/>
          <a:p>
            <a:pPr lvl="0" defTabSz="457200" fontAlgn="base">
              <a:spcAft>
                <a:spcPct val="0"/>
              </a:spcAft>
            </a:pPr>
            <a:r>
              <a:rPr lang="sv-SE" sz="1800" dirty="0" smtClean="0">
                <a:solidFill>
                  <a:prstClr val="black"/>
                </a:solidFill>
                <a:latin typeface="Arial" charset="0"/>
              </a:rPr>
              <a:t>Se förbi landsgränserna och satsa på det Mittnordiska stråket!</a:t>
            </a:r>
          </a:p>
          <a:p>
            <a:pPr lvl="0" defTabSz="457200" fontAlgn="base">
              <a:spcAft>
                <a:spcPct val="0"/>
              </a:spcAft>
            </a:pPr>
            <a:endParaRPr lang="sv-SE" sz="1800" dirty="0">
              <a:solidFill>
                <a:prstClr val="black"/>
              </a:solidFill>
              <a:latin typeface="Arial" charset="0"/>
            </a:endParaRPr>
          </a:p>
          <a:p>
            <a:pPr lvl="0" defTabSz="457200" fontAlgn="base">
              <a:spcAft>
                <a:spcPct val="0"/>
              </a:spcAft>
            </a:pPr>
            <a:r>
              <a:rPr lang="sv-SE" sz="1800" dirty="0" smtClean="0">
                <a:solidFill>
                  <a:prstClr val="black"/>
                </a:solidFill>
                <a:latin typeface="Arial" charset="0"/>
              </a:rPr>
              <a:t>Ta klimatfrågan på allvar och skapa möjligheter till överföring av långväga transporter från väg till järnväg. Mer dubbelspår och mötesstationer på både Mittbanan, Norra Stambanan och Ostkustbanan behövs!</a:t>
            </a:r>
          </a:p>
          <a:p>
            <a:pPr marL="0" lvl="0" indent="0" defTabSz="457200" fontAlgn="base">
              <a:spcAft>
                <a:spcPct val="0"/>
              </a:spcAft>
              <a:buNone/>
            </a:pPr>
            <a:endParaRPr lang="sv-SE" sz="1800" dirty="0">
              <a:solidFill>
                <a:prstClr val="black"/>
              </a:solidFill>
              <a:latin typeface="Arial" charset="0"/>
            </a:endParaRPr>
          </a:p>
          <a:p>
            <a:pPr lvl="0" defTabSz="457200" fontAlgn="base">
              <a:spcAft>
                <a:spcPct val="0"/>
              </a:spcAft>
            </a:pPr>
            <a:r>
              <a:rPr lang="sv-SE" sz="1800" dirty="0" smtClean="0">
                <a:solidFill>
                  <a:prstClr val="black"/>
                </a:solidFill>
                <a:latin typeface="Arial" charset="0"/>
              </a:rPr>
              <a:t>Se över modellen för fördelning av ekonomiska ramar till länstransportplanerna nu!</a:t>
            </a:r>
          </a:p>
          <a:p>
            <a:pPr lvl="0" defTabSz="457200" fontAlgn="base">
              <a:spcAft>
                <a:spcPct val="0"/>
              </a:spcAft>
            </a:pPr>
            <a:endParaRPr lang="sv-SE" sz="1800" dirty="0">
              <a:solidFill>
                <a:prstClr val="black"/>
              </a:solidFill>
              <a:latin typeface="Arial" charset="0"/>
            </a:endParaRPr>
          </a:p>
          <a:p>
            <a:pPr lvl="0" defTabSz="457200" fontAlgn="base">
              <a:spcAft>
                <a:spcPct val="0"/>
              </a:spcAft>
            </a:pPr>
            <a:r>
              <a:rPr lang="sv-SE" sz="1800" dirty="0" smtClean="0">
                <a:solidFill>
                  <a:prstClr val="black"/>
                </a:solidFill>
                <a:latin typeface="Arial" charset="0"/>
              </a:rPr>
              <a:t>Rikta återigen bärighetsmedlen till skogslänen! </a:t>
            </a:r>
          </a:p>
          <a:p>
            <a:pPr lvl="0" defTabSz="457200" fontAlgn="base">
              <a:spcAft>
                <a:spcPct val="0"/>
              </a:spcAft>
            </a:pPr>
            <a:endParaRPr lang="sv-SE" sz="1800" dirty="0">
              <a:solidFill>
                <a:prstClr val="black"/>
              </a:solidFill>
              <a:latin typeface="Arial" charset="0"/>
            </a:endParaRPr>
          </a:p>
          <a:p>
            <a:pPr lvl="0" defTabSz="457200" fontAlgn="base">
              <a:spcAft>
                <a:spcPct val="0"/>
              </a:spcAft>
            </a:pPr>
            <a:r>
              <a:rPr lang="sv-SE" sz="1800" dirty="0" smtClean="0">
                <a:solidFill>
                  <a:prstClr val="black"/>
                </a:solidFill>
                <a:latin typeface="Arial" charset="0"/>
              </a:rPr>
              <a:t>Nattågen behövs – Alla dagar!</a:t>
            </a:r>
          </a:p>
          <a:p>
            <a:pPr marL="0" lvl="0" indent="0">
              <a:buNone/>
            </a:pPr>
            <a:endParaRPr lang="sv-SE" dirty="0"/>
          </a:p>
        </p:txBody>
      </p:sp>
    </p:spTree>
    <p:extLst>
      <p:ext uri="{BB962C8B-B14F-4D97-AF65-F5344CB8AC3E}">
        <p14:creationId xmlns:p14="http://schemas.microsoft.com/office/powerpoint/2010/main" val="3766348252"/>
      </p:ext>
    </p:extLst>
  </p:cSld>
  <p:clrMapOvr>
    <a:masterClrMapping/>
  </p:clrMapOvr>
  <p:timing>
    <p:tnLst>
      <p:par>
        <p:cTn id="1" dur="indefinite" restart="never" nodeType="tmRoot"/>
      </p:par>
    </p:tnLst>
  </p:timing>
</p:sld>
</file>

<file path=ppt/theme/theme1.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potx" id="{4F1C43FF-EDEE-4BA1-ADEC-32B56CE1542B}" vid="{731CDCDA-CC64-4996-983C-226DBC52A044}"/>
    </a:ext>
  </a:extLst>
</a:theme>
</file>

<file path=ppt/theme/theme10.xml><?xml version="1.0" encoding="utf-8"?>
<a:theme xmlns:a="http://schemas.openxmlformats.org/drawingml/2006/main" name="1_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Kommande Mål 3 progra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Alternativ">
  <a:themeElements>
    <a:clrScheme name="Region Gävleborg">
      <a:dk1>
        <a:sysClr val="windowText" lastClr="000000"/>
      </a:dk1>
      <a:lt1>
        <a:sysClr val="window" lastClr="FFFFFF"/>
      </a:lt1>
      <a:dk2>
        <a:srgbClr val="292929"/>
      </a:dk2>
      <a:lt2>
        <a:srgbClr val="B2B2B2"/>
      </a:lt2>
      <a:accent1>
        <a:srgbClr val="69BE28"/>
      </a:accent1>
      <a:accent2>
        <a:srgbClr val="0089C4"/>
      </a:accent2>
      <a:accent3>
        <a:srgbClr val="F08800"/>
      </a:accent3>
      <a:accent4>
        <a:srgbClr val="E21776"/>
      </a:accent4>
      <a:accent5>
        <a:srgbClr val="A8CD82"/>
      </a:accent5>
      <a:accent6>
        <a:srgbClr val="5DB8DE"/>
      </a:accent6>
      <a:hlink>
        <a:srgbClr val="FCCC84"/>
      </a:hlink>
      <a:folHlink>
        <a:srgbClr val="EF92AC"/>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Liggande presentation">
  <a:themeElements>
    <a:clrScheme name="Region Gävleborg">
      <a:dk1>
        <a:sysClr val="windowText" lastClr="000000"/>
      </a:dk1>
      <a:lt1>
        <a:sysClr val="window" lastClr="FFFFFF"/>
      </a:lt1>
      <a:dk2>
        <a:srgbClr val="292929"/>
      </a:dk2>
      <a:lt2>
        <a:srgbClr val="B2B2B2"/>
      </a:lt2>
      <a:accent1>
        <a:srgbClr val="69BE28"/>
      </a:accent1>
      <a:accent2>
        <a:srgbClr val="0089C4"/>
      </a:accent2>
      <a:accent3>
        <a:srgbClr val="F08800"/>
      </a:accent3>
      <a:accent4>
        <a:srgbClr val="E21776"/>
      </a:accent4>
      <a:accent5>
        <a:srgbClr val="A8CD82"/>
      </a:accent5>
      <a:accent6>
        <a:srgbClr val="5DB8DE"/>
      </a:accent6>
      <a:hlink>
        <a:srgbClr val="FCCC84"/>
      </a:hlink>
      <a:folHlink>
        <a:srgbClr val="EF92AC"/>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Gavleborg_office tema" id="{AC66ADA5-37EB-47AB-A13A-E1E6DDED8136}" vid="{AC6A8451-B8EE-4F53-904D-F24A430DDAF6}"/>
    </a:ext>
  </a:extLst>
</a:theme>
</file>

<file path=ppt/theme/theme14.xml><?xml version="1.0" encoding="utf-8"?>
<a:theme xmlns:a="http://schemas.openxmlformats.org/drawingml/2006/main" name="1_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4 - JLL RÖD">
      <a:dk1>
        <a:srgbClr val="111111"/>
      </a:dk1>
      <a:lt1>
        <a:sysClr val="window" lastClr="FFFFFF"/>
      </a:lt1>
      <a:dk2>
        <a:srgbClr val="A59D95"/>
      </a:dk2>
      <a:lt2>
        <a:srgbClr val="FFFFFF"/>
      </a:lt2>
      <a:accent1>
        <a:srgbClr val="981E32"/>
      </a:accent1>
      <a:accent2>
        <a:srgbClr val="DBD7D4"/>
      </a:accent2>
      <a:accent3>
        <a:srgbClr val="F4C8CF"/>
      </a:accent3>
      <a:accent4>
        <a:srgbClr val="A59D95"/>
      </a:accent4>
      <a:accent5>
        <a:srgbClr val="DE5A70"/>
      </a:accent5>
      <a:accent6>
        <a:srgbClr val="C8C4BF"/>
      </a:accent6>
      <a:hlink>
        <a:srgbClr val="004250"/>
      </a:hlink>
      <a:folHlink>
        <a:srgbClr val="A59D95"/>
      </a:folHlink>
    </a:clrScheme>
    <a:fontScheme name="JLL-mal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tandardformgivning">
  <a:themeElements>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andardtema">
  <a:themeElements>
    <a:clrScheme name="Region Värmland">
      <a:dk1>
        <a:srgbClr val="000000"/>
      </a:dk1>
      <a:lt1>
        <a:sysClr val="window" lastClr="FFFFFF"/>
      </a:lt1>
      <a:dk2>
        <a:srgbClr val="006F62"/>
      </a:dk2>
      <a:lt2>
        <a:srgbClr val="D0DEBB"/>
      </a:lt2>
      <a:accent1>
        <a:srgbClr val="A1C861"/>
      </a:accent1>
      <a:accent2>
        <a:srgbClr val="63B1BC"/>
      </a:accent2>
      <a:accent3>
        <a:srgbClr val="E87722"/>
      </a:accent3>
      <a:accent4>
        <a:srgbClr val="007096"/>
      </a:accent4>
      <a:accent5>
        <a:srgbClr val="E9E997"/>
      </a:accent5>
      <a:accent6>
        <a:srgbClr val="B1B3B4"/>
      </a:accent6>
      <a:hlink>
        <a:srgbClr val="0000FF"/>
      </a:hlink>
      <a:folHlink>
        <a:srgbClr val="80008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Autofit/>
      </a:bodyPr>
      <a:lstStyle>
        <a:defPPr>
          <a:defRPr sz="2600" b="0" dirty="0" smtClean="0"/>
        </a:defPPr>
      </a:lstStyle>
    </a:txDef>
  </a:objectDefaults>
  <a:extraClrSchemeLst/>
  <a:extLst>
    <a:ext uri="{05A4C25C-085E-4340-85A3-A5531E510DB2}">
      <thm15:themeFamily xmlns:thm15="http://schemas.microsoft.com/office/thememl/2012/main" name="Presentation.potx" id="{1151AC5F-2514-4704-BEE8-2BEAB6CF55BF}" vid="{565969E3-1AF6-404C-AC43-FF35BFD0B0D4}"/>
    </a:ext>
  </a:extLst>
</a:theme>
</file>

<file path=ppt/theme/theme5.xml><?xml version="1.0" encoding="utf-8"?>
<a:theme xmlns:a="http://schemas.openxmlformats.org/drawingml/2006/main" name="Liggande powerpoint Region Halland">
  <a:themeElements>
    <a:clrScheme name="Standardformgivning 1">
      <a:dk1>
        <a:srgbClr val="000000"/>
      </a:dk1>
      <a:lt1>
        <a:srgbClr val="FFFFFF"/>
      </a:lt1>
      <a:dk2>
        <a:srgbClr val="000000"/>
      </a:dk2>
      <a:lt2>
        <a:srgbClr val="808080"/>
      </a:lt2>
      <a:accent1>
        <a:srgbClr val="6CA2D5"/>
      </a:accent1>
      <a:accent2>
        <a:srgbClr val="004B93"/>
      </a:accent2>
      <a:accent3>
        <a:srgbClr val="FFFFFF"/>
      </a:accent3>
      <a:accent4>
        <a:srgbClr val="000000"/>
      </a:accent4>
      <a:accent5>
        <a:srgbClr val="BACEE7"/>
      </a:accent5>
      <a:accent6>
        <a:srgbClr val="004385"/>
      </a:accent6>
      <a:hlink>
        <a:srgbClr val="438011"/>
      </a:hlink>
      <a:folHlink>
        <a:srgbClr val="C9D556"/>
      </a:folHlink>
    </a:clrScheme>
    <a:fontScheme name="Standardformgivnin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sv-SE"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sv-SE" sz="2100" b="0" i="0" u="none" strike="noStrike" cap="none" normalizeH="0" baseline="0" smtClean="0">
            <a:ln>
              <a:noFill/>
            </a:ln>
            <a:solidFill>
              <a:schemeClr val="tx1"/>
            </a:solidFill>
            <a:effectLst/>
            <a:latin typeface="Arial" charset="0"/>
          </a:defRPr>
        </a:defPPr>
      </a:lstStyle>
    </a:lnDef>
  </a:objectDefaults>
  <a:extraClrSchemeLst>
    <a:extraClrScheme>
      <a:clrScheme name="Standardformgivning 1">
        <a:dk1>
          <a:srgbClr val="000000"/>
        </a:dk1>
        <a:lt1>
          <a:srgbClr val="FFFFFF"/>
        </a:lt1>
        <a:dk2>
          <a:srgbClr val="000000"/>
        </a:dk2>
        <a:lt2>
          <a:srgbClr val="808080"/>
        </a:lt2>
        <a:accent1>
          <a:srgbClr val="6CA2D5"/>
        </a:accent1>
        <a:accent2>
          <a:srgbClr val="004B93"/>
        </a:accent2>
        <a:accent3>
          <a:srgbClr val="FFFFFF"/>
        </a:accent3>
        <a:accent4>
          <a:srgbClr val="000000"/>
        </a:accent4>
        <a:accent5>
          <a:srgbClr val="BACEE7"/>
        </a:accent5>
        <a:accent6>
          <a:srgbClr val="004385"/>
        </a:accent6>
        <a:hlink>
          <a:srgbClr val="438011"/>
        </a:hlink>
        <a:folHlink>
          <a:srgbClr val="C9D55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Region Jönköpings län">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edicinsk diagnostik">
  <a:themeElements>
    <a:clrScheme name="Landstinget Röd">
      <a:dk1>
        <a:srgbClr val="000000"/>
      </a:dk1>
      <a:lt1>
        <a:srgbClr val="FFFFFF"/>
      </a:lt1>
      <a:dk2>
        <a:srgbClr val="000000"/>
      </a:dk2>
      <a:lt2>
        <a:srgbClr val="FFFFFF"/>
      </a:lt2>
      <a:accent1>
        <a:srgbClr val="B1001E"/>
      </a:accent1>
      <a:accent2>
        <a:srgbClr val="DC1A12"/>
      </a:accent2>
      <a:accent3>
        <a:srgbClr val="F36E6F"/>
      </a:accent3>
      <a:accent4>
        <a:srgbClr val="FBC7B5"/>
      </a:accent4>
      <a:accent5>
        <a:srgbClr val="DC1A12"/>
      </a:accent5>
      <a:accent6>
        <a:srgbClr val="8D0017"/>
      </a:accent6>
      <a:hlink>
        <a:srgbClr val="000000"/>
      </a:hlink>
      <a:folHlink>
        <a:srgbClr val="000000"/>
      </a:folHlink>
    </a:clrScheme>
    <a:fontScheme name="Landstinget Jönköping">
      <a:majorFont>
        <a:latin typeface="Arial"/>
        <a:ea typeface="Bryant Light"/>
        <a:cs typeface="Bryant Light"/>
      </a:majorFont>
      <a:minorFont>
        <a:latin typeface="Arial"/>
        <a:ea typeface="Bryant Regular"/>
        <a:cs typeface="Bryant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om presentation">
  <a:themeElements>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om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smtClean="0">
            <a:ln>
              <a:noFill/>
            </a:ln>
            <a:solidFill>
              <a:schemeClr val="tx1"/>
            </a:solidFill>
            <a:effectLst/>
            <a:latin typeface="Arial" charset="0"/>
            <a:ea typeface="ヒラギノ角ゴ Pro W3" charset="-128"/>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6CA2D5"/>
    </a:accent1>
    <a:accent2>
      <a:srgbClr val="004B93"/>
    </a:accent2>
    <a:accent3>
      <a:srgbClr val="FFFFFF"/>
    </a:accent3>
    <a:accent4>
      <a:srgbClr val="000000"/>
    </a:accent4>
    <a:accent5>
      <a:srgbClr val="BACEE7"/>
    </a:accent5>
    <a:accent6>
      <a:srgbClr val="004385"/>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6C21CFA215ECF4F9B04834448830796" ma:contentTypeVersion="0" ma:contentTypeDescription="Skapa ett nytt dokument." ma:contentTypeScope="" ma:versionID="092f19cbe02ac8d9857f10b1a6e73083">
  <xsd:schema xmlns:xsd="http://www.w3.org/2001/XMLSchema" xmlns:xs="http://www.w3.org/2001/XMLSchema" xmlns:p="http://schemas.microsoft.com/office/2006/metadata/properties" targetNamespace="http://schemas.microsoft.com/office/2006/metadata/properties" ma:root="true" ma:fieldsID="988ddc45a2a1ba233d786d3fa5db79e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B6CB1F-829C-4F79-8B7C-4D0F08413C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EAED6D14-F89D-4C2E-BFE1-14F2AA9030B9}">
  <ds:schemaRefs>
    <ds:schemaRef ds:uri="http://schemas.microsoft.com/sharepoint/v3/contenttype/forms"/>
  </ds:schemaRefs>
</ds:datastoreItem>
</file>

<file path=customXml/itemProps3.xml><?xml version="1.0" encoding="utf-8"?>
<ds:datastoreItem xmlns:ds="http://schemas.openxmlformats.org/officeDocument/2006/customXml" ds:itemID="{18170DA5-BD10-4561-8954-7142A8232C6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Template>
  <TotalTime>7928</TotalTime>
  <Words>2806</Words>
  <Application>Microsoft Office PowerPoint</Application>
  <PresentationFormat>Bildspel på skärmen (4:3)</PresentationFormat>
  <Paragraphs>840</Paragraphs>
  <Slides>111</Slides>
  <Notes>34</Notes>
  <HiddenSlides>0</HiddenSlides>
  <MMClips>0</MMClips>
  <ScaleCrop>false</ScaleCrop>
  <HeadingPairs>
    <vt:vector size="8" baseType="variant">
      <vt:variant>
        <vt:lpstr>Använt teckensnitt</vt:lpstr>
      </vt:variant>
      <vt:variant>
        <vt:i4>11</vt:i4>
      </vt:variant>
      <vt:variant>
        <vt:lpstr>Tema</vt:lpstr>
      </vt:variant>
      <vt:variant>
        <vt:i4>16</vt:i4>
      </vt:variant>
      <vt:variant>
        <vt:lpstr>Serverprogram för OLE-inbäddning</vt:lpstr>
      </vt:variant>
      <vt:variant>
        <vt:i4>1</vt:i4>
      </vt:variant>
      <vt:variant>
        <vt:lpstr>Bildrubriker</vt:lpstr>
      </vt:variant>
      <vt:variant>
        <vt:i4>111</vt:i4>
      </vt:variant>
    </vt:vector>
  </HeadingPairs>
  <TitlesOfParts>
    <vt:vector size="139" baseType="lpstr">
      <vt:lpstr>Arial</vt:lpstr>
      <vt:lpstr>Bryant Light</vt:lpstr>
      <vt:lpstr>Bryant Regular</vt:lpstr>
      <vt:lpstr>Calibri</vt:lpstr>
      <vt:lpstr>DINPro-Regular</vt:lpstr>
      <vt:lpstr>Symbol</vt:lpstr>
      <vt:lpstr>Times New Roman</vt:lpstr>
      <vt:lpstr>Trebuchet MS</vt:lpstr>
      <vt:lpstr>Verdana</vt:lpstr>
      <vt:lpstr>Wingdings</vt:lpstr>
      <vt:lpstr>ヒラギノ角ゴ Pro W3</vt:lpstr>
      <vt:lpstr>Anpassad formgivning</vt:lpstr>
      <vt:lpstr>blank</vt:lpstr>
      <vt:lpstr>Standardformgivning</vt:lpstr>
      <vt:lpstr>Standardtema</vt:lpstr>
      <vt:lpstr>Liggande powerpoint Region Halland</vt:lpstr>
      <vt:lpstr>Region Jönköpings län</vt:lpstr>
      <vt:lpstr>Medicinsk diagnostik</vt:lpstr>
      <vt:lpstr>1_Office-tema</vt:lpstr>
      <vt:lpstr>Tom presentation</vt:lpstr>
      <vt:lpstr>1_Standardformgivning</vt:lpstr>
      <vt:lpstr>Kommande Mål 3 program</vt:lpstr>
      <vt:lpstr>Alternativ</vt:lpstr>
      <vt:lpstr>Liggande presentation</vt:lpstr>
      <vt:lpstr>1_Region Jönköpings län</vt:lpstr>
      <vt:lpstr>2_Office-tema</vt:lpstr>
      <vt:lpstr>Office-tema</vt:lpstr>
      <vt:lpstr>Kalkylblad</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Flerkärnighet i Sydsverige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”Dalarna bidrar på ett tydligt och mycket positivt sätt till Sveriges ekonomiska utveckling.”  ur Region Dalarnas systemanalys för bättre infrastruktur</vt:lpstr>
      <vt:lpstr>PowerPoint-presentation</vt:lpstr>
      <vt:lpstr>PowerPoint-presentation</vt:lpstr>
      <vt:lpstr>PowerPoint-presentation</vt:lpstr>
      <vt:lpstr>PowerPoint-presentation</vt:lpstr>
      <vt:lpstr>PowerPoint-presentation</vt:lpstr>
      <vt:lpstr>PowerPoint-presentation</vt:lpstr>
      <vt:lpstr>PowerPoint-presentation</vt:lpstr>
      <vt:lpstr> Tillväxtstrategi för Halland ”Halland skall vara en mer attraktiv, inkluderande och konkurrenskraftig region 2020 än 2014” </vt:lpstr>
      <vt:lpstr>PowerPoint-presentation</vt:lpstr>
      <vt:lpstr>PowerPoint-presentation</vt:lpstr>
      <vt:lpstr>PowerPoint-presentation</vt:lpstr>
      <vt:lpstr>PowerPoint-presentation</vt:lpstr>
      <vt:lpstr>PowerPoint-presentation</vt:lpstr>
      <vt:lpstr>PowerPoint-presentation</vt:lpstr>
      <vt:lpstr>PowerPoint-presentation</vt:lpstr>
      <vt:lpstr>Infrastrukturbehov  Västra Götaland  </vt:lpstr>
      <vt:lpstr>5 Punkter</vt:lpstr>
      <vt:lpstr>Sverigeförhandlingen</vt:lpstr>
      <vt:lpstr>Pendelstråk </vt:lpstr>
      <vt:lpstr>Klimatmål</vt:lpstr>
      <vt:lpstr>Sjöfart och slussar</vt:lpstr>
      <vt:lpstr>Effektivisera för både personer och gods! </vt:lpstr>
      <vt:lpstr>PowerPoint-presentation</vt:lpstr>
      <vt:lpstr>Region Jönköpings län</vt:lpstr>
      <vt:lpstr>Vi blev region  1 januari 2015</vt:lpstr>
      <vt:lpstr>Två perspektiv  på framtiden</vt:lpstr>
      <vt:lpstr>Planering för nya höghastighetsbanor</vt:lpstr>
      <vt:lpstr>Dagens kapacitetsbehov</vt:lpstr>
      <vt:lpstr>Regionala kollektivtrafikens  krav på infrastrukturen</vt:lpstr>
      <vt:lpstr>Genomförda ÅVS:er Jönköpingsbanan och Y:et </vt:lpstr>
      <vt:lpstr>PowerPoint-presentation</vt:lpstr>
      <vt:lpstr>PowerPoint-presentation</vt:lpstr>
      <vt:lpstr>En Bättre Sits-samarbetet</vt:lpstr>
      <vt:lpstr>Hälften av Sverige</vt:lpstr>
      <vt:lpstr>Ny storregional systemanalys under framtagande </vt:lpstr>
      <vt:lpstr>Gemensamt inspel</vt:lpstr>
      <vt:lpstr>PowerPoint-presentation</vt:lpstr>
      <vt:lpstr>Inriktningsplanering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Stängs slussarna i Trollhättan och Göta älv 2030 krävs 140 000 lastbilar och 1 500 tåg – per år – för att hantera godset.</vt:lpstr>
      <vt:lpstr>PowerPoint-presentation</vt:lpstr>
      <vt:lpstr>PowerPoint-presentation</vt:lpstr>
      <vt:lpstr>PowerPoint-presentation</vt:lpstr>
      <vt:lpstr>Gävleborg nyckeln till norra Sverige och Mälardalens utveckling </vt:lpstr>
      <vt:lpstr>Region Gävleborg</vt:lpstr>
      <vt:lpstr>Strategiskt viktiga frågor</vt:lpstr>
      <vt:lpstr>Gävleborg</vt:lpstr>
      <vt:lpstr>Ostkustbanan</vt:lpstr>
      <vt:lpstr>Gävleborg möter framtiden</vt:lpstr>
      <vt:lpstr>PowerPoint-presentation</vt:lpstr>
      <vt:lpstr>Inriktningsplanering Västernorrlands län</vt:lpstr>
      <vt:lpstr>Urbanisering</vt:lpstr>
      <vt:lpstr>Befolkningsutveckling 1995 -2015 </vt:lpstr>
      <vt:lpstr>PowerPoint-presentation</vt:lpstr>
      <vt:lpstr>Klimatutsläpp Västernorrland </vt:lpstr>
      <vt:lpstr>Ett regionalt pussel</vt:lpstr>
      <vt:lpstr>Utmaningar </vt:lpstr>
      <vt:lpstr> Målbild restider 2035 </vt:lpstr>
      <vt:lpstr>Restider</vt:lpstr>
      <vt:lpstr>Prioriteringar  Nationell plan  2018-2029</vt:lpstr>
      <vt:lpstr>PowerPoint-presentation</vt:lpstr>
      <vt:lpstr>PowerPoint-presentation</vt:lpstr>
      <vt:lpstr>Innovativt och attraktivt</vt:lpstr>
      <vt:lpstr>Jämtland Härjedalen</vt:lpstr>
      <vt:lpstr>Det lyser i Mittnorden!</vt:lpstr>
      <vt:lpstr>Meråkerbanan</vt:lpstr>
      <vt:lpstr>Meråkerbanan - Mittbanan</vt:lpstr>
      <vt:lpstr>PowerPoint-presentation</vt:lpstr>
      <vt:lpstr>Ekonomiska ramar för transportinfrastruktur</vt:lpstr>
      <vt:lpstr>PowerPoint-presentation</vt:lpstr>
      <vt:lpstr>Sammanfattning</vt:lpstr>
      <vt:lpstr>PowerPoint-presentation</vt:lpstr>
      <vt:lpstr>PowerPoint-presentation</vt:lpstr>
      <vt:lpstr>Hållbarhetsperspektivet   utifrån våra utgångspunkter</vt:lpstr>
      <vt:lpstr>Fortsatt hög tillväxt</vt:lpstr>
      <vt:lpstr>Botniska korridoren &amp; Malmbanan - ScanMed</vt:lpstr>
      <vt:lpstr>Norrbotniabanan</vt:lpstr>
      <vt:lpstr>Stambanan genom övre Norrland</vt:lpstr>
      <vt:lpstr>Sjöfart</vt:lpstr>
      <vt:lpstr>BK-74</vt:lpstr>
      <vt:lpstr>PowerPoint-presentation</vt:lpstr>
      <vt:lpstr>Sammanfattning</vt:lpstr>
      <vt:lpstr>PowerPoint-presentation</vt:lpstr>
    </vt:vector>
  </TitlesOfParts>
  <Company>Trafikverket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Hammarlund Sten, US</dc:creator>
  <cp:lastModifiedBy>Helsing Susanna, Knw</cp:lastModifiedBy>
  <cp:revision>165</cp:revision>
  <dcterms:created xsi:type="dcterms:W3CDTF">2015-03-16T07:51:44Z</dcterms:created>
  <dcterms:modified xsi:type="dcterms:W3CDTF">2015-09-16T12:25:09Z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0x010100F6C21CFA215ECF4F9B04834448830796</vt:lpwstr>
  </property>
</Properties>
</file>