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6"/>
    <p:sldMasterId id="2147483648" r:id="rId7"/>
    <p:sldMasterId id="2147483657" r:id="rId8"/>
    <p:sldMasterId id="2147483673" r:id="rId9"/>
  </p:sldMasterIdLst>
  <p:notesMasterIdLst>
    <p:notesMasterId r:id="rId24"/>
  </p:notesMasterIdLst>
  <p:handoutMasterIdLst>
    <p:handoutMasterId r:id="rId25"/>
  </p:handoutMasterIdLst>
  <p:sldIdLst>
    <p:sldId id="300" r:id="rId10"/>
    <p:sldId id="301" r:id="rId11"/>
    <p:sldId id="311" r:id="rId12"/>
    <p:sldId id="317" r:id="rId13"/>
    <p:sldId id="326" r:id="rId14"/>
    <p:sldId id="328" r:id="rId15"/>
    <p:sldId id="329" r:id="rId16"/>
    <p:sldId id="330" r:id="rId17"/>
    <p:sldId id="331" r:id="rId18"/>
    <p:sldId id="332" r:id="rId19"/>
    <p:sldId id="333" r:id="rId20"/>
    <p:sldId id="334" r:id="rId21"/>
    <p:sldId id="327" r:id="rId22"/>
    <p:sldId id="307"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42" userDrawn="1">
          <p15:clr>
            <a:srgbClr val="A4A3A4"/>
          </p15:clr>
        </p15:guide>
        <p15:guide id="2" orient="horz" pos="799" userDrawn="1">
          <p15:clr>
            <a:srgbClr val="A4A3A4"/>
          </p15:clr>
        </p15:guide>
        <p15:guide id="3" orient="horz" pos="3884" userDrawn="1">
          <p15:clr>
            <a:srgbClr val="A4A3A4"/>
          </p15:clr>
        </p15:guide>
        <p15:guide id="4" orient="horz" pos="2160" userDrawn="1">
          <p15:clr>
            <a:srgbClr val="A4A3A4"/>
          </p15:clr>
        </p15:guide>
        <p15:guide id="5" pos="4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0611"/>
    <a:srgbClr val="D80611"/>
    <a:srgbClr val="D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0000" autoAdjust="0"/>
  </p:normalViewPr>
  <p:slideViewPr>
    <p:cSldViewPr snapToGrid="0">
      <p:cViewPr varScale="1">
        <p:scale>
          <a:sx n="67" d="100"/>
          <a:sy n="67" d="100"/>
        </p:scale>
        <p:origin x="660" y="44"/>
      </p:cViewPr>
      <p:guideLst>
        <p:guide pos="7242"/>
        <p:guide orient="horz" pos="799"/>
        <p:guide orient="horz" pos="3884"/>
        <p:guide orient="horz" pos="2160"/>
        <p:guide pos="438"/>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2023-05-24</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2023-05-24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C28DB-0B93-0D44-B557-78CD4D04AE3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2593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C28DB-0B93-0D44-B557-78CD4D04AE3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3671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C28DB-0B93-0D44-B557-78CD4D04AE3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1507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63" name="Platshållare för anteckningar 2"/>
          <p:cNvSpPr>
            <a:spLocks noGrp="1"/>
          </p:cNvSpPr>
          <p:nvPr>
            <p:ph type="body" idx="1"/>
          </p:nvPr>
        </p:nvSpPr>
        <p:spPr bwMode="auto">
          <a:noFill/>
        </p:spPr>
        <p:txBody>
          <a:bodyPr wrap="square" numCol="1" anchor="t" anchorCtr="0" compatLnSpc="1">
            <a:prstTxWarp prst="textNoShape">
              <a:avLst/>
            </a:prstTxWarp>
          </a:bodyPr>
          <a:lstStyle/>
          <a:p>
            <a:r>
              <a:rPr lang="sv-SE" sz="800" dirty="0"/>
              <a:t>I ett vägbyggnadsprojekt kan det i vissa fall finnas ett behov av att tillfälligt använda markområden under byggtiden. Det kan t.ex. behövas för tillfälliga transportvägar och för upplag av massor. Trafikverket kan i vägplanen reservera mark för detta genom en tillfällig tidsbegränsad nyttjanderätt. Marken återlämnas till fastighetsägaren efter angiven tid. </a:t>
            </a:r>
            <a:r>
              <a:rPr lang="sv-SE" sz="800" kern="1200" dirty="0">
                <a:solidFill>
                  <a:schemeClr val="tx1"/>
                </a:solidFill>
                <a:latin typeface="+mn-lt"/>
                <a:ea typeface="+mn-ea"/>
                <a:cs typeface="+mn-cs"/>
              </a:rPr>
              <a:t>Vi betalar ersättning till fastighetsägaren för den tillfälliga nyttjanderätten.</a:t>
            </a:r>
            <a:endParaRPr lang="sv-SE" sz="800" dirty="0"/>
          </a:p>
          <a:p>
            <a:endParaRPr lang="sv-SE" dirty="0"/>
          </a:p>
          <a:p>
            <a:endParaRPr lang="sv-SE" dirty="0"/>
          </a:p>
        </p:txBody>
      </p:sp>
      <p:sp>
        <p:nvSpPr>
          <p:cNvPr id="40964"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6E6168-2115-46FA-BB0A-045A2E80EB8A}" type="slidenum">
              <a:rPr lang="sv-SE" smtClean="0"/>
              <a:pPr/>
              <a:t>10</a:t>
            </a:fld>
            <a:endParaRPr lang="sv-SE"/>
          </a:p>
        </p:txBody>
      </p:sp>
    </p:spTree>
    <p:extLst>
      <p:ext uri="{BB962C8B-B14F-4D97-AF65-F5344CB8AC3E}">
        <p14:creationId xmlns:p14="http://schemas.microsoft.com/office/powerpoint/2010/main" val="349134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fontScale="92500"/>
          </a:bodyPr>
          <a:lstStyle/>
          <a:p>
            <a:pPr>
              <a:defRPr/>
            </a:pPr>
            <a:r>
              <a:rPr lang="sv-SE" sz="800" dirty="0"/>
              <a:t>Vid intrång bestäms ersättningen i enlighet med Väglagens regler. Väglagen hänvisar sedan vidare till ersättningsreglerna i fjärde kapitlet expropriationslagen.</a:t>
            </a:r>
          </a:p>
          <a:p>
            <a:pPr>
              <a:defRPr/>
            </a:pPr>
            <a:endParaRPr lang="sv-SE" sz="800" dirty="0"/>
          </a:p>
          <a:p>
            <a:pPr>
              <a:defRPr/>
            </a:pPr>
            <a:r>
              <a:rPr lang="sv-SE" sz="800" dirty="0"/>
              <a:t>Vilka är det då som kan få ersättning vid intrång på grund av byggande av väg. Jo, det är fastighetsägare, servitutshavare </a:t>
            </a:r>
            <a:r>
              <a:rPr lang="sv-SE" sz="800" i="1" dirty="0"/>
              <a:t>(t.ex. rätt att köra på anans väg, ta vatten ur brunn etc.) </a:t>
            </a:r>
            <a:r>
              <a:rPr lang="sv-SE" sz="800" dirty="0"/>
              <a:t>och nyttjanderättshavare som t.ex. jordbruksarrendatorer. </a:t>
            </a:r>
          </a:p>
          <a:p>
            <a:pPr>
              <a:defRPr/>
            </a:pPr>
            <a:r>
              <a:rPr lang="sv-SE" sz="800" dirty="0"/>
              <a:t> </a:t>
            </a:r>
          </a:p>
          <a:p>
            <a:pPr>
              <a:defRPr/>
            </a:pPr>
            <a:r>
              <a:rPr lang="sv-SE" sz="800" dirty="0"/>
              <a:t>Ersättningen ska täcka fastighetens marknadsvärdesminskning, dvs. skillnaden mellan fastighetens marknadsvärde innan vägbygget och efter ska ersättas. I ersättningen för marknadsvärdesminskningen ingår ersättning för markintrång, byggnader som rivs, träd som avverkas, </a:t>
            </a:r>
            <a:r>
              <a:rPr lang="sv-SE" sz="800" dirty="0" err="1"/>
              <a:t>immissioner</a:t>
            </a:r>
            <a:r>
              <a:rPr lang="sv-SE" sz="800" dirty="0"/>
              <a:t> m.m. Den 1 augusti 2010 gjordes en förändring i expropriationslagen som innebär att Trafikverket ska ersätta fastighetsägaren med ytterligare 25 % på den uppkomna marknadsvärdesminskningen.   </a:t>
            </a:r>
          </a:p>
          <a:p>
            <a:pPr>
              <a:defRPr/>
            </a:pPr>
            <a:r>
              <a:rPr lang="sv-SE" sz="800" dirty="0"/>
              <a:t> </a:t>
            </a:r>
          </a:p>
          <a:p>
            <a:pPr>
              <a:defRPr/>
            </a:pPr>
            <a:r>
              <a:rPr lang="sv-SE" sz="800" dirty="0"/>
              <a:t>Utöver marknadsvärdesminskningen utgår ersättning för annan skada. Det är en ersättning till fastighetsägare eller rörelseidkare för ökade kostnader eller minskade intäkter som drabbat dem personligen och som är direkt orsakade av markintrånget, t.ex. skördeskador, flyttkostnader och omställningskostnader och förtidig avverkning. </a:t>
            </a:r>
          </a:p>
          <a:p>
            <a:pPr>
              <a:defRPr/>
            </a:pPr>
            <a:r>
              <a:rPr lang="sv-SE" sz="800" dirty="0"/>
              <a:t> </a:t>
            </a:r>
          </a:p>
          <a:p>
            <a:pPr>
              <a:defRPr/>
            </a:pPr>
            <a:r>
              <a:rPr lang="sv-SE" sz="800" dirty="0"/>
              <a:t>Ersättningen räknas upp med index och ränta från den dag marken tas i anspråk, till dess att utbetalning sker. </a:t>
            </a:r>
          </a:p>
          <a:p>
            <a:pPr>
              <a:defRPr/>
            </a:pPr>
            <a:endParaRPr lang="sv-SE" sz="800" dirty="0"/>
          </a:p>
          <a:p>
            <a:pPr>
              <a:defRPr/>
            </a:pPr>
            <a:r>
              <a:rPr lang="sv-SE" sz="800" dirty="0"/>
              <a:t>Ersättningen för intrånget ska bedömas på ett rättvist och rättssäkert sätt. Det innebär att lika fall ska behandlas lika och ersättningen ska vara förutsägbar och kunna motiveras utifrån förhållandena på den enskilda fastigheten. </a:t>
            </a:r>
          </a:p>
          <a:p>
            <a:pPr>
              <a:defRPr/>
            </a:pPr>
            <a:r>
              <a:rPr lang="sv-SE" sz="800" dirty="0"/>
              <a:t> </a:t>
            </a:r>
          </a:p>
          <a:p>
            <a:pPr>
              <a:defRPr/>
            </a:pPr>
            <a:r>
              <a:rPr lang="sv-SE" sz="800" dirty="0"/>
              <a:t>Om synnerligt men (</a:t>
            </a:r>
            <a:r>
              <a:rPr lang="sv-SE" sz="800" i="1" dirty="0"/>
              <a:t>mycket stort intrång i den pågående markanvändningen</a:t>
            </a:r>
            <a:r>
              <a:rPr lang="sv-SE" sz="800" dirty="0"/>
              <a:t>) för fastigheten eller del därav skulle uppstå kan inlösen av området bli aktuellt. </a:t>
            </a:r>
          </a:p>
          <a:p>
            <a:pPr>
              <a:defRPr/>
            </a:pPr>
            <a:endParaRPr lang="sv-SE" sz="800" dirty="0"/>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latin typeface="+mn-lt"/>
                <a:ea typeface="+mn-ea"/>
                <a:cs typeface="+mn-cs"/>
              </a:rPr>
              <a:t>En fastighetsägare kan i undantagsfall få sin fastighet inlöst även innan en plan har fastställts. Det gäller om fastighetsägaren har en mycket besvärlig situation (det vill säga då fastighetsägaren av skäl som till exempel dödsfall eller skilsmässa är tvungen att sälja fastigheten under just den här perioden) och det är sannolikt att fastigheten kommer att behövas för en väg.</a:t>
            </a:r>
          </a:p>
          <a:p>
            <a:pPr>
              <a:defRPr/>
            </a:pPr>
            <a:endParaRPr lang="sv-SE" sz="800" dirty="0"/>
          </a:p>
        </p:txBody>
      </p:sp>
      <p:sp>
        <p:nvSpPr>
          <p:cNvPr id="45060"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6511DE-10DB-4206-8B31-9E4928A3EFF3}" type="slidenum">
              <a:rPr lang="sv-SE" smtClean="0"/>
              <a:pPr/>
              <a:t>11</a:t>
            </a:fld>
            <a:endParaRPr lang="sv-SE"/>
          </a:p>
        </p:txBody>
      </p:sp>
    </p:spTree>
    <p:extLst>
      <p:ext uri="{BB962C8B-B14F-4D97-AF65-F5344CB8AC3E}">
        <p14:creationId xmlns:p14="http://schemas.microsoft.com/office/powerpoint/2010/main" val="238640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8131" name="Platshållare för anteckningar 2"/>
          <p:cNvSpPr>
            <a:spLocks noGrp="1"/>
          </p:cNvSpPr>
          <p:nvPr>
            <p:ph type="body" idx="1"/>
          </p:nvPr>
        </p:nvSpPr>
        <p:spPr bwMode="auto">
          <a:noFill/>
        </p:spPr>
        <p:txBody>
          <a:bodyPr wrap="square" numCol="1" anchor="t" anchorCtr="0" compatLnSpc="1">
            <a:prstTxWarp prst="textNoShape">
              <a:avLst/>
            </a:prstTxWarp>
          </a:bodyPr>
          <a:lstStyle/>
          <a:p>
            <a:r>
              <a:rPr lang="sv-SE" sz="800" dirty="0"/>
              <a:t>Vid ersättning för intrång på tomtmark ersätts värdet på den mark som tas i anspråk. (Vid frågor: Kommentera att</a:t>
            </a:r>
            <a:r>
              <a:rPr lang="sv-SE" sz="800" baseline="0" dirty="0"/>
              <a:t> det oftast är ett marginalvärde och inte ett genomsnittsvärde som ersätts).</a:t>
            </a:r>
            <a:endParaRPr lang="sv-SE" sz="800" dirty="0"/>
          </a:p>
          <a:p>
            <a:r>
              <a:rPr lang="sv-SE" sz="800" dirty="0"/>
              <a:t> </a:t>
            </a:r>
          </a:p>
          <a:p>
            <a:r>
              <a:rPr lang="sv-SE" sz="800" dirty="0"/>
              <a:t>Dessutom ersätts de träd, buskar och staket som tas i ner i samband med markintrånget. Dessa tomtanläggningar värderas sedan efter hur pass stor betydelse de haft för tomtens marknadsvärde.   </a:t>
            </a:r>
          </a:p>
          <a:p>
            <a:r>
              <a:rPr lang="sv-SE" sz="800" dirty="0"/>
              <a:t> </a:t>
            </a:r>
          </a:p>
          <a:p>
            <a:r>
              <a:rPr lang="sv-SE" sz="800" dirty="0"/>
              <a:t>Även annan skada kan ersättas (</a:t>
            </a:r>
            <a:r>
              <a:rPr lang="sv-SE" sz="800" i="1" dirty="0"/>
              <a:t>t.ex. flyttkostnader, unika tomtanläggningar som ej går att flytta och som ej påverkar marknadsvärdet</a:t>
            </a:r>
            <a:r>
              <a:rPr lang="sv-SE" sz="800" dirty="0"/>
              <a:t>).</a:t>
            </a:r>
          </a:p>
          <a:p>
            <a:endParaRPr lang="sv-SE" dirty="0"/>
          </a:p>
        </p:txBody>
      </p:sp>
      <p:sp>
        <p:nvSpPr>
          <p:cNvPr id="48132"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4FE651-6A7D-43C3-B1BE-E74E505634D8}" type="slidenum">
              <a:rPr lang="sv-SE" smtClean="0"/>
              <a:pPr/>
              <a:t>12</a:t>
            </a:fld>
            <a:endParaRPr lang="sv-SE"/>
          </a:p>
        </p:txBody>
      </p:sp>
    </p:spTree>
    <p:extLst>
      <p:ext uri="{BB962C8B-B14F-4D97-AF65-F5344CB8AC3E}">
        <p14:creationId xmlns:p14="http://schemas.microsoft.com/office/powerpoint/2010/main" val="4104963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v">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87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07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text &amp;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a:lvl1pPr>
          </a:lstStyle>
          <a:p>
            <a:r>
              <a:rPr lang="sv-SE" dirty="0"/>
              <a:t>Klicka – lägg till rubrik</a:t>
            </a:r>
          </a:p>
        </p:txBody>
      </p:sp>
      <p:sp>
        <p:nvSpPr>
          <p:cNvPr id="8" name="Platshållare för text 7"/>
          <p:cNvSpPr>
            <a:spLocks noGrp="1"/>
          </p:cNvSpPr>
          <p:nvPr>
            <p:ph type="body" sz="quarter" idx="12" hasCustomPrompt="1"/>
          </p:nvPr>
        </p:nvSpPr>
        <p:spPr>
          <a:xfrm>
            <a:off x="696000" y="3284970"/>
            <a:ext cx="10800000" cy="1800000"/>
          </a:xfrm>
          <a:prstGeom prst="rect">
            <a:avLst/>
          </a:prstGeom>
        </p:spPr>
        <p:txBody>
          <a:bodyPr/>
          <a:lstStyle>
            <a:lvl1pPr marL="0" indent="0" algn="ctr">
              <a:lnSpc>
                <a:spcPct val="100000"/>
              </a:lnSpc>
              <a:buFont typeface="+mj-lt"/>
              <a:buNone/>
              <a:defRPr sz="2400" spc="0" baseline="0"/>
            </a:lvl1pPr>
            <a:lvl2pPr marL="575100" indent="-342900">
              <a:buFont typeface="+mj-lt"/>
              <a:buAutoNum type="arabicPeriod"/>
              <a:defRPr/>
            </a:lvl2pPr>
            <a:lvl3pPr marL="805500" indent="-342900">
              <a:buFont typeface="+mj-lt"/>
              <a:buAutoNum type="arabicPeriod"/>
              <a:defRPr/>
            </a:lvl3pPr>
            <a:lvl4pPr marL="1035900" indent="-342900">
              <a:buFont typeface="+mj-lt"/>
              <a:buAutoNum type="arabicPeriod"/>
              <a:defRPr/>
            </a:lvl4pPr>
            <a:lvl5pPr marL="1230300" indent="-342900">
              <a:buFont typeface="+mj-lt"/>
              <a:buAutoNum type="arabicPeriod"/>
              <a:defRPr/>
            </a:lvl5pPr>
          </a:lstStyle>
          <a:p>
            <a:pPr lvl="0"/>
            <a:r>
              <a:rPr lang="sv-SE" dirty="0"/>
              <a:t>Skriv text här</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6" name="Platshållare för text 5"/>
          <p:cNvSpPr>
            <a:spLocks noGrp="1"/>
          </p:cNvSpPr>
          <p:nvPr>
            <p:ph type="body" sz="quarter" idx="17" hasCustomPrompt="1"/>
          </p:nvPr>
        </p:nvSpPr>
        <p:spPr>
          <a:xfrm>
            <a:off x="694800" y="5529600"/>
            <a:ext cx="2739600" cy="925200"/>
          </a:xfrm>
          <a:prstGeom prst="rect">
            <a:avLst/>
          </a:prstGeom>
        </p:spPr>
        <p:txBody>
          <a:bodyPr/>
          <a:lstStyle>
            <a:lvl1pPr marL="0" indent="0">
              <a:buNone/>
              <a:defRPr/>
            </a:lvl1pPr>
          </a:lstStyle>
          <a:p>
            <a:pPr lvl="0"/>
            <a:r>
              <a:rPr lang="sv-SE" dirty="0"/>
              <a:t>Plats för EU-logotyp</a:t>
            </a:r>
          </a:p>
        </p:txBody>
      </p:sp>
    </p:spTree>
    <p:extLst>
      <p:ext uri="{BB962C8B-B14F-4D97-AF65-F5344CB8AC3E}">
        <p14:creationId xmlns:p14="http://schemas.microsoft.com/office/powerpoint/2010/main" val="227931106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a:t>Rubrik</a:t>
            </a:r>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a:t>Bild</a:t>
            </a:r>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2920636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hö, bild vä">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a:t>Rubrik</a:t>
            </a:r>
          </a:p>
        </p:txBody>
      </p:sp>
      <p:sp>
        <p:nvSpPr>
          <p:cNvPr id="7" name="Platshållare för bild 9"/>
          <p:cNvSpPr>
            <a:spLocks noGrp="1"/>
          </p:cNvSpPr>
          <p:nvPr>
            <p:ph type="pic" sz="quarter" idx="13" hasCustomPrompt="1"/>
          </p:nvPr>
        </p:nvSpPr>
        <p:spPr>
          <a:xfrm>
            <a:off x="694800" y="1269000"/>
            <a:ext cx="5040000" cy="4320000"/>
          </a:xfrm>
          <a:prstGeom prst="rect">
            <a:avLst/>
          </a:prstGeom>
        </p:spPr>
        <p:txBody>
          <a:bodyPr/>
          <a:lstStyle>
            <a:lvl1pPr marL="0" indent="0">
              <a:buNone/>
              <a:defRPr/>
            </a:lvl1pPr>
          </a:lstStyle>
          <a:p>
            <a:r>
              <a:rPr lang="sv-SE" dirty="0"/>
              <a:t>Bild</a:t>
            </a:r>
          </a:p>
        </p:txBody>
      </p:sp>
      <p:sp>
        <p:nvSpPr>
          <p:cNvPr id="2" name="Platshållare för datum 1"/>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8" name="Platshållare för text 7"/>
          <p:cNvSpPr>
            <a:spLocks noGrp="1"/>
          </p:cNvSpPr>
          <p:nvPr>
            <p:ph type="body" sz="quarter" idx="12"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1106066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a:t>Diagram</a:t>
            </a:r>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558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amp;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10800000" cy="900000"/>
          </a:xfrm>
          <a:prstGeom prst="rect">
            <a:avLst/>
          </a:prstGeom>
        </p:spPr>
        <p:txBody>
          <a:bodyPr anchor="ctr"/>
          <a:lstStyle>
            <a:lvl1pPr algn="ctr">
              <a:defRPr sz="4000" baseline="0"/>
            </a:lvl1pPr>
          </a:lstStyle>
          <a:p>
            <a:r>
              <a:rPr lang="sv-SE" dirty="0"/>
              <a:t>Klicka – lägg till rubrik</a:t>
            </a:r>
          </a:p>
        </p:txBody>
      </p:sp>
      <p:sp>
        <p:nvSpPr>
          <p:cNvPr id="8" name="Platshållare för text 7"/>
          <p:cNvSpPr>
            <a:spLocks noGrp="1"/>
          </p:cNvSpPr>
          <p:nvPr>
            <p:ph type="body" sz="quarter" idx="12" hasCustomPrompt="1"/>
          </p:nvPr>
        </p:nvSpPr>
        <p:spPr>
          <a:xfrm>
            <a:off x="696000" y="2170062"/>
            <a:ext cx="5040000" cy="3420000"/>
          </a:xfrm>
          <a:prstGeom prst="rect">
            <a:avLst/>
          </a:prstGeom>
        </p:spPr>
        <p:txBody>
          <a:bodyPr/>
          <a:lstStyle>
            <a:lvl1pPr marL="0" indent="0">
              <a:lnSpc>
                <a:spcPct val="100000"/>
              </a:lnSpc>
              <a:buNone/>
              <a:defRPr sz="2000" spc="0"/>
            </a:lvl1pPr>
            <a:lvl2pPr marL="232200" indent="0">
              <a:buNone/>
              <a:defRPr/>
            </a:lvl2pPr>
            <a:lvl3pPr marL="462600" indent="0">
              <a:buNone/>
              <a:defRPr/>
            </a:lvl3pPr>
            <a:lvl4pPr marL="693000" indent="0">
              <a:buNone/>
              <a:defRPr/>
            </a:lvl4pPr>
            <a:lvl5pPr marL="887400" indent="0">
              <a:buNone/>
              <a:defRPr/>
            </a:lvl5pPr>
          </a:lstStyle>
          <a:p>
            <a:pPr lvl="0"/>
            <a:r>
              <a:rPr lang="sv-SE" dirty="0"/>
              <a:t>Skriv text här</a:t>
            </a:r>
          </a:p>
        </p:txBody>
      </p:sp>
      <p:sp>
        <p:nvSpPr>
          <p:cNvPr id="6" name="Platshållare för diagram 5"/>
          <p:cNvSpPr>
            <a:spLocks noGrp="1"/>
          </p:cNvSpPr>
          <p:nvPr>
            <p:ph type="chart" sz="quarter" idx="13" hasCustomPrompt="1"/>
          </p:nvPr>
        </p:nvSpPr>
        <p:spPr>
          <a:xfrm>
            <a:off x="6454800" y="2169000"/>
            <a:ext cx="5040000" cy="3421062"/>
          </a:xfrm>
          <a:prstGeom prst="rect">
            <a:avLst/>
          </a:prstGeom>
        </p:spPr>
        <p:txBody>
          <a:bodyPr/>
          <a:lstStyle>
            <a:lvl1pPr marL="0" indent="0">
              <a:buNone/>
              <a:defRPr/>
            </a:lvl1pPr>
          </a:lstStyle>
          <a:p>
            <a:r>
              <a:rPr lang="sv-SE" dirty="0"/>
              <a:t>Diagram</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715869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AAFC9A13-E456-4EEE-A8FD-B7237E6780C6}" type="slidenum">
              <a:rPr lang="sv-SE" altLang="sv-SE"/>
              <a:pPr>
                <a:defRPr/>
              </a:pPr>
              <a:t>‹#›</a:t>
            </a:fld>
            <a:endParaRPr lang="sv-SE" altLang="sv-SE"/>
          </a:p>
        </p:txBody>
      </p:sp>
    </p:spTree>
    <p:extLst>
      <p:ext uri="{BB962C8B-B14F-4D97-AF65-F5344CB8AC3E}">
        <p14:creationId xmlns:p14="http://schemas.microsoft.com/office/powerpoint/2010/main" val="383584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A0909AC3-E5D5-49AC-9D4E-F1AF3D2A7465}" type="slidenum">
              <a:rPr lang="sv-SE" altLang="sv-SE"/>
              <a:pPr>
                <a:defRPr/>
              </a:pPr>
              <a:t>‹#›</a:t>
            </a:fld>
            <a:endParaRPr lang="sv-SE" altLang="sv-SE"/>
          </a:p>
        </p:txBody>
      </p:sp>
    </p:spTree>
    <p:extLst>
      <p:ext uri="{BB962C8B-B14F-4D97-AF65-F5344CB8AC3E}">
        <p14:creationId xmlns:p14="http://schemas.microsoft.com/office/powerpoint/2010/main" val="1798366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39"/>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D55E1287-B4F9-4B09-B283-DDCECFCB6D5C}" type="slidenum">
              <a:rPr lang="sv-SE" altLang="sv-SE"/>
              <a:pPr>
                <a:defRPr/>
              </a:pPr>
              <a:t>‹#›</a:t>
            </a:fld>
            <a:endParaRPr lang="sv-SE" altLang="sv-SE"/>
          </a:p>
        </p:txBody>
      </p:sp>
    </p:spTree>
    <p:extLst>
      <p:ext uri="{BB962C8B-B14F-4D97-AF65-F5344CB8AC3E}">
        <p14:creationId xmlns:p14="http://schemas.microsoft.com/office/powerpoint/2010/main" val="1033459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pPr>
              <a:defRPr/>
            </a:pPr>
            <a:fld id="{ACB74AB7-E900-4E3D-BE6E-82C10A087976}" type="slidenum">
              <a:rPr lang="sv-SE" altLang="sv-SE"/>
              <a:pPr>
                <a:defRPr/>
              </a:pPr>
              <a:t>‹#›</a:t>
            </a:fld>
            <a:endParaRPr lang="sv-SE" altLang="sv-SE"/>
          </a:p>
        </p:txBody>
      </p:sp>
    </p:spTree>
    <p:extLst>
      <p:ext uri="{BB962C8B-B14F-4D97-AF65-F5344CB8AC3E}">
        <p14:creationId xmlns:p14="http://schemas.microsoft.com/office/powerpoint/2010/main" val="48546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text röd bakgrund">
    <p:bg>
      <p:bgPr>
        <a:solidFill>
          <a:srgbClr val="D7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baseline="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8"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9"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0"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69092224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40317" y="365126"/>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40318" y="2505075"/>
            <a:ext cx="5158316"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71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9" name="Rectangle 6"/>
          <p:cNvSpPr>
            <a:spLocks noGrp="1" noChangeArrowheads="1"/>
          </p:cNvSpPr>
          <p:nvPr>
            <p:ph type="sldNum" sz="quarter" idx="12"/>
          </p:nvPr>
        </p:nvSpPr>
        <p:spPr>
          <a:ln/>
        </p:spPr>
        <p:txBody>
          <a:bodyPr/>
          <a:lstStyle>
            <a:lvl1pPr>
              <a:defRPr/>
            </a:lvl1pPr>
          </a:lstStyle>
          <a:p>
            <a:pPr>
              <a:defRPr/>
            </a:pPr>
            <a:fld id="{62120B5E-EFD3-4059-8C2B-A640EBB8D026}" type="slidenum">
              <a:rPr lang="sv-SE" altLang="sv-SE"/>
              <a:pPr>
                <a:defRPr/>
              </a:pPr>
              <a:t>‹#›</a:t>
            </a:fld>
            <a:endParaRPr lang="sv-SE" altLang="sv-SE"/>
          </a:p>
        </p:txBody>
      </p:sp>
    </p:spTree>
    <p:extLst>
      <p:ext uri="{BB962C8B-B14F-4D97-AF65-F5344CB8AC3E}">
        <p14:creationId xmlns:p14="http://schemas.microsoft.com/office/powerpoint/2010/main" val="2752972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5" name="Rectangle 6"/>
          <p:cNvSpPr>
            <a:spLocks noGrp="1" noChangeArrowheads="1"/>
          </p:cNvSpPr>
          <p:nvPr>
            <p:ph type="sldNum" sz="quarter" idx="12"/>
          </p:nvPr>
        </p:nvSpPr>
        <p:spPr>
          <a:ln/>
        </p:spPr>
        <p:txBody>
          <a:bodyPr/>
          <a:lstStyle>
            <a:lvl1pPr>
              <a:defRPr/>
            </a:lvl1pPr>
          </a:lstStyle>
          <a:p>
            <a:pPr>
              <a:defRPr/>
            </a:pPr>
            <a:fld id="{6A2F62B6-0236-4763-A8F1-FD3DFAA35782}" type="slidenum">
              <a:rPr lang="sv-SE" altLang="sv-SE"/>
              <a:pPr>
                <a:defRPr/>
              </a:pPr>
              <a:t>‹#›</a:t>
            </a:fld>
            <a:endParaRPr lang="sv-SE" altLang="sv-SE"/>
          </a:p>
        </p:txBody>
      </p:sp>
    </p:spTree>
    <p:extLst>
      <p:ext uri="{BB962C8B-B14F-4D97-AF65-F5344CB8AC3E}">
        <p14:creationId xmlns:p14="http://schemas.microsoft.com/office/powerpoint/2010/main" val="401705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4" name="Rectangle 6"/>
          <p:cNvSpPr>
            <a:spLocks noGrp="1" noChangeArrowheads="1"/>
          </p:cNvSpPr>
          <p:nvPr>
            <p:ph type="sldNum" sz="quarter" idx="12"/>
          </p:nvPr>
        </p:nvSpPr>
        <p:spPr>
          <a:ln/>
        </p:spPr>
        <p:txBody>
          <a:bodyPr/>
          <a:lstStyle>
            <a:lvl1pPr>
              <a:defRPr/>
            </a:lvl1pPr>
          </a:lstStyle>
          <a:p>
            <a:pPr>
              <a:defRPr/>
            </a:pPr>
            <a:fld id="{4F97D139-DD94-4CF0-9B0A-E3C3AD3864B8}" type="slidenum">
              <a:rPr lang="sv-SE" altLang="sv-SE"/>
              <a:pPr>
                <a:defRPr/>
              </a:pPr>
              <a:t>‹#›</a:t>
            </a:fld>
            <a:endParaRPr lang="sv-SE" altLang="sv-SE"/>
          </a:p>
        </p:txBody>
      </p:sp>
    </p:spTree>
    <p:extLst>
      <p:ext uri="{BB962C8B-B14F-4D97-AF65-F5344CB8AC3E}">
        <p14:creationId xmlns:p14="http://schemas.microsoft.com/office/powerpoint/2010/main" val="21521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pPr>
              <a:defRPr/>
            </a:pPr>
            <a:fld id="{CBCD6119-B3DF-4D63-B7CC-F07E844F13AF}" type="slidenum">
              <a:rPr lang="sv-SE" altLang="sv-SE"/>
              <a:pPr>
                <a:defRPr/>
              </a:pPr>
              <a:t>‹#›</a:t>
            </a:fld>
            <a:endParaRPr lang="sv-SE" altLang="sv-SE"/>
          </a:p>
        </p:txBody>
      </p:sp>
    </p:spTree>
    <p:extLst>
      <p:ext uri="{BB962C8B-B14F-4D97-AF65-F5344CB8AC3E}">
        <p14:creationId xmlns:p14="http://schemas.microsoft.com/office/powerpoint/2010/main" val="930116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pPr>
              <a:defRPr/>
            </a:pPr>
            <a:fld id="{8FB1319B-D0C4-47A8-8E5F-934E95F160F7}" type="slidenum">
              <a:rPr lang="sv-SE" altLang="sv-SE"/>
              <a:pPr>
                <a:defRPr/>
              </a:pPr>
              <a:t>‹#›</a:t>
            </a:fld>
            <a:endParaRPr lang="sv-SE" altLang="sv-SE"/>
          </a:p>
        </p:txBody>
      </p:sp>
    </p:spTree>
    <p:extLst>
      <p:ext uri="{BB962C8B-B14F-4D97-AF65-F5344CB8AC3E}">
        <p14:creationId xmlns:p14="http://schemas.microsoft.com/office/powerpoint/2010/main" val="2997574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F61BD893-7A2B-4A14-8C3B-EB51FD6FA1B9}" type="slidenum">
              <a:rPr lang="sv-SE" altLang="sv-SE"/>
              <a:pPr>
                <a:defRPr/>
              </a:pPr>
              <a:t>‹#›</a:t>
            </a:fld>
            <a:endParaRPr lang="sv-SE" altLang="sv-SE"/>
          </a:p>
        </p:txBody>
      </p:sp>
    </p:spTree>
    <p:extLst>
      <p:ext uri="{BB962C8B-B14F-4D97-AF65-F5344CB8AC3E}">
        <p14:creationId xmlns:p14="http://schemas.microsoft.com/office/powerpoint/2010/main" val="726145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E4FFAD5F-7ADB-48F6-A932-C157BB224432}" type="slidenum">
              <a:rPr lang="sv-SE" altLang="sv-SE"/>
              <a:pPr>
                <a:defRPr/>
              </a:pPr>
              <a:t>‹#›</a:t>
            </a:fld>
            <a:endParaRPr lang="sv-SE" altLang="sv-SE"/>
          </a:p>
        </p:txBody>
      </p:sp>
    </p:spTree>
    <p:extLst>
      <p:ext uri="{BB962C8B-B14F-4D97-AF65-F5344CB8AC3E}">
        <p14:creationId xmlns:p14="http://schemas.microsoft.com/office/powerpoint/2010/main" val="182070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90728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925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85103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 &amp; punk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4800" y="1270800"/>
            <a:ext cx="10800000" cy="900000"/>
          </a:xfrm>
          <a:prstGeom prst="rect">
            <a:avLst/>
          </a:prstGeom>
        </p:spPr>
        <p:txBody>
          <a:bodyPr anchor="ctr"/>
          <a:lstStyle>
            <a:lvl1pPr algn="l">
              <a:defRPr sz="4000"/>
            </a:lvl1pPr>
          </a:lstStyle>
          <a:p>
            <a:r>
              <a:rPr lang="sv-SE" dirty="0"/>
              <a:t>Klicka – lägg till rubrik</a:t>
            </a:r>
          </a:p>
        </p:txBody>
      </p:sp>
      <p:sp>
        <p:nvSpPr>
          <p:cNvPr id="8" name="Platshållare för text 7"/>
          <p:cNvSpPr>
            <a:spLocks noGrp="1"/>
          </p:cNvSpPr>
          <p:nvPr>
            <p:ph type="body" sz="quarter" idx="12" hasCustomPrompt="1"/>
          </p:nvPr>
        </p:nvSpPr>
        <p:spPr>
          <a:xfrm>
            <a:off x="694800" y="2529000"/>
            <a:ext cx="8607600" cy="306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
        <p:nvSpPr>
          <p:cNvPr id="10"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401116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Försättsblad">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880FE8-E27E-7A4B-9C2E-EF27011D1A10}"/>
              </a:ext>
            </a:extLst>
          </p:cNvPr>
          <p:cNvSpPr>
            <a:spLocks noGrp="1"/>
          </p:cNvSpPr>
          <p:nvPr>
            <p:ph type="ctrTitle"/>
          </p:nvPr>
        </p:nvSpPr>
        <p:spPr>
          <a:xfrm>
            <a:off x="2097024" y="1292483"/>
            <a:ext cx="8570976" cy="2387600"/>
          </a:xfrm>
        </p:spPr>
        <p:txBody>
          <a:bodyPr anchor="b"/>
          <a:lstStyle>
            <a:lvl1pPr algn="l">
              <a:defRPr sz="600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23DD43B-927C-C849-B985-575456A2838A}"/>
              </a:ext>
            </a:extLst>
          </p:cNvPr>
          <p:cNvSpPr>
            <a:spLocks noGrp="1"/>
          </p:cNvSpPr>
          <p:nvPr>
            <p:ph type="subTitle" idx="1"/>
          </p:nvPr>
        </p:nvSpPr>
        <p:spPr>
          <a:xfrm>
            <a:off x="2097024" y="3602038"/>
            <a:ext cx="8570976" cy="1655762"/>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a:extLst>
              <a:ext uri="{FF2B5EF4-FFF2-40B4-BE49-F238E27FC236}">
                <a16:creationId xmlns:a16="http://schemas.microsoft.com/office/drawing/2014/main" id="{D3CA9A8D-8FED-204C-8402-C3C581B075D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0821" b="30191"/>
          <a:stretch/>
        </p:blipFill>
        <p:spPr>
          <a:xfrm>
            <a:off x="6292770" y="2070524"/>
            <a:ext cx="5899230" cy="4787476"/>
          </a:xfrm>
          <a:prstGeom prst="rect">
            <a:avLst/>
          </a:prstGeom>
        </p:spPr>
      </p:pic>
      <p:pic>
        <p:nvPicPr>
          <p:cNvPr id="10" name="Bildobjekt 5">
            <a:extLst>
              <a:ext uri="{FF2B5EF4-FFF2-40B4-BE49-F238E27FC236}">
                <a16:creationId xmlns:a16="http://schemas.microsoft.com/office/drawing/2014/main" id="{FDBE7E68-AAE5-0C4D-BBD0-FF859944F44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13570" y="6282112"/>
            <a:ext cx="1132953" cy="245473"/>
          </a:xfrm>
          <a:prstGeom prst="rect">
            <a:avLst/>
          </a:prstGeom>
        </p:spPr>
      </p:pic>
    </p:spTree>
    <p:extLst>
      <p:ext uri="{BB962C8B-B14F-4D97-AF65-F5344CB8AC3E}">
        <p14:creationId xmlns:p14="http://schemas.microsoft.com/office/powerpoint/2010/main" val="128664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1349375"/>
            <a:ext cx="10972800" cy="1143000"/>
          </a:xfrm>
        </p:spPr>
        <p:txBody>
          <a:bodyPr/>
          <a:lstStyle/>
          <a:p>
            <a:r>
              <a:rPr lang="sv-SE"/>
              <a:t>Klicka här för att ändra format</a:t>
            </a:r>
          </a:p>
        </p:txBody>
      </p:sp>
      <p:sp>
        <p:nvSpPr>
          <p:cNvPr id="3" name="Platshållare för text 2"/>
          <p:cNvSpPr>
            <a:spLocks noGrp="1"/>
          </p:cNvSpPr>
          <p:nvPr>
            <p:ph type="body" sz="half" idx="1"/>
          </p:nvPr>
        </p:nvSpPr>
        <p:spPr>
          <a:xfrm>
            <a:off x="609600" y="2852739"/>
            <a:ext cx="5384800" cy="32734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2852739"/>
            <a:ext cx="5384800" cy="32734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23"/>
          <p:cNvSpPr>
            <a:spLocks noGrp="1" noChangeArrowheads="1"/>
          </p:cNvSpPr>
          <p:nvPr>
            <p:ph type="sldNum" sz="quarter" idx="10"/>
          </p:nvPr>
        </p:nvSpPr>
        <p:spPr>
          <a:xfrm>
            <a:off x="11434234" y="836614"/>
            <a:ext cx="321733" cy="217487"/>
          </a:xfrm>
          <a:prstGeom prst="rect">
            <a:avLst/>
          </a:prstGeom>
        </p:spPr>
        <p:txBody>
          <a:bodyPr/>
          <a:lstStyle>
            <a:lvl1pPr>
              <a:defRPr>
                <a:latin typeface="Arial" charset="0"/>
              </a:defRPr>
            </a:lvl1pPr>
          </a:lstStyle>
          <a:p>
            <a:pPr>
              <a:defRPr/>
            </a:pPr>
            <a:fld id="{54417EB6-BB37-4F8E-8E26-E0AE760EFD80}" type="slidenum">
              <a:rPr lang="sv-SE"/>
              <a:pPr>
                <a:defRPr/>
              </a:pPr>
              <a:t>‹#›</a:t>
            </a:fld>
            <a:endParaRPr lang="sv-SE"/>
          </a:p>
        </p:txBody>
      </p:sp>
      <p:sp>
        <p:nvSpPr>
          <p:cNvPr id="6" name="Rectangle 24"/>
          <p:cNvSpPr>
            <a:spLocks noGrp="1" noChangeArrowheads="1"/>
          </p:cNvSpPr>
          <p:nvPr>
            <p:ph type="ftr" sz="quarter" idx="11"/>
          </p:nvPr>
        </p:nvSpPr>
        <p:spPr>
          <a:xfrm>
            <a:off x="4449233" y="6423026"/>
            <a:ext cx="3860800" cy="358775"/>
          </a:xfrm>
          <a:prstGeom prst="rect">
            <a:avLst/>
          </a:prstGeom>
        </p:spPr>
        <p:txBody>
          <a:bodyPr/>
          <a:lstStyle>
            <a:lvl1pPr>
              <a:defRPr/>
            </a:lvl1pPr>
          </a:lstStyle>
          <a:p>
            <a:pPr>
              <a:defRPr/>
            </a:pPr>
            <a:r>
              <a:rPr lang="sv-SE"/>
              <a:t>Titel</a:t>
            </a:r>
          </a:p>
        </p:txBody>
      </p:sp>
      <p:sp>
        <p:nvSpPr>
          <p:cNvPr id="7" name="Rectangle 25"/>
          <p:cNvSpPr>
            <a:spLocks noGrp="1" noChangeArrowheads="1"/>
          </p:cNvSpPr>
          <p:nvPr>
            <p:ph type="dt" sz="half" idx="12"/>
          </p:nvPr>
        </p:nvSpPr>
        <p:spPr>
          <a:xfrm>
            <a:off x="10604500" y="704851"/>
            <a:ext cx="1151467" cy="207963"/>
          </a:xfrm>
          <a:prstGeom prst="rect">
            <a:avLst/>
          </a:prstGeom>
        </p:spPr>
        <p:txBody>
          <a:bodyPr/>
          <a:lstStyle>
            <a:lvl1pPr>
              <a:defRPr>
                <a:latin typeface="Arial" charset="0"/>
              </a:defRPr>
            </a:lvl1pPr>
          </a:lstStyle>
          <a:p>
            <a:pPr>
              <a:defRPr/>
            </a:pPr>
            <a:r>
              <a:rPr lang="sv-SE"/>
              <a:t>2022-04-07</a:t>
            </a:r>
          </a:p>
        </p:txBody>
      </p:sp>
    </p:spTree>
    <p:extLst>
      <p:ext uri="{BB962C8B-B14F-4D97-AF65-F5344CB8AC3E}">
        <p14:creationId xmlns:p14="http://schemas.microsoft.com/office/powerpoint/2010/main" val="73270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1349375"/>
            <a:ext cx="10972800" cy="1143000"/>
          </a:xfrm>
        </p:spPr>
        <p:txBody>
          <a:bodyPr/>
          <a:lstStyle/>
          <a:p>
            <a:r>
              <a:rPr lang="sv-SE"/>
              <a:t>Klicka här för att ändra format</a:t>
            </a:r>
          </a:p>
        </p:txBody>
      </p:sp>
      <p:sp>
        <p:nvSpPr>
          <p:cNvPr id="3" name="Platshållare för text 2"/>
          <p:cNvSpPr>
            <a:spLocks noGrp="1"/>
          </p:cNvSpPr>
          <p:nvPr>
            <p:ph type="body" sz="half" idx="1"/>
          </p:nvPr>
        </p:nvSpPr>
        <p:spPr>
          <a:xfrm>
            <a:off x="609600" y="2852739"/>
            <a:ext cx="5384800" cy="32734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6197600" y="2852738"/>
            <a:ext cx="5384800" cy="15605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6197600" y="4565651"/>
            <a:ext cx="5384800" cy="15605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0"/>
          </p:nvPr>
        </p:nvSpPr>
        <p:spPr>
          <a:xfrm>
            <a:off x="11529484" y="6380163"/>
            <a:ext cx="321733" cy="207962"/>
          </a:xfrm>
          <a:prstGeom prst="rect">
            <a:avLst/>
          </a:prstGeom>
        </p:spPr>
        <p:txBody>
          <a:bodyPr/>
          <a:lstStyle>
            <a:lvl1pPr>
              <a:defRPr>
                <a:latin typeface="Arial" charset="0"/>
              </a:defRPr>
            </a:lvl1pPr>
          </a:lstStyle>
          <a:p>
            <a:pPr>
              <a:defRPr/>
            </a:pPr>
            <a:fld id="{164EE126-B0E8-4A98-B46C-A27ACF0659D1}" type="slidenum">
              <a:rPr lang="sv-SE"/>
              <a:pPr>
                <a:defRPr/>
              </a:pPr>
              <a:t>‹#›</a:t>
            </a:fld>
            <a:endParaRPr lang="sv-SE"/>
          </a:p>
        </p:txBody>
      </p:sp>
      <p:sp>
        <p:nvSpPr>
          <p:cNvPr id="7" name="Platshållare för sidfot 6"/>
          <p:cNvSpPr>
            <a:spLocks noGrp="1"/>
          </p:cNvSpPr>
          <p:nvPr>
            <p:ph type="ftr" sz="quarter" idx="11"/>
          </p:nvPr>
        </p:nvSpPr>
        <p:spPr>
          <a:xfrm>
            <a:off x="7401984" y="6380163"/>
            <a:ext cx="4224867" cy="207962"/>
          </a:xfrm>
          <a:prstGeom prst="rect">
            <a:avLst/>
          </a:prstGeom>
        </p:spPr>
        <p:txBody>
          <a:bodyPr/>
          <a:lstStyle>
            <a:lvl1pPr>
              <a:defRPr/>
            </a:lvl1pPr>
          </a:lstStyle>
          <a:p>
            <a:pPr>
              <a:defRPr/>
            </a:pPr>
            <a:r>
              <a:rPr lang="sv-SE"/>
              <a:t>Titel</a:t>
            </a:r>
          </a:p>
        </p:txBody>
      </p:sp>
      <p:sp>
        <p:nvSpPr>
          <p:cNvPr id="8" name="Platshållare för datum 7"/>
          <p:cNvSpPr>
            <a:spLocks noGrp="1"/>
          </p:cNvSpPr>
          <p:nvPr>
            <p:ph type="dt" sz="half" idx="12"/>
          </p:nvPr>
        </p:nvSpPr>
        <p:spPr>
          <a:xfrm>
            <a:off x="9740900" y="6376989"/>
            <a:ext cx="1151467" cy="212725"/>
          </a:xfrm>
          <a:prstGeom prst="rect">
            <a:avLst/>
          </a:prstGeom>
        </p:spPr>
        <p:txBody>
          <a:bodyPr/>
          <a:lstStyle>
            <a:lvl1pPr>
              <a:defRPr>
                <a:latin typeface="Arial" charset="0"/>
              </a:defRPr>
            </a:lvl1pPr>
          </a:lstStyle>
          <a:p>
            <a:pPr>
              <a:defRPr/>
            </a:pPr>
            <a:r>
              <a:rPr lang="sv-SE"/>
              <a:t>2022-04-07</a:t>
            </a:r>
          </a:p>
        </p:txBody>
      </p:sp>
    </p:spTree>
    <p:extLst>
      <p:ext uri="{BB962C8B-B14F-4D97-AF65-F5344CB8AC3E}">
        <p14:creationId xmlns:p14="http://schemas.microsoft.com/office/powerpoint/2010/main" val="1697936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703571"/>
      </p:ext>
    </p:extLst>
  </p:cSld>
  <p:clrMap bg1="lt1" tx1="dk1" bg2="lt2" tx2="dk2" accent1="accent1" accent2="accent2" accent3="accent3" accent4="accent4" accent5="accent5" accent6="accent6" hlink="hlink" folHlink="folHlink"/>
  <p:sldLayoutIdLst>
    <p:sldLayoutId id="214748365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338665" y="0"/>
            <a:ext cx="1514670" cy="756000"/>
          </a:xfrm>
          <a:prstGeom prst="rect">
            <a:avLst/>
          </a:prstGeom>
          <a:blipFill>
            <a:blip r:embed="rId13"/>
            <a:stretch>
              <a:fillRect/>
            </a:stretch>
          </a:blipFill>
          <a:effectLst>
            <a:reflection stA="45000" endPos="1000" dist="50800" dir="5400000" sy="-100000" algn="bl" rotWithShape="0"/>
          </a:effectLst>
        </p:spPr>
      </p:pic>
      <p:sp>
        <p:nvSpPr>
          <p:cNvPr id="6"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8"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9"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8" r:id="rId4"/>
    <p:sldLayoutId id="2147483672" r:id="rId5"/>
    <p:sldLayoutId id="2147483686" r:id="rId6"/>
    <p:sldLayoutId id="2147483687" r:id="rId7"/>
    <p:sldLayoutId id="2147483688" r:id="rId8"/>
    <p:sldLayoutId id="2147483689" r:id="rId9"/>
  </p:sldLayoutIdLst>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7" orient="horz" pos="2160" userDrawn="1">
          <p15:clr>
            <a:srgbClr val="F26B43"/>
          </p15:clr>
        </p15:guide>
        <p15:guide id="8" pos="438" userDrawn="1">
          <p15:clr>
            <a:srgbClr val="F26B43"/>
          </p15:clr>
        </p15:guide>
        <p15:guide id="9" pos="7242" userDrawn="1">
          <p15:clr>
            <a:srgbClr val="F26B43"/>
          </p15:clr>
        </p15:guide>
        <p15:guide id="10" orient="horz" pos="3884" userDrawn="1">
          <p15:clr>
            <a:srgbClr val="F26B43"/>
          </p15:clr>
        </p15:guide>
        <p15:guide id="11"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338665" y="0"/>
            <a:ext cx="1514670" cy="756000"/>
          </a:xfrm>
          <a:prstGeom prst="rect">
            <a:avLst/>
          </a:prstGeom>
          <a:effectLst>
            <a:reflection stA="45000" endPos="1000" dist="50800" dir="5400000" sy="-100000" algn="bl" rotWithShape="0"/>
          </a:effectLst>
        </p:spPr>
      </p:pic>
      <p:sp>
        <p:nvSpPr>
          <p:cNvPr id="3"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7074285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3840" userDrawn="1">
          <p15:clr>
            <a:srgbClr val="F26B43"/>
          </p15:clr>
        </p15:guide>
        <p15:guide id="15" pos="438" userDrawn="1">
          <p15:clr>
            <a:srgbClr val="F26B43"/>
          </p15:clr>
        </p15:guide>
        <p15:guide id="16" pos="7242" userDrawn="1">
          <p15:clr>
            <a:srgbClr val="F26B43"/>
          </p15:clr>
        </p15:guide>
        <p15:guide id="17" orient="horz" pos="3884" userDrawn="1">
          <p15:clr>
            <a:srgbClr val="F26B43"/>
          </p15:clr>
        </p15:guide>
        <p15:guide id="18" orient="horz" pos="79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sv-SE" altLang="sv-SE"/>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sv-SE" altLang="sv-SE"/>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7748235-4AE1-4A29-872B-5377C2BF6F1C}" type="slidenum">
              <a:rPr lang="sv-SE" altLang="sv-SE"/>
              <a:pPr>
                <a:defRPr/>
              </a:pPr>
              <a:t>‹#›</a:t>
            </a:fld>
            <a:endParaRPr lang="sv-SE" altLang="sv-SE"/>
          </a:p>
        </p:txBody>
      </p:sp>
    </p:spTree>
    <p:extLst>
      <p:ext uri="{BB962C8B-B14F-4D97-AF65-F5344CB8AC3E}">
        <p14:creationId xmlns:p14="http://schemas.microsoft.com/office/powerpoint/2010/main" val="16374629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60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2224881" y="936627"/>
            <a:ext cx="6999287" cy="1143000"/>
          </a:xfrm>
        </p:spPr>
        <p:txBody>
          <a:bodyPr/>
          <a:lstStyle/>
          <a:p>
            <a:pPr eaLnBrk="1" hangingPunct="1"/>
            <a:r>
              <a:rPr lang="sv-SE" sz="4000" dirty="0">
                <a:latin typeface="Arial" charset="0"/>
                <a:cs typeface="Arial" charset="0"/>
              </a:rPr>
              <a:t>Mark under byggtiden</a:t>
            </a:r>
          </a:p>
        </p:txBody>
      </p:sp>
      <p:sp>
        <p:nvSpPr>
          <p:cNvPr id="12291" name="Text Box 5"/>
          <p:cNvSpPr txBox="1">
            <a:spLocks noChangeArrowheads="1"/>
          </p:cNvSpPr>
          <p:nvPr/>
        </p:nvSpPr>
        <p:spPr bwMode="auto">
          <a:xfrm>
            <a:off x="1519238" y="2779714"/>
            <a:ext cx="6908801" cy="461661"/>
          </a:xfrm>
          <a:prstGeom prst="rect">
            <a:avLst/>
          </a:prstGeom>
          <a:noFill/>
          <a:ln w="12700">
            <a:noFill/>
            <a:miter lim="800000"/>
            <a:headEnd type="none" w="sm" len="sm"/>
            <a:tailEnd type="none" w="sm" len="sm"/>
          </a:ln>
        </p:spPr>
        <p:txBody>
          <a:bodyPr lIns="91437" tIns="45718" rIns="91437" bIns="45718">
            <a:spAutoFit/>
          </a:bodyPr>
          <a:lstStyle/>
          <a:p>
            <a:pPr eaLnBrk="0" hangingPunct="0"/>
            <a:endParaRPr lang="sv-SE" sz="2400" b="1">
              <a:latin typeface="Times New Roman" pitchFamily="18" charset="0"/>
            </a:endParaRPr>
          </a:p>
        </p:txBody>
      </p:sp>
      <p:pic>
        <p:nvPicPr>
          <p:cNvPr id="12292" name="Picture 6" descr="9"/>
          <p:cNvPicPr>
            <a:picLocks noChangeAspect="1" noChangeArrowheads="1"/>
          </p:cNvPicPr>
          <p:nvPr/>
        </p:nvPicPr>
        <p:blipFill>
          <a:blip r:embed="rId3" cstate="print"/>
          <a:srcRect l="12244" t="60672" r="59489" b="24568"/>
          <a:stretch>
            <a:fillRect/>
          </a:stretch>
        </p:blipFill>
        <p:spPr bwMode="auto">
          <a:xfrm>
            <a:off x="2466975" y="1584325"/>
            <a:ext cx="2717800" cy="2198688"/>
          </a:xfrm>
          <a:prstGeom prst="rect">
            <a:avLst/>
          </a:prstGeom>
          <a:noFill/>
          <a:ln w="9525">
            <a:noFill/>
            <a:miter lim="800000"/>
            <a:headEnd/>
            <a:tailEnd/>
          </a:ln>
        </p:spPr>
      </p:pic>
      <p:pic>
        <p:nvPicPr>
          <p:cNvPr id="12293" name="Picture 7" descr="9"/>
          <p:cNvPicPr>
            <a:picLocks noChangeAspect="1" noChangeArrowheads="1"/>
          </p:cNvPicPr>
          <p:nvPr/>
        </p:nvPicPr>
        <p:blipFill>
          <a:blip r:embed="rId3" cstate="print"/>
          <a:srcRect l="73869" t="60672" r="13985" b="29750"/>
          <a:stretch>
            <a:fillRect/>
          </a:stretch>
        </p:blipFill>
        <p:spPr bwMode="auto">
          <a:xfrm>
            <a:off x="8742363" y="1601788"/>
            <a:ext cx="1104900" cy="1350962"/>
          </a:xfrm>
          <a:prstGeom prst="rect">
            <a:avLst/>
          </a:prstGeom>
          <a:noFill/>
          <a:ln w="9525">
            <a:noFill/>
            <a:miter lim="800000"/>
            <a:headEnd/>
            <a:tailEnd/>
          </a:ln>
        </p:spPr>
      </p:pic>
      <p:sp>
        <p:nvSpPr>
          <p:cNvPr id="12294" name="Freeform 8"/>
          <p:cNvSpPr>
            <a:spLocks/>
          </p:cNvSpPr>
          <p:nvPr/>
        </p:nvSpPr>
        <p:spPr bwMode="auto">
          <a:xfrm>
            <a:off x="2439988" y="2878139"/>
            <a:ext cx="7408862" cy="2263775"/>
          </a:xfrm>
          <a:custGeom>
            <a:avLst/>
            <a:gdLst>
              <a:gd name="T0" fmla="*/ 2147483647 w 4870"/>
              <a:gd name="T1" fmla="*/ 2147483647 h 1320"/>
              <a:gd name="T2" fmla="*/ 2147483647 w 4870"/>
              <a:gd name="T3" fmla="*/ 2147483647 h 1320"/>
              <a:gd name="T4" fmla="*/ 2147483647 w 4870"/>
              <a:gd name="T5" fmla="*/ 2147483647 h 1320"/>
              <a:gd name="T6" fmla="*/ 2147483647 w 4870"/>
              <a:gd name="T7" fmla="*/ 2147483647 h 1320"/>
              <a:gd name="T8" fmla="*/ 2147483647 w 4870"/>
              <a:gd name="T9" fmla="*/ 2147483647 h 1320"/>
              <a:gd name="T10" fmla="*/ 2147483647 w 4870"/>
              <a:gd name="T11" fmla="*/ 2147483647 h 1320"/>
              <a:gd name="T12" fmla="*/ 2147483647 w 4870"/>
              <a:gd name="T13" fmla="*/ 0 h 1320"/>
              <a:gd name="T14" fmla="*/ 2147483647 w 4870"/>
              <a:gd name="T15" fmla="*/ 2147483647 h 1320"/>
              <a:gd name="T16" fmla="*/ 0 w 4870"/>
              <a:gd name="T17" fmla="*/ 2147483647 h 1320"/>
              <a:gd name="T18" fmla="*/ 0 w 4870"/>
              <a:gd name="T19" fmla="*/ 2147483647 h 1320"/>
              <a:gd name="T20" fmla="*/ 2147483647 w 4870"/>
              <a:gd name="T21" fmla="*/ 2147483647 h 13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70"/>
              <a:gd name="T34" fmla="*/ 0 h 1320"/>
              <a:gd name="T35" fmla="*/ 4870 w 4870"/>
              <a:gd name="T36" fmla="*/ 1320 h 13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70" h="1320">
                <a:moveTo>
                  <a:pt x="84" y="513"/>
                </a:moveTo>
                <a:lnTo>
                  <a:pt x="1267" y="450"/>
                </a:lnTo>
                <a:lnTo>
                  <a:pt x="1906" y="189"/>
                </a:lnTo>
                <a:lnTo>
                  <a:pt x="3425" y="189"/>
                </a:lnTo>
                <a:lnTo>
                  <a:pt x="3833" y="293"/>
                </a:lnTo>
                <a:lnTo>
                  <a:pt x="4221" y="73"/>
                </a:lnTo>
                <a:lnTo>
                  <a:pt x="4870" y="0"/>
                </a:lnTo>
                <a:lnTo>
                  <a:pt x="4870" y="1320"/>
                </a:lnTo>
                <a:lnTo>
                  <a:pt x="0" y="1309"/>
                </a:lnTo>
                <a:lnTo>
                  <a:pt x="0" y="503"/>
                </a:lnTo>
                <a:lnTo>
                  <a:pt x="147" y="503"/>
                </a:lnTo>
              </a:path>
            </a:pathLst>
          </a:custGeom>
          <a:gradFill rotWithShape="1">
            <a:gsLst>
              <a:gs pos="0">
                <a:srgbClr val="E5C243"/>
              </a:gs>
              <a:gs pos="100000">
                <a:srgbClr val="FCEFBE"/>
              </a:gs>
            </a:gsLst>
            <a:lin ang="5400000" scaled="1"/>
          </a:gradFill>
          <a:ln w="12700">
            <a:solidFill>
              <a:schemeClr val="tx1"/>
            </a:solidFill>
            <a:round/>
            <a:headEnd type="none" w="sm" len="sm"/>
            <a:tailEnd type="none" w="sm" len="sm"/>
          </a:ln>
        </p:spPr>
        <p:txBody>
          <a:bodyPr/>
          <a:lstStyle/>
          <a:p>
            <a:endParaRPr lang="sv-SE"/>
          </a:p>
        </p:txBody>
      </p:sp>
      <p:sp>
        <p:nvSpPr>
          <p:cNvPr id="12295" name="Freeform 9"/>
          <p:cNvSpPr>
            <a:spLocks/>
          </p:cNvSpPr>
          <p:nvPr/>
        </p:nvSpPr>
        <p:spPr bwMode="auto">
          <a:xfrm>
            <a:off x="2452688" y="2894013"/>
            <a:ext cx="7423150" cy="842962"/>
          </a:xfrm>
          <a:custGeom>
            <a:avLst/>
            <a:gdLst>
              <a:gd name="T0" fmla="*/ 0 w 4880"/>
              <a:gd name="T1" fmla="*/ 2147483647 h 492"/>
              <a:gd name="T2" fmla="*/ 2147483647 w 4880"/>
              <a:gd name="T3" fmla="*/ 2147483647 h 492"/>
              <a:gd name="T4" fmla="*/ 2147483647 w 4880"/>
              <a:gd name="T5" fmla="*/ 2147483647 h 492"/>
              <a:gd name="T6" fmla="*/ 2147483647 w 4880"/>
              <a:gd name="T7" fmla="*/ 2147483647 h 492"/>
              <a:gd name="T8" fmla="*/ 2147483647 w 4880"/>
              <a:gd name="T9" fmla="*/ 2147483647 h 492"/>
              <a:gd name="T10" fmla="*/ 2147483647 w 4880"/>
              <a:gd name="T11" fmla="*/ 2147483647 h 492"/>
              <a:gd name="T12" fmla="*/ 2147483647 w 4880"/>
              <a:gd name="T13" fmla="*/ 0 h 492"/>
              <a:gd name="T14" fmla="*/ 0 60000 65536"/>
              <a:gd name="T15" fmla="*/ 0 60000 65536"/>
              <a:gd name="T16" fmla="*/ 0 60000 65536"/>
              <a:gd name="T17" fmla="*/ 0 60000 65536"/>
              <a:gd name="T18" fmla="*/ 0 60000 65536"/>
              <a:gd name="T19" fmla="*/ 0 60000 65536"/>
              <a:gd name="T20" fmla="*/ 0 60000 65536"/>
              <a:gd name="T21" fmla="*/ 0 w 4880"/>
              <a:gd name="T22" fmla="*/ 0 h 492"/>
              <a:gd name="T23" fmla="*/ 4880 w 4880"/>
              <a:gd name="T24" fmla="*/ 492 h 4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80" h="492">
                <a:moveTo>
                  <a:pt x="0" y="492"/>
                </a:moveTo>
                <a:lnTo>
                  <a:pt x="1319" y="429"/>
                </a:lnTo>
                <a:lnTo>
                  <a:pt x="1906" y="178"/>
                </a:lnTo>
                <a:lnTo>
                  <a:pt x="3435" y="178"/>
                </a:lnTo>
                <a:lnTo>
                  <a:pt x="3801" y="283"/>
                </a:lnTo>
                <a:lnTo>
                  <a:pt x="4210" y="63"/>
                </a:lnTo>
                <a:lnTo>
                  <a:pt x="4880" y="0"/>
                </a:lnTo>
              </a:path>
            </a:pathLst>
          </a:custGeom>
          <a:noFill/>
          <a:ln w="28575">
            <a:solidFill>
              <a:schemeClr val="tx1"/>
            </a:solidFill>
            <a:round/>
            <a:headEnd type="none" w="sm" len="sm"/>
            <a:tailEnd type="none" w="sm" len="sm"/>
          </a:ln>
        </p:spPr>
        <p:txBody>
          <a:bodyPr/>
          <a:lstStyle/>
          <a:p>
            <a:endParaRPr lang="sv-SE"/>
          </a:p>
        </p:txBody>
      </p:sp>
      <p:sp>
        <p:nvSpPr>
          <p:cNvPr id="12296" name="Line 10"/>
          <p:cNvSpPr>
            <a:spLocks noChangeShapeType="1"/>
          </p:cNvSpPr>
          <p:nvPr/>
        </p:nvSpPr>
        <p:spPr bwMode="auto">
          <a:xfrm flipV="1">
            <a:off x="3981451" y="3859213"/>
            <a:ext cx="5337175" cy="0"/>
          </a:xfrm>
          <a:prstGeom prst="line">
            <a:avLst/>
          </a:prstGeom>
          <a:noFill/>
          <a:ln w="19050">
            <a:solidFill>
              <a:schemeClr val="tx1"/>
            </a:solidFill>
            <a:round/>
            <a:headEnd type="triangle" w="lg" len="sm"/>
            <a:tailEnd type="triangle" w="lg" len="sm"/>
          </a:ln>
        </p:spPr>
        <p:txBody>
          <a:bodyPr/>
          <a:lstStyle/>
          <a:p>
            <a:endParaRPr lang="sv-SE"/>
          </a:p>
        </p:txBody>
      </p:sp>
      <p:sp>
        <p:nvSpPr>
          <p:cNvPr id="12297" name="Line 11"/>
          <p:cNvSpPr>
            <a:spLocks noChangeShapeType="1"/>
          </p:cNvSpPr>
          <p:nvPr/>
        </p:nvSpPr>
        <p:spPr bwMode="auto">
          <a:xfrm>
            <a:off x="2609850" y="4759325"/>
            <a:ext cx="1258888" cy="0"/>
          </a:xfrm>
          <a:prstGeom prst="line">
            <a:avLst/>
          </a:prstGeom>
          <a:noFill/>
          <a:ln w="19050">
            <a:solidFill>
              <a:schemeClr val="tx1"/>
            </a:solidFill>
            <a:round/>
            <a:headEnd type="triangle" w="lg" len="sm"/>
            <a:tailEnd type="triangle" w="lg" len="sm"/>
          </a:ln>
        </p:spPr>
        <p:txBody>
          <a:bodyPr/>
          <a:lstStyle/>
          <a:p>
            <a:endParaRPr lang="sv-SE"/>
          </a:p>
        </p:txBody>
      </p:sp>
      <p:sp>
        <p:nvSpPr>
          <p:cNvPr id="12298" name="Line 13"/>
          <p:cNvSpPr>
            <a:spLocks noChangeShapeType="1"/>
          </p:cNvSpPr>
          <p:nvPr/>
        </p:nvSpPr>
        <p:spPr bwMode="auto">
          <a:xfrm>
            <a:off x="3933825" y="3822701"/>
            <a:ext cx="0" cy="1025525"/>
          </a:xfrm>
          <a:prstGeom prst="line">
            <a:avLst/>
          </a:prstGeom>
          <a:noFill/>
          <a:ln w="19050">
            <a:solidFill>
              <a:schemeClr val="tx1"/>
            </a:solidFill>
            <a:round/>
            <a:headEnd type="none" w="sm" len="sm"/>
            <a:tailEnd type="none" w="sm" len="sm"/>
          </a:ln>
        </p:spPr>
        <p:txBody>
          <a:bodyPr/>
          <a:lstStyle/>
          <a:p>
            <a:endParaRPr lang="sv-SE"/>
          </a:p>
        </p:txBody>
      </p:sp>
      <p:sp>
        <p:nvSpPr>
          <p:cNvPr id="12299" name="Line 14"/>
          <p:cNvSpPr>
            <a:spLocks noChangeShapeType="1"/>
          </p:cNvSpPr>
          <p:nvPr/>
        </p:nvSpPr>
        <p:spPr bwMode="auto">
          <a:xfrm flipH="1">
            <a:off x="9382125" y="3100388"/>
            <a:ext cx="1588" cy="862012"/>
          </a:xfrm>
          <a:prstGeom prst="line">
            <a:avLst/>
          </a:prstGeom>
          <a:noFill/>
          <a:ln w="19050">
            <a:solidFill>
              <a:schemeClr val="tx1"/>
            </a:solidFill>
            <a:round/>
            <a:headEnd type="none" w="sm" len="sm"/>
            <a:tailEnd type="none" w="sm" len="sm"/>
          </a:ln>
        </p:spPr>
        <p:txBody>
          <a:bodyPr/>
          <a:lstStyle/>
          <a:p>
            <a:endParaRPr lang="sv-SE"/>
          </a:p>
        </p:txBody>
      </p:sp>
      <p:pic>
        <p:nvPicPr>
          <p:cNvPr id="12300" name="Picture 15" descr="9"/>
          <p:cNvPicPr>
            <a:picLocks noChangeAspect="1" noChangeArrowheads="1"/>
          </p:cNvPicPr>
          <p:nvPr/>
        </p:nvPicPr>
        <p:blipFill>
          <a:blip r:embed="rId3" cstate="print"/>
          <a:srcRect l="42520" t="67131" r="47847" b="28131"/>
          <a:stretch>
            <a:fillRect/>
          </a:stretch>
        </p:blipFill>
        <p:spPr bwMode="auto">
          <a:xfrm>
            <a:off x="5429251" y="2505076"/>
            <a:ext cx="925513" cy="703263"/>
          </a:xfrm>
          <a:prstGeom prst="rect">
            <a:avLst/>
          </a:prstGeom>
          <a:noFill/>
          <a:ln w="9525">
            <a:noFill/>
            <a:miter lim="800000"/>
            <a:headEnd/>
            <a:tailEnd/>
          </a:ln>
        </p:spPr>
      </p:pic>
      <p:sp>
        <p:nvSpPr>
          <p:cNvPr id="12301" name="Line 16"/>
          <p:cNvSpPr>
            <a:spLocks noChangeShapeType="1"/>
          </p:cNvSpPr>
          <p:nvPr/>
        </p:nvSpPr>
        <p:spPr bwMode="auto">
          <a:xfrm flipV="1">
            <a:off x="5326063" y="3179763"/>
            <a:ext cx="2311400" cy="4762"/>
          </a:xfrm>
          <a:prstGeom prst="line">
            <a:avLst/>
          </a:prstGeom>
          <a:noFill/>
          <a:ln w="57150">
            <a:solidFill>
              <a:schemeClr val="tx1"/>
            </a:solidFill>
            <a:round/>
            <a:headEnd type="none" w="sm" len="sm"/>
            <a:tailEnd type="none" w="sm" len="sm"/>
          </a:ln>
        </p:spPr>
        <p:txBody>
          <a:bodyPr/>
          <a:lstStyle/>
          <a:p>
            <a:endParaRPr lang="sv-SE"/>
          </a:p>
        </p:txBody>
      </p:sp>
      <p:sp>
        <p:nvSpPr>
          <p:cNvPr id="12302" name="Line 17"/>
          <p:cNvSpPr>
            <a:spLocks noChangeShapeType="1"/>
          </p:cNvSpPr>
          <p:nvPr/>
        </p:nvSpPr>
        <p:spPr bwMode="auto">
          <a:xfrm>
            <a:off x="2578100" y="3824289"/>
            <a:ext cx="0" cy="1025525"/>
          </a:xfrm>
          <a:prstGeom prst="line">
            <a:avLst/>
          </a:prstGeom>
          <a:noFill/>
          <a:ln w="19050">
            <a:solidFill>
              <a:schemeClr val="tx1"/>
            </a:solidFill>
            <a:round/>
            <a:headEnd type="none" w="sm" len="sm"/>
            <a:tailEnd type="none" w="sm" len="sm"/>
          </a:ln>
        </p:spPr>
        <p:txBody>
          <a:bodyPr/>
          <a:lstStyle/>
          <a:p>
            <a:endParaRPr lang="sv-SE"/>
          </a:p>
        </p:txBody>
      </p:sp>
      <p:sp>
        <p:nvSpPr>
          <p:cNvPr id="12303" name="Freeform 18"/>
          <p:cNvSpPr>
            <a:spLocks/>
          </p:cNvSpPr>
          <p:nvPr/>
        </p:nvSpPr>
        <p:spPr bwMode="auto">
          <a:xfrm>
            <a:off x="9747251" y="1344613"/>
            <a:ext cx="544513" cy="1720850"/>
          </a:xfrm>
          <a:custGeom>
            <a:avLst/>
            <a:gdLst>
              <a:gd name="T0" fmla="*/ 2147483647 w 358"/>
              <a:gd name="T1" fmla="*/ 2147483647 h 1004"/>
              <a:gd name="T2" fmla="*/ 2147483647 w 358"/>
              <a:gd name="T3" fmla="*/ 2147483647 h 1004"/>
              <a:gd name="T4" fmla="*/ 2147483647 w 358"/>
              <a:gd name="T5" fmla="*/ 2147483647 h 1004"/>
              <a:gd name="T6" fmla="*/ 2147483647 w 358"/>
              <a:gd name="T7" fmla="*/ 2147483647 h 1004"/>
              <a:gd name="T8" fmla="*/ 2147483647 w 358"/>
              <a:gd name="T9" fmla="*/ 2147483647 h 1004"/>
              <a:gd name="T10" fmla="*/ 2147483647 w 358"/>
              <a:gd name="T11" fmla="*/ 2147483647 h 1004"/>
              <a:gd name="T12" fmla="*/ 2147483647 w 358"/>
              <a:gd name="T13" fmla="*/ 2147483647 h 1004"/>
              <a:gd name="T14" fmla="*/ 2147483647 w 358"/>
              <a:gd name="T15" fmla="*/ 2147483647 h 1004"/>
              <a:gd name="T16" fmla="*/ 0 60000 65536"/>
              <a:gd name="T17" fmla="*/ 0 60000 65536"/>
              <a:gd name="T18" fmla="*/ 0 60000 65536"/>
              <a:gd name="T19" fmla="*/ 0 60000 65536"/>
              <a:gd name="T20" fmla="*/ 0 60000 65536"/>
              <a:gd name="T21" fmla="*/ 0 60000 65536"/>
              <a:gd name="T22" fmla="*/ 0 60000 65536"/>
              <a:gd name="T23" fmla="*/ 0 60000 65536"/>
              <a:gd name="T24" fmla="*/ 0 w 358"/>
              <a:gd name="T25" fmla="*/ 0 h 1004"/>
              <a:gd name="T26" fmla="*/ 358 w 358"/>
              <a:gd name="T27" fmla="*/ 1004 h 10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8" h="1004">
                <a:moveTo>
                  <a:pt x="26" y="169"/>
                </a:moveTo>
                <a:cubicBezTo>
                  <a:pt x="19" y="207"/>
                  <a:pt x="233" y="263"/>
                  <a:pt x="256" y="347"/>
                </a:cubicBezTo>
                <a:cubicBezTo>
                  <a:pt x="279" y="431"/>
                  <a:pt x="202" y="590"/>
                  <a:pt x="162" y="672"/>
                </a:cubicBezTo>
                <a:cubicBezTo>
                  <a:pt x="122" y="754"/>
                  <a:pt x="0" y="799"/>
                  <a:pt x="16" y="839"/>
                </a:cubicBezTo>
                <a:cubicBezTo>
                  <a:pt x="32" y="879"/>
                  <a:pt x="200" y="908"/>
                  <a:pt x="256" y="913"/>
                </a:cubicBezTo>
                <a:cubicBezTo>
                  <a:pt x="312" y="918"/>
                  <a:pt x="344" y="1004"/>
                  <a:pt x="351" y="871"/>
                </a:cubicBezTo>
                <a:cubicBezTo>
                  <a:pt x="358" y="738"/>
                  <a:pt x="347" y="234"/>
                  <a:pt x="298" y="117"/>
                </a:cubicBezTo>
                <a:cubicBezTo>
                  <a:pt x="249" y="0"/>
                  <a:pt x="33" y="131"/>
                  <a:pt x="26" y="169"/>
                </a:cubicBezTo>
                <a:close/>
              </a:path>
            </a:pathLst>
          </a:custGeom>
          <a:solidFill>
            <a:schemeClr val="bg1"/>
          </a:solidFill>
          <a:ln w="12700">
            <a:noFill/>
            <a:round/>
            <a:headEnd type="none" w="sm" len="sm"/>
            <a:tailEnd type="none" w="sm" len="sm"/>
          </a:ln>
        </p:spPr>
        <p:txBody>
          <a:bodyPr/>
          <a:lstStyle/>
          <a:p>
            <a:endParaRPr lang="sv-SE"/>
          </a:p>
        </p:txBody>
      </p:sp>
      <p:sp>
        <p:nvSpPr>
          <p:cNvPr id="12304" name="Text Box 19"/>
          <p:cNvSpPr txBox="1">
            <a:spLocks noChangeArrowheads="1"/>
          </p:cNvSpPr>
          <p:nvPr/>
        </p:nvSpPr>
        <p:spPr bwMode="auto">
          <a:xfrm>
            <a:off x="5545139" y="3429000"/>
            <a:ext cx="2039937" cy="369328"/>
          </a:xfrm>
          <a:prstGeom prst="rect">
            <a:avLst/>
          </a:prstGeom>
          <a:noFill/>
          <a:ln w="12700">
            <a:noFill/>
            <a:miter lim="800000"/>
            <a:headEnd type="none" w="sm" len="sm"/>
            <a:tailEnd type="none" w="sm" len="sm"/>
          </a:ln>
        </p:spPr>
        <p:txBody>
          <a:bodyPr lIns="91437" tIns="45718" rIns="91437" bIns="45718">
            <a:spAutoFit/>
          </a:bodyPr>
          <a:lstStyle/>
          <a:p>
            <a:pPr algn="ctr" eaLnBrk="0" hangingPunct="0">
              <a:spcBef>
                <a:spcPct val="50000"/>
              </a:spcBef>
            </a:pPr>
            <a:r>
              <a:rPr lang="sv-SE"/>
              <a:t>Vägområde</a:t>
            </a:r>
          </a:p>
        </p:txBody>
      </p:sp>
      <p:sp>
        <p:nvSpPr>
          <p:cNvPr id="12305" name="Text Box 20"/>
          <p:cNvSpPr txBox="1">
            <a:spLocks noChangeArrowheads="1"/>
          </p:cNvSpPr>
          <p:nvPr/>
        </p:nvSpPr>
        <p:spPr bwMode="auto">
          <a:xfrm>
            <a:off x="2360613" y="5248275"/>
            <a:ext cx="2093053" cy="1077214"/>
          </a:xfrm>
          <a:prstGeom prst="rect">
            <a:avLst/>
          </a:prstGeom>
          <a:noFill/>
          <a:ln w="12700">
            <a:noFill/>
            <a:miter lim="800000"/>
            <a:headEnd type="none" w="sm" len="sm"/>
            <a:tailEnd type="none" w="sm" len="sm"/>
          </a:ln>
        </p:spPr>
        <p:txBody>
          <a:bodyPr wrap="square" lIns="91437" tIns="45718" rIns="91437" bIns="45718">
            <a:spAutoFit/>
          </a:bodyPr>
          <a:lstStyle/>
          <a:p>
            <a:pPr eaLnBrk="0" hangingPunct="0">
              <a:spcBef>
                <a:spcPct val="50000"/>
              </a:spcBef>
            </a:pPr>
            <a:r>
              <a:rPr lang="sv-SE" sz="1600" dirty="0"/>
              <a:t>Yta som används under byggnadstiden, t.ex. för </a:t>
            </a:r>
            <a:r>
              <a:rPr lang="sv-SE" sz="1600" dirty="0" err="1"/>
              <a:t>massupplag</a:t>
            </a:r>
            <a:endParaRPr lang="sv-SE" sz="1600" dirty="0"/>
          </a:p>
        </p:txBody>
      </p:sp>
      <p:sp>
        <p:nvSpPr>
          <p:cNvPr id="2" name="textruta 1">
            <a:extLst>
              <a:ext uri="{FF2B5EF4-FFF2-40B4-BE49-F238E27FC236}">
                <a16:creationId xmlns:a16="http://schemas.microsoft.com/office/drawing/2014/main" id="{D12F3C31-740B-464B-8A70-300D27DE5A79}"/>
              </a:ext>
            </a:extLst>
          </p:cNvPr>
          <p:cNvSpPr txBox="1"/>
          <p:nvPr/>
        </p:nvSpPr>
        <p:spPr>
          <a:xfrm>
            <a:off x="10953751" y="238125"/>
            <a:ext cx="1504950" cy="523220"/>
          </a:xfrm>
          <a:prstGeom prst="rect">
            <a:avLst/>
          </a:prstGeom>
          <a:noFill/>
        </p:spPr>
        <p:txBody>
          <a:bodyPr wrap="square" rtlCol="0">
            <a:spAutoFit/>
          </a:bodyPr>
          <a:lstStyle/>
          <a:p>
            <a:r>
              <a:rPr lang="sv-SE" sz="1000" dirty="0"/>
              <a:t>2023-05-24</a:t>
            </a:r>
          </a:p>
          <a:p>
            <a:endParaRPr lang="sv-SE" dirty="0"/>
          </a:p>
        </p:txBody>
      </p:sp>
    </p:spTree>
    <p:extLst>
      <p:ext uri="{BB962C8B-B14F-4D97-AF65-F5344CB8AC3E}">
        <p14:creationId xmlns:p14="http://schemas.microsoft.com/office/powerpoint/2010/main" val="273317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text 2"/>
          <p:cNvSpPr>
            <a:spLocks noGrp="1"/>
          </p:cNvSpPr>
          <p:nvPr>
            <p:ph type="body" sz="half" idx="1"/>
          </p:nvPr>
        </p:nvSpPr>
        <p:spPr>
          <a:xfrm>
            <a:off x="1451904" y="897092"/>
            <a:ext cx="9574684" cy="4811712"/>
          </a:xfrm>
        </p:spPr>
        <p:txBody>
          <a:bodyPr/>
          <a:lstStyle/>
          <a:p>
            <a:pPr>
              <a:buFont typeface="Arial" charset="0"/>
              <a:buNone/>
            </a:pPr>
            <a:r>
              <a:rPr lang="sv-SE" sz="2000" b="1" dirty="0">
                <a:latin typeface="Arial" charset="0"/>
                <a:cs typeface="Arial" charset="0"/>
              </a:rPr>
              <a:t>Vem kan få ersättning?</a:t>
            </a:r>
          </a:p>
          <a:p>
            <a:r>
              <a:rPr lang="sv-SE" sz="2000" dirty="0">
                <a:latin typeface="Arial" charset="0"/>
                <a:cs typeface="Arial" charset="0"/>
              </a:rPr>
              <a:t>Fastighetsägare</a:t>
            </a:r>
          </a:p>
          <a:p>
            <a:r>
              <a:rPr lang="sv-SE" sz="2000" dirty="0">
                <a:latin typeface="Arial" charset="0"/>
                <a:cs typeface="Arial" charset="0"/>
              </a:rPr>
              <a:t>Servitutshavare</a:t>
            </a:r>
          </a:p>
          <a:p>
            <a:r>
              <a:rPr lang="sv-SE" sz="2000" dirty="0">
                <a:latin typeface="Arial" charset="0"/>
                <a:cs typeface="Arial" charset="0"/>
              </a:rPr>
              <a:t>Nyttjanderättshavare, t.ex. arrendatorer</a:t>
            </a:r>
          </a:p>
          <a:p>
            <a:pPr>
              <a:buFont typeface="Arial" charset="0"/>
              <a:buNone/>
            </a:pPr>
            <a:endParaRPr lang="sv-SE" sz="2000" dirty="0">
              <a:latin typeface="Arial" charset="0"/>
              <a:cs typeface="Arial" charset="0"/>
            </a:endParaRPr>
          </a:p>
          <a:p>
            <a:pPr>
              <a:buFontTx/>
              <a:buNone/>
            </a:pPr>
            <a:r>
              <a:rPr lang="sv-SE" sz="2000" b="1" dirty="0">
                <a:latin typeface="Arial" charset="0"/>
                <a:cs typeface="Arial" charset="0"/>
              </a:rPr>
              <a:t>Vad ersätts?</a:t>
            </a:r>
          </a:p>
          <a:p>
            <a:r>
              <a:rPr lang="sv-SE" sz="2000" dirty="0">
                <a:latin typeface="Arial" charset="0"/>
                <a:cs typeface="Arial" charset="0"/>
              </a:rPr>
              <a:t>Markintrånget – Minskning av fastighetens marknadsvärde</a:t>
            </a:r>
          </a:p>
          <a:p>
            <a:r>
              <a:rPr lang="sv-SE" sz="2000" dirty="0">
                <a:latin typeface="Arial" charset="0"/>
                <a:cs typeface="Arial" charset="0"/>
              </a:rPr>
              <a:t>25 %-påslag på markintrång</a:t>
            </a:r>
          </a:p>
          <a:p>
            <a:r>
              <a:rPr lang="sv-SE" sz="2000" dirty="0">
                <a:latin typeface="Arial" charset="0"/>
                <a:cs typeface="Arial" charset="0"/>
              </a:rPr>
              <a:t>Annan skada</a:t>
            </a:r>
          </a:p>
          <a:p>
            <a:r>
              <a:rPr lang="sv-SE" sz="2000" dirty="0">
                <a:latin typeface="Arial" charset="0"/>
                <a:cs typeface="Arial" charset="0"/>
              </a:rPr>
              <a:t>Uppräkning med index och ränta</a:t>
            </a:r>
          </a:p>
          <a:p>
            <a:pPr>
              <a:buFontTx/>
              <a:buNone/>
            </a:pPr>
            <a:endParaRPr lang="sv-SE" sz="2000" dirty="0">
              <a:latin typeface="Arial" charset="0"/>
              <a:cs typeface="Arial" charset="0"/>
            </a:endParaRPr>
          </a:p>
          <a:p>
            <a:pPr>
              <a:buFont typeface="Arial" charset="0"/>
              <a:buNone/>
            </a:pPr>
            <a:endParaRPr lang="sv-SE" dirty="0">
              <a:latin typeface="Arial" charset="0"/>
              <a:cs typeface="Arial" charset="0"/>
            </a:endParaRPr>
          </a:p>
        </p:txBody>
      </p:sp>
      <p:sp>
        <p:nvSpPr>
          <p:cNvPr id="3" name="Platshållare för bildnummer 2">
            <a:extLst>
              <a:ext uri="{FF2B5EF4-FFF2-40B4-BE49-F238E27FC236}">
                <a16:creationId xmlns:a16="http://schemas.microsoft.com/office/drawing/2014/main" id="{F5835315-5EE2-4215-BA2E-6A3A01706AD3}"/>
              </a:ext>
            </a:extLst>
          </p:cNvPr>
          <p:cNvSpPr>
            <a:spLocks noGrp="1"/>
          </p:cNvSpPr>
          <p:nvPr>
            <p:ph type="sldNum" sz="quarter" idx="10"/>
          </p:nvPr>
        </p:nvSpPr>
        <p:spPr/>
        <p:txBody>
          <a:bodyPr/>
          <a:lstStyle/>
          <a:p>
            <a:pPr>
              <a:defRPr/>
            </a:pPr>
            <a:fld id="{164EE126-B0E8-4A98-B46C-A27ACF0659D1}" type="slidenum">
              <a:rPr lang="sv-SE" smtClean="0"/>
              <a:pPr>
                <a:defRPr/>
              </a:pPr>
              <a:t>11</a:t>
            </a:fld>
            <a:endParaRPr lang="sv-SE"/>
          </a:p>
        </p:txBody>
      </p:sp>
      <p:sp>
        <p:nvSpPr>
          <p:cNvPr id="4" name="textruta 3">
            <a:extLst>
              <a:ext uri="{FF2B5EF4-FFF2-40B4-BE49-F238E27FC236}">
                <a16:creationId xmlns:a16="http://schemas.microsoft.com/office/drawing/2014/main" id="{E59B21B9-CF35-4C5F-B1D4-11F73F04F484}"/>
              </a:ext>
            </a:extLst>
          </p:cNvPr>
          <p:cNvSpPr txBox="1"/>
          <p:nvPr/>
        </p:nvSpPr>
        <p:spPr>
          <a:xfrm>
            <a:off x="10732029" y="192393"/>
            <a:ext cx="1594909" cy="246221"/>
          </a:xfrm>
          <a:prstGeom prst="rect">
            <a:avLst/>
          </a:prstGeom>
          <a:noFill/>
        </p:spPr>
        <p:txBody>
          <a:bodyPr wrap="square" rtlCol="0">
            <a:spAutoFit/>
          </a:bodyPr>
          <a:lstStyle/>
          <a:p>
            <a:r>
              <a:rPr lang="sv-SE" sz="1000" dirty="0"/>
              <a:t>2023-05-24</a:t>
            </a:r>
          </a:p>
        </p:txBody>
      </p:sp>
    </p:spTree>
    <p:extLst>
      <p:ext uri="{BB962C8B-B14F-4D97-AF65-F5344CB8AC3E}">
        <p14:creationId xmlns:p14="http://schemas.microsoft.com/office/powerpoint/2010/main" val="44121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ktangel 2"/>
          <p:cNvSpPr>
            <a:spLocks noChangeArrowheads="1"/>
          </p:cNvSpPr>
          <p:nvPr/>
        </p:nvSpPr>
        <p:spPr bwMode="auto">
          <a:xfrm>
            <a:off x="1416424" y="1341906"/>
            <a:ext cx="8408989" cy="3226204"/>
          </a:xfrm>
          <a:prstGeom prst="rect">
            <a:avLst/>
          </a:prstGeom>
          <a:noFill/>
          <a:ln w="9525">
            <a:noFill/>
            <a:miter lim="800000"/>
            <a:headEnd/>
            <a:tailEnd/>
          </a:ln>
        </p:spPr>
        <p:txBody>
          <a:bodyPr wrap="square">
            <a:spAutoFit/>
          </a:bodyPr>
          <a:lstStyle/>
          <a:p>
            <a:pPr>
              <a:lnSpc>
                <a:spcPct val="65000"/>
              </a:lnSpc>
              <a:spcBef>
                <a:spcPct val="50000"/>
              </a:spcBef>
            </a:pPr>
            <a:r>
              <a:rPr lang="sv-SE" sz="4000" b="1" dirty="0"/>
              <a:t>Ersättningsberäkning tomtmark</a:t>
            </a:r>
          </a:p>
          <a:p>
            <a:pPr>
              <a:lnSpc>
                <a:spcPct val="65000"/>
              </a:lnSpc>
              <a:spcBef>
                <a:spcPct val="50000"/>
              </a:spcBef>
            </a:pPr>
            <a:endParaRPr lang="sv-SE" b="1" dirty="0"/>
          </a:p>
          <a:p>
            <a:pPr>
              <a:lnSpc>
                <a:spcPct val="65000"/>
              </a:lnSpc>
              <a:spcBef>
                <a:spcPct val="50000"/>
              </a:spcBef>
            </a:pPr>
            <a:endParaRPr lang="sv-SE" b="1" dirty="0"/>
          </a:p>
          <a:p>
            <a:pPr>
              <a:lnSpc>
                <a:spcPct val="65000"/>
              </a:lnSpc>
              <a:spcBef>
                <a:spcPct val="50000"/>
              </a:spcBef>
            </a:pPr>
            <a:endParaRPr lang="sv-SE" b="1" dirty="0"/>
          </a:p>
          <a:p>
            <a:pPr>
              <a:lnSpc>
                <a:spcPct val="65000"/>
              </a:lnSpc>
              <a:spcBef>
                <a:spcPct val="50000"/>
              </a:spcBef>
              <a:buFont typeface="Arial" charset="0"/>
              <a:buChar char="•"/>
            </a:pPr>
            <a:r>
              <a:rPr lang="sv-SE" dirty="0"/>
              <a:t> </a:t>
            </a:r>
            <a:r>
              <a:rPr lang="sv-SE" sz="2000" dirty="0"/>
              <a:t>Markvärdet</a:t>
            </a:r>
          </a:p>
          <a:p>
            <a:pPr>
              <a:lnSpc>
                <a:spcPct val="65000"/>
              </a:lnSpc>
              <a:spcBef>
                <a:spcPct val="50000"/>
              </a:spcBef>
              <a:buFont typeface="Arial" charset="0"/>
              <a:buChar char="•"/>
            </a:pPr>
            <a:endParaRPr lang="sv-SE" sz="2000" dirty="0"/>
          </a:p>
          <a:p>
            <a:pPr>
              <a:lnSpc>
                <a:spcPct val="65000"/>
              </a:lnSpc>
              <a:spcBef>
                <a:spcPct val="50000"/>
              </a:spcBef>
              <a:buFont typeface="Arial" charset="0"/>
              <a:buChar char="•"/>
            </a:pPr>
            <a:r>
              <a:rPr lang="sv-SE" sz="2000" dirty="0"/>
              <a:t> Förstörda tomtanläggningar: träd, buskar, staket</a:t>
            </a:r>
          </a:p>
          <a:p>
            <a:pPr>
              <a:lnSpc>
                <a:spcPct val="65000"/>
              </a:lnSpc>
              <a:spcBef>
                <a:spcPct val="50000"/>
              </a:spcBef>
              <a:buFont typeface="Arial" charset="0"/>
              <a:buChar char="•"/>
            </a:pPr>
            <a:endParaRPr lang="sv-SE" sz="2000" dirty="0"/>
          </a:p>
          <a:p>
            <a:pPr>
              <a:lnSpc>
                <a:spcPct val="65000"/>
              </a:lnSpc>
              <a:spcBef>
                <a:spcPct val="50000"/>
              </a:spcBef>
              <a:buFont typeface="Arial" charset="0"/>
              <a:buChar char="•"/>
            </a:pPr>
            <a:r>
              <a:rPr lang="sv-SE" sz="2000" dirty="0"/>
              <a:t> Annan skada</a:t>
            </a:r>
          </a:p>
        </p:txBody>
      </p:sp>
      <p:pic>
        <p:nvPicPr>
          <p:cNvPr id="19459" name="Picture 2" descr="\\bl-fil9.vagverket.dr.vv.se\bl-loppe\Grafisk form_Trafikverket\Lotta Å\PPT_sakägarsammanträde\2233940-scale_red.jpg"/>
          <p:cNvPicPr>
            <a:picLocks noChangeAspect="1" noChangeArrowheads="1"/>
          </p:cNvPicPr>
          <p:nvPr/>
        </p:nvPicPr>
        <p:blipFill>
          <a:blip r:embed="rId3" cstate="print"/>
          <a:srcRect l="25630" r="28590" b="1224"/>
          <a:stretch>
            <a:fillRect/>
          </a:stretch>
        </p:blipFill>
        <p:spPr bwMode="auto">
          <a:xfrm>
            <a:off x="10065572" y="1859"/>
            <a:ext cx="2126428" cy="6856141"/>
          </a:xfrm>
          <a:prstGeom prst="rect">
            <a:avLst/>
          </a:prstGeom>
          <a:noFill/>
          <a:ln w="9525">
            <a:noFill/>
            <a:miter lim="800000"/>
            <a:headEnd/>
            <a:tailEnd/>
          </a:ln>
        </p:spPr>
      </p:pic>
    </p:spTree>
    <p:extLst>
      <p:ext uri="{BB962C8B-B14F-4D97-AF65-F5344CB8AC3E}">
        <p14:creationId xmlns:p14="http://schemas.microsoft.com/office/powerpoint/2010/main" val="3021175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 under entreprenaden</a:t>
            </a:r>
          </a:p>
        </p:txBody>
      </p:sp>
      <p:sp>
        <p:nvSpPr>
          <p:cNvPr id="3" name="Platshållare för text 2"/>
          <p:cNvSpPr>
            <a:spLocks noGrp="1"/>
          </p:cNvSpPr>
          <p:nvPr>
            <p:ph type="body" sz="quarter" idx="12"/>
          </p:nvPr>
        </p:nvSpPr>
        <p:spPr/>
        <p:txBody>
          <a:bodyPr/>
          <a:lstStyle/>
          <a:p>
            <a:r>
              <a:rPr lang="sv-SE" dirty="0"/>
              <a:t>Trafikverkets projekthemsida uppdateras löpande</a:t>
            </a:r>
          </a:p>
          <a:p>
            <a:r>
              <a:rPr lang="sv-SE" dirty="0"/>
              <a:t>Kontaktinformation finns på projekthemsidan</a:t>
            </a:r>
          </a:p>
          <a:p>
            <a:pPr lvl="1"/>
            <a:r>
              <a:rPr lang="sv-SE" dirty="0"/>
              <a:t>www.trafikverket.se, sök på </a:t>
            </a:r>
            <a:r>
              <a:rPr lang="sv-SE" dirty="0" err="1"/>
              <a:t>Lövberga</a:t>
            </a:r>
            <a:endParaRPr lang="sv-SE" dirty="0"/>
          </a:p>
        </p:txBody>
      </p:sp>
      <p:sp>
        <p:nvSpPr>
          <p:cNvPr id="4" name="Platshållare för datum 3"/>
          <p:cNvSpPr>
            <a:spLocks noGrp="1"/>
          </p:cNvSpPr>
          <p:nvPr>
            <p:ph type="dt" sz="half" idx="2"/>
          </p:nvPr>
        </p:nvSpPr>
        <p:spPr/>
        <p:txBody>
          <a:bodyPr/>
          <a:lstStyle/>
          <a:p>
            <a:r>
              <a:rPr lang="sv-SE" dirty="0"/>
              <a:t>2023-05-24</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13</a:t>
            </a:fld>
            <a:endParaRPr lang="sv-SE" dirty="0"/>
          </a:p>
        </p:txBody>
      </p:sp>
    </p:spTree>
    <p:extLst>
      <p:ext uri="{BB962C8B-B14F-4D97-AF65-F5344CB8AC3E}">
        <p14:creationId xmlns:p14="http://schemas.microsoft.com/office/powerpoint/2010/main" val="347254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Frågor och fika</a:t>
            </a:r>
          </a:p>
        </p:txBody>
      </p:sp>
      <p:sp>
        <p:nvSpPr>
          <p:cNvPr id="3" name="Platshållare för datum 2"/>
          <p:cNvSpPr>
            <a:spLocks noGrp="1"/>
          </p:cNvSpPr>
          <p:nvPr>
            <p:ph type="dt" sz="half" idx="2"/>
          </p:nvPr>
        </p:nvSpPr>
        <p:spPr/>
        <p:txBody>
          <a:bodyPr/>
          <a:lstStyle/>
          <a:p>
            <a:r>
              <a:rPr lang="sv-SE" dirty="0"/>
              <a:t>2023-05-24</a:t>
            </a:r>
          </a:p>
        </p:txBody>
      </p:sp>
      <p:sp>
        <p:nvSpPr>
          <p:cNvPr id="4" name="Platshållare för bildnummer 3"/>
          <p:cNvSpPr>
            <a:spLocks noGrp="1"/>
          </p:cNvSpPr>
          <p:nvPr>
            <p:ph type="sldNum" sz="quarter" idx="4"/>
          </p:nvPr>
        </p:nvSpPr>
        <p:spPr/>
        <p:txBody>
          <a:bodyPr/>
          <a:lstStyle/>
          <a:p>
            <a:fld id="{816FEC2C-AD63-44F4-896C-A2025F5FB260}" type="slidenum">
              <a:rPr lang="sv-SE" smtClean="0"/>
              <a:pPr/>
              <a:t>14</a:t>
            </a:fld>
            <a:endParaRPr lang="sv-SE" dirty="0"/>
          </a:p>
        </p:txBody>
      </p:sp>
    </p:spTree>
    <p:extLst>
      <p:ext uri="{BB962C8B-B14F-4D97-AF65-F5344CB8AC3E}">
        <p14:creationId xmlns:p14="http://schemas.microsoft.com/office/powerpoint/2010/main" val="307843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Informationsmöte</a:t>
            </a:r>
          </a:p>
        </p:txBody>
      </p:sp>
      <p:sp>
        <p:nvSpPr>
          <p:cNvPr id="3" name="Platshållare för text 2"/>
          <p:cNvSpPr>
            <a:spLocks noGrp="1"/>
          </p:cNvSpPr>
          <p:nvPr>
            <p:ph type="body" sz="quarter" idx="11"/>
          </p:nvPr>
        </p:nvSpPr>
        <p:spPr/>
        <p:txBody>
          <a:bodyPr/>
          <a:lstStyle/>
          <a:p>
            <a:r>
              <a:rPr lang="sv-SE" dirty="0"/>
              <a:t>Väg829 Lövberga-Alanäs, etapp 1</a:t>
            </a:r>
          </a:p>
          <a:p>
            <a:r>
              <a:rPr lang="sv-SE" dirty="0"/>
              <a:t>Havsnäs bystuga</a:t>
            </a:r>
          </a:p>
          <a:p>
            <a:r>
              <a:rPr lang="sv-SE" dirty="0"/>
              <a:t>24 Maj 2023</a:t>
            </a:r>
          </a:p>
        </p:txBody>
      </p:sp>
      <p:sp>
        <p:nvSpPr>
          <p:cNvPr id="4" name="Platshållare för datum 3"/>
          <p:cNvSpPr>
            <a:spLocks noGrp="1"/>
          </p:cNvSpPr>
          <p:nvPr>
            <p:ph type="dt" sz="half" idx="2"/>
          </p:nvPr>
        </p:nvSpPr>
        <p:spPr/>
        <p:txBody>
          <a:bodyPr/>
          <a:lstStyle/>
          <a:p>
            <a:r>
              <a:rPr lang="sv-SE" dirty="0"/>
              <a:t>2023-05-24</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2</a:t>
            </a:fld>
            <a:endParaRPr lang="sv-SE" dirty="0"/>
          </a:p>
        </p:txBody>
      </p:sp>
    </p:spTree>
    <p:extLst>
      <p:ext uri="{BB962C8B-B14F-4D97-AF65-F5344CB8AC3E}">
        <p14:creationId xmlns:p14="http://schemas.microsoft.com/office/powerpoint/2010/main" val="262121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Välkomna</a:t>
            </a:r>
          </a:p>
        </p:txBody>
      </p:sp>
      <p:sp>
        <p:nvSpPr>
          <p:cNvPr id="3" name="Platshållare för text 2"/>
          <p:cNvSpPr>
            <a:spLocks noGrp="1"/>
          </p:cNvSpPr>
          <p:nvPr>
            <p:ph type="body" sz="quarter" idx="12"/>
          </p:nvPr>
        </p:nvSpPr>
        <p:spPr>
          <a:xfrm>
            <a:off x="694800" y="2529000"/>
            <a:ext cx="8607600" cy="4195996"/>
          </a:xfrm>
        </p:spPr>
        <p:txBody>
          <a:bodyPr anchor="t"/>
          <a:lstStyle/>
          <a:p>
            <a:r>
              <a:rPr lang="sv-SE" dirty="0"/>
              <a:t>Agendan för kvällen </a:t>
            </a:r>
          </a:p>
          <a:p>
            <a:r>
              <a:rPr lang="sv-SE" dirty="0"/>
              <a:t>Presentation av deltagarna </a:t>
            </a:r>
          </a:p>
          <a:p>
            <a:r>
              <a:rPr lang="sv-SE" dirty="0"/>
              <a:t>Bakgrund</a:t>
            </a:r>
          </a:p>
          <a:p>
            <a:r>
              <a:rPr lang="sv-SE" dirty="0"/>
              <a:t>Entreprenaden (Ulf Öberg/Peter Pålsson)</a:t>
            </a:r>
          </a:p>
          <a:p>
            <a:r>
              <a:rPr lang="sv-SE" dirty="0"/>
              <a:t>Information under entreprenaden</a:t>
            </a:r>
          </a:p>
          <a:p>
            <a:r>
              <a:rPr lang="sv-SE" dirty="0"/>
              <a:t>Frågor &amp; fika</a:t>
            </a:r>
          </a:p>
        </p:txBody>
      </p:sp>
      <p:sp>
        <p:nvSpPr>
          <p:cNvPr id="4" name="Platshållare för datum 3"/>
          <p:cNvSpPr>
            <a:spLocks noGrp="1"/>
          </p:cNvSpPr>
          <p:nvPr>
            <p:ph type="dt" sz="half" idx="2"/>
          </p:nvPr>
        </p:nvSpPr>
        <p:spPr/>
        <p:txBody>
          <a:bodyPr/>
          <a:lstStyle/>
          <a:p>
            <a:r>
              <a:rPr lang="sv-SE" dirty="0"/>
              <a:t>2023-05-24</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3</a:t>
            </a:fld>
            <a:endParaRPr lang="sv-SE" dirty="0"/>
          </a:p>
        </p:txBody>
      </p:sp>
    </p:spTree>
    <p:extLst>
      <p:ext uri="{BB962C8B-B14F-4D97-AF65-F5344CB8AC3E}">
        <p14:creationId xmlns:p14="http://schemas.microsoft.com/office/powerpoint/2010/main" val="180872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Presentation av deltagare/organisation</a:t>
            </a:r>
          </a:p>
        </p:txBody>
      </p:sp>
      <p:sp>
        <p:nvSpPr>
          <p:cNvPr id="3" name="Platshållare för text 2"/>
          <p:cNvSpPr>
            <a:spLocks noGrp="1"/>
          </p:cNvSpPr>
          <p:nvPr>
            <p:ph type="body" sz="quarter" idx="12"/>
          </p:nvPr>
        </p:nvSpPr>
        <p:spPr>
          <a:xfrm>
            <a:off x="694799" y="2170800"/>
            <a:ext cx="11224315" cy="4304815"/>
          </a:xfrm>
        </p:spPr>
        <p:txBody>
          <a:bodyPr anchor="t"/>
          <a:lstStyle/>
          <a:p>
            <a:r>
              <a:rPr lang="sv-SE" sz="1800" dirty="0"/>
              <a:t>Trafikverket</a:t>
            </a:r>
          </a:p>
          <a:p>
            <a:pPr lvl="1"/>
            <a:r>
              <a:rPr lang="sv-SE" dirty="0"/>
              <a:t>Daniel Gideonsson, Projektledare</a:t>
            </a:r>
          </a:p>
          <a:p>
            <a:pPr lvl="1"/>
            <a:r>
              <a:rPr lang="sv-SE" dirty="0"/>
              <a:t>Patrik Hammar, Byggledare</a:t>
            </a:r>
          </a:p>
          <a:p>
            <a:pPr lvl="1"/>
            <a:r>
              <a:rPr lang="sv-SE" dirty="0"/>
              <a:t>Josefine Hellqvist, Projektingenjör</a:t>
            </a:r>
          </a:p>
          <a:p>
            <a:pPr lvl="1"/>
            <a:r>
              <a:rPr lang="sv-SE" dirty="0"/>
              <a:t>David Ring, Fredrik Ståhl Markförhandlare</a:t>
            </a:r>
          </a:p>
          <a:p>
            <a:pPr lvl="1"/>
            <a:r>
              <a:rPr lang="sv-SE" dirty="0"/>
              <a:t>Kjell-Arne Blom, Åtgärdsbeställare</a:t>
            </a:r>
          </a:p>
          <a:p>
            <a:r>
              <a:rPr lang="sv-SE" sz="1800" dirty="0"/>
              <a:t>WSP, Byggplatsuppföljning (BPU)</a:t>
            </a:r>
          </a:p>
          <a:p>
            <a:pPr lvl="1"/>
            <a:r>
              <a:rPr lang="sv-SE" dirty="0"/>
              <a:t>Joacim Melander, samordnande BPU</a:t>
            </a:r>
          </a:p>
          <a:p>
            <a:r>
              <a:rPr lang="sv-SE" sz="1800" dirty="0"/>
              <a:t>Strömsunds kommun</a:t>
            </a:r>
          </a:p>
          <a:p>
            <a:pPr lvl="1"/>
            <a:r>
              <a:rPr lang="sv-SE" dirty="0"/>
              <a:t>Mikael </a:t>
            </a:r>
            <a:r>
              <a:rPr lang="sv-SE" dirty="0" err="1"/>
              <a:t>Ehrs</a:t>
            </a:r>
            <a:endParaRPr lang="sv-SE" dirty="0"/>
          </a:p>
          <a:p>
            <a:r>
              <a:rPr lang="sv-SE" sz="1800" dirty="0"/>
              <a:t>Svevia, entreprenör</a:t>
            </a:r>
          </a:p>
          <a:p>
            <a:pPr marL="0" indent="0">
              <a:buNone/>
            </a:pPr>
            <a:endParaRPr lang="sv-SE" sz="1800" dirty="0">
              <a:cs typeface="Arial"/>
            </a:endParaRPr>
          </a:p>
        </p:txBody>
      </p:sp>
      <p:sp>
        <p:nvSpPr>
          <p:cNvPr id="4" name="Platshållare för datum 3"/>
          <p:cNvSpPr>
            <a:spLocks noGrp="1"/>
          </p:cNvSpPr>
          <p:nvPr>
            <p:ph type="dt" sz="half" idx="2"/>
          </p:nvPr>
        </p:nvSpPr>
        <p:spPr/>
        <p:txBody>
          <a:bodyPr/>
          <a:lstStyle/>
          <a:p>
            <a:r>
              <a:rPr lang="sv-SE" dirty="0"/>
              <a:t>2022-05-24</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4</a:t>
            </a:fld>
            <a:endParaRPr lang="sv-SE" dirty="0"/>
          </a:p>
        </p:txBody>
      </p:sp>
    </p:spTree>
    <p:extLst>
      <p:ext uri="{BB962C8B-B14F-4D97-AF65-F5344CB8AC3E}">
        <p14:creationId xmlns:p14="http://schemas.microsoft.com/office/powerpoint/2010/main" val="285105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Bygget i korthet</a:t>
            </a:r>
          </a:p>
        </p:txBody>
      </p:sp>
      <p:sp>
        <p:nvSpPr>
          <p:cNvPr id="3" name="Platshållare för text 2"/>
          <p:cNvSpPr>
            <a:spLocks noGrp="1"/>
          </p:cNvSpPr>
          <p:nvPr>
            <p:ph type="body" sz="quarter" idx="12"/>
          </p:nvPr>
        </p:nvSpPr>
        <p:spPr>
          <a:xfrm>
            <a:off x="545171" y="2170800"/>
            <a:ext cx="9064342" cy="4329892"/>
          </a:xfrm>
        </p:spPr>
        <p:txBody>
          <a:bodyPr/>
          <a:lstStyle/>
          <a:p>
            <a:pPr marL="645795" lvl="1" indent="-285750">
              <a:buFont typeface="Arial" panose="020B0604020202020204" pitchFamily="34" charset="0"/>
              <a:buChar char="•"/>
            </a:pPr>
            <a:r>
              <a:rPr lang="sv-SE" dirty="0"/>
              <a:t>De åtgärder som nu görs är: Kantförstärkning och förbelastning.</a:t>
            </a:r>
          </a:p>
          <a:p>
            <a:pPr marL="645795" lvl="1" indent="-285750">
              <a:buFont typeface="Arial" panose="020B0604020202020204" pitchFamily="34" charset="0"/>
              <a:buChar char="•"/>
            </a:pPr>
            <a:r>
              <a:rPr lang="sv-SE" dirty="0"/>
              <a:t>Kommande arbeten är: Förstärkning och Dikning.</a:t>
            </a:r>
          </a:p>
          <a:p>
            <a:pPr marL="645795" lvl="1" indent="-285750">
              <a:buFont typeface="Arial" panose="020B0604020202020204" pitchFamily="34" charset="0"/>
              <a:buChar char="•"/>
            </a:pPr>
            <a:endParaRPr lang="sv-SE" dirty="0"/>
          </a:p>
          <a:p>
            <a:pPr marL="645795" lvl="1" indent="-285750">
              <a:buFont typeface="Arial" panose="020B0604020202020204" pitchFamily="34" charset="0"/>
              <a:buChar char="•"/>
            </a:pPr>
            <a:r>
              <a:rPr lang="sv-SE" dirty="0"/>
              <a:t>Trafikverket tillsammans med Svevia och WSP ser över åtgärderna på vissa problemsträckor för att hitta en lösning med mindre schakter.</a:t>
            </a:r>
          </a:p>
          <a:p>
            <a:pPr marL="645795" lvl="1" indent="-285750">
              <a:buFont typeface="Arial" panose="020B0604020202020204" pitchFamily="34" charset="0"/>
              <a:buChar char="•"/>
            </a:pPr>
            <a:endParaRPr lang="sv-SE" dirty="0"/>
          </a:p>
          <a:p>
            <a:pPr marL="645795" lvl="1" indent="-285750">
              <a:buFont typeface="Arial" panose="020B0604020202020204" pitchFamily="34" charset="0"/>
              <a:buChar char="•"/>
            </a:pPr>
            <a:r>
              <a:rPr lang="sv-SE" dirty="0"/>
              <a:t>Trafikpåverkan kommer nu och framåt att vara stor. Det kommer att ta betydligt längre tid att köra vägen än normalt.</a:t>
            </a:r>
          </a:p>
          <a:p>
            <a:pPr marL="645795" lvl="1" indent="-285750">
              <a:buFont typeface="Arial" panose="020B0604020202020204" pitchFamily="34" charset="0"/>
              <a:buChar char="•"/>
            </a:pPr>
            <a:endParaRPr lang="sv-SE" dirty="0"/>
          </a:p>
          <a:p>
            <a:pPr marL="645795" lvl="1" indent="-285750">
              <a:buFont typeface="Arial" panose="020B0604020202020204" pitchFamily="34" charset="0"/>
              <a:buChar char="•"/>
            </a:pPr>
            <a:r>
              <a:rPr lang="sv-SE" dirty="0"/>
              <a:t>En stängning av vägen kan bli aktuell under ett antal veckor för att effektivisera utförandet av ombyggnaden.</a:t>
            </a:r>
          </a:p>
          <a:p>
            <a:pPr marL="0" indent="0">
              <a:buNone/>
            </a:pPr>
            <a:endParaRPr lang="sv-SE" dirty="0"/>
          </a:p>
          <a:p>
            <a:pPr marL="0" indent="0">
              <a:buNone/>
            </a:pPr>
            <a:endParaRPr lang="sv-SE" dirty="0"/>
          </a:p>
          <a:p>
            <a:endParaRPr lang="sv-SE" dirty="0"/>
          </a:p>
          <a:p>
            <a:endParaRPr lang="sv-SE" dirty="0"/>
          </a:p>
          <a:p>
            <a:pPr marL="0" indent="0">
              <a:buNone/>
            </a:pPr>
            <a:endParaRPr lang="sv-SE" dirty="0"/>
          </a:p>
        </p:txBody>
      </p:sp>
      <p:sp>
        <p:nvSpPr>
          <p:cNvPr id="4" name="Platshållare för datum 3"/>
          <p:cNvSpPr>
            <a:spLocks noGrp="1"/>
          </p:cNvSpPr>
          <p:nvPr>
            <p:ph type="dt" sz="half" idx="2"/>
          </p:nvPr>
        </p:nvSpPr>
        <p:spPr/>
        <p:txBody>
          <a:bodyPr/>
          <a:lstStyle/>
          <a:p>
            <a:r>
              <a:rPr lang="sv-SE" dirty="0"/>
              <a:t>2023-05-24</a:t>
            </a:r>
          </a:p>
        </p:txBody>
      </p:sp>
      <p:sp>
        <p:nvSpPr>
          <p:cNvPr id="5" name="Platshållare för bildnummer 4"/>
          <p:cNvSpPr>
            <a:spLocks noGrp="1"/>
          </p:cNvSpPr>
          <p:nvPr>
            <p:ph type="sldNum" sz="quarter" idx="4"/>
          </p:nvPr>
        </p:nvSpPr>
        <p:spPr/>
        <p:txBody>
          <a:bodyPr/>
          <a:lstStyle/>
          <a:p>
            <a:fld id="{816FEC2C-AD63-44F4-896C-A2025F5FB260}" type="slidenum">
              <a:rPr lang="sv-SE" smtClean="0"/>
              <a:pPr/>
              <a:t>5</a:t>
            </a:fld>
            <a:endParaRPr lang="sv-SE" dirty="0"/>
          </a:p>
        </p:txBody>
      </p:sp>
    </p:spTree>
    <p:extLst>
      <p:ext uri="{BB962C8B-B14F-4D97-AF65-F5344CB8AC3E}">
        <p14:creationId xmlns:p14="http://schemas.microsoft.com/office/powerpoint/2010/main" val="170858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4294967295"/>
          </p:nvPr>
        </p:nvSpPr>
        <p:spPr>
          <a:xfrm>
            <a:off x="0" y="201613"/>
            <a:ext cx="78422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13" name="Bildobjekt 12">
            <a:extLst>
              <a:ext uri="{FF2B5EF4-FFF2-40B4-BE49-F238E27FC236}">
                <a16:creationId xmlns:a16="http://schemas.microsoft.com/office/drawing/2014/main" id="{0ECDD28E-CB9A-4AE9-9801-ED628D98E937}"/>
              </a:ext>
            </a:extLst>
          </p:cNvPr>
          <p:cNvPicPr>
            <a:picLocks noChangeAspect="1"/>
          </p:cNvPicPr>
          <p:nvPr/>
        </p:nvPicPr>
        <p:blipFill>
          <a:blip r:embed="rId2"/>
          <a:stretch>
            <a:fillRect/>
          </a:stretch>
        </p:blipFill>
        <p:spPr>
          <a:xfrm>
            <a:off x="3015081" y="2500575"/>
            <a:ext cx="4765252" cy="2031697"/>
          </a:xfrm>
          <a:prstGeom prst="rect">
            <a:avLst/>
          </a:prstGeom>
        </p:spPr>
      </p:pic>
      <p:sp>
        <p:nvSpPr>
          <p:cNvPr id="6" name="Platshållare för datum 3"/>
          <p:cNvSpPr>
            <a:spLocks noGrp="1"/>
          </p:cNvSpPr>
          <p:nvPr>
            <p:ph type="dt" sz="half" idx="4294967295"/>
          </p:nvPr>
        </p:nvSpPr>
        <p:spPr>
          <a:xfrm>
            <a:off x="10152000" y="201600"/>
            <a:ext cx="1767114" cy="365125"/>
          </a:xfrm>
          <a:prstGeom prst="rect">
            <a:avLst/>
          </a:prstGeom>
        </p:spPr>
        <p:txBody>
          <a:bodyPr anchor="ctr"/>
          <a:lstStyle/>
          <a:p>
            <a:pPr algn="r"/>
            <a:r>
              <a:rPr lang="sv-SE" sz="1000" dirty="0"/>
              <a:t>2023-05-24</a:t>
            </a:r>
          </a:p>
        </p:txBody>
      </p:sp>
    </p:spTree>
    <p:extLst>
      <p:ext uri="{BB962C8B-B14F-4D97-AF65-F5344CB8AC3E}">
        <p14:creationId xmlns:p14="http://schemas.microsoft.com/office/powerpoint/2010/main" val="235569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FB59-EDB5-AC4F-8557-1D133295CA4E}"/>
              </a:ext>
            </a:extLst>
          </p:cNvPr>
          <p:cNvSpPr>
            <a:spLocks noGrp="1"/>
          </p:cNvSpPr>
          <p:nvPr>
            <p:ph type="ctrTitle"/>
          </p:nvPr>
        </p:nvSpPr>
        <p:spPr>
          <a:xfrm>
            <a:off x="947733" y="1791143"/>
            <a:ext cx="8570976" cy="1157102"/>
          </a:xfrm>
        </p:spPr>
        <p:txBody>
          <a:bodyPr/>
          <a:lstStyle/>
          <a:p>
            <a:r>
              <a:rPr lang="sv-SE" dirty="0"/>
              <a:t>Svevia AB</a:t>
            </a:r>
            <a:br>
              <a:rPr lang="sv-SE" dirty="0"/>
            </a:br>
            <a:endParaRPr lang="sv-SE" dirty="0"/>
          </a:p>
        </p:txBody>
      </p:sp>
      <p:sp>
        <p:nvSpPr>
          <p:cNvPr id="4" name="textruta 3">
            <a:extLst>
              <a:ext uri="{FF2B5EF4-FFF2-40B4-BE49-F238E27FC236}">
                <a16:creationId xmlns:a16="http://schemas.microsoft.com/office/drawing/2014/main" id="{C7FE60F5-563A-4EC9-B4C9-94CF81B86C57}"/>
              </a:ext>
            </a:extLst>
          </p:cNvPr>
          <p:cNvSpPr txBox="1"/>
          <p:nvPr/>
        </p:nvSpPr>
        <p:spPr>
          <a:xfrm>
            <a:off x="947733" y="2507189"/>
            <a:ext cx="6635692"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Svevia är specialiserat på att bygga och sköta om vägar och infrastruktur. Vi är ledande på drift och underhåll och ett av de största anläggningsföretagen i Sverige.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2000 anställda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Omsättning 8 Mdr per år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Affärsområden är Anläggning, Drift, Industri</a:t>
            </a:r>
            <a:endParaRPr kumimoji="0" lang="sv-S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Platshållare för datum 3"/>
          <p:cNvSpPr txBox="1">
            <a:spLocks/>
          </p:cNvSpPr>
          <p:nvPr/>
        </p:nvSpPr>
        <p:spPr>
          <a:xfrm>
            <a:off x="10152000" y="201600"/>
            <a:ext cx="1767114" cy="365125"/>
          </a:xfrm>
          <a:prstGeom prst="rect">
            <a:avLst/>
          </a:prstGeom>
          <a:noFill/>
        </p:spPr>
        <p:txBody>
          <a:bodyPr vert="horz" lIns="91440" tIns="45720" rIns="91440" bIns="45720" rtlCol="0" anchor="ctr"/>
          <a:lstStyle>
            <a:defPPr>
              <a:defRPr lang="sv-S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2023-05-24</a:t>
            </a:r>
          </a:p>
        </p:txBody>
      </p:sp>
    </p:spTree>
    <p:extLst>
      <p:ext uri="{BB962C8B-B14F-4D97-AF65-F5344CB8AC3E}">
        <p14:creationId xmlns:p14="http://schemas.microsoft.com/office/powerpoint/2010/main" val="168329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FB59-EDB5-AC4F-8557-1D133295CA4E}"/>
              </a:ext>
            </a:extLst>
          </p:cNvPr>
          <p:cNvSpPr>
            <a:spLocks noGrp="1"/>
          </p:cNvSpPr>
          <p:nvPr>
            <p:ph type="ctrTitle"/>
          </p:nvPr>
        </p:nvSpPr>
        <p:spPr>
          <a:xfrm>
            <a:off x="947733" y="2365749"/>
            <a:ext cx="8570976" cy="1157102"/>
          </a:xfrm>
        </p:spPr>
        <p:txBody>
          <a:bodyPr/>
          <a:lstStyle/>
          <a:p>
            <a:r>
              <a:rPr lang="sv-SE" dirty="0"/>
              <a:t>Projektorganisation</a:t>
            </a:r>
            <a:br>
              <a:rPr lang="sv-SE" dirty="0"/>
            </a:br>
            <a:r>
              <a:rPr lang="sv-SE" dirty="0"/>
              <a:t>Svevia AB</a:t>
            </a:r>
            <a:br>
              <a:rPr lang="sv-SE" dirty="0"/>
            </a:br>
            <a:endParaRPr lang="sv-SE" dirty="0"/>
          </a:p>
        </p:txBody>
      </p:sp>
      <p:sp>
        <p:nvSpPr>
          <p:cNvPr id="4" name="textruta 3">
            <a:extLst>
              <a:ext uri="{FF2B5EF4-FFF2-40B4-BE49-F238E27FC236}">
                <a16:creationId xmlns:a16="http://schemas.microsoft.com/office/drawing/2014/main" id="{C7FE60F5-563A-4EC9-B4C9-94CF81B86C57}"/>
              </a:ext>
            </a:extLst>
          </p:cNvPr>
          <p:cNvSpPr txBox="1"/>
          <p:nvPr/>
        </p:nvSpPr>
        <p:spPr>
          <a:xfrm>
            <a:off x="947733" y="2792415"/>
            <a:ext cx="6635692" cy="2585323"/>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Peter Pålsson, Entreprenadchef. Kontakt: 0611-442 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Ulf Öberg, Platschef</a:t>
            </a:r>
          </a:p>
          <a:p>
            <a:pPr marL="285750" indent="-285750">
              <a:buFont typeface="Arial" panose="020B0604020202020204" pitchFamily="34" charset="0"/>
              <a:buChar char="•"/>
              <a:defRPr/>
            </a:pPr>
            <a:r>
              <a:rPr lang="sv-SE" dirty="0">
                <a:solidFill>
                  <a:srgbClr val="FFFFFF"/>
                </a:solidFill>
                <a:latin typeface="Arial" panose="020B0604020202020204" pitchFamily="34" charset="0"/>
                <a:cs typeface="Arial"/>
              </a:rPr>
              <a:t>Markus </a:t>
            </a:r>
            <a:r>
              <a:rPr lang="sv-SE" dirty="0" err="1">
                <a:solidFill>
                  <a:srgbClr val="FFFFFF"/>
                </a:solidFill>
                <a:latin typeface="Arial" panose="020B0604020202020204" pitchFamily="34" charset="0"/>
                <a:cs typeface="Arial"/>
              </a:rPr>
              <a:t>af</a:t>
            </a:r>
            <a:r>
              <a:rPr lang="sv-SE" dirty="0">
                <a:solidFill>
                  <a:srgbClr val="FFFFFF"/>
                </a:solidFill>
                <a:latin typeface="Arial" panose="020B0604020202020204" pitchFamily="34" charset="0"/>
                <a:cs typeface="Arial"/>
              </a:rPr>
              <a:t> </a:t>
            </a:r>
            <a:r>
              <a:rPr lang="sv-SE" dirty="0" err="1">
                <a:solidFill>
                  <a:srgbClr val="FFFFFF"/>
                </a:solidFill>
                <a:latin typeface="Arial" panose="020B0604020202020204" pitchFamily="34" charset="0"/>
                <a:cs typeface="Arial"/>
              </a:rPr>
              <a:t>Trampe</a:t>
            </a:r>
            <a:r>
              <a:rPr lang="sv-SE" dirty="0">
                <a:solidFill>
                  <a:srgbClr val="FFFFFF"/>
                </a:solidFill>
                <a:latin typeface="Arial" panose="020B0604020202020204" pitchFamily="34" charset="0"/>
                <a:cs typeface="Arial"/>
              </a:rPr>
              <a:t>, Arbetsledare</a:t>
            </a:r>
            <a:endParaRPr lang="sv-SE" dirty="0">
              <a:solidFill>
                <a:srgbClr val="FFFFFF"/>
              </a:solidFill>
              <a:latin typeface="Arial" panose="020B0604020202020204" pitchFamily="34" charset="0"/>
            </a:endParaRPr>
          </a:p>
          <a:p>
            <a:pPr marL="285750" indent="-285750">
              <a:buFont typeface="Arial" panose="020B0604020202020204" pitchFamily="34" charset="0"/>
              <a:buChar char="•"/>
              <a:defRPr/>
            </a:pPr>
            <a:r>
              <a:rPr lang="sv-SE" dirty="0">
                <a:solidFill>
                  <a:srgbClr val="FFFFFF"/>
                </a:solidFill>
                <a:latin typeface="Arial" panose="020B0604020202020204" pitchFamily="34" charset="0"/>
              </a:rPr>
              <a:t>Jasmine </a:t>
            </a:r>
            <a:r>
              <a:rPr lang="sv-SE" dirty="0" err="1">
                <a:solidFill>
                  <a:srgbClr val="FFFFFF"/>
                </a:solidFill>
                <a:latin typeface="Arial" panose="020B0604020202020204" pitchFamily="34" charset="0"/>
              </a:rPr>
              <a:t>Minell</a:t>
            </a: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Projektingenjör</a:t>
            </a:r>
            <a:endParaRPr lang="sv-SE" sz="1800" b="0" i="0" u="none" strike="noStrike" kern="1200" cap="none" spc="0" baseline="0" noProof="0" dirty="0">
              <a:solidFill>
                <a:srgbClr val="FFFFFF"/>
              </a:solidFill>
              <a:latin typeface="Arial" panose="020B0604020202020204" pitchFamily="34" charset="0"/>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Thomas Wiklund, Mätningstekniker</a:t>
            </a:r>
          </a:p>
          <a:p>
            <a:pPr marL="285750" indent="-285750">
              <a:buFont typeface="Arial" panose="020B0604020202020204" pitchFamily="34" charset="0"/>
              <a:buChar char="•"/>
              <a:defRPr/>
            </a:pPr>
            <a:r>
              <a:rPr lang="sv-SE" dirty="0">
                <a:solidFill>
                  <a:srgbClr val="FFFFFF"/>
                </a:solidFill>
                <a:latin typeface="Arial" panose="020B0604020202020204" pitchFamily="34" charset="0"/>
              </a:rPr>
              <a:t>Elin Berg</a:t>
            </a: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Kvalitet, Miljö och Arbetsmiljö</a:t>
            </a:r>
            <a:endParaRPr lang="sv-SE" sz="1800" b="0" i="0" u="none" strike="noStrike" kern="1200" cap="none" spc="0" baseline="0" noProof="0" dirty="0">
              <a:solidFill>
                <a:srgbClr val="FFFFFF"/>
              </a:solidFill>
              <a:latin typeface="Arial" panose="020B0604020202020204" pitchFamily="34" charset="0"/>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Platshållare för datum 3"/>
          <p:cNvSpPr txBox="1">
            <a:spLocks/>
          </p:cNvSpPr>
          <p:nvPr/>
        </p:nvSpPr>
        <p:spPr>
          <a:xfrm>
            <a:off x="10152000" y="201600"/>
            <a:ext cx="1767114" cy="365125"/>
          </a:xfrm>
          <a:prstGeom prst="rect">
            <a:avLst/>
          </a:prstGeom>
          <a:noFill/>
        </p:spPr>
        <p:txBody>
          <a:bodyPr vert="horz" lIns="91440" tIns="45720" rIns="91440" bIns="45720" rtlCol="0" anchor="ctr"/>
          <a:lstStyle>
            <a:defPPr>
              <a:defRPr lang="sv-S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2023-05-24</a:t>
            </a:r>
          </a:p>
        </p:txBody>
      </p:sp>
    </p:spTree>
    <p:extLst>
      <p:ext uri="{BB962C8B-B14F-4D97-AF65-F5344CB8AC3E}">
        <p14:creationId xmlns:p14="http://schemas.microsoft.com/office/powerpoint/2010/main" val="179920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FB59-EDB5-AC4F-8557-1D133295CA4E}"/>
              </a:ext>
            </a:extLst>
          </p:cNvPr>
          <p:cNvSpPr>
            <a:spLocks noGrp="1"/>
          </p:cNvSpPr>
          <p:nvPr>
            <p:ph type="ctrTitle"/>
          </p:nvPr>
        </p:nvSpPr>
        <p:spPr>
          <a:xfrm>
            <a:off x="947733" y="1791143"/>
            <a:ext cx="8570976" cy="1157102"/>
          </a:xfrm>
        </p:spPr>
        <p:txBody>
          <a:bodyPr/>
          <a:lstStyle/>
          <a:p>
            <a:r>
              <a:rPr lang="sv-SE" dirty="0"/>
              <a:t>Svevia AB</a:t>
            </a:r>
            <a:br>
              <a:rPr lang="sv-SE" dirty="0"/>
            </a:br>
            <a:endParaRPr lang="sv-SE" dirty="0"/>
          </a:p>
        </p:txBody>
      </p:sp>
      <p:sp>
        <p:nvSpPr>
          <p:cNvPr id="4" name="textruta 3">
            <a:extLst>
              <a:ext uri="{FF2B5EF4-FFF2-40B4-BE49-F238E27FC236}">
                <a16:creationId xmlns:a16="http://schemas.microsoft.com/office/drawing/2014/main" id="{C7FE60F5-563A-4EC9-B4C9-94CF81B86C57}"/>
              </a:ext>
            </a:extLst>
          </p:cNvPr>
          <p:cNvSpPr txBox="1"/>
          <p:nvPr/>
        </p:nvSpPr>
        <p:spPr>
          <a:xfrm>
            <a:off x="947733" y="2507189"/>
            <a:ext cx="7223144" cy="2585323"/>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Hur bygger vi väg 829 </a:t>
            </a:r>
            <a:r>
              <a:rPr kumimoji="0" lang="sv-SE"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Lövberga-Havsnäs</a:t>
            </a:r>
            <a:r>
              <a:rPr kumimoji="0" lang="sv-SE"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2023 Maj-Okt</a:t>
            </a:r>
            <a:endParaRPr lang="sv-SE" sz="1800" b="0" i="0" u="none" strike="noStrike" kern="1200" cap="none" spc="0" baseline="0" noProof="0" dirty="0">
              <a:solidFill>
                <a:srgbClr val="FFFFFF"/>
              </a:solidFill>
              <a:latin typeface="Arial" panose="020B0604020202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Urgrävning och återfyllnad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solidFill>
                  <a:srgbClr val="FFFFFF"/>
                </a:solidFill>
                <a:latin typeface="Arial" panose="020B0604020202020204" pitchFamily="34" charset="0"/>
              </a:rPr>
              <a:t>Omledningsvägar</a:t>
            </a:r>
            <a:r>
              <a:rPr lang="sv-SE" dirty="0">
                <a:solidFill>
                  <a:srgbClr val="FFFFFF"/>
                </a:solidFill>
                <a:latin typeface="Arial" panose="020B0604020202020204" pitchFamily="34" charset="0"/>
              </a:rPr>
              <a:t>/Avstängd väg</a:t>
            </a:r>
          </a:p>
          <a:p>
            <a:pPr>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Sprängning</a:t>
            </a:r>
            <a:r>
              <a:rPr lang="sv-SE" dirty="0">
                <a:solidFill>
                  <a:srgbClr val="FFFFFF"/>
                </a:solidFill>
                <a:latin typeface="Arial" panose="020B0604020202020204" pitchFamily="34" charset="0"/>
                <a:cs typeface="Arial"/>
              </a:rPr>
              <a:t> i Augusti</a:t>
            </a:r>
            <a:endParaRPr lang="sv-SE" sz="1800" b="0" i="0" u="none" strike="noStrike" kern="1200" cap="none" spc="0" baseline="0" noProof="0" dirty="0">
              <a:solidFill>
                <a:srgbClr val="FFFFFF"/>
              </a:solidFill>
              <a:latin typeface="Arial" panose="020B0604020202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2024 Maj-Okt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Asfaltering, återställning runt om i vägområdet, vägräcken, skyltar</a:t>
            </a:r>
            <a:endParaRPr kumimoji="0" lang="sv-S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Platshållare för datum 3"/>
          <p:cNvSpPr txBox="1">
            <a:spLocks/>
          </p:cNvSpPr>
          <p:nvPr/>
        </p:nvSpPr>
        <p:spPr>
          <a:xfrm>
            <a:off x="10152000" y="201600"/>
            <a:ext cx="1767114" cy="365125"/>
          </a:xfrm>
          <a:prstGeom prst="rect">
            <a:avLst/>
          </a:prstGeom>
          <a:noFill/>
        </p:spPr>
        <p:txBody>
          <a:bodyPr vert="horz" lIns="91440" tIns="45720" rIns="91440" bIns="45720" rtlCol="0" anchor="ctr"/>
          <a:lstStyle>
            <a:defPPr>
              <a:defRPr lang="sv-SE"/>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2023-05-24</a:t>
            </a:r>
          </a:p>
        </p:txBody>
      </p:sp>
    </p:spTree>
    <p:extLst>
      <p:ext uri="{BB962C8B-B14F-4D97-AF65-F5344CB8AC3E}">
        <p14:creationId xmlns:p14="http://schemas.microsoft.com/office/powerpoint/2010/main" val="2601004360"/>
      </p:ext>
    </p:extLst>
  </p:cSld>
  <p:clrMapOvr>
    <a:masterClrMapping/>
  </p:clrMapOvr>
</p:sld>
</file>

<file path=ppt/theme/theme1.xml><?xml version="1.0" encoding="utf-8"?>
<a:theme xmlns:a="http://schemas.openxmlformats.org/drawingml/2006/main" name="St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E4C32268-6B05-4A14-A7CC-925A1902777C}" vid="{A93DC1D9-F604-4024-9143-78FB8925322B}"/>
    </a:ext>
  </a:extLst>
</a:theme>
</file>

<file path=ppt/theme/theme2.xml><?xml version="1.0" encoding="utf-8"?>
<a:theme xmlns:a="http://schemas.openxmlformats.org/drawingml/2006/main" name="Rubrik med logg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E4C32268-6B05-4A14-A7CC-925A1902777C}" vid="{E91349C9-22C3-4D42-B2B2-01E893807170}"/>
    </a:ext>
  </a:extLst>
</a:theme>
</file>

<file path=ppt/theme/theme3.xml><?xml version="1.0" encoding="utf-8"?>
<a:theme xmlns:a="http://schemas.openxmlformats.org/drawingml/2006/main" name="Rubrik med logga, titel, datum och sidnr">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rafikverket.potm" id="{E4C32268-6B05-4A14-A7CC-925A1902777C}" vid="{5B4D5900-CC3B-48ED-AB25-DF4995913194}"/>
    </a:ext>
  </a:extLst>
</a:theme>
</file>

<file path=ppt/theme/theme4.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Uppladdat Ppg-dokument" ma:contentTypeID="0x0101002EE44F411E754ABAB6EB27FC7D8442BF00660B63EFC26A4034B38E1AD36DAE1A74004C4468F29200704D8F0B9C88F03B82DD" ma:contentTypeVersion="17" ma:contentTypeDescription="Skapa ett nytt dokument." ma:contentTypeScope="" ma:versionID="53848d7b5b5ee1bc97ee30260328fde4">
  <xsd:schema xmlns:xsd="http://www.w3.org/2001/XMLSchema" xmlns:xs="http://www.w3.org/2001/XMLSchema" xmlns:p="http://schemas.microsoft.com/office/2006/metadata/properties" xmlns:ns1="Trafikverket" xmlns:ns3="79798888-f314-42a4-a784-53e555a6e581" targetNamespace="http://schemas.microsoft.com/office/2006/metadata/properties" ma:root="true" ma:fieldsID="a30c2303a6056bba5fe24f0de7470e5e" ns1:_="" ns3:_="">
    <xsd:import namespace="Trafikverket"/>
    <xsd:import namespace="79798888-f314-42a4-a784-53e555a6e581"/>
    <xsd:element name="properties">
      <xsd:complexType>
        <xsd:sequence>
          <xsd:element name="documentManagement">
            <xsd:complexType>
              <xsd:all>
                <xsd:element ref="ns1:Skapat_x0020_av_x0020_NY"/>
                <xsd:element ref="ns1:Dokumentdatum_x0020_NY"/>
                <xsd:element ref="ns1:TRVversionNY" minOccurs="0"/>
                <xsd:element ref="ns1:TrvDocumentTemplateId" minOccurs="0"/>
                <xsd:element ref="ns1:TrvDocumentTemplateVersion" minOccurs="0"/>
                <xsd:element ref="ns1:TrvProjectName" minOccurs="0"/>
                <xsd:element ref="ns1:TrvMeasureNumber" minOccurs="0"/>
                <xsd:element ref="ns1:TrvAssignmentNumber" minOccurs="0"/>
                <xsd:element ref="ns1:TrvCounterpartIdentityNumber" minOccurs="0"/>
                <xsd:element ref="ns1:TrvTrackSection" minOccurs="0"/>
                <xsd:element ref="ns1:TrvRoadNumber" minOccurs="0"/>
                <xsd:element ref="ns1:TrvConstructionNumber" minOccurs="0"/>
                <xsd:element ref="ns3:_dlc_DocId" minOccurs="0"/>
                <xsd:element ref="ns3:_dlc_DocIdUrl" minOccurs="0"/>
                <xsd:element ref="ns3:TrvUploadedDocumentTypeTaxHTField0" minOccurs="0"/>
                <xsd:element ref="ns3:TaxCatchAll" minOccurs="0"/>
                <xsd:element ref="ns3:TaxCatchAllLabel" minOccurs="0"/>
                <xsd:element ref="ns3:PpgDocumentStructureTaxHTField0" minOccurs="0"/>
                <xsd:element ref="ns3:TrvProjectSortTaxHTField0" minOccurs="0"/>
                <xsd:element ref="ns3:TrvOwnSortPpgTaxHTField0" minOccurs="0"/>
                <xsd:element ref="ns3:PpgTypeOfActTaxHTField0" minOccurs="0"/>
                <xsd:element ref="ns3:TrvProductInvestTypeTaxHTField0" minOccurs="0"/>
                <xsd:element ref="ns3:TrvProductUTypeTaxHTField0" minOccurs="0"/>
                <xsd:element ref="ns3:PpgCategoryTaxHTField0" minOccurs="0"/>
                <xsd:element ref="ns3:TrvProjectOrganizationTaxHTField0" minOccurs="0"/>
                <xsd:element ref="ns3:_dlc_DocIdPersistId" minOccurs="0"/>
                <xsd:element ref="ns3:TrvConfidentialityLevel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Trafikverket" elementFormDefault="qualified">
    <xsd:import namespace="http://schemas.microsoft.com/office/2006/documentManagement/types"/>
    <xsd:import namespace="http://schemas.microsoft.com/office/infopath/2007/PartnerControls"/>
    <xsd:element name="Skapat_x0020_av_x0020_NY" ma:index="0" ma:displayName="Skapat av" ma:description="Namn och organisationsbeteckning för den person som skapat dokumentet." ma:internalName="TrvCreatedBy" ma:readOnly="false">
      <xsd:simpleType>
        <xsd:restriction base="dms:Text"/>
      </xsd:simpleType>
    </xsd:element>
    <xsd:element name="Dokumentdatum_x0020_NY" ma:index="2" ma:displayName="Dokumentdatum" ma:description="Datum för nuvarande version" ma:format="DateOnly" ma:internalName="TrvDocumentDate" ma:readOnly="false">
      <xsd:simpleType>
        <xsd:restriction base="dms:DateTime"/>
      </xsd:simpleType>
    </xsd:element>
    <xsd:element name="TRVversionNY" ma:index="5" nillable="true" ma:displayName="Version" ma:description="Dokumentets versionsnummer" ma:internalName="TrvVersion" ma:readOnly="true">
      <xsd:simpleType>
        <xsd:restriction base="dms:Text"/>
      </xsd:simpleType>
    </xsd:element>
    <xsd:element name="TrvDocumentTemplateId" ma:index="6" nillable="true" ma:displayName="TMALL-nummer" ma:description="Unik sträng eller nummer som identifierar dokumentmallen. Värdet sätts av respektive system." ma:internalName="TrvDocumentTemplateId" ma:readOnly="true">
      <xsd:simpleType>
        <xsd:restriction base="dms:Text"/>
      </xsd:simpleType>
    </xsd:element>
    <xsd:element name="TrvDocumentTemplateVersion" ma:index="7" nillable="true" ma:displayName="Mallversion" ma:description="Dokumentmallens versionsnummer" ma:internalName="TrvDocumentTemplateVersion" ma:readOnly="true">
      <xsd:simpleType>
        <xsd:restriction base="dms:Text"/>
      </xsd:simpleType>
    </xsd:element>
    <xsd:element name="TrvProjectName" ma:index="13" nillable="true" ma:displayName="Projektnamn" ma:internalName="TrvProjectName" ma:readOnly="false">
      <xsd:simpleType>
        <xsd:restriction base="dms:Text"/>
      </xsd:simpleType>
    </xsd:element>
    <xsd:element name="TrvMeasureNumber" ma:index="14" nillable="true" ma:displayName="Åtgärdsnummer" ma:internalName="TrvMeasureNumber" ma:readOnly="false">
      <xsd:simpleType>
        <xsd:restriction base="dms:Text"/>
      </xsd:simpleType>
    </xsd:element>
    <xsd:element name="TrvAssignmentNumber" ma:index="15" nillable="true" ma:displayName="Uppdragsnummer" ma:internalName="TrvAssignmentNumber" ma:readOnly="false">
      <xsd:simpleType>
        <xsd:restriction base="dms:Text"/>
      </xsd:simpleType>
    </xsd:element>
    <xsd:element name="TrvCounterpartIdentityNumber" ma:index="16" nillable="true" ma:displayName="Motpartens person-/organisationsnummer" ma:internalName="TrvCounterpartIdentityNumber" ma:readOnly="false">
      <xsd:simpleType>
        <xsd:restriction base="dms:Text"/>
      </xsd:simpleType>
    </xsd:element>
    <xsd:element name="TrvTrackSection" ma:index="17" nillable="true" ma:displayName="Bandel" ma:internalName="TrvTrackSection" ma:readOnly="false">
      <xsd:simpleType>
        <xsd:restriction base="dms:Text"/>
      </xsd:simpleType>
    </xsd:element>
    <xsd:element name="TrvRoadNumber" ma:index="18" nillable="true" ma:displayName="Vägnummer" ma:internalName="TrvRoadNumber" ma:readOnly="false">
      <xsd:simpleType>
        <xsd:restriction base="dms:Text"/>
      </xsd:simpleType>
    </xsd:element>
    <xsd:element name="TrvConstructionNumber" ma:index="22" nillable="true" ma:displayName="Konstruktionsnummer" ma:internalName="TrvConstructionNumbe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798888-f314-42a4-a784-53e555a6e581" elementFormDefault="qualified">
    <xsd:import namespace="http://schemas.microsoft.com/office/2006/documentManagement/types"/>
    <xsd:import namespace="http://schemas.microsoft.com/office/infopath/2007/PartnerControls"/>
    <xsd:element name="_dlc_DocId" ma:index="24" nillable="true" ma:displayName="Dokument-ID-värde" ma:description="Värdet för dokument-ID som tilldelats till det här objektet." ma:internalName="_dlc_DocId" ma:readOnly="true">
      <xsd:simpleType>
        <xsd:restriction base="dms:Text"/>
      </xsd:simpleType>
    </xsd:element>
    <xsd:element name="_dlc_DocIdUrl" ma:index="25"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rvUploadedDocumentTypeTaxHTField0" ma:index="27" nillable="true" ma:taxonomy="true" ma:internalName="TrvUploadedDocumentTypeTaxHTField0" ma:taxonomyFieldName="TrvUploadedDocumentType" ma:displayName="Dokumenttyp för uppladdade dokument" ma:fieldId="{eb96df49-af7b-4885-ae87-85b965eb0ad2}" ma:sspId="56b52474-2a4b-42ac-ac16-0a67cba4e670" ma:termSetId="152f56a5-fdb2-4180-8a6e-79ef00400bc3" ma:anchorId="238613c4-8162-47c5-b0c8-3db178651ae8" ma:open="false" ma:isKeyword="false">
      <xsd:complexType>
        <xsd:sequence>
          <xsd:element ref="pc:Terms" minOccurs="0" maxOccurs="1"/>
        </xsd:sequence>
      </xsd:complexType>
    </xsd:element>
    <xsd:element name="TaxCatchAll" ma:index="28" nillable="true" ma:displayName="Taxonomy Catch All Column" ma:description="" ma:hidden="true" ma:list="{dca3eed6-bd02-40ee-bb43-95e0871a5361}" ma:internalName="TaxCatchAll" ma:showField="CatchAllData" ma:web="79798888-f314-42a4-a784-53e555a6e581">
      <xsd:complexType>
        <xsd:complexContent>
          <xsd:extension base="dms:MultiChoiceLookup">
            <xsd:sequence>
              <xsd:element name="Value" type="dms:Lookup" maxOccurs="unbounded" minOccurs="0" nillable="true"/>
            </xsd:sequence>
          </xsd:extension>
        </xsd:complexContent>
      </xsd:complexType>
    </xsd:element>
    <xsd:element name="TaxCatchAllLabel" ma:index="29" nillable="true" ma:displayName="Taxonomy Catch All Column1" ma:description="" ma:hidden="true" ma:list="{dca3eed6-bd02-40ee-bb43-95e0871a5361}" ma:internalName="TaxCatchAllLabel" ma:readOnly="true" ma:showField="CatchAllDataLabel" ma:web="79798888-f314-42a4-a784-53e555a6e581">
      <xsd:complexType>
        <xsd:complexContent>
          <xsd:extension base="dms:MultiChoiceLookup">
            <xsd:sequence>
              <xsd:element name="Value" type="dms:Lookup" maxOccurs="unbounded" minOccurs="0" nillable="true"/>
            </xsd:sequence>
          </xsd:extension>
        </xsd:complexContent>
      </xsd:complexType>
    </xsd:element>
    <xsd:element name="PpgDocumentStructureTaxHTField0" ma:index="31" ma:taxonomy="true" ma:internalName="PpgDocumentStructureTaxHTField0" ma:taxonomyFieldName="PpgDocumentStructure" ma:displayName="Dokumentstruktur P" ma:readOnly="false" ma:fieldId="{a5458898-ea29-4fd7-a737-ffed33a79dfd}" ma:taxonomyMulti="true" ma:sspId="56b52474-2a4b-42ac-ac16-0a67cba4e670" ma:termSetId="90f0fb8f-1236-436e-a863-92d6cc81c272" ma:anchorId="00000000-0000-0000-0000-000000000000" ma:open="false" ma:isKeyword="false">
      <xsd:complexType>
        <xsd:sequence>
          <xsd:element ref="pc:Terms" minOccurs="0" maxOccurs="1"/>
        </xsd:sequence>
      </xsd:complexType>
    </xsd:element>
    <xsd:element name="TrvProjectSortTaxHTField0" ma:index="32" nillable="true" ma:taxonomy="true" ma:internalName="TrvProjectSortTaxHTField0" ma:taxonomyFieldName="TrvProjectSort" ma:displayName="Projektsortering" ma:readOnly="false" ma:fieldId="{4195f310-37c6-4484-8b9f-c66efba18291}" ma:taxonomyMulti="true" ma:sspId="7131c644-de2c-4503-84ed-df61d8366003" ma:termSetId="16cc182a-eb58-4fb9-bad1-aca97af3b790" ma:anchorId="00000000-0000-0000-0000-000000000000" ma:open="false" ma:isKeyword="false">
      <xsd:complexType>
        <xsd:sequence>
          <xsd:element ref="pc:Terms" minOccurs="0" maxOccurs="1"/>
        </xsd:sequence>
      </xsd:complexType>
    </xsd:element>
    <xsd:element name="TrvOwnSortPpgTaxHTField0" ma:index="33" nillable="true" ma:taxonomy="true" ma:internalName="TrvOwnSortPpgTaxHTField0" ma:taxonomyFieldName="TrvOwnSortPpg" ma:displayName="Egen sortering P" ma:readOnly="false" ma:fieldId="{4313503e-c0bf-4b0a-b219-1a731bfc6168}" ma:taxonomyMulti="true" ma:sspId="7131c644-de2c-4503-84ed-df61d8366003" ma:termSetId="f643c925-cea9-4ae4-bba7-648840d7b26a" ma:anchorId="00000000-0000-0000-0000-000000000000" ma:open="false" ma:isKeyword="false">
      <xsd:complexType>
        <xsd:sequence>
          <xsd:element ref="pc:Terms" minOccurs="0" maxOccurs="1"/>
        </xsd:sequence>
      </xsd:complexType>
    </xsd:element>
    <xsd:element name="PpgTypeOfActTaxHTField0" ma:index="34" ma:taxonomy="true" ma:internalName="PpgTypeOfActTaxHTField0" ma:taxonomyFieldName="PpgTypeOfAct" ma:displayName="Handlingstyp P" ma:readOnly="false" ma:fieldId="{bc17b070-dacf-4b48-8392-ec2b57f4ee70}" ma:sspId="56b52474-2a4b-42ac-ac16-0a67cba4e670" ma:termSetId="4a7170cf-2516-4458-bc2b-e7c505650493" ma:anchorId="ea294a83-c738-4ee5-90ab-111a10943f10" ma:open="false" ma:isKeyword="false">
      <xsd:complexType>
        <xsd:sequence>
          <xsd:element ref="pc:Terms" minOccurs="0" maxOccurs="1"/>
        </xsd:sequence>
      </xsd:complexType>
    </xsd:element>
    <xsd:element name="TrvProductInvestTypeTaxHTField0" ma:index="35" nillable="true" ma:taxonomy="true" ma:internalName="TrvProductInvestTypeTaxHTField0" ma:taxonomyFieldName="TrvProductInvestType" ma:displayName="Produkt IV" ma:readOnly="false" ma:fieldId="{ba17213f-439a-432a-8b63-837bbf4de98c}" ma:taxonomyMulti="true" ma:sspId="56b52474-2a4b-42ac-ac16-0a67cba4e670" ma:termSetId="89ccf918-965d-4fde-8946-ea5dd03ac26c" ma:anchorId="7b65ccd5-a11e-4380-9147-307aa6ee732f" ma:open="false" ma:isKeyword="false">
      <xsd:complexType>
        <xsd:sequence>
          <xsd:element ref="pc:Terms" minOccurs="0" maxOccurs="1"/>
        </xsd:sequence>
      </xsd:complexType>
    </xsd:element>
    <xsd:element name="TrvProductUTypeTaxHTField0" ma:index="37" nillable="true" ma:taxonomy="true" ma:internalName="TrvProductUTypeTaxHTField0" ma:taxonomyFieldName="TrvProductUType" ma:displayName="Produkt UH" ma:readOnly="true" ma:fieldId="{545879a8-8d6c-4f48-9a4b-27e86d85fdfe}" ma:taxonomyMulti="true" ma:sspId="56b52474-2a4b-42ac-ac16-0a67cba4e670" ma:termSetId="9b57aaa2-ab89-4c0c-a484-667db8666c09" ma:anchorId="a2287f00-f5a5-424a-9bec-3627d78eea75" ma:open="false" ma:isKeyword="false">
      <xsd:complexType>
        <xsd:sequence>
          <xsd:element ref="pc:Terms" minOccurs="0" maxOccurs="1"/>
        </xsd:sequence>
      </xsd:complexType>
    </xsd:element>
    <xsd:element name="PpgCategoryTaxHTField0" ma:index="38" nillable="true" ma:taxonomy="true" ma:internalName="PpgCategoryTaxHTField0" ma:taxonomyFieldName="PpgCategory" ma:displayName="Kategori P" ma:readOnly="false" ma:fieldId="{d6216887-ccfa-4c50-84ec-7b759069fe9a}" ma:taxonomyMulti="true" ma:sspId="56b52474-2a4b-42ac-ac16-0a67cba4e670" ma:termSetId="0dbc4dbe-d203-44ff-ae5a-a9c8be37ae80" ma:anchorId="32ef0bc1-0e3d-45eb-b500-ff9ba25ba976" ma:open="false" ma:isKeyword="false">
      <xsd:complexType>
        <xsd:sequence>
          <xsd:element ref="pc:Terms" minOccurs="0" maxOccurs="1"/>
        </xsd:sequence>
      </xsd:complexType>
    </xsd:element>
    <xsd:element name="TrvProjectOrganizationTaxHTField0" ma:index="39" nillable="true" ma:taxonomy="true" ma:internalName="TrvProjectOrganizationTaxHTField0" ma:taxonomyFieldName="TrvProjectOrganization" ma:displayName="Projektorganisation" ma:readOnly="false" ma:fieldId="{2402f22c-7f1a-4b30-99d4-03dca83e8fc2}" ma:taxonomyMulti="true" ma:sspId="7131c644-de2c-4503-84ed-df61d8366003" ma:termSetId="16fb551f-ec75-4cfb-b2fb-224ce7d7ebdf" ma:anchorId="00000000-0000-0000-0000-000000000000" ma:open="false" ma:isKeyword="false">
      <xsd:complexType>
        <xsd:sequence>
          <xsd:element ref="pc:Terms" minOccurs="0" maxOccurs="1"/>
        </xsd:sequence>
      </xsd:complexType>
    </xsd:element>
    <xsd:element name="_dlc_DocIdPersistId" ma:index="42" nillable="true" ma:displayName="Persist ID" ma:description="Keep ID on add." ma:hidden="true" ma:internalName="_dlc_DocIdPersistId" ma:readOnly="true">
      <xsd:simpleType>
        <xsd:restriction base="dms:Boolean"/>
      </xsd:simpleType>
    </xsd:element>
    <xsd:element name="TrvConfidentialityLevelTaxHTField0" ma:index="43" ma:taxonomy="true" ma:internalName="TrvConfidentialityLevelTaxHTField0" ma:taxonomyFieldName="TrvConfidentialityLevel" ma:displayName="Konfidentialitetsnivå" ma:readOnly="false" ma:default="125;#Ska klassas|e2276ad6-a9d2-4145-a6ad-3ea87d20e505" ma:fieldId="{a84a37ca-5c43-43e3-a37a-c23c41d1607d}" ma:sspId="56b52474-2a4b-42ac-ac16-0a67cba4e670" ma:termSetId="4d666f29-dc73-4030-952a-63de8896f39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6" ma:displayName="Innehållstyp"/>
        <xsd:element ref="dc:title" maxOccurs="1" ma:index="1" ma:displayName="Dokument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rvDocumentTemplateId xmlns="Trafikverket">TMALL 0145</TrvDocumentTemplateId>
    <TrvDocumentTemplateVersion xmlns="Trafikverket">3.0</TrvDocumentTemplateVersion>
    <Skapat_x0020_av_x0020_NY xmlns="Trafikverket">Josefine Hellqvist IVmv2</Skapat_x0020_av_x0020_NY>
    <Dokumentdatum_x0020_NY xmlns="Trafikverket">2022-06-16T22:00:00+00:00</Dokumentdatum_x0020_NY>
    <TRVversionNY xmlns="Trafikverket">0.6</TRVversionNY>
    <TaxCatchAll xmlns="79798888-f314-42a4-a784-53e555a6e581">
      <Value>16</Value>
      <Value>15</Value>
      <Value>200</Value>
      <Value>199</Value>
      <Value>11</Value>
      <Value>124</Value>
      <Value>3</Value>
    </TaxCatchAll>
    <TrvConfidentialityLevelTaxHTField0 xmlns="79798888-f314-42a4-a784-53e555a6e581">
      <Terms xmlns="http://schemas.microsoft.com/office/infopath/2007/PartnerControls">
        <TermInfo xmlns="http://schemas.microsoft.com/office/infopath/2007/PartnerControls">
          <TermName xmlns="http://schemas.microsoft.com/office/infopath/2007/PartnerControls">1 Ej känslig</TermName>
          <TermId xmlns="http://schemas.microsoft.com/office/infopath/2007/PartnerControls">d6b02225-a7b5-4820-9bf2-4651be70f844</TermId>
        </TermInfo>
      </Terms>
    </TrvConfidentialityLevelTaxHTField0>
    <TrvTrackSection xmlns="Trafikverket" xsi:nil="true"/>
    <TrvProductInvestTypeTaxHTField0 xmlns="79798888-f314-42a4-a784-53e555a6e581">
      <Terms xmlns="http://schemas.microsoft.com/office/infopath/2007/PartnerControls">
        <TermInfo xmlns="http://schemas.microsoft.com/office/infopath/2007/PartnerControls">
          <TermName xmlns="http://schemas.microsoft.com/office/infopath/2007/PartnerControls">Vägplan</TermName>
          <TermId xmlns="http://schemas.microsoft.com/office/infopath/2007/PartnerControls">e7083d8a-96db-406e-a861-5414db8ff2e8</TermId>
        </TermInfo>
        <TermInfo xmlns="http://schemas.microsoft.com/office/infopath/2007/PartnerControls">
          <TermName xmlns="http://schemas.microsoft.com/office/infopath/2007/PartnerControls">FU utförandeentreprenad</TermName>
          <TermId xmlns="http://schemas.microsoft.com/office/infopath/2007/PartnerControls">b70673e3-0ca9-40d0-8702-83f023e39c0d</TermId>
        </TermInfo>
        <TermInfo xmlns="http://schemas.microsoft.com/office/infopath/2007/PartnerControls">
          <TermName xmlns="http://schemas.microsoft.com/office/infopath/2007/PartnerControls">Anläggning</TermName>
          <TermId xmlns="http://schemas.microsoft.com/office/infopath/2007/PartnerControls">d62edf2a-be42-4e38-948d-9ae4d816196b</TermId>
        </TermInfo>
      </Terms>
    </TrvProductInvestTypeTaxHTField0>
    <TrvProjectOrganizationTaxHTField0 xmlns="79798888-f314-42a4-a784-53e555a6e581">
      <Terms xmlns="http://schemas.microsoft.com/office/infopath/2007/PartnerControls"/>
    </TrvProjectOrganizationTaxHTField0>
    <PpgCategoryTaxHTField0 xmlns="79798888-f314-42a4-a784-53e555a6e581">
      <Terms xmlns="http://schemas.microsoft.com/office/infopath/2007/PartnerControls"/>
    </PpgCategoryTaxHTField0>
    <TrvProjectName xmlns="Trafikverket">144819 Lövberga-Alanäs</TrvProjectName>
    <PpgDocumentStructureTaxHTField0 xmlns="79798888-f314-42a4-a784-53e555a6e581">
      <Terms xmlns="http://schemas.microsoft.com/office/infopath/2007/PartnerControls">
        <TermInfo xmlns="http://schemas.microsoft.com/office/infopath/2007/PartnerControls">
          <TermName xmlns="http://schemas.microsoft.com/office/infopath/2007/PartnerControls">Möten med externa parter</TermName>
          <TermId xmlns="http://schemas.microsoft.com/office/infopath/2007/PartnerControls">e4bcc994-f5b1-4c12-97c3-2fee91102f62</TermId>
        </TermInfo>
      </Terms>
    </PpgDocumentStructureTaxHTField0>
    <TrvMeasureNumber xmlns="Trafikverket" xsi:nil="true"/>
    <PpgTypeOfActTaxHTField0 xmlns="79798888-f314-42a4-a784-53e555a6e581">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8622cecf-ed77-40b2-b7d6-0d0cae17dd75</TermId>
        </TermInfo>
      </Terms>
    </PpgTypeOfActTaxHTField0>
    <TrvOwnSortPpgTaxHTField0 xmlns="79798888-f314-42a4-a784-53e555a6e581">
      <Terms xmlns="http://schemas.microsoft.com/office/infopath/2007/PartnerControls"/>
    </TrvOwnSortPpgTaxHTField0>
    <TrvProjectSortTaxHTField0 xmlns="79798888-f314-42a4-a784-53e555a6e581">
      <Terms xmlns="http://schemas.microsoft.com/office/infopath/2007/PartnerControls"/>
    </TrvProjectSortTaxHTField0>
    <TrvRoadNumber xmlns="Trafikverket">829</TrvRoadNumber>
    <TrvAssignmentNumber xmlns="Trafikverket">144819</TrvAssignmentNumber>
    <TrvCounterpartIdentityNumber xmlns="Trafikverket" xsi:nil="true"/>
    <TrvConstructionNumber xmlns="Trafikverket" xsi:nil="true"/>
    <TrvUploadedDocumentTypeTaxHTField0 xmlns="79798888-f314-42a4-a784-53e555a6e581">
      <Terms xmlns="http://schemas.microsoft.com/office/infopath/2007/PartnerControls"/>
    </TrvUploadedDocumentTypeTaxHTField0>
    <TrvProductUTypeTaxHTField0 xmlns="79798888-f314-42a4-a784-53e555a6e581">
      <Terms xmlns="http://schemas.microsoft.com/office/infopath/2007/PartnerControls"/>
    </TrvProductUTypeTaxHTField0>
    <_dlc_DocId xmlns="79798888-f314-42a4-a784-53e555a6e581">RMSZUY6J3KZV-1940711666-939</_dlc_DocId>
    <_dlc_DocIdUrl xmlns="79798888-f314-42a4-a784-53e555a6e581">
      <Url>https://p.sp.trafikverket.se/sites/144819/home/Anläggning/_layouts/15/DocIdRedir.aspx?ID=RMSZUY6J3KZV-1940711666-939</Url>
      <Description>RMSZUY6J3KZV-1940711666-939</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9BC238-804C-43B9-85D8-E8D2914F1486}">
  <ds:schemaRefs>
    <ds:schemaRef ds:uri="http://schemas.microsoft.com/office/2006/metadata/customXsn"/>
  </ds:schemaRefs>
</ds:datastoreItem>
</file>

<file path=customXml/itemProps2.xml><?xml version="1.0" encoding="utf-8"?>
<ds:datastoreItem xmlns:ds="http://schemas.openxmlformats.org/officeDocument/2006/customXml" ds:itemID="{F2B3F6AD-918F-44A1-8BE0-88EF2FCE40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Trafikverket"/>
    <ds:schemaRef ds:uri="79798888-f314-42a4-a784-53e555a6e5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F7BEF8-DE20-4A15-9BB9-BF4377EBBC8A}">
  <ds:schemaRefs>
    <ds:schemaRef ds:uri="http://schemas.microsoft.com/sharepoint/events"/>
  </ds:schemaRefs>
</ds:datastoreItem>
</file>

<file path=customXml/itemProps4.xml><?xml version="1.0" encoding="utf-8"?>
<ds:datastoreItem xmlns:ds="http://schemas.openxmlformats.org/officeDocument/2006/customXml" ds:itemID="{E74B4E73-29F5-4C44-AEDC-5752B130AE4E}">
  <ds:schemaRefs>
    <ds:schemaRef ds:uri="79798888-f314-42a4-a784-53e555a6e581"/>
    <ds:schemaRef ds:uri="http://schemas.microsoft.com/office/2006/metadata/properties"/>
    <ds:schemaRef ds:uri="http://schemas.microsoft.com/office/infopath/2007/PartnerControls"/>
    <ds:schemaRef ds:uri="http://www.w3.org/XML/1998/namespace"/>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Trafikverket"/>
  </ds:schemaRefs>
</ds:datastoreItem>
</file>

<file path=customXml/itemProps5.xml><?xml version="1.0" encoding="utf-8"?>
<ds:datastoreItem xmlns:ds="http://schemas.openxmlformats.org/officeDocument/2006/customXml" ds:itemID="{907995CE-3062-4DCB-913E-CA7C92E2CD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Presentation_Trafikverket</Template>
  <TotalTime>966</TotalTime>
  <Words>892</Words>
  <Application>Microsoft Office PowerPoint</Application>
  <PresentationFormat>Bredbild</PresentationFormat>
  <Paragraphs>135</Paragraphs>
  <Slides>14</Slides>
  <Notes>6</Notes>
  <HiddenSlides>0</HiddenSlides>
  <MMClips>0</MMClips>
  <ScaleCrop>false</ScaleCrop>
  <HeadingPairs>
    <vt:vector size="6" baseType="variant">
      <vt:variant>
        <vt:lpstr>Använt teckensnitt</vt:lpstr>
      </vt:variant>
      <vt:variant>
        <vt:i4>2</vt:i4>
      </vt:variant>
      <vt:variant>
        <vt:lpstr>Tema</vt:lpstr>
      </vt:variant>
      <vt:variant>
        <vt:i4>4</vt:i4>
      </vt:variant>
      <vt:variant>
        <vt:lpstr>Bildrubriker</vt:lpstr>
      </vt:variant>
      <vt:variant>
        <vt:i4>14</vt:i4>
      </vt:variant>
    </vt:vector>
  </HeadingPairs>
  <TitlesOfParts>
    <vt:vector size="20" baseType="lpstr">
      <vt:lpstr>Arial</vt:lpstr>
      <vt:lpstr>Times New Roman</vt:lpstr>
      <vt:lpstr>Start</vt:lpstr>
      <vt:lpstr>Rubrik med logga</vt:lpstr>
      <vt:lpstr>Rubrik med logga, titel, datum och sidnr</vt:lpstr>
      <vt:lpstr>Standardformgivning</vt:lpstr>
      <vt:lpstr>PowerPoint-presentation</vt:lpstr>
      <vt:lpstr>Informationsmöte</vt:lpstr>
      <vt:lpstr>Välkomna</vt:lpstr>
      <vt:lpstr>Presentation av deltagare/organisation</vt:lpstr>
      <vt:lpstr>Bygget i korthet</vt:lpstr>
      <vt:lpstr>PowerPoint-presentation</vt:lpstr>
      <vt:lpstr>Svevia AB </vt:lpstr>
      <vt:lpstr>Projektorganisation Svevia AB </vt:lpstr>
      <vt:lpstr>Svevia AB </vt:lpstr>
      <vt:lpstr>Mark under byggtiden</vt:lpstr>
      <vt:lpstr>PowerPoint-presentation</vt:lpstr>
      <vt:lpstr>PowerPoint-presentation</vt:lpstr>
      <vt:lpstr>Information under entreprenaden</vt:lpstr>
      <vt:lpstr>Frågor och fika</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 Lövberga</dc:title>
  <dc:creator>Johnsson Lars, IVmv2</dc:creator>
  <cp:lastModifiedBy>Hellqvist Josefine, IVmv2</cp:lastModifiedBy>
  <cp:revision>44</cp:revision>
  <dcterms:created xsi:type="dcterms:W3CDTF">2022-04-28T15:13:51Z</dcterms:created>
  <dcterms:modified xsi:type="dcterms:W3CDTF">2023-05-24T17:02:51Z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0x0101002EE44F411E754ABAB6EB27FC7D8442BF00660B63EFC26A4034B38E1AD36DAE1A74004C4468F29200704D8F0B9C88F03B82DD</vt:lpwstr>
  </property>
  <property fmtid="{D5CDD505-2E9C-101B-9397-08002B2CF9AE}" pid="3" name="TrvDocumentType">
    <vt:lpwstr>11;#ARBETSMATERIAL|a2894791-a90f-4fd8-bd38-5426c743cb42</vt:lpwstr>
  </property>
  <property fmtid="{D5CDD505-2E9C-101B-9397-08002B2CF9AE}" pid="4" name="TrvDocumentTemplateOwner">
    <vt:lpwstr>277;#KM Kommunikation|65ba4904-7f87-411a-bf82-b389570b62aa</vt:lpwstr>
  </property>
  <property fmtid="{D5CDD505-2E9C-101B-9397-08002B2CF9AE}" pid="5" name="TrvDocumentTemplateStatus">
    <vt:lpwstr>Distribuerad</vt:lpwstr>
  </property>
  <property fmtid="{D5CDD505-2E9C-101B-9397-08002B2CF9AE}" pid="6" name="TrvDocumentTemplateCategory">
    <vt:lpwstr>35;#Grundmallar|ba03f0de-f93f-4e70-95f2-fa30c55e4680</vt:lpwstr>
  </property>
  <property fmtid="{D5CDD505-2E9C-101B-9397-08002B2CF9AE}" pid="7" name="TrvDocumentTypeTaxHTField0">
    <vt:lpwstr>ARBETSMATERIAL|a2894791-a90f-4fd8-bd38-5426c743cb42</vt:lpwstr>
  </property>
  <property fmtid="{D5CDD505-2E9C-101B-9397-08002B2CF9AE}" pid="8" name="TrvProjectOrganization">
    <vt:lpwstr/>
  </property>
  <property fmtid="{D5CDD505-2E9C-101B-9397-08002B2CF9AE}" pid="9" name="TrvOwnSortPpg">
    <vt:lpwstr/>
  </property>
  <property fmtid="{D5CDD505-2E9C-101B-9397-08002B2CF9AE}" pid="10" name="PpgDocumentStructure">
    <vt:lpwstr>199;#Möten med externa parter|e4bcc994-f5b1-4c12-97c3-2fee91102f62</vt:lpwstr>
  </property>
  <property fmtid="{D5CDD505-2E9C-101B-9397-08002B2CF9AE}" pid="11" name="PpgCategory">
    <vt:lpwstr/>
  </property>
  <property fmtid="{D5CDD505-2E9C-101B-9397-08002B2CF9AE}" pid="12" name="TrvProjectSort">
    <vt:lpwstr/>
  </property>
  <property fmtid="{D5CDD505-2E9C-101B-9397-08002B2CF9AE}" pid="13" name="TrvProductInvestType">
    <vt:lpwstr>3;#Vägplan|e7083d8a-96db-406e-a861-5414db8ff2e8;#15;#FU utförandeentreprenad|b70673e3-0ca9-40d0-8702-83f023e39c0d;#16;#Anläggning|d62edf2a-be42-4e38-948d-9ae4d816196b</vt:lpwstr>
  </property>
  <property fmtid="{D5CDD505-2E9C-101B-9397-08002B2CF9AE}" pid="14" name="TrvProductUType">
    <vt:lpwstr/>
  </property>
  <property fmtid="{D5CDD505-2E9C-101B-9397-08002B2CF9AE}" pid="15" name="PpgTypeOfAct">
    <vt:lpwstr>200;#Presentation|8622cecf-ed77-40b2-b7d6-0d0cae17dd75</vt:lpwstr>
  </property>
  <property fmtid="{D5CDD505-2E9C-101B-9397-08002B2CF9AE}" pid="16" name="TrvUploadedDocumentType">
    <vt:lpwstr/>
  </property>
  <property fmtid="{D5CDD505-2E9C-101B-9397-08002B2CF9AE}" pid="17" name="TrvConfidentialityLevel">
    <vt:lpwstr>124;#1 Ej känslig|d6b02225-a7b5-4820-9bf2-4651be70f844</vt:lpwstr>
  </property>
  <property fmtid="{D5CDD505-2E9C-101B-9397-08002B2CF9AE}" pid="18" name="_dlc_DocIdItemGuid">
    <vt:lpwstr>a74475bb-9634-447a-95b5-7b5506c65f3b</vt:lpwstr>
  </property>
</Properties>
</file>