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5"/>
    <p:sldMasterId id="2147483657" r:id="rId6"/>
  </p:sldMasterIdLst>
  <p:notesMasterIdLst>
    <p:notesMasterId r:id="rId24"/>
  </p:notesMasterIdLst>
  <p:handoutMasterIdLst>
    <p:handoutMasterId r:id="rId25"/>
  </p:handoutMasterIdLst>
  <p:sldIdLst>
    <p:sldId id="300" r:id="rId7"/>
    <p:sldId id="312" r:id="rId8"/>
    <p:sldId id="328" r:id="rId9"/>
    <p:sldId id="355" r:id="rId10"/>
    <p:sldId id="367" r:id="rId11"/>
    <p:sldId id="354" r:id="rId12"/>
    <p:sldId id="357" r:id="rId13"/>
    <p:sldId id="358" r:id="rId14"/>
    <p:sldId id="335" r:id="rId15"/>
    <p:sldId id="359" r:id="rId16"/>
    <p:sldId id="360" r:id="rId17"/>
    <p:sldId id="361" r:id="rId18"/>
    <p:sldId id="362" r:id="rId19"/>
    <p:sldId id="363" r:id="rId20"/>
    <p:sldId id="356" r:id="rId21"/>
    <p:sldId id="349" r:id="rId22"/>
    <p:sldId id="366" r:id="rId2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242" userDrawn="1">
          <p15:clr>
            <a:srgbClr val="A4A3A4"/>
          </p15:clr>
        </p15:guide>
        <p15:guide id="2" orient="horz" pos="799" userDrawn="1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70000"/>
    <a:srgbClr val="D90611"/>
    <a:srgbClr val="D80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36" autoAdjust="0"/>
    <p:restoredTop sz="86410" autoAdjust="0"/>
  </p:normalViewPr>
  <p:slideViewPr>
    <p:cSldViewPr snapToGrid="0">
      <p:cViewPr varScale="1">
        <p:scale>
          <a:sx n="96" d="100"/>
          <a:sy n="96" d="100"/>
        </p:scale>
        <p:origin x="324" y="90"/>
      </p:cViewPr>
      <p:guideLst>
        <p:guide pos="7242"/>
        <p:guide orient="horz" pos="799"/>
        <p:guide orient="horz" pos="3884"/>
        <p:guide orient="horz" pos="2160"/>
        <p:guide pos="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04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2024-08-26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2024-08-26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7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sv-SE" dirty="0"/>
              <a:t>Klicka – 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3284970"/>
            <a:ext cx="10800000" cy="1800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Font typeface="+mj-lt"/>
              <a:buNone/>
              <a:defRPr sz="2400" spc="0" baseline="0"/>
            </a:lvl1pPr>
            <a:lvl2pPr marL="575100" indent="-342900">
              <a:buFont typeface="+mj-lt"/>
              <a:buAutoNum type="arabicPeriod"/>
              <a:defRPr/>
            </a:lvl2pPr>
            <a:lvl3pPr marL="805500" indent="-342900">
              <a:buFont typeface="+mj-lt"/>
              <a:buAutoNum type="arabicPeriod"/>
              <a:defRPr/>
            </a:lvl3pPr>
            <a:lvl4pPr marL="1035900" indent="-342900">
              <a:buFont typeface="+mj-lt"/>
              <a:buAutoNum type="arabicPeriod"/>
              <a:defRPr/>
            </a:lvl4pPr>
            <a:lvl5pPr marL="12303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/>
              <a:t>TMALL 1053 Kommunicera förändring krav 1.0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7" hasCustomPrompt="1"/>
          </p:nvPr>
        </p:nvSpPr>
        <p:spPr>
          <a:xfrm>
            <a:off x="694800" y="5529600"/>
            <a:ext cx="27396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Plats för EU-logotyp</a:t>
            </a:r>
          </a:p>
        </p:txBody>
      </p:sp>
    </p:spTree>
    <p:extLst>
      <p:ext uri="{BB962C8B-B14F-4D97-AF65-F5344CB8AC3E}">
        <p14:creationId xmlns:p14="http://schemas.microsoft.com/office/powerpoint/2010/main" val="2279311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vä, bild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269000"/>
            <a:ext cx="5040000" cy="9000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6456000" y="1269000"/>
            <a:ext cx="5040000" cy="43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Bild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>
          <a:xfrm>
            <a:off x="10152000" y="201600"/>
            <a:ext cx="1767114" cy="365125"/>
          </a:xfrm>
        </p:spPr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>
          <a:xfrm>
            <a:off x="696000" y="201600"/>
            <a:ext cx="3570514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sv-SE"/>
              <a:t>TMALL 1053 Kommunicera förändring krav 1.0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>
          <a:xfrm>
            <a:off x="-1" y="201600"/>
            <a:ext cx="784800" cy="365125"/>
          </a:xfrm>
        </p:spPr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170800"/>
            <a:ext cx="5040000" cy="342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292063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hö, 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6456000" y="1269000"/>
            <a:ext cx="5040000" cy="9000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694800" y="1269000"/>
            <a:ext cx="5040000" cy="43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Bild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/>
              <a:t>TMALL 1053 Kommunicera förändring krav 1.0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454800" y="2170800"/>
            <a:ext cx="5040000" cy="342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11060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iagram 5"/>
          <p:cNvSpPr>
            <a:spLocks noGrp="1"/>
          </p:cNvSpPr>
          <p:nvPr>
            <p:ph type="chart" sz="quarter" idx="12" hasCustomPrompt="1"/>
          </p:nvPr>
        </p:nvSpPr>
        <p:spPr>
          <a:xfrm>
            <a:off x="696000" y="1269000"/>
            <a:ext cx="10800000" cy="432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 dirty="0"/>
              <a:t>Diagram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/>
              <a:t>TMALL 1053 Kommunicera förändring krav 1.0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269000"/>
            <a:ext cx="10800000" cy="900000"/>
          </a:xfrm>
          <a:prstGeom prst="rect">
            <a:avLst/>
          </a:prstGeom>
        </p:spPr>
        <p:txBody>
          <a:bodyPr anchor="ctr"/>
          <a:lstStyle>
            <a:lvl1pPr algn="ctr">
              <a:defRPr sz="4000" baseline="0"/>
            </a:lvl1pPr>
          </a:lstStyle>
          <a:p>
            <a:r>
              <a:rPr lang="sv-SE" dirty="0"/>
              <a:t>Klicka – lägg till 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2170062"/>
            <a:ext cx="5040000" cy="342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 spc="0"/>
            </a:lvl1pPr>
            <a:lvl2pPr marL="232200" indent="0">
              <a:buNone/>
              <a:defRPr/>
            </a:lvl2pPr>
            <a:lvl3pPr marL="462600" indent="0">
              <a:buNone/>
              <a:defRPr/>
            </a:lvl3pPr>
            <a:lvl4pPr marL="693000" indent="0">
              <a:buNone/>
              <a:defRPr/>
            </a:lvl4pPr>
            <a:lvl5pPr marL="887400" indent="0">
              <a:buNone/>
              <a:defRPr/>
            </a:lvl5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6" name="Platshållare för diagram 5"/>
          <p:cNvSpPr>
            <a:spLocks noGrp="1"/>
          </p:cNvSpPr>
          <p:nvPr>
            <p:ph type="chart" sz="quarter" idx="13" hasCustomPrompt="1"/>
          </p:nvPr>
        </p:nvSpPr>
        <p:spPr>
          <a:xfrm>
            <a:off x="6454800" y="2169000"/>
            <a:ext cx="5040000" cy="3421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Diagram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/>
              <a:t>TMALL 1053 Kommunicera förändring krav 1.0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586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70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8665" y="0"/>
            <a:ext cx="1514670" cy="756000"/>
          </a:xfrm>
          <a:prstGeom prst="rect">
            <a:avLst/>
          </a:prstGeom>
          <a:effectLst>
            <a:reflection stA="45000" endPos="1000" dist="50800" dir="5400000" sy="-100000" algn="bl" rotWithShape="0"/>
          </a:effectLst>
        </p:spPr>
      </p:pic>
      <p:sp>
        <p:nvSpPr>
          <p:cNvPr id="3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/>
              <a:t>TMALL 1053 Kommunicera förändring krav 1.0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742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2160" userDrawn="1">
          <p15:clr>
            <a:srgbClr val="F26B43"/>
          </p15:clr>
        </p15:guide>
        <p15:guide id="14" pos="3840" userDrawn="1">
          <p15:clr>
            <a:srgbClr val="F26B43"/>
          </p15:clr>
        </p15:guide>
        <p15:guide id="15" pos="438" userDrawn="1">
          <p15:clr>
            <a:srgbClr val="F26B43"/>
          </p15:clr>
        </p15:guide>
        <p15:guide id="16" pos="7242" userDrawn="1">
          <p15:clr>
            <a:srgbClr val="F26B43"/>
          </p15:clr>
        </p15:guide>
        <p15:guide id="17" orient="horz" pos="3884" userDrawn="1">
          <p15:clr>
            <a:srgbClr val="F26B43"/>
          </p15:clr>
        </p15:guide>
        <p15:guide id="18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CD608ADA-1A0A-4E5D-A66D-1E6A0A08328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62628" y="403029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sv-SE" sz="3200" b="1" dirty="0">
                <a:solidFill>
                  <a:srgbClr val="D70000"/>
                </a:solidFill>
              </a:rPr>
              <a:t>Framsida</a:t>
            </a:r>
          </a:p>
        </p:txBody>
      </p:sp>
    </p:spTree>
    <p:extLst>
      <p:ext uri="{BB962C8B-B14F-4D97-AF65-F5344CB8AC3E}">
        <p14:creationId xmlns:p14="http://schemas.microsoft.com/office/powerpoint/2010/main" val="2572160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7602BD-7315-4615-8DF3-937FEE7C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 dirty="0"/>
              <a:t>Kapitel 7, Beställarens kontroll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84AA7D4-92A8-4590-AB01-068A7E5F81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5999" y="2170062"/>
            <a:ext cx="9974293" cy="3420000"/>
          </a:xfrm>
        </p:spPr>
        <p:txBody>
          <a:bodyPr/>
          <a:lstStyle/>
          <a:p>
            <a:r>
              <a:rPr lang="sv-SE" dirty="0"/>
              <a:t>Kapitlet beskriver hur beställaren utför kontroll av PUU och Konstruktionsredovisning.</a:t>
            </a:r>
          </a:p>
          <a:p>
            <a:endParaRPr lang="sv-SE" dirty="0"/>
          </a:p>
          <a:p>
            <a:r>
              <a:rPr lang="sv-SE" dirty="0"/>
              <a:t>I kapitlet redovisas:</a:t>
            </a:r>
          </a:p>
          <a:p>
            <a:pPr marL="342900" indent="-342900">
              <a:buFontTx/>
              <a:buChar char="-"/>
            </a:pPr>
            <a:r>
              <a:rPr lang="sv-SE" dirty="0"/>
              <a:t>vad som ska kontrolleras</a:t>
            </a:r>
          </a:p>
          <a:p>
            <a:pPr marL="342900" indent="-342900">
              <a:buFontTx/>
              <a:buChar char="-"/>
            </a:pPr>
            <a:r>
              <a:rPr lang="sv-SE" dirty="0"/>
              <a:t>beställarens handläggningstider</a:t>
            </a:r>
          </a:p>
          <a:p>
            <a:pPr marL="342900" indent="-342900">
              <a:buFontTx/>
              <a:buChar char="-"/>
            </a:pPr>
            <a:r>
              <a:rPr lang="sv-SE" dirty="0"/>
              <a:t>genomförande av konstruktionsstartmöte</a:t>
            </a:r>
          </a:p>
          <a:p>
            <a:pPr marL="342900" indent="-342900">
              <a:buFontTx/>
              <a:buChar char="-"/>
            </a:pPr>
            <a:r>
              <a:rPr lang="sv-SE" dirty="0"/>
              <a:t>märkning av handling.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9F6D47E-8EF7-4B70-AD3F-AA0AEE8255F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3974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2216D672-2FC8-4D28-8DF6-AC85A1F616A1}"/>
              </a:ext>
            </a:extLst>
          </p:cNvPr>
          <p:cNvSpPr txBox="1">
            <a:spLocks/>
          </p:cNvSpPr>
          <p:nvPr/>
        </p:nvSpPr>
        <p:spPr>
          <a:xfrm>
            <a:off x="695999" y="2170062"/>
            <a:ext cx="9974293" cy="34200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2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2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3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8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Kapitlet beskriver utredningar som lämpligen utförs i ett tidigt skede då de ger förutsättningar för kommande utredningsarbete.</a:t>
            </a:r>
          </a:p>
          <a:p>
            <a:r>
              <a:rPr lang="sv-SE" dirty="0"/>
              <a:t>Här utreds exempelvis trafiktekniskstandard, byggmetod för tunnel samt strategi för hantering av hydrogeologisk omgivningspåverkan.</a:t>
            </a: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4A85DDF4-A769-4F7A-8910-FF5B16B0A1AA}"/>
              </a:ext>
            </a:extLst>
          </p:cNvPr>
          <p:cNvSpPr txBox="1">
            <a:spLocks/>
          </p:cNvSpPr>
          <p:nvPr/>
        </p:nvSpPr>
        <p:spPr>
          <a:xfrm>
            <a:off x="696000" y="1269000"/>
            <a:ext cx="10800000" cy="900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/>
              <a:t>Kapitel 8, Utredning av grundläggande förutsättningar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716BE4E-C7BE-44C0-B458-8576A0DB450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9028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A4286F2E-3F30-4709-A523-EF3A0312F7BA}"/>
              </a:ext>
            </a:extLst>
          </p:cNvPr>
          <p:cNvSpPr txBox="1">
            <a:spLocks/>
          </p:cNvSpPr>
          <p:nvPr/>
        </p:nvSpPr>
        <p:spPr>
          <a:xfrm>
            <a:off x="695999" y="2170062"/>
            <a:ext cx="9974293" cy="34200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2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2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3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8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I kapitlet utreds befintliga markförhållanden, byggnadsverk och övriga objekt som finns i det område där tunneln planeras att byggas.</a:t>
            </a:r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BD4A81F3-6B9E-4F91-A1B3-95DC4CD79993}"/>
              </a:ext>
            </a:extLst>
          </p:cNvPr>
          <p:cNvSpPr txBox="1">
            <a:spLocks/>
          </p:cNvSpPr>
          <p:nvPr/>
        </p:nvSpPr>
        <p:spPr>
          <a:xfrm>
            <a:off x="696000" y="1269000"/>
            <a:ext cx="10800000" cy="900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/>
              <a:t>Kapitel 9, Utredning av markförhållanden, byggnadsverk och övriga objekt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D7B5765-3255-4C24-96CC-BC2A77C63D8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8419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B2C8885E-3061-429D-BA2C-B8F24E49CB96}"/>
              </a:ext>
            </a:extLst>
          </p:cNvPr>
          <p:cNvSpPr txBox="1">
            <a:spLocks/>
          </p:cNvSpPr>
          <p:nvPr/>
        </p:nvSpPr>
        <p:spPr>
          <a:xfrm>
            <a:off x="848399" y="2322462"/>
            <a:ext cx="9974293" cy="34200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2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2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3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8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I kapitlet beskrivs de utformningskrav som ställs på en tunnel samt krav relaterade till omgivningspåverkan.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A1A397E9-E5BD-49D5-B727-7940550404E6}"/>
              </a:ext>
            </a:extLst>
          </p:cNvPr>
          <p:cNvSpPr txBox="1">
            <a:spLocks/>
          </p:cNvSpPr>
          <p:nvPr/>
        </p:nvSpPr>
        <p:spPr>
          <a:xfrm>
            <a:off x="848400" y="1421400"/>
            <a:ext cx="10800000" cy="900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/>
              <a:t>Kapitel 10, Utformning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B3CC80C-C585-4D32-82EF-5634F7B77FE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4701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CE132BDE-A371-40F9-BEFA-E186B028C2BD}"/>
              </a:ext>
            </a:extLst>
          </p:cNvPr>
          <p:cNvSpPr txBox="1">
            <a:spLocks/>
          </p:cNvSpPr>
          <p:nvPr/>
        </p:nvSpPr>
        <p:spPr>
          <a:xfrm>
            <a:off x="848399" y="2322462"/>
            <a:ext cx="9974293" cy="34200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2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2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3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8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I kapitlet beskrivs de konstruktionsmässiga krav som relaterar till bärighet stadga och beständighet.</a:t>
            </a:r>
          </a:p>
          <a:p>
            <a:r>
              <a:rPr lang="sv-SE" dirty="0"/>
              <a:t>I kapitlet beskrivs olika lastsituationer som tunneln ska dimensioneras för.</a:t>
            </a:r>
          </a:p>
          <a:p>
            <a:r>
              <a:rPr lang="sv-SE" dirty="0"/>
              <a:t>I kapitlet finns krav på livslängd för olika konstruktionsdelar.</a:t>
            </a:r>
          </a:p>
          <a:p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08169F79-730E-4768-91CA-FAE30B310C3C}"/>
              </a:ext>
            </a:extLst>
          </p:cNvPr>
          <p:cNvSpPr txBox="1">
            <a:spLocks/>
          </p:cNvSpPr>
          <p:nvPr/>
        </p:nvSpPr>
        <p:spPr>
          <a:xfrm>
            <a:off x="848400" y="1421400"/>
            <a:ext cx="10800000" cy="900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/>
              <a:t>Kapitel 11, Bärighet, stadga och beständighet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B3CC80C-C585-4D32-82EF-5634F7B77FE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354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FEC2C-AD63-44F4-896C-A2025F5FB260}" type="slidenum">
              <a:rPr kumimoji="0" lang="sv-S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CBCF0302-D538-4ADD-BC4A-2CE174C86AEA}"/>
              </a:ext>
            </a:extLst>
          </p:cNvPr>
          <p:cNvSpPr txBox="1">
            <a:spLocks/>
          </p:cNvSpPr>
          <p:nvPr/>
        </p:nvSpPr>
        <p:spPr>
          <a:xfrm>
            <a:off x="848399" y="2322462"/>
            <a:ext cx="9974293" cy="34200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2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2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3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8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600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 Bilaga 1 förtecknas detaljkrav på redovisning gällande: </a:t>
            </a:r>
          </a:p>
          <a:p>
            <a:pPr marL="360000" marR="0" lvl="0" indent="-360000" algn="l" defTabSz="3600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000" b="1" dirty="0">
                <a:solidFill>
                  <a:prstClr val="black"/>
                </a:solidFill>
                <a:latin typeface="Arial"/>
              </a:rPr>
              <a:t>B</a:t>
            </a:r>
            <a:r>
              <a:rPr kumimoji="0" lang="sv-S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ergkonstruktions</a:t>
            </a: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förutsättningar </a:t>
            </a:r>
            <a:b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Förundersökningsrapport Berg, I</a:t>
            </a:r>
            <a:r>
              <a:rPr lang="sv-SE" sz="2000" dirty="0" err="1">
                <a:solidFill>
                  <a:prstClr val="black"/>
                </a:solidFill>
                <a:latin typeface="Arial"/>
              </a:rPr>
              <a:t>ngenjörsgeologisk</a:t>
            </a:r>
            <a:r>
              <a:rPr lang="sv-SE" sz="2000" dirty="0">
                <a:solidFill>
                  <a:prstClr val="black"/>
                </a:solidFill>
                <a:latin typeface="Arial"/>
              </a:rPr>
              <a:t> prognos</a:t>
            </a:r>
          </a:p>
          <a:p>
            <a:pPr marL="360000" marR="0" lvl="0" indent="-360000" algn="l" defTabSz="3600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Konstruktionsredovisning</a:t>
            </a:r>
            <a:b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Sammanställningsritning, Översiktsritning, Detaljritning, Karteringsritning</a:t>
            </a:r>
          </a:p>
          <a:p>
            <a:pPr marL="360000" marR="0" lvl="0" indent="-360000" algn="l" defTabSz="3600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1821FA63-9288-40FE-B866-C4B8A2E4952C}"/>
              </a:ext>
            </a:extLst>
          </p:cNvPr>
          <p:cNvSpPr txBox="1">
            <a:spLocks/>
          </p:cNvSpPr>
          <p:nvPr/>
        </p:nvSpPr>
        <p:spPr>
          <a:xfrm>
            <a:off x="848400" y="1421400"/>
            <a:ext cx="10800000" cy="900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/>
              <a:t>Bilaga 1, Redovisningskrav</a:t>
            </a:r>
          </a:p>
        </p:txBody>
      </p:sp>
    </p:spTree>
    <p:extLst>
      <p:ext uri="{BB962C8B-B14F-4D97-AF65-F5344CB8AC3E}">
        <p14:creationId xmlns:p14="http://schemas.microsoft.com/office/powerpoint/2010/main" val="3381390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E18333C7-24AA-49F6-A025-3707F7D2EA71}"/>
              </a:ext>
            </a:extLst>
          </p:cNvPr>
          <p:cNvSpPr txBox="1">
            <a:spLocks/>
          </p:cNvSpPr>
          <p:nvPr/>
        </p:nvSpPr>
        <p:spPr>
          <a:xfrm>
            <a:off x="848399" y="2322462"/>
            <a:ext cx="9974293" cy="34200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2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2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3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8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600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 Bilaga 2 finns:</a:t>
            </a:r>
          </a:p>
          <a:p>
            <a:pPr marL="0" indent="0">
              <a:buNone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</a:t>
            </a: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artor över köldmängd och negativ dygnsmedeltemperatur som har tagits fram i samarbete med SMHI med referensperioden 1990/1991-2019/2020.</a:t>
            </a:r>
          </a:p>
          <a:p>
            <a:pPr marL="0" indent="0">
              <a:buNone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Angivna klimatzoner på kartorna används som indata till val av temperaturer. </a:t>
            </a: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DB22CF6F-CE2F-4A96-80AF-4825B18C2FFB}"/>
              </a:ext>
            </a:extLst>
          </p:cNvPr>
          <p:cNvSpPr txBox="1">
            <a:spLocks/>
          </p:cNvSpPr>
          <p:nvPr/>
        </p:nvSpPr>
        <p:spPr>
          <a:xfrm>
            <a:off x="848400" y="1421400"/>
            <a:ext cx="10800000" cy="900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/>
              <a:t>Bilaga 2, Klimatzoner och klimatdata</a:t>
            </a:r>
          </a:p>
        </p:txBody>
      </p:sp>
      <p:sp>
        <p:nvSpPr>
          <p:cNvPr id="5" name="Platshållare för bildnumm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FEC2C-AD63-44F4-896C-A2025F5FB260}" type="slidenum">
              <a:rPr kumimoji="0" lang="sv-S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3468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0B13BE30-FEB9-4410-BB11-D9E5899175B8}"/>
              </a:ext>
            </a:extLst>
          </p:cNvPr>
          <p:cNvSpPr txBox="1">
            <a:spLocks/>
          </p:cNvSpPr>
          <p:nvPr/>
        </p:nvSpPr>
        <p:spPr>
          <a:xfrm>
            <a:off x="848399" y="2322462"/>
            <a:ext cx="9974293" cy="34200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2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2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3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8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600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 Bilaga 3 redovisas bilder av de typritningar som Trafikverket kommer att publicera som underlag för projektering. </a:t>
            </a:r>
            <a:r>
              <a:rPr kumimoji="0" lang="sv-S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Redigerbara</a:t>
            </a: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typritningar kommer att finns för nedladdning i Trafikverkets dokumenthanteringssystem Projectwise.</a:t>
            </a: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76BCA22F-BB1C-4708-9D7C-43B902527CF8}"/>
              </a:ext>
            </a:extLst>
          </p:cNvPr>
          <p:cNvSpPr txBox="1">
            <a:spLocks/>
          </p:cNvSpPr>
          <p:nvPr/>
        </p:nvSpPr>
        <p:spPr>
          <a:xfrm>
            <a:off x="848400" y="1421400"/>
            <a:ext cx="10800000" cy="900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/>
              <a:t>Bilaga 3, Typritningar och medelköldmängd</a:t>
            </a:r>
          </a:p>
        </p:txBody>
      </p:sp>
      <p:sp>
        <p:nvSpPr>
          <p:cNvPr id="5" name="Platshållare för bildnumm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FEC2C-AD63-44F4-896C-A2025F5FB260}" type="slidenum">
              <a:rPr kumimoji="0" lang="sv-S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1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812848" y="201600"/>
            <a:ext cx="9588452" cy="1470892"/>
          </a:xfrm>
        </p:spPr>
        <p:txBody>
          <a:bodyPr/>
          <a:lstStyle/>
          <a:p>
            <a:r>
              <a:rPr lang="sv-SE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TRVINFRA-00233 </a:t>
            </a:r>
            <a:br>
              <a:rPr lang="sv-SE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Krav Tunnelbyggande med rådstext </a:t>
            </a: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Ersätta och slopade dokument</a:t>
            </a:r>
            <a:endParaRPr lang="sv-SE" sz="3200" dirty="0"/>
          </a:p>
        </p:txBody>
      </p:sp>
      <p:sp>
        <p:nvSpPr>
          <p:cNvPr id="10" name="Platshållare för text 6"/>
          <p:cNvSpPr txBox="1">
            <a:spLocks/>
          </p:cNvSpPr>
          <p:nvPr/>
        </p:nvSpPr>
        <p:spPr>
          <a:xfrm>
            <a:off x="812848" y="2111087"/>
            <a:ext cx="10007067" cy="3017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360000" indent="-360000" algn="l" defTabSz="3600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32400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  <a:spcBef>
                <a:spcPts val="0"/>
              </a:spcBef>
            </a:pPr>
            <a:endParaRPr lang="sv-SE" sz="1400" dirty="0"/>
          </a:p>
          <a:p>
            <a:pPr marL="0" indent="0">
              <a:spcBef>
                <a:spcPts val="0"/>
              </a:spcBef>
              <a:buNone/>
            </a:pPr>
            <a:r>
              <a:rPr lang="sv-S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Nedanstående dokument ersätts.</a:t>
            </a:r>
            <a:endParaRPr lang="sv-S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Dokumentet ersätter Krav Tunnelbyggande med rådstext (TRVINFRA-00233 version 1.0), publicerad 2021. </a:t>
            </a:r>
          </a:p>
          <a:p>
            <a:pPr marL="0" indent="0">
              <a:spcBef>
                <a:spcPts val="0"/>
              </a:spcBef>
              <a:buNone/>
            </a:pP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v-S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Nedanstående dokument slopas.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Inga dokument slopas.</a:t>
            </a:r>
          </a:p>
          <a:p>
            <a:pPr marL="0" indent="0">
              <a:spcBef>
                <a:spcPts val="0"/>
              </a:spcBef>
              <a:buNone/>
            </a:pP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400"/>
              </a:lnSpc>
              <a:spcBef>
                <a:spcPts val="0"/>
              </a:spcBef>
            </a:pPr>
            <a:endParaRPr lang="sv-SE" sz="14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sv-S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81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FEC2C-AD63-44F4-896C-A2025F5FB260}" type="slidenum">
              <a:rPr kumimoji="0" lang="sv-SE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7A7489AA-8B00-43F7-8231-59649479D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1269000"/>
            <a:ext cx="6353386" cy="90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3200" dirty="0"/>
              <a:t>Krav Tunnelbyggande</a:t>
            </a:r>
          </a:p>
        </p:txBody>
      </p:sp>
      <p:sp>
        <p:nvSpPr>
          <p:cNvPr id="9" name="Platshållare för text 6">
            <a:extLst>
              <a:ext uri="{FF2B5EF4-FFF2-40B4-BE49-F238E27FC236}">
                <a16:creationId xmlns:a16="http://schemas.microsoft.com/office/drawing/2014/main" id="{4920F09B-A480-4FF6-AD84-77929A34A183}"/>
              </a:ext>
            </a:extLst>
          </p:cNvPr>
          <p:cNvSpPr txBox="1">
            <a:spLocks/>
          </p:cNvSpPr>
          <p:nvPr/>
        </p:nvSpPr>
        <p:spPr>
          <a:xfrm>
            <a:off x="694799" y="2170800"/>
            <a:ext cx="8350877" cy="3420000"/>
          </a:xfrm>
          <a:prstGeom prst="rect">
            <a:avLst/>
          </a:prstGeom>
        </p:spPr>
        <p:txBody>
          <a:bodyPr/>
          <a:lstStyle>
            <a:lvl1pPr marL="360000" indent="-360000" algn="l" defTabSz="3600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32400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dirty="0"/>
              <a:t>Krav Tunnelbyggande anger krav för utformning och dimensionering vid nybyggnad av vägtunnlar, järnvägstunnlar och undermarksstationer. Kraven kan förutom kraven på bärförmåga inte direkt tillämpas för tunnlar för gångtrafik eller gång- och cykeltrafik. För sådana tunnlar upprättas en kravspecifikation beträffande t.ex. säkerhet vid användning, brandskydd, utformning med avseende på drift för det enskilda objektet.</a:t>
            </a:r>
          </a:p>
          <a:p>
            <a:pPr marL="0" indent="0">
              <a:buNone/>
            </a:pPr>
            <a:r>
              <a:rPr lang="sv-SE" sz="2000" dirty="0"/>
              <a:t>Vid förbättring av befintlig tunnel ska kraven i Krav Tunnelbyggande uppfyllas för de förbättrade delarna.</a:t>
            </a:r>
          </a:p>
          <a:p>
            <a:pPr marL="0" indent="0">
              <a:buNone/>
            </a:pPr>
            <a:r>
              <a:rPr lang="sv-SE" sz="2000" dirty="0"/>
              <a:t>Vid underhåll av befintlig tunnel ska analys av kravuppfyllnad i Krav Tunnelbyggande ligga till grund för beslut om åtgärder.</a:t>
            </a:r>
          </a:p>
          <a:p>
            <a:pPr marL="0" indent="0">
              <a:buNone/>
            </a:pPr>
            <a:r>
              <a:rPr lang="sv-SE" sz="2000" dirty="0"/>
              <a:t>Krav Tunnelbyggande ställer också krav på hur kravuppfyllnad ska verifieras och på hur lösningar och verifiering ska redovisas.</a:t>
            </a:r>
          </a:p>
        </p:txBody>
      </p:sp>
    </p:spTree>
    <p:extLst>
      <p:ext uri="{BB962C8B-B14F-4D97-AF65-F5344CB8AC3E}">
        <p14:creationId xmlns:p14="http://schemas.microsoft.com/office/powerpoint/2010/main" val="426588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77F6AF-DB58-45E3-85E6-8C926CC6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Ny struktur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6C63983-88A0-47AD-990F-2BDBF290B0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E03319C-54C2-47C1-942D-DFE243A521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4799" y="2170800"/>
            <a:ext cx="8350877" cy="34200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Denna version av Tunnelregelverket har en ny struktur jämfört med den version som publicerades 2021.</a:t>
            </a:r>
          </a:p>
          <a:p>
            <a:pPr marL="0" indent="0">
              <a:buNone/>
            </a:pPr>
            <a:r>
              <a:rPr lang="sv-SE" dirty="0"/>
              <a:t>I föregående version hade Vägverkets och Banverkets regelverk slagits samman och det fanns olika kapitel som behandlade de olika trafikslagen. I denna version inleds varje kapitel med gemensamma krav och där så behövs finns enskilda underkapitel som beskriver specifika väg- respektive järnvägskrav.</a:t>
            </a:r>
          </a:p>
          <a:p>
            <a:pPr marL="0" indent="0">
              <a:buNone/>
            </a:pPr>
            <a:r>
              <a:rPr lang="sv-SE" dirty="0"/>
              <a:t>Dispositionen av regelverket är uppbyggd efter ”ordning att förstå saker i, inte att göra saker i”.</a:t>
            </a:r>
          </a:p>
        </p:txBody>
      </p:sp>
    </p:spTree>
    <p:extLst>
      <p:ext uri="{BB962C8B-B14F-4D97-AF65-F5344CB8AC3E}">
        <p14:creationId xmlns:p14="http://schemas.microsoft.com/office/powerpoint/2010/main" val="1605697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77F6AF-DB58-45E3-85E6-8C926CC6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Vad är en Tunnel?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6C63983-88A0-47AD-990F-2BDBF290B0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E03319C-54C2-47C1-942D-DFE243A521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4799" y="2170800"/>
            <a:ext cx="8350877" cy="34200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En Anläggning som omges av jord eller berg, eller konstruktion som medger passage under t.ex. högre belägen mark, byggnader eller vatten.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Definitionen omfattar de utrymmen och anordningar som behövs för dess funktion.</a:t>
            </a:r>
          </a:p>
        </p:txBody>
      </p:sp>
    </p:spTree>
    <p:extLst>
      <p:ext uri="{BB962C8B-B14F-4D97-AF65-F5344CB8AC3E}">
        <p14:creationId xmlns:p14="http://schemas.microsoft.com/office/powerpoint/2010/main" val="2022715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1E9F05-2127-4B1C-BEC8-5151D6EFC9C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BC88E2AA-130C-4A2D-BFD4-916BE9F420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84799" y="2126021"/>
            <a:ext cx="8074066" cy="3785420"/>
          </a:xfrm>
        </p:spPr>
        <p:txBody>
          <a:bodyPr/>
          <a:lstStyle/>
          <a:p>
            <a:pPr marL="0" indent="0" rtl="0">
              <a:buNone/>
            </a:pPr>
            <a:r>
              <a:rPr lang="sv-SE" sz="1600" dirty="0">
                <a:effectLst/>
              </a:rPr>
              <a:t>1. Syfte</a:t>
            </a:r>
          </a:p>
          <a:p>
            <a:pPr marL="0" indent="0" rtl="0">
              <a:buNone/>
            </a:pPr>
            <a:r>
              <a:rPr lang="sv-SE" sz="1600" dirty="0">
                <a:effectLst/>
              </a:rPr>
              <a:t>2. Omfattning</a:t>
            </a:r>
          </a:p>
          <a:p>
            <a:pPr marL="0" indent="0" rtl="0">
              <a:buNone/>
            </a:pPr>
            <a:r>
              <a:rPr lang="sv-SE" sz="1600" dirty="0">
                <a:effectLst/>
              </a:rPr>
              <a:t>3. Termer</a:t>
            </a:r>
          </a:p>
          <a:p>
            <a:pPr marL="0" indent="0" rtl="0">
              <a:buNone/>
            </a:pPr>
            <a:r>
              <a:rPr lang="sv-SE" sz="1600" dirty="0">
                <a:effectLst/>
              </a:rPr>
              <a:t>4. Förkortningar och symboler</a:t>
            </a:r>
          </a:p>
          <a:p>
            <a:pPr marL="0" indent="0" rtl="0">
              <a:buNone/>
            </a:pPr>
            <a:r>
              <a:rPr lang="sv-SE" sz="1600" dirty="0">
                <a:effectLst/>
              </a:rPr>
              <a:t>5. Allmänna krav</a:t>
            </a:r>
          </a:p>
          <a:p>
            <a:pPr marL="0" indent="0" rtl="0">
              <a:buNone/>
            </a:pPr>
            <a:r>
              <a:rPr lang="sv-SE" sz="1600" dirty="0">
                <a:effectLst/>
              </a:rPr>
              <a:t>6. Redovisande handling</a:t>
            </a:r>
          </a:p>
          <a:p>
            <a:pPr marL="0" indent="0" rtl="0">
              <a:buNone/>
            </a:pPr>
            <a:r>
              <a:rPr lang="sv-SE" sz="1600" dirty="0">
                <a:effectLst/>
              </a:rPr>
              <a:t>7. Beställarens kontroll</a:t>
            </a:r>
          </a:p>
          <a:p>
            <a:pPr marL="0" indent="0" rtl="0">
              <a:buNone/>
            </a:pPr>
            <a:r>
              <a:rPr lang="sv-SE" sz="1600" dirty="0">
                <a:effectLst/>
              </a:rPr>
              <a:t>8. Utredning av grundläggande förutsättningar</a:t>
            </a:r>
          </a:p>
          <a:p>
            <a:pPr marL="0" indent="0" rtl="0">
              <a:buNone/>
            </a:pPr>
            <a:r>
              <a:rPr lang="sv-SE" sz="1600" dirty="0">
                <a:effectLst/>
              </a:rPr>
              <a:t>9. Utredning av markförhållanden, byggnadsverk och övriga objekt</a:t>
            </a:r>
          </a:p>
          <a:p>
            <a:pPr marL="0" indent="0" rtl="0">
              <a:buNone/>
            </a:pPr>
            <a:r>
              <a:rPr lang="sv-SE" sz="1600" dirty="0">
                <a:effectLst/>
              </a:rPr>
              <a:t>10. Utformning</a:t>
            </a:r>
          </a:p>
          <a:p>
            <a:pPr marL="0" indent="0" rtl="0">
              <a:buNone/>
            </a:pPr>
            <a:r>
              <a:rPr lang="sv-SE" sz="1600" dirty="0">
                <a:effectLst/>
              </a:rPr>
              <a:t>11. Bärförmåga, stadga och beständighet</a:t>
            </a:r>
          </a:p>
          <a:p>
            <a:pPr marL="0" indent="0" rtl="0">
              <a:buNone/>
            </a:pPr>
            <a:r>
              <a:rPr lang="sv-SE" sz="1600" dirty="0">
                <a:effectLst/>
              </a:rPr>
              <a:t>12. Referenser</a:t>
            </a:r>
            <a:endParaRPr lang="sv-SE" sz="1600" dirty="0"/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EAC4DC81-8513-482B-AAD6-8B94715D61B4}"/>
              </a:ext>
            </a:extLst>
          </p:cNvPr>
          <p:cNvSpPr txBox="1">
            <a:spLocks/>
          </p:cNvSpPr>
          <p:nvPr/>
        </p:nvSpPr>
        <p:spPr>
          <a:xfrm>
            <a:off x="7123037" y="2126021"/>
            <a:ext cx="3912520" cy="1848466"/>
          </a:xfrm>
          <a:prstGeom prst="rect">
            <a:avLst/>
          </a:prstGeom>
        </p:spPr>
        <p:txBody>
          <a:bodyPr/>
          <a:lstStyle>
            <a:lvl1pPr marL="360000" indent="-360000" algn="l" defTabSz="3600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32400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600" dirty="0"/>
              <a:t>Bilaga 1 Redovisningskrav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600" dirty="0"/>
              <a:t>Bilaga 2 Klimatzoner och klimatdata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600" dirty="0"/>
              <a:t>Bilaga 3 RÅD Typsektioner</a:t>
            </a:r>
          </a:p>
          <a:p>
            <a:endParaRPr lang="sv-SE" sz="1600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641829EE-36E7-49B1-BADC-7626D009E26E}"/>
              </a:ext>
            </a:extLst>
          </p:cNvPr>
          <p:cNvSpPr txBox="1">
            <a:spLocks/>
          </p:cNvSpPr>
          <p:nvPr/>
        </p:nvSpPr>
        <p:spPr>
          <a:xfrm>
            <a:off x="696000" y="1269000"/>
            <a:ext cx="9777070" cy="900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v-SE" sz="3200" dirty="0"/>
              <a:t>Regelverket består av följande kapitel</a:t>
            </a:r>
          </a:p>
        </p:txBody>
      </p:sp>
    </p:spTree>
    <p:extLst>
      <p:ext uri="{BB962C8B-B14F-4D97-AF65-F5344CB8AC3E}">
        <p14:creationId xmlns:p14="http://schemas.microsoft.com/office/powerpoint/2010/main" val="125514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5DAF85-F8B3-4600-BFB6-92B3417DE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999" y="1269000"/>
            <a:ext cx="6904336" cy="900000"/>
          </a:xfrm>
        </p:spPr>
        <p:txBody>
          <a:bodyPr/>
          <a:lstStyle/>
          <a:p>
            <a:r>
              <a:rPr lang="sv-SE" sz="3200" dirty="0"/>
              <a:t>Kapitel 5, Allmänna krav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2CADF8-4A79-4FE5-AAF1-D556F1FBAE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4454942-0B29-40F5-8B2D-C4C7BA80EB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4799" y="2170800"/>
            <a:ext cx="8114904" cy="34200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I kapitlet beskrivs tunnelregelverket i relation till andra gällande föreskrifter, standarder och beskrivningar såsom Transportstyrelsen förordningar, </a:t>
            </a:r>
            <a:r>
              <a:rPr lang="sv-SE" dirty="0" err="1"/>
              <a:t>Eurocode</a:t>
            </a:r>
            <a:r>
              <a:rPr lang="sv-SE" dirty="0"/>
              <a:t> och AMA.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Krav i tunnelregelverket är kopplade till krav i AMA</a:t>
            </a:r>
          </a:p>
          <a:p>
            <a:pPr marL="0" indent="0">
              <a:buNone/>
            </a:pPr>
            <a:r>
              <a:rPr lang="sv-SE" dirty="0"/>
              <a:t>Dispens krävs för ändring av fast text i AMA</a:t>
            </a:r>
          </a:p>
          <a:p>
            <a:pPr marL="0" indent="0">
              <a:buNone/>
            </a:pPr>
            <a:r>
              <a:rPr lang="sv-SE" dirty="0"/>
              <a:t>Ex. </a:t>
            </a:r>
            <a:r>
              <a:rPr lang="sv-SE" dirty="0" err="1"/>
              <a:t>vct</a:t>
            </a:r>
            <a:r>
              <a:rPr lang="sv-SE" dirty="0"/>
              <a:t> ger beständighet som är en förutsättning för att livslängd, </a:t>
            </a:r>
            <a:r>
              <a:rPr lang="sv-SE" dirty="0" err="1"/>
              <a:t>vct</a:t>
            </a:r>
            <a:r>
              <a:rPr lang="sv-SE" dirty="0"/>
              <a:t> kravet står i AMA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6029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6E3C66-6B7E-47C4-8CDE-F922DFDE0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1269000"/>
            <a:ext cx="10797910" cy="900000"/>
          </a:xfrm>
        </p:spPr>
        <p:txBody>
          <a:bodyPr/>
          <a:lstStyle/>
          <a:p>
            <a:r>
              <a:rPr lang="sv-SE" sz="3200" dirty="0"/>
              <a:t>Kapitel 6, Redovisande handling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9F4D3E-7CB0-4B7C-80D6-B63D97C2D2F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75EF93E-7054-4B18-A17B-6AD1EBE31E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4799" y="2170800"/>
            <a:ext cx="8655677" cy="34200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I kapitlet beskrivs den handling som Trafikverket förväntar sig ska redovisas i olika skeden. Regelverket beskriver inte vem som ska utföra olika delar, bara att det ska utföras. Regelverket beskriver slutprodukten. </a:t>
            </a:r>
          </a:p>
          <a:p>
            <a:pPr marL="0" indent="0">
              <a:buNone/>
            </a:pPr>
            <a:r>
              <a:rPr lang="sv-SE" dirty="0"/>
              <a:t>I kapitlet beskrivs också hur handlingen ska levereras till Trafikverket.</a:t>
            </a:r>
          </a:p>
        </p:txBody>
      </p:sp>
    </p:spTree>
    <p:extLst>
      <p:ext uri="{BB962C8B-B14F-4D97-AF65-F5344CB8AC3E}">
        <p14:creationId xmlns:p14="http://schemas.microsoft.com/office/powerpoint/2010/main" val="290280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7" name="Rubrik 1"/>
          <p:cNvSpPr txBox="1">
            <a:spLocks/>
          </p:cNvSpPr>
          <p:nvPr/>
        </p:nvSpPr>
        <p:spPr>
          <a:xfrm>
            <a:off x="784799" y="0"/>
            <a:ext cx="4242787" cy="147089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200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B922B08D-8188-4A3B-9A16-023B8D634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1269000"/>
            <a:ext cx="10797910" cy="900000"/>
          </a:xfrm>
        </p:spPr>
        <p:txBody>
          <a:bodyPr/>
          <a:lstStyle/>
          <a:p>
            <a:pPr algn="l"/>
            <a:r>
              <a:rPr lang="sv-SE" sz="3200" b="1" dirty="0">
                <a:latin typeface="+mj-lt"/>
                <a:ea typeface="+mj-ea"/>
                <a:cs typeface="+mj-cs"/>
              </a:rPr>
              <a:t>I regelverket finns i princip två skeden:</a:t>
            </a:r>
          </a:p>
        </p:txBody>
      </p:sp>
      <p:sp>
        <p:nvSpPr>
          <p:cNvPr id="10" name="Platshållare för text 6">
            <a:extLst>
              <a:ext uri="{FF2B5EF4-FFF2-40B4-BE49-F238E27FC236}">
                <a16:creationId xmlns:a16="http://schemas.microsoft.com/office/drawing/2014/main" id="{9B3FF4EF-9BEB-4141-B903-461A803F4594}"/>
              </a:ext>
            </a:extLst>
          </p:cNvPr>
          <p:cNvSpPr txBox="1">
            <a:spLocks/>
          </p:cNvSpPr>
          <p:nvPr/>
        </p:nvSpPr>
        <p:spPr>
          <a:xfrm>
            <a:off x="694799" y="2170800"/>
            <a:ext cx="8655677" cy="34200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2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2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3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8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u="sng" dirty="0"/>
              <a:t>PUU (systemhandlingsskede) – en översiktlig lösning</a:t>
            </a:r>
          </a:p>
          <a:p>
            <a:r>
              <a:rPr lang="sv-SE" b="1" dirty="0"/>
              <a:t>P</a:t>
            </a:r>
            <a:r>
              <a:rPr lang="sv-SE" dirty="0"/>
              <a:t>rincipiell </a:t>
            </a:r>
            <a:r>
              <a:rPr lang="sv-SE" b="1" dirty="0"/>
              <a:t>U</a:t>
            </a:r>
            <a:r>
              <a:rPr lang="sv-SE" dirty="0"/>
              <a:t>tformning och </a:t>
            </a:r>
            <a:r>
              <a:rPr lang="sv-SE" b="1" dirty="0"/>
              <a:t>U</a:t>
            </a:r>
            <a:r>
              <a:rPr lang="sv-SE" dirty="0"/>
              <a:t>tförande – ”så här har vi tänkt att bygga” tas fram i tidigt skede, tidigare omnämnt som ”</a:t>
            </a:r>
            <a:r>
              <a:rPr lang="sv-SE" i="1" dirty="0"/>
              <a:t>förslag till teknisk lösning</a:t>
            </a:r>
            <a:r>
              <a:rPr lang="sv-SE" dirty="0"/>
              <a:t>” </a:t>
            </a:r>
          </a:p>
          <a:p>
            <a:endParaRPr lang="sv-SE" dirty="0"/>
          </a:p>
          <a:p>
            <a:r>
              <a:rPr lang="sv-SE" u="sng" dirty="0"/>
              <a:t>Konstruktionsredovisning (bygghandlingsskede) – en detaljerad lösning</a:t>
            </a:r>
          </a:p>
          <a:p>
            <a:r>
              <a:rPr lang="sv-SE" dirty="0"/>
              <a:t>Konstruktionsredovisningen inleds med RKFM</a:t>
            </a:r>
          </a:p>
          <a:p>
            <a:r>
              <a:rPr lang="sv-SE" b="1" dirty="0"/>
              <a:t>R</a:t>
            </a:r>
            <a:r>
              <a:rPr lang="sv-SE" dirty="0"/>
              <a:t>edogörelse för </a:t>
            </a:r>
            <a:r>
              <a:rPr lang="sv-SE" b="1" dirty="0"/>
              <a:t>K</a:t>
            </a:r>
            <a:r>
              <a:rPr lang="sv-SE" dirty="0"/>
              <a:t>onstruktionsarbetets </a:t>
            </a:r>
            <a:r>
              <a:rPr lang="sv-SE" b="1" dirty="0"/>
              <a:t>F</a:t>
            </a:r>
            <a:r>
              <a:rPr lang="sv-SE" dirty="0"/>
              <a:t>örutsättningar och </a:t>
            </a:r>
            <a:r>
              <a:rPr lang="sv-SE" b="1" dirty="0"/>
              <a:t>M</a:t>
            </a:r>
            <a:r>
              <a:rPr lang="sv-SE" dirty="0"/>
              <a:t>etoder – en del av konstruktionsredovisningen som tas fram efter PUU, men innan konstruktionsarbetets beräkningar påbörjas. Ibland kallat Design Basis.</a:t>
            </a:r>
          </a:p>
        </p:txBody>
      </p:sp>
    </p:spTree>
    <p:extLst>
      <p:ext uri="{BB962C8B-B14F-4D97-AF65-F5344CB8AC3E}">
        <p14:creationId xmlns:p14="http://schemas.microsoft.com/office/powerpoint/2010/main" val="570311796"/>
      </p:ext>
    </p:extLst>
  </p:cSld>
  <p:clrMapOvr>
    <a:masterClrMapping/>
  </p:clrMapOvr>
</p:sld>
</file>

<file path=ppt/theme/theme1.xml><?xml version="1.0" encoding="utf-8"?>
<a:theme xmlns:a="http://schemas.openxmlformats.org/drawingml/2006/main" name="Star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0971F6B-2E0E-4396-8EB5-8D30FD8344A3}" vid="{D7173223-B33E-4077-ABD4-035AAFC9D125}"/>
    </a:ext>
  </a:extLst>
</a:theme>
</file>

<file path=ppt/theme/theme2.xml><?xml version="1.0" encoding="utf-8"?>
<a:theme xmlns:a="http://schemas.openxmlformats.org/drawingml/2006/main" name="Rubrik med logga, titel, datum och sidnr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0971F6B-2E0E-4396-8EB5-8D30FD8344A3}" vid="{BE482BF7-60C6-4C91-8161-795FAB4CA510}"/>
    </a:ext>
  </a:extLst>
</a:theme>
</file>

<file path=ppt/theme/theme3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ppladdat arbetsrumsdokument" ma:contentTypeID="0x0101002EE44F411E754ABAB6EB27FC7D8442BF00FBDC29B7F7B140FA848AB6ABEF7636D9008E4BC8E58BED8145B1F757259B190E66" ma:contentTypeVersion="12" ma:contentTypeDescription="Skapa ett nytt dokument." ma:contentTypeScope="" ma:versionID="162074ddd284f51aac1ab1aceca5a657">
  <xsd:schema xmlns:xsd="http://www.w3.org/2001/XMLSchema" xmlns:xs="http://www.w3.org/2001/XMLSchema" xmlns:p="http://schemas.microsoft.com/office/2006/metadata/properties" xmlns:ns1="Trafikverket" xmlns:ns3="cf21c93d-caf8-48b0-b4db-6e9c0d19f3d8" xmlns:ns4="971a3916-b83b-4452-a0b4-82f62e96f461" xmlns:ns5="http://schemas.microsoft.com/sharepoint/v4" targetNamespace="http://schemas.microsoft.com/office/2006/metadata/properties" ma:root="true" ma:fieldsID="ea038c3a551084a06992d70d5a74a0d8" ns1:_="" ns3:_="" ns4:_="" ns5:_="">
    <xsd:import namespace="Trafikverket"/>
    <xsd:import namespace="cf21c93d-caf8-48b0-b4db-6e9c0d19f3d8"/>
    <xsd:import namespace="971a3916-b83b-4452-a0b4-82f62e96f46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Skapat_x0020_av_x0020_NY"/>
                <xsd:element ref="ns1:Dokumentdatum_x0020_NY"/>
                <xsd:element ref="ns1:TRVversionNY" minOccurs="0"/>
                <xsd:element ref="ns1:TrvDocumentTemplateId" minOccurs="0"/>
                <xsd:element ref="ns1:TrvDocumentTemplateVersion" minOccurs="0"/>
                <xsd:element ref="ns3:TrvUploadedDocumentTypeTaxHTField0" minOccurs="0"/>
                <xsd:element ref="ns3:TaxCatchAll" minOccurs="0"/>
                <xsd:element ref="ns3:TaxCatchAllLabel" minOccurs="0"/>
                <xsd:element ref="ns3:TrvConfidentialityLevelTaxHTField0" minOccurs="0"/>
                <xsd:element ref="ns4:SharedWithUsers" minOccurs="0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Trafikverket" elementFormDefault="qualified">
    <xsd:import namespace="http://schemas.microsoft.com/office/2006/documentManagement/types"/>
    <xsd:import namespace="http://schemas.microsoft.com/office/infopath/2007/PartnerControls"/>
    <xsd:element name="Skapat_x0020_av_x0020_NY" ma:index="0" ma:displayName="Skapat av" ma:description="Namn och organisationsbeteckning för den person som skapat dokumentet." ma:internalName="TrvCreatedBy" ma:readOnly="false">
      <xsd:simpleType>
        <xsd:restriction base="dms:Text"/>
      </xsd:simpleType>
    </xsd:element>
    <xsd:element name="Dokumentdatum_x0020_NY" ma:index="2" ma:displayName="Dokumentdatum" ma:description="Datum för nuvarande version" ma:format="DateOnly" ma:internalName="TrvDocumentDate" ma:readOnly="false">
      <xsd:simpleType>
        <xsd:restriction base="dms:DateTime"/>
      </xsd:simpleType>
    </xsd:element>
    <xsd:element name="TRVversionNY" ma:index="8" nillable="true" ma:displayName="Version" ma:description="Dokumentets versionsnummer" ma:internalName="TrvVersion" ma:readOnly="true">
      <xsd:simpleType>
        <xsd:restriction base="dms:Text"/>
      </xsd:simpleType>
    </xsd:element>
    <xsd:element name="TrvDocumentTemplateId" ma:index="9" nillable="true" ma:displayName="TMALL-nummer" ma:description="Unik sträng eller nummer som identifierar dokumentmallen. Värdet sätts av respektive system." ma:internalName="TrvDocumentTemplateId" ma:readOnly="true">
      <xsd:simpleType>
        <xsd:restriction base="dms:Text"/>
      </xsd:simpleType>
    </xsd:element>
    <xsd:element name="TrvDocumentTemplateVersion" ma:index="10" nillable="true" ma:displayName="Mallversion" ma:description="Dokumentmallens versionsnummer" ma:internalName="TrvDocumentTemplateVers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21c93d-caf8-48b0-b4db-6e9c0d19f3d8" elementFormDefault="qualified">
    <xsd:import namespace="http://schemas.microsoft.com/office/2006/documentManagement/types"/>
    <xsd:import namespace="http://schemas.microsoft.com/office/infopath/2007/PartnerControls"/>
    <xsd:element name="TrvUploadedDocumentTypeTaxHTField0" ma:index="13" ma:taxonomy="true" ma:internalName="TrvUploadedDocumentTypeTaxHTField0" ma:taxonomyFieldName="TrvUploadedDocumentType" ma:displayName="Dokumenttyp för uppladdade dokument" ma:readOnly="false" ma:default="155;#UPPLADDAT DOKUMENT|7c5b34d8-57da-44ed-9451-2f10a78af863" ma:fieldId="{eb96df49-af7b-4885-ae87-85b965eb0ad2}" ma:sspId="56b52474-2a4b-42ac-ac16-0a67cba4e670" ma:termSetId="152f56a5-fdb2-4180-8a6e-79ef00400bc3" ma:anchorId="238613c4-8162-47c5-b0c8-3db178651ae8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c34a3139-1e0a-4c86-8a61-807d01687df5}" ma:internalName="TaxCatchAll" ma:showField="CatchAllData" ma:web="cf21c93d-caf8-48b0-b4db-6e9c0d19f3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description="" ma:hidden="true" ma:list="{c34a3139-1e0a-4c86-8a61-807d01687df5}" ma:internalName="TaxCatchAllLabel" ma:readOnly="true" ma:showField="CatchAllDataLabel" ma:web="cf21c93d-caf8-48b0-b4db-6e9c0d19f3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rvConfidentialityLevelTaxHTField0" ma:index="17" ma:taxonomy="true" ma:internalName="TrvConfidentialityLevelTaxHTField0" ma:taxonomyFieldName="TrvConfidentialityLevel" ma:displayName="Konfidentialitetsnivå" ma:readOnly="false" ma:default="" ma:fieldId="{a84a37ca-5c43-43e3-a37a-c23c41d1607d}" ma:sspId="56b52474-2a4b-42ac-ac16-0a67cba4e670" ma:termSetId="4d666f29-dc73-4030-952a-63de8896f39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1a3916-b83b-4452-a0b4-82f62e96f46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Innehållstyp"/>
        <xsd:element ref="dc:title" maxOccurs="1" ma:index="1" ma:displayName="Dokument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vDocumentTemplateId xmlns="Trafikverket">TMALL 0153</TrvDocumentTemplateId>
    <TrvDocumentTemplateVersion xmlns="Trafikverket">2.0</TrvDocumentTemplateVersion>
    <Skapat_x0020_av_x0020_NY xmlns="Trafikverket">Thomas Dalmalm</Skapat_x0020_av_x0020_NY>
    <Dokumentdatum_x0020_NY xmlns="Trafikverket">2019-11-24T23:00:00+00:00</Dokumentdatum_x0020_NY>
    <TRVversionNY xmlns="Trafikverket">0.7</TRVversionNY>
    <IconOverlay xmlns="http://schemas.microsoft.com/sharepoint/v4" xsi:nil="true"/>
    <TaxCatchAll xmlns="cf21c93d-caf8-48b0-b4db-6e9c0d19f3d8">
      <Value>156</Value>
      <Value>33</Value>
    </TaxCatchAll>
    <TrvUploadedDocumentTypeTaxHTField0 xmlns="cf21c93d-caf8-48b0-b4db-6e9c0d19f3d8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ARBETSMATERIAL</TermName>
          <TermId xmlns="http://schemas.microsoft.com/office/infopath/2007/PartnerControls">a2894791-a90f-4fd8-bd38-5426c743cb42</TermId>
        </TermInfo>
      </Terms>
    </TrvUploadedDocumentTypeTaxHTField0>
    <TrvConfidentialityLevelTaxHTField0 xmlns="cf21c93d-caf8-48b0-b4db-6e9c0d19f3d8">
      <Terms xmlns="http://schemas.microsoft.com/office/infopath/2007/PartnerControls">
        <TermInfo xmlns="http://schemas.microsoft.com/office/infopath/2007/PartnerControls">
          <TermName xmlns="http://schemas.microsoft.com/office/infopath/2007/PartnerControls">1 Ej känslig</TermName>
          <TermId xmlns="http://schemas.microsoft.com/office/infopath/2007/PartnerControls">d6b02225-a7b5-4820-9bf2-4651be70f844</TermId>
        </TermInfo>
      </Terms>
    </TrvConfidentialityLevelTaxHTField0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DA1096-DF2C-4B96-A039-CB6184B6976C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E660AADD-962F-4EDC-A618-1E0B48D291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Trafikverket"/>
    <ds:schemaRef ds:uri="cf21c93d-caf8-48b0-b4db-6e9c0d19f3d8"/>
    <ds:schemaRef ds:uri="971a3916-b83b-4452-a0b4-82f62e96f461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4B4E73-29F5-4C44-AEDC-5752B130AE4E}">
  <ds:schemaRefs>
    <ds:schemaRef ds:uri="http://purl.org/dc/dcmitype/"/>
    <ds:schemaRef ds:uri="http://schemas.microsoft.com/office/2006/metadata/properties"/>
    <ds:schemaRef ds:uri="971a3916-b83b-4452-a0b4-82f62e96f461"/>
    <ds:schemaRef ds:uri="http://purl.org/dc/terms/"/>
    <ds:schemaRef ds:uri="http://schemas.microsoft.com/sharepoint/v4"/>
    <ds:schemaRef ds:uri="http://schemas.openxmlformats.org/package/2006/metadata/core-properties"/>
    <ds:schemaRef ds:uri="cf21c93d-caf8-48b0-b4db-6e9c0d19f3d8"/>
    <ds:schemaRef ds:uri="http://www.w3.org/XML/1998/namespace"/>
    <ds:schemaRef ds:uri="http://schemas.microsoft.com/office/2006/documentManagement/types"/>
    <ds:schemaRef ds:uri="Trafikverket"/>
    <ds:schemaRef ds:uri="http://schemas.microsoft.com/office/infopath/2007/PartnerControls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907995CE-3062-4DCB-913E-CA7C92E2CD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Presentation_Trafikverket</Template>
  <TotalTime>13171</TotalTime>
  <Words>845</Words>
  <Application>Microsoft Office PowerPoint</Application>
  <PresentationFormat>Bredbild</PresentationFormat>
  <Paragraphs>99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Start</vt:lpstr>
      <vt:lpstr>Rubrik med logga, titel, datum och sidnr</vt:lpstr>
      <vt:lpstr>Framsida</vt:lpstr>
      <vt:lpstr>TRVINFRA-00233  Krav Tunnelbyggande med rådstext  – Ersätta och slopade dokument</vt:lpstr>
      <vt:lpstr>Krav Tunnelbyggande</vt:lpstr>
      <vt:lpstr>Ny struktur</vt:lpstr>
      <vt:lpstr>Vad är en Tunnel?</vt:lpstr>
      <vt:lpstr>PowerPoint-presentation</vt:lpstr>
      <vt:lpstr>Kapitel 5, Allmänna krav</vt:lpstr>
      <vt:lpstr>Kapitel 6, Redovisande handling</vt:lpstr>
      <vt:lpstr>I regelverket finns i princip två skeden:</vt:lpstr>
      <vt:lpstr>Kapitel 7, Beställarens kontroll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Kommunikationsmaterial</dc:title>
  <dc:creator>Östberg Emma, PLvsv Konsult</dc:creator>
  <cp:lastModifiedBy>Dalmalm Thomas, IVta5</cp:lastModifiedBy>
  <cp:revision>73</cp:revision>
  <cp:lastPrinted>2024-04-11T11:04:35Z</cp:lastPrinted>
  <dcterms:created xsi:type="dcterms:W3CDTF">2019-11-25T09:32:02Z</dcterms:created>
  <dcterms:modified xsi:type="dcterms:W3CDTF">2024-08-26T11:19:50Z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0x0101002EE44F411E754ABAB6EB27FC7D8442BF00FBDC29B7F7B140FA848AB6ABEF7636D9008E4BC8E58BED8145B1F757259B190E66</vt:lpwstr>
  </property>
  <property fmtid="{D5CDD505-2E9C-101B-9397-08002B2CF9AE}" pid="3" name="TrvDocumentType">
    <vt:lpwstr>33;#ARBETSMATERIAL|a2894791-a90f-4fd8-bd38-5426c743cb42</vt:lpwstr>
  </property>
  <property fmtid="{D5CDD505-2E9C-101B-9397-08002B2CF9AE}" pid="4" name="TrvDocumentTemplateOwner">
    <vt:lpwstr>277</vt:lpwstr>
  </property>
  <property fmtid="{D5CDD505-2E9C-101B-9397-08002B2CF9AE}" pid="5" name="TrvDocumentTemplateStatus">
    <vt:lpwstr>Ska distribueras</vt:lpwstr>
  </property>
  <property fmtid="{D5CDD505-2E9C-101B-9397-08002B2CF9AE}" pid="6" name="TrvDocumentTemplateTitle">
    <vt:lpwstr>Presentation_Trafikverket</vt:lpwstr>
  </property>
  <property fmtid="{D5CDD505-2E9C-101B-9397-08002B2CF9AE}" pid="7" name="TrvDocumentTemplateDescription">
    <vt:lpwstr>PPT-mall, widescreen, som ska användas av verksamheten för att skapa presentationer.</vt:lpwstr>
  </property>
  <property fmtid="{D5CDD505-2E9C-101B-9397-08002B2CF9AE}" pid="8" name="TrvDocumentTemplateContact">
    <vt:lpwstr>579</vt:lpwstr>
  </property>
  <property fmtid="{D5CDD505-2E9C-101B-9397-08002B2CF9AE}" pid="9" name="TrvDocumentTemplateOwnerTaxHTField0">
    <vt:lpwstr>KM Kommunikation|65ba4904-7f87-411a-bf82-b389570b62aa</vt:lpwstr>
  </property>
  <property fmtid="{D5CDD505-2E9C-101B-9397-08002B2CF9AE}" pid="10" name="TrvDocumentTemplateCategoryTaxHTField0">
    <vt:lpwstr/>
  </property>
  <property fmtid="{D5CDD505-2E9C-101B-9397-08002B2CF9AE}" pid="11" name="TrvDocumentTemplateCategory">
    <vt:lpwstr/>
  </property>
  <property fmtid="{D5CDD505-2E9C-101B-9397-08002B2CF9AE}" pid="12" name="TrvDocumentTypeTaxHTField0">
    <vt:lpwstr>ARBETSMATERIAL|a2894791-a90f-4fd8-bd38-5426c743cb42</vt:lpwstr>
  </property>
  <property fmtid="{D5CDD505-2E9C-101B-9397-08002B2CF9AE}" pid="13" name="TrvUploadedDocumentType">
    <vt:lpwstr>33;#ARBETSMATERIAL|a2894791-a90f-4fd8-bd38-5426c743cb42</vt:lpwstr>
  </property>
  <property fmtid="{D5CDD505-2E9C-101B-9397-08002B2CF9AE}" pid="14" name="TrvConfidentialityLevel">
    <vt:lpwstr>156;#1 Ej känslig|d6b02225-a7b5-4820-9bf2-4651be70f844</vt:lpwstr>
  </property>
</Properties>
</file>