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3" r:id="rId2"/>
    <p:sldMasterId id="2147483702" r:id="rId3"/>
  </p:sldMasterIdLst>
  <p:notesMasterIdLst>
    <p:notesMasterId r:id="rId14"/>
  </p:notesMasterIdLst>
  <p:sldIdLst>
    <p:sldId id="257" r:id="rId4"/>
    <p:sldId id="280" r:id="rId5"/>
    <p:sldId id="261" r:id="rId6"/>
    <p:sldId id="287" r:id="rId7"/>
    <p:sldId id="259" r:id="rId8"/>
    <p:sldId id="265" r:id="rId9"/>
    <p:sldId id="286" r:id="rId10"/>
    <p:sldId id="266" r:id="rId11"/>
    <p:sldId id="283" r:id="rId12"/>
    <p:sldId id="267" r:id="rId13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5647" userDrawn="1">
          <p15:clr>
            <a:srgbClr val="A4A3A4"/>
          </p15:clr>
        </p15:guide>
        <p15:guide id="7" pos="227" userDrawn="1">
          <p15:clr>
            <a:srgbClr val="A4A3A4"/>
          </p15:clr>
        </p15:guide>
        <p15:guide id="10" pos="5533" userDrawn="1">
          <p15:clr>
            <a:srgbClr val="A4A3A4"/>
          </p15:clr>
        </p15:guide>
        <p15:guide id="11" orient="horz" pos="578" userDrawn="1">
          <p15:clr>
            <a:srgbClr val="A4A3A4"/>
          </p15:clr>
        </p15:guide>
        <p15:guide id="12" pos="4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76150" autoAdjust="0"/>
  </p:normalViewPr>
  <p:slideViewPr>
    <p:cSldViewPr snapToGrid="0" snapToObjects="1" showGuides="1">
      <p:cViewPr varScale="1">
        <p:scale>
          <a:sx n="75" d="100"/>
          <a:sy n="75" d="100"/>
        </p:scale>
        <p:origin x="988" y="44"/>
      </p:cViewPr>
      <p:guideLst>
        <p:guide orient="horz" pos="1620"/>
        <p:guide pos="2880"/>
        <p:guide pos="5647"/>
        <p:guide pos="227"/>
        <p:guide pos="5533"/>
        <p:guide orient="horz" pos="578"/>
        <p:guide pos="4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A Finn travels 41 km daily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78D-4DEC-93BB-C521AF2607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78D-4DEC-93BB-C521AF2607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78D-4DEC-93BB-C521AF2607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78D-4DEC-93BB-C521AF2607E7}"/>
              </c:ext>
            </c:extLst>
          </c:dPt>
          <c:dLbls>
            <c:dLbl>
              <c:idx val="0"/>
              <c:layout>
                <c:manualLayout>
                  <c:x val="-0.11100291595346459"/>
                  <c:y val="-0.1579660091993451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78D-4DEC-93BB-C521AF2607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Taul1!$A$2:$A$5</c:f>
              <c:strCache>
                <c:ptCount val="4"/>
                <c:pt idx="0">
                  <c:v>cars and vans</c:v>
                </c:pt>
                <c:pt idx="1">
                  <c:v>pedestrian and cycling</c:v>
                </c:pt>
                <c:pt idx="2">
                  <c:v>public transport</c:v>
                </c:pt>
                <c:pt idx="3">
                  <c:v>other</c:v>
                </c:pt>
              </c:strCache>
            </c:strRef>
          </c:cat>
          <c:val>
            <c:numRef>
              <c:f>Taul1!$B$2:$B$5</c:f>
              <c:numCache>
                <c:formatCode>0.0</c:formatCode>
                <c:ptCount val="4"/>
                <c:pt idx="0">
                  <c:v>32.305999999999997</c:v>
                </c:pt>
                <c:pt idx="1">
                  <c:v>1.6819999999999999</c:v>
                </c:pt>
                <c:pt idx="2">
                  <c:v>4.4879999999999995</c:v>
                </c:pt>
                <c:pt idx="3">
                  <c:v>2.2469999999999999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8D-4DEC-93BB-C521AF2607E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66331365725062774"/>
          <c:w val="0.29183077714582906"/>
          <c:h val="0.260126757041189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0030DA-ACC4-40B7-83E6-EAD1C3178C95}" type="doc">
      <dgm:prSet loTypeId="urn:microsoft.com/office/officeart/2005/8/layout/h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568D4FFB-3112-4698-986C-595D7C8B2D2F}">
      <dgm:prSet phldrT="[Teksti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Where we want to be</a:t>
          </a:r>
          <a:endParaRPr lang="fi-FI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4D183B-ECCA-42AF-A55D-6C36F51AA6CB}" type="parTrans" cxnId="{6CA25673-2A31-4893-8380-7BC18A1C2395}">
      <dgm:prSet/>
      <dgm:spPr/>
      <dgm:t>
        <a:bodyPr/>
        <a:lstStyle/>
        <a:p>
          <a:endParaRPr lang="fi-FI"/>
        </a:p>
      </dgm:t>
    </dgm:pt>
    <dgm:pt modelId="{7E3FA736-6FEB-4E31-9254-C84A258435B1}" type="sibTrans" cxnId="{6CA25673-2A31-4893-8380-7BC18A1C2395}">
      <dgm:prSet/>
      <dgm:spPr/>
      <dgm:t>
        <a:bodyPr/>
        <a:lstStyle/>
        <a:p>
          <a:endParaRPr lang="fi-FI"/>
        </a:p>
      </dgm:t>
    </dgm:pt>
    <dgm:pt modelId="{1D063757-07C3-476A-80A5-4BF6F085C687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From closed, local ticket systems to interoperable, online payment systems</a:t>
          </a:r>
        </a:p>
      </dgm:t>
    </dgm:pt>
    <dgm:pt modelId="{83319386-4DD4-41C5-8585-2BD184ADD1E0}" type="parTrans" cxnId="{66BE4AFE-384C-46A3-9D32-21FF52AACC6E}">
      <dgm:prSet/>
      <dgm:spPr/>
      <dgm:t>
        <a:bodyPr/>
        <a:lstStyle/>
        <a:p>
          <a:endParaRPr lang="fi-FI"/>
        </a:p>
      </dgm:t>
    </dgm:pt>
    <dgm:pt modelId="{9245AC8D-A9B0-48CA-95A6-9EA61370F7B4}" type="sibTrans" cxnId="{66BE4AFE-384C-46A3-9D32-21FF52AACC6E}">
      <dgm:prSet/>
      <dgm:spPr/>
      <dgm:t>
        <a:bodyPr/>
        <a:lstStyle/>
        <a:p>
          <a:endParaRPr lang="fi-FI"/>
        </a:p>
      </dgm:t>
    </dgm:pt>
    <dgm:pt modelId="{23AE709D-7045-4907-B80F-A51C7617C546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From local to international mobility 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services and travel chains 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267912-49A0-4D91-A902-52C25449B54C}" type="parTrans" cxnId="{AFD19DA2-07EE-4FAE-AB51-6B6A818005E5}">
      <dgm:prSet/>
      <dgm:spPr/>
      <dgm:t>
        <a:bodyPr/>
        <a:lstStyle/>
        <a:p>
          <a:endParaRPr lang="fi-FI"/>
        </a:p>
      </dgm:t>
    </dgm:pt>
    <dgm:pt modelId="{D91CF33F-5DCA-4E51-91B1-CEC6BB243400}" type="sibTrans" cxnId="{AFD19DA2-07EE-4FAE-AB51-6B6A818005E5}">
      <dgm:prSet/>
      <dgm:spPr/>
      <dgm:t>
        <a:bodyPr/>
        <a:lstStyle/>
        <a:p>
          <a:endParaRPr lang="fi-FI"/>
        </a:p>
      </dgm:t>
    </dgm:pt>
    <dgm:pt modelId="{0C028A5A-8950-4812-B3DD-396E29032869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How we encourage</a:t>
          </a:r>
        </a:p>
      </dgm:t>
    </dgm:pt>
    <dgm:pt modelId="{254F7345-A8DE-459B-8BD2-46612377F7AA}" type="parTrans" cxnId="{597AE633-62D7-4DCA-9909-B8A73F8B0B61}">
      <dgm:prSet/>
      <dgm:spPr/>
      <dgm:t>
        <a:bodyPr/>
        <a:lstStyle/>
        <a:p>
          <a:endParaRPr lang="fi-FI"/>
        </a:p>
      </dgm:t>
    </dgm:pt>
    <dgm:pt modelId="{FD6B6FA7-E1FC-4F74-9D42-961945BC5694}" type="sibTrans" cxnId="{597AE633-62D7-4DCA-9909-B8A73F8B0B61}">
      <dgm:prSet/>
      <dgm:spPr/>
      <dgm:t>
        <a:bodyPr/>
        <a:lstStyle/>
        <a:p>
          <a:endParaRPr lang="fi-FI"/>
        </a:p>
      </dgm:t>
    </dgm:pt>
    <dgm:pt modelId="{F24D8B3B-9FB5-431E-B89A-6DD1975E500C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Public procurement only </a:t>
          </a:r>
          <a:b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if interoperable ticket and payment systems</a:t>
          </a:r>
        </a:p>
      </dgm:t>
    </dgm:pt>
    <dgm:pt modelId="{B433167C-FB08-4B6E-8FA3-53E80DCF94DD}" type="parTrans" cxnId="{BD35DB32-BEAF-4101-995C-4E138F7F0A8C}">
      <dgm:prSet/>
      <dgm:spPr/>
      <dgm:t>
        <a:bodyPr/>
        <a:lstStyle/>
        <a:p>
          <a:endParaRPr lang="fi-FI"/>
        </a:p>
      </dgm:t>
    </dgm:pt>
    <dgm:pt modelId="{D252C69E-F017-4900-86C2-FB39C08D19F7}" type="sibTrans" cxnId="{BD35DB32-BEAF-4101-995C-4E138F7F0A8C}">
      <dgm:prSet/>
      <dgm:spPr/>
      <dgm:t>
        <a:bodyPr/>
        <a:lstStyle/>
        <a:p>
          <a:endParaRPr lang="fi-FI"/>
        </a:p>
      </dgm:t>
    </dgm:pt>
    <dgm:pt modelId="{92487D69-93C2-41D1-93F7-05A1CDE80FBE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Help and flexibility particularly for small operators </a:t>
          </a:r>
          <a:b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(i.e. technical assistance </a:t>
          </a:r>
          <a:b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in opening data)</a:t>
          </a:r>
        </a:p>
      </dgm:t>
    </dgm:pt>
    <dgm:pt modelId="{31874441-78E1-4FF3-882F-595A91E9AB72}" type="parTrans" cxnId="{04E62D45-2080-4911-B1E7-E598D7DF638F}">
      <dgm:prSet/>
      <dgm:spPr/>
      <dgm:t>
        <a:bodyPr/>
        <a:lstStyle/>
        <a:p>
          <a:endParaRPr lang="fi-FI"/>
        </a:p>
      </dgm:t>
    </dgm:pt>
    <dgm:pt modelId="{095F96E3-701A-468A-99C6-EE8236856595}" type="sibTrans" cxnId="{04E62D45-2080-4911-B1E7-E598D7DF638F}">
      <dgm:prSet/>
      <dgm:spPr/>
      <dgm:t>
        <a:bodyPr/>
        <a:lstStyle/>
        <a:p>
          <a:endParaRPr lang="fi-FI"/>
        </a:p>
      </dgm:t>
    </dgm:pt>
    <dgm:pt modelId="{FD3D0F9E-8E4A-4536-AA38-F47287275256}">
      <dgm:prSet custT="1"/>
      <dgm:spPr/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Open data interfaces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26BA4B-12D9-4A3C-BCD2-600AEB63CEE7}" type="parTrans" cxnId="{D02FA385-777F-4EA4-AE99-E9A720E71A3A}">
      <dgm:prSet/>
      <dgm:spPr/>
      <dgm:t>
        <a:bodyPr/>
        <a:lstStyle/>
        <a:p>
          <a:endParaRPr lang="fi-FI"/>
        </a:p>
      </dgm:t>
    </dgm:pt>
    <dgm:pt modelId="{341D01FD-423E-40F1-8AFE-D421908FFE11}" type="sibTrans" cxnId="{D02FA385-777F-4EA4-AE99-E9A720E71A3A}">
      <dgm:prSet/>
      <dgm:spPr/>
      <dgm:t>
        <a:bodyPr/>
        <a:lstStyle/>
        <a:p>
          <a:endParaRPr lang="fi-FI"/>
        </a:p>
      </dgm:t>
    </dgm:pt>
    <dgm:pt modelId="{8F1BDBBF-BCAF-4E7A-B66D-7B2396D28519}" type="pres">
      <dgm:prSet presAssocID="{BF0030DA-ACC4-40B7-83E6-EAD1C3178C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FC19B415-21BB-4B9F-A757-679007602A7D}" type="pres">
      <dgm:prSet presAssocID="{568D4FFB-3112-4698-986C-595D7C8B2D2F}" presName="composite" presStyleCnt="0"/>
      <dgm:spPr/>
    </dgm:pt>
    <dgm:pt modelId="{C3FB0AF6-AAAA-4ACF-AA46-EC34B806ED01}" type="pres">
      <dgm:prSet presAssocID="{568D4FFB-3112-4698-986C-595D7C8B2D2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B28CBE4-1C1C-431A-9156-7CEC253120E9}" type="pres">
      <dgm:prSet presAssocID="{568D4FFB-3112-4698-986C-595D7C8B2D2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B15442B-0E7B-436A-9643-D8ED01F36644}" type="pres">
      <dgm:prSet presAssocID="{7E3FA736-6FEB-4E31-9254-C84A258435B1}" presName="space" presStyleCnt="0"/>
      <dgm:spPr/>
    </dgm:pt>
    <dgm:pt modelId="{676F5148-4BA6-4780-AD63-9B6D2EAFF1F4}" type="pres">
      <dgm:prSet presAssocID="{0C028A5A-8950-4812-B3DD-396E29032869}" presName="composite" presStyleCnt="0"/>
      <dgm:spPr/>
    </dgm:pt>
    <dgm:pt modelId="{89D19C0C-F717-463C-B670-3BA7BFA83C57}" type="pres">
      <dgm:prSet presAssocID="{0C028A5A-8950-4812-B3DD-396E2903286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443B152-D224-4F12-AA90-525F6B79B85C}" type="pres">
      <dgm:prSet presAssocID="{0C028A5A-8950-4812-B3DD-396E2903286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93E87B17-AC35-4764-A451-30B011F6C081}" type="presOf" srcId="{568D4FFB-3112-4698-986C-595D7C8B2D2F}" destId="{C3FB0AF6-AAAA-4ACF-AA46-EC34B806ED01}" srcOrd="0" destOrd="0" presId="urn:microsoft.com/office/officeart/2005/8/layout/hList1"/>
    <dgm:cxn modelId="{66BE4AFE-384C-46A3-9D32-21FF52AACC6E}" srcId="{568D4FFB-3112-4698-986C-595D7C8B2D2F}" destId="{1D063757-07C3-476A-80A5-4BF6F085C687}" srcOrd="0" destOrd="0" parTransId="{83319386-4DD4-41C5-8585-2BD184ADD1E0}" sibTransId="{9245AC8D-A9B0-48CA-95A6-9EA61370F7B4}"/>
    <dgm:cxn modelId="{04E62D45-2080-4911-B1E7-E598D7DF638F}" srcId="{0C028A5A-8950-4812-B3DD-396E29032869}" destId="{92487D69-93C2-41D1-93F7-05A1CDE80FBE}" srcOrd="1" destOrd="0" parTransId="{31874441-78E1-4FF3-882F-595A91E9AB72}" sibTransId="{095F96E3-701A-468A-99C6-EE8236856595}"/>
    <dgm:cxn modelId="{D02FA385-777F-4EA4-AE99-E9A720E71A3A}" srcId="{568D4FFB-3112-4698-986C-595D7C8B2D2F}" destId="{FD3D0F9E-8E4A-4536-AA38-F47287275256}" srcOrd="1" destOrd="0" parTransId="{1C26BA4B-12D9-4A3C-BCD2-600AEB63CEE7}" sibTransId="{341D01FD-423E-40F1-8AFE-D421908FFE11}"/>
    <dgm:cxn modelId="{597AE633-62D7-4DCA-9909-B8A73F8B0B61}" srcId="{BF0030DA-ACC4-40B7-83E6-EAD1C3178C95}" destId="{0C028A5A-8950-4812-B3DD-396E29032869}" srcOrd="1" destOrd="0" parTransId="{254F7345-A8DE-459B-8BD2-46612377F7AA}" sibTransId="{FD6B6FA7-E1FC-4F74-9D42-961945BC5694}"/>
    <dgm:cxn modelId="{1391D206-71C1-4D65-B60E-7383E2932A51}" type="presOf" srcId="{1D063757-07C3-476A-80A5-4BF6F085C687}" destId="{CB28CBE4-1C1C-431A-9156-7CEC253120E9}" srcOrd="0" destOrd="0" presId="urn:microsoft.com/office/officeart/2005/8/layout/hList1"/>
    <dgm:cxn modelId="{6A919DD1-808B-47DF-BBED-90F5FAACACEE}" type="presOf" srcId="{23AE709D-7045-4907-B80F-A51C7617C546}" destId="{CB28CBE4-1C1C-431A-9156-7CEC253120E9}" srcOrd="0" destOrd="2" presId="urn:microsoft.com/office/officeart/2005/8/layout/hList1"/>
    <dgm:cxn modelId="{AFD19DA2-07EE-4FAE-AB51-6B6A818005E5}" srcId="{568D4FFB-3112-4698-986C-595D7C8B2D2F}" destId="{23AE709D-7045-4907-B80F-A51C7617C546}" srcOrd="2" destOrd="0" parTransId="{E0267912-49A0-4D91-A902-52C25449B54C}" sibTransId="{D91CF33F-5DCA-4E51-91B1-CEC6BB243400}"/>
    <dgm:cxn modelId="{BEF3F975-1320-46C2-92EE-89941B111600}" type="presOf" srcId="{FD3D0F9E-8E4A-4536-AA38-F47287275256}" destId="{CB28CBE4-1C1C-431A-9156-7CEC253120E9}" srcOrd="0" destOrd="1" presId="urn:microsoft.com/office/officeart/2005/8/layout/hList1"/>
    <dgm:cxn modelId="{0D312503-9C8F-4695-92CE-9EFB0180BAE0}" type="presOf" srcId="{0C028A5A-8950-4812-B3DD-396E29032869}" destId="{89D19C0C-F717-463C-B670-3BA7BFA83C57}" srcOrd="0" destOrd="0" presId="urn:microsoft.com/office/officeart/2005/8/layout/hList1"/>
    <dgm:cxn modelId="{57BD30C0-6B5C-4E6F-A57B-823E0D840C3B}" type="presOf" srcId="{92487D69-93C2-41D1-93F7-05A1CDE80FBE}" destId="{F443B152-D224-4F12-AA90-525F6B79B85C}" srcOrd="0" destOrd="1" presId="urn:microsoft.com/office/officeart/2005/8/layout/hList1"/>
    <dgm:cxn modelId="{6CA25673-2A31-4893-8380-7BC18A1C2395}" srcId="{BF0030DA-ACC4-40B7-83E6-EAD1C3178C95}" destId="{568D4FFB-3112-4698-986C-595D7C8B2D2F}" srcOrd="0" destOrd="0" parTransId="{984D183B-ECCA-42AF-A55D-6C36F51AA6CB}" sibTransId="{7E3FA736-6FEB-4E31-9254-C84A258435B1}"/>
    <dgm:cxn modelId="{BD35DB32-BEAF-4101-995C-4E138F7F0A8C}" srcId="{0C028A5A-8950-4812-B3DD-396E29032869}" destId="{F24D8B3B-9FB5-431E-B89A-6DD1975E500C}" srcOrd="0" destOrd="0" parTransId="{B433167C-FB08-4B6E-8FA3-53E80DCF94DD}" sibTransId="{D252C69E-F017-4900-86C2-FB39C08D19F7}"/>
    <dgm:cxn modelId="{D15581A3-FD74-4883-95BD-9320CC9B0D1E}" type="presOf" srcId="{BF0030DA-ACC4-40B7-83E6-EAD1C3178C95}" destId="{8F1BDBBF-BCAF-4E7A-B66D-7B2396D28519}" srcOrd="0" destOrd="0" presId="urn:microsoft.com/office/officeart/2005/8/layout/hList1"/>
    <dgm:cxn modelId="{83E597D4-78E9-4F8F-90BE-7DDED1C455FF}" type="presOf" srcId="{F24D8B3B-9FB5-431E-B89A-6DD1975E500C}" destId="{F443B152-D224-4F12-AA90-525F6B79B85C}" srcOrd="0" destOrd="0" presId="urn:microsoft.com/office/officeart/2005/8/layout/hList1"/>
    <dgm:cxn modelId="{90383013-F77A-4908-B17C-227A2BB89E79}" type="presParOf" srcId="{8F1BDBBF-BCAF-4E7A-B66D-7B2396D28519}" destId="{FC19B415-21BB-4B9F-A757-679007602A7D}" srcOrd="0" destOrd="0" presId="urn:microsoft.com/office/officeart/2005/8/layout/hList1"/>
    <dgm:cxn modelId="{B4C39F8F-79BA-4E37-94C7-528E8F6559A0}" type="presParOf" srcId="{FC19B415-21BB-4B9F-A757-679007602A7D}" destId="{C3FB0AF6-AAAA-4ACF-AA46-EC34B806ED01}" srcOrd="0" destOrd="0" presId="urn:microsoft.com/office/officeart/2005/8/layout/hList1"/>
    <dgm:cxn modelId="{E3C3ECCF-744C-4703-B0FC-9262528D4E17}" type="presParOf" srcId="{FC19B415-21BB-4B9F-A757-679007602A7D}" destId="{CB28CBE4-1C1C-431A-9156-7CEC253120E9}" srcOrd="1" destOrd="0" presId="urn:microsoft.com/office/officeart/2005/8/layout/hList1"/>
    <dgm:cxn modelId="{63FF3EA2-F604-46BC-A4DE-7183485C49F3}" type="presParOf" srcId="{8F1BDBBF-BCAF-4E7A-B66D-7B2396D28519}" destId="{DB15442B-0E7B-436A-9643-D8ED01F36644}" srcOrd="1" destOrd="0" presId="urn:microsoft.com/office/officeart/2005/8/layout/hList1"/>
    <dgm:cxn modelId="{B4DDDF48-4425-441E-A3AE-1A4A6AD42056}" type="presParOf" srcId="{8F1BDBBF-BCAF-4E7A-B66D-7B2396D28519}" destId="{676F5148-4BA6-4780-AD63-9B6D2EAFF1F4}" srcOrd="2" destOrd="0" presId="urn:microsoft.com/office/officeart/2005/8/layout/hList1"/>
    <dgm:cxn modelId="{0A141D7E-58DD-4F5B-9BC2-D52432D0DAE2}" type="presParOf" srcId="{676F5148-4BA6-4780-AD63-9B6D2EAFF1F4}" destId="{89D19C0C-F717-463C-B670-3BA7BFA83C57}" srcOrd="0" destOrd="0" presId="urn:microsoft.com/office/officeart/2005/8/layout/hList1"/>
    <dgm:cxn modelId="{9D5B13F9-DBE6-47DD-9280-FE79AE24F537}" type="presParOf" srcId="{676F5148-4BA6-4780-AD63-9B6D2EAFF1F4}" destId="{F443B152-D224-4F12-AA90-525F6B79B85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D7D4DC-A341-4A26-9647-417211D1D657}" type="doc">
      <dgm:prSet loTypeId="urn:microsoft.com/office/officeart/2005/8/layout/default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fi-FI"/>
        </a:p>
      </dgm:t>
    </dgm:pt>
    <dgm:pt modelId="{82C132ED-56CA-40D7-B9AF-EE86DC2972B0}">
      <dgm:prSet phldrT="[Teksti]" custT="1"/>
      <dgm:spPr/>
      <dgm:t>
        <a:bodyPr/>
        <a:lstStyle/>
        <a:p>
          <a:r>
            <a:rPr lang="fi-FI" sz="16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Interoperability</a:t>
          </a:r>
          <a:r>
            <a:rPr lang="fi-FI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fi-FI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of </a:t>
          </a:r>
          <a:r>
            <a:rPr lang="fi-FI" sz="16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different</a:t>
          </a:r>
          <a:r>
            <a:rPr lang="fi-FI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i-FI" sz="16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parts</a:t>
          </a:r>
          <a:r>
            <a:rPr lang="fi-FI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of </a:t>
          </a:r>
          <a:r>
            <a:rPr lang="fi-FI" sz="16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the</a:t>
          </a:r>
          <a:r>
            <a:rPr lang="fi-FI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i-FI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transport </a:t>
          </a:r>
          <a:r>
            <a:rPr lang="fi-FI" sz="16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system</a:t>
          </a:r>
          <a:endParaRPr lang="fi-FI" sz="1600" b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3FC4F8-A3A7-49FD-A1D0-53B25B2E298D}" type="parTrans" cxnId="{6CF24FCD-1A28-42A3-8249-D19EBE6B8A22}">
      <dgm:prSet/>
      <dgm:spPr/>
      <dgm:t>
        <a:bodyPr/>
        <a:lstStyle/>
        <a:p>
          <a:endParaRPr lang="fi-FI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4F9BE7-05FA-4C10-9D1A-9ECB46D6A50D}" type="sibTrans" cxnId="{6CF24FCD-1A28-42A3-8249-D19EBE6B8A22}">
      <dgm:prSet/>
      <dgm:spPr/>
      <dgm:t>
        <a:bodyPr/>
        <a:lstStyle/>
        <a:p>
          <a:endParaRPr lang="fi-FI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E6A409-1A7F-433B-8D4F-EBCD878D95AE}">
      <dgm:prSet phldrT="[Teksti]" custT="1"/>
      <dgm:spPr/>
      <dgm:t>
        <a:bodyPr/>
        <a:lstStyle/>
        <a:p>
          <a:r>
            <a:rPr lang="fi-FI" sz="1600" b="1" dirty="0" err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Better</a:t>
          </a:r>
          <a:r>
            <a:rPr lang="fi-FI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i-FI" sz="1600" b="1" dirty="0" err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use</a:t>
          </a:r>
          <a:r>
            <a:rPr lang="fi-FI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of </a:t>
          </a:r>
          <a:br>
            <a:rPr lang="fi-FI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fi-FI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data </a:t>
          </a:r>
          <a:r>
            <a:rPr lang="fi-FI" sz="1600" b="1" dirty="0" err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resources</a:t>
          </a:r>
          <a:endParaRPr lang="fi-FI" sz="1600" b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E92444-E636-4B36-BC15-E9097B39FF01}" type="parTrans" cxnId="{5DC945C2-4D04-4F40-A823-9DD237FDCAD9}">
      <dgm:prSet/>
      <dgm:spPr/>
      <dgm:t>
        <a:bodyPr/>
        <a:lstStyle/>
        <a:p>
          <a:endParaRPr lang="fi-FI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FD491A-044A-44D2-B358-0BE9FF416F03}" type="sibTrans" cxnId="{5DC945C2-4D04-4F40-A823-9DD237FDCAD9}">
      <dgm:prSet/>
      <dgm:spPr/>
      <dgm:t>
        <a:bodyPr/>
        <a:lstStyle/>
        <a:p>
          <a:endParaRPr lang="fi-FI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10A550-B5F9-45BF-9073-94BFF65F3D67}">
      <dgm:prSet phldrT="[Teksti]" custT="1"/>
      <dgm:spPr/>
      <dgm:t>
        <a:bodyPr/>
        <a:lstStyle/>
        <a:p>
          <a:r>
            <a:rPr lang="fi-FI" sz="16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Easier</a:t>
          </a:r>
          <a:r>
            <a:rPr lang="fi-FI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market </a:t>
          </a:r>
          <a:r>
            <a:rPr lang="fi-FI" sz="16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access</a:t>
          </a:r>
          <a:endParaRPr lang="fi-FI" sz="1600" b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933850-2E63-4C02-809F-6C571A2DB7F7}" type="parTrans" cxnId="{395AA3DB-ECD8-4595-804D-D7E5111130BE}">
      <dgm:prSet/>
      <dgm:spPr/>
      <dgm:t>
        <a:bodyPr/>
        <a:lstStyle/>
        <a:p>
          <a:endParaRPr lang="fi-FI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897A3-DE72-44D3-9590-D068A841ED08}" type="sibTrans" cxnId="{395AA3DB-ECD8-4595-804D-D7E5111130BE}">
      <dgm:prSet/>
      <dgm:spPr/>
      <dgm:t>
        <a:bodyPr/>
        <a:lstStyle/>
        <a:p>
          <a:endParaRPr lang="fi-FI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E906BB-57F8-4201-A63C-AEFFD7DCD109}">
      <dgm:prSet phldrT="[Teksti]" custT="1"/>
      <dgm:spPr/>
      <dgm:t>
        <a:bodyPr/>
        <a:lstStyle/>
        <a:p>
          <a:r>
            <a:rPr lang="fi-FI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Business </a:t>
          </a:r>
          <a:r>
            <a:rPr lang="fi-FI" sz="16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opportunities</a:t>
          </a:r>
          <a:endParaRPr lang="fi-FI" sz="1600" b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B36747-2D13-4B2C-8FAF-53C309320ED7}" type="parTrans" cxnId="{C0DC6D02-B994-4C19-BE07-9A0084224D77}">
      <dgm:prSet/>
      <dgm:spPr/>
      <dgm:t>
        <a:bodyPr/>
        <a:lstStyle/>
        <a:p>
          <a:endParaRPr lang="fi-FI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464428-3DA9-421F-B751-391C26831F01}" type="sibTrans" cxnId="{C0DC6D02-B994-4C19-BE07-9A0084224D77}">
      <dgm:prSet/>
      <dgm:spPr/>
      <dgm:t>
        <a:bodyPr/>
        <a:lstStyle/>
        <a:p>
          <a:endParaRPr lang="fi-FI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926A23-C80A-4947-AD96-64CA448A2C34}">
      <dgm:prSet custT="1"/>
      <dgm:spPr/>
      <dgm:t>
        <a:bodyPr/>
        <a:lstStyle/>
        <a:p>
          <a:r>
            <a:rPr lang="fi-FI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Technology </a:t>
          </a:r>
          <a:r>
            <a:rPr lang="fi-FI" sz="16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neutrality</a:t>
          </a:r>
          <a:endParaRPr lang="fi-FI" sz="1600" b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48E76D-302F-4117-8E2C-FE3DD7C9B0B3}" type="parTrans" cxnId="{45A589C3-0C30-424D-A1F3-5B6DD34E0F62}">
      <dgm:prSet/>
      <dgm:spPr/>
      <dgm:t>
        <a:bodyPr/>
        <a:lstStyle/>
        <a:p>
          <a:endParaRPr lang="fi-FI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97BE28-9562-43C7-93B5-83C1B6B1D22F}" type="sibTrans" cxnId="{45A589C3-0C30-424D-A1F3-5B6DD34E0F62}">
      <dgm:prSet/>
      <dgm:spPr/>
      <dgm:t>
        <a:bodyPr/>
        <a:lstStyle/>
        <a:p>
          <a:endParaRPr lang="fi-FI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DA7909-9AE4-45C2-94E5-4A57C4DD365B}">
      <dgm:prSet custT="1"/>
      <dgm:spPr/>
      <dgm:t>
        <a:bodyPr/>
        <a:lstStyle/>
        <a:p>
          <a:r>
            <a:rPr lang="fi-FI" sz="16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Lighter</a:t>
          </a:r>
          <a:r>
            <a:rPr lang="fi-FI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i-FI" sz="16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regulation</a:t>
          </a:r>
          <a:endParaRPr lang="fi-FI" sz="1600" b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C2C207-19EB-43D1-8584-FD127D396DF2}" type="parTrans" cxnId="{45F46629-E4A8-4904-A618-B70B1642A5A7}">
      <dgm:prSet/>
      <dgm:spPr/>
      <dgm:t>
        <a:bodyPr/>
        <a:lstStyle/>
        <a:p>
          <a:endParaRPr lang="fi-FI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8A03BC-7457-404A-B66D-EE33AEC76F78}" type="sibTrans" cxnId="{45F46629-E4A8-4904-A618-B70B1642A5A7}">
      <dgm:prSet/>
      <dgm:spPr/>
      <dgm:t>
        <a:bodyPr/>
        <a:lstStyle/>
        <a:p>
          <a:endParaRPr lang="fi-FI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04485B-0D18-436C-9226-FAF0906510A0}">
      <dgm:prSet custT="1"/>
      <dgm:spPr/>
      <dgm:t>
        <a:bodyPr/>
        <a:lstStyle/>
        <a:p>
          <a:r>
            <a:rPr lang="fi-FI" sz="16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Savings</a:t>
          </a:r>
          <a:endParaRPr lang="fi-FI" sz="1600" b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E2AA58-B1F5-479E-ADA2-82CDBFFAB679}" type="parTrans" cxnId="{F3332CA6-4FB2-4734-9F18-3AB9CA55E055}">
      <dgm:prSet/>
      <dgm:spPr/>
      <dgm:t>
        <a:bodyPr/>
        <a:lstStyle/>
        <a:p>
          <a:endParaRPr lang="fi-FI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25C2EA-300A-4D67-A783-D0EEFF33049E}" type="sibTrans" cxnId="{F3332CA6-4FB2-4734-9F18-3AB9CA55E055}">
      <dgm:prSet/>
      <dgm:spPr/>
      <dgm:t>
        <a:bodyPr/>
        <a:lstStyle/>
        <a:p>
          <a:endParaRPr lang="fi-FI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3DAEB4-8E25-4EFC-90F3-484CE2177AF5}">
      <dgm:prSet custT="1"/>
      <dgm:spPr/>
      <dgm:t>
        <a:bodyPr/>
        <a:lstStyle/>
        <a:p>
          <a:r>
            <a:rPr lang="fi-FI" sz="16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Decarbonisation</a:t>
          </a:r>
          <a:r>
            <a:rPr lang="fi-FI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&amp; </a:t>
          </a:r>
          <a:r>
            <a:rPr lang="fi-FI" sz="16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sustainability</a:t>
          </a:r>
          <a:endParaRPr lang="fi-FI" sz="1600" b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DDF280-A282-41E7-91A1-2FE6BD039798}" type="parTrans" cxnId="{580FE11F-9757-4839-8BE4-C3A86BB9E180}">
      <dgm:prSet/>
      <dgm:spPr/>
      <dgm:t>
        <a:bodyPr/>
        <a:lstStyle/>
        <a:p>
          <a:endParaRPr lang="fi-FI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1EFCA5-DDCC-4259-9FB0-E1DBE177408E}" type="sibTrans" cxnId="{580FE11F-9757-4839-8BE4-C3A86BB9E180}">
      <dgm:prSet/>
      <dgm:spPr/>
      <dgm:t>
        <a:bodyPr/>
        <a:lstStyle/>
        <a:p>
          <a:endParaRPr lang="fi-FI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9A4C22-4B27-40F9-9F1E-3F042AD1091D}" type="pres">
      <dgm:prSet presAssocID="{D3D7D4DC-A341-4A26-9647-417211D1D65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591E6205-0ED2-4196-A8B8-15AB146BA48B}" type="pres">
      <dgm:prSet presAssocID="{82C132ED-56CA-40D7-B9AF-EE86DC2972B0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EFFBEC9-C45B-431A-BA8B-75F0888872F9}" type="pres">
      <dgm:prSet presAssocID="{7C4F9BE7-05FA-4C10-9D1A-9ECB46D6A50D}" presName="sibTrans" presStyleCnt="0"/>
      <dgm:spPr/>
      <dgm:t>
        <a:bodyPr/>
        <a:lstStyle/>
        <a:p>
          <a:endParaRPr lang="fi-FI"/>
        </a:p>
      </dgm:t>
    </dgm:pt>
    <dgm:pt modelId="{B35590C9-C7F7-4510-95CC-F5FF48DA0972}" type="pres">
      <dgm:prSet presAssocID="{9AE6A409-1A7F-433B-8D4F-EBCD878D95A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13B856A-657D-416B-9E96-37EF9E90E0D5}" type="pres">
      <dgm:prSet presAssocID="{A6FD491A-044A-44D2-B358-0BE9FF416F03}" presName="sibTrans" presStyleCnt="0"/>
      <dgm:spPr/>
      <dgm:t>
        <a:bodyPr/>
        <a:lstStyle/>
        <a:p>
          <a:endParaRPr lang="fi-FI"/>
        </a:p>
      </dgm:t>
    </dgm:pt>
    <dgm:pt modelId="{3027C148-432B-47AA-8ED0-BE553858AA95}" type="pres">
      <dgm:prSet presAssocID="{3610A550-B5F9-45BF-9073-94BFF65F3D6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08584A2-CD8D-4512-A2C1-7CC4B3603D07}" type="pres">
      <dgm:prSet presAssocID="{F6F897A3-DE72-44D3-9590-D068A841ED08}" presName="sibTrans" presStyleCnt="0"/>
      <dgm:spPr/>
      <dgm:t>
        <a:bodyPr/>
        <a:lstStyle/>
        <a:p>
          <a:endParaRPr lang="fi-FI"/>
        </a:p>
      </dgm:t>
    </dgm:pt>
    <dgm:pt modelId="{A3A7B3D1-C110-460F-B992-A0C8119167E5}" type="pres">
      <dgm:prSet presAssocID="{F2E906BB-57F8-4201-A63C-AEFFD7DCD10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3C35A63-B2A2-4B6F-904D-9CA29AD9A9ED}" type="pres">
      <dgm:prSet presAssocID="{88464428-3DA9-421F-B751-391C26831F01}" presName="sibTrans" presStyleCnt="0"/>
      <dgm:spPr/>
      <dgm:t>
        <a:bodyPr/>
        <a:lstStyle/>
        <a:p>
          <a:endParaRPr lang="fi-FI"/>
        </a:p>
      </dgm:t>
    </dgm:pt>
    <dgm:pt modelId="{4FA514BC-1ADB-4455-8C6F-997AAFB3492F}" type="pres">
      <dgm:prSet presAssocID="{0A926A23-C80A-4947-AD96-64CA448A2C34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0B4F83C-998B-499D-B091-AC3FC4757EB7}" type="pres">
      <dgm:prSet presAssocID="{4B97BE28-9562-43C7-93B5-83C1B6B1D22F}" presName="sibTrans" presStyleCnt="0"/>
      <dgm:spPr/>
      <dgm:t>
        <a:bodyPr/>
        <a:lstStyle/>
        <a:p>
          <a:endParaRPr lang="fi-FI"/>
        </a:p>
      </dgm:t>
    </dgm:pt>
    <dgm:pt modelId="{AB22B27B-9ED6-4BB5-8421-6CB2BA7F005C}" type="pres">
      <dgm:prSet presAssocID="{4FDA7909-9AE4-45C2-94E5-4A57C4DD365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C36817D-890C-4309-AE9A-A951995B584A}" type="pres">
      <dgm:prSet presAssocID="{5B8A03BC-7457-404A-B66D-EE33AEC76F78}" presName="sibTrans" presStyleCnt="0"/>
      <dgm:spPr/>
      <dgm:t>
        <a:bodyPr/>
        <a:lstStyle/>
        <a:p>
          <a:endParaRPr lang="fi-FI"/>
        </a:p>
      </dgm:t>
    </dgm:pt>
    <dgm:pt modelId="{E90FC0B0-0CBF-41E3-81FA-06257E384399}" type="pres">
      <dgm:prSet presAssocID="{5204485B-0D18-436C-9226-FAF0906510A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487433C-0929-4CD1-BD0B-38508689E483}" type="pres">
      <dgm:prSet presAssocID="{0F25C2EA-300A-4D67-A783-D0EEFF33049E}" presName="sibTrans" presStyleCnt="0"/>
      <dgm:spPr/>
      <dgm:t>
        <a:bodyPr/>
        <a:lstStyle/>
        <a:p>
          <a:endParaRPr lang="fi-FI"/>
        </a:p>
      </dgm:t>
    </dgm:pt>
    <dgm:pt modelId="{A8B90515-FF1E-419C-89CE-F36E9B5FC13D}" type="pres">
      <dgm:prSet presAssocID="{963DAEB4-8E25-4EFC-90F3-484CE2177AF5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E4C0E02B-70F3-44F3-941B-F5D8506E3398}" type="presOf" srcId="{F2E906BB-57F8-4201-A63C-AEFFD7DCD109}" destId="{A3A7B3D1-C110-460F-B992-A0C8119167E5}" srcOrd="0" destOrd="0" presId="urn:microsoft.com/office/officeart/2005/8/layout/default"/>
    <dgm:cxn modelId="{45F46629-E4A8-4904-A618-B70B1642A5A7}" srcId="{D3D7D4DC-A341-4A26-9647-417211D1D657}" destId="{4FDA7909-9AE4-45C2-94E5-4A57C4DD365B}" srcOrd="5" destOrd="0" parTransId="{33C2C207-19EB-43D1-8584-FD127D396DF2}" sibTransId="{5B8A03BC-7457-404A-B66D-EE33AEC76F78}"/>
    <dgm:cxn modelId="{181CBBA0-576A-4653-9424-225EF81F2C98}" type="presOf" srcId="{5204485B-0D18-436C-9226-FAF0906510A0}" destId="{E90FC0B0-0CBF-41E3-81FA-06257E384399}" srcOrd="0" destOrd="0" presId="urn:microsoft.com/office/officeart/2005/8/layout/default"/>
    <dgm:cxn modelId="{395AA3DB-ECD8-4595-804D-D7E5111130BE}" srcId="{D3D7D4DC-A341-4A26-9647-417211D1D657}" destId="{3610A550-B5F9-45BF-9073-94BFF65F3D67}" srcOrd="2" destOrd="0" parTransId="{5C933850-2E63-4C02-809F-6C571A2DB7F7}" sibTransId="{F6F897A3-DE72-44D3-9590-D068A841ED08}"/>
    <dgm:cxn modelId="{580FE11F-9757-4839-8BE4-C3A86BB9E180}" srcId="{D3D7D4DC-A341-4A26-9647-417211D1D657}" destId="{963DAEB4-8E25-4EFC-90F3-484CE2177AF5}" srcOrd="7" destOrd="0" parTransId="{14DDF280-A282-41E7-91A1-2FE6BD039798}" sibTransId="{CF1EFCA5-DDCC-4259-9FB0-E1DBE177408E}"/>
    <dgm:cxn modelId="{15E279A4-04CA-4C38-8825-E37E5069B66B}" type="presOf" srcId="{D3D7D4DC-A341-4A26-9647-417211D1D657}" destId="{EC9A4C22-4B27-40F9-9F1E-3F042AD1091D}" srcOrd="0" destOrd="0" presId="urn:microsoft.com/office/officeart/2005/8/layout/default"/>
    <dgm:cxn modelId="{014E56E2-1307-4EA1-BDF9-0116007FEE4D}" type="presOf" srcId="{9AE6A409-1A7F-433B-8D4F-EBCD878D95AE}" destId="{B35590C9-C7F7-4510-95CC-F5FF48DA0972}" srcOrd="0" destOrd="0" presId="urn:microsoft.com/office/officeart/2005/8/layout/default"/>
    <dgm:cxn modelId="{F3332CA6-4FB2-4734-9F18-3AB9CA55E055}" srcId="{D3D7D4DC-A341-4A26-9647-417211D1D657}" destId="{5204485B-0D18-436C-9226-FAF0906510A0}" srcOrd="6" destOrd="0" parTransId="{15E2AA58-B1F5-479E-ADA2-82CDBFFAB679}" sibTransId="{0F25C2EA-300A-4D67-A783-D0EEFF33049E}"/>
    <dgm:cxn modelId="{9E08AEB3-4401-4AA5-81E8-BDAD98896C19}" type="presOf" srcId="{4FDA7909-9AE4-45C2-94E5-4A57C4DD365B}" destId="{AB22B27B-9ED6-4BB5-8421-6CB2BA7F005C}" srcOrd="0" destOrd="0" presId="urn:microsoft.com/office/officeart/2005/8/layout/default"/>
    <dgm:cxn modelId="{6CF24FCD-1A28-42A3-8249-D19EBE6B8A22}" srcId="{D3D7D4DC-A341-4A26-9647-417211D1D657}" destId="{82C132ED-56CA-40D7-B9AF-EE86DC2972B0}" srcOrd="0" destOrd="0" parTransId="{033FC4F8-A3A7-49FD-A1D0-53B25B2E298D}" sibTransId="{7C4F9BE7-05FA-4C10-9D1A-9ECB46D6A50D}"/>
    <dgm:cxn modelId="{B55B53CC-9A86-4361-A09F-EAD4BDBF1DA8}" type="presOf" srcId="{82C132ED-56CA-40D7-B9AF-EE86DC2972B0}" destId="{591E6205-0ED2-4196-A8B8-15AB146BA48B}" srcOrd="0" destOrd="0" presId="urn:microsoft.com/office/officeart/2005/8/layout/default"/>
    <dgm:cxn modelId="{45A589C3-0C30-424D-A1F3-5B6DD34E0F62}" srcId="{D3D7D4DC-A341-4A26-9647-417211D1D657}" destId="{0A926A23-C80A-4947-AD96-64CA448A2C34}" srcOrd="4" destOrd="0" parTransId="{2148E76D-302F-4117-8E2C-FE3DD7C9B0B3}" sibTransId="{4B97BE28-9562-43C7-93B5-83C1B6B1D22F}"/>
    <dgm:cxn modelId="{5DC945C2-4D04-4F40-A823-9DD237FDCAD9}" srcId="{D3D7D4DC-A341-4A26-9647-417211D1D657}" destId="{9AE6A409-1A7F-433B-8D4F-EBCD878D95AE}" srcOrd="1" destOrd="0" parTransId="{6FE92444-E636-4B36-BC15-E9097B39FF01}" sibTransId="{A6FD491A-044A-44D2-B358-0BE9FF416F03}"/>
    <dgm:cxn modelId="{C0DC6D02-B994-4C19-BE07-9A0084224D77}" srcId="{D3D7D4DC-A341-4A26-9647-417211D1D657}" destId="{F2E906BB-57F8-4201-A63C-AEFFD7DCD109}" srcOrd="3" destOrd="0" parTransId="{64B36747-2D13-4B2C-8FAF-53C309320ED7}" sibTransId="{88464428-3DA9-421F-B751-391C26831F01}"/>
    <dgm:cxn modelId="{A7D4C8E8-BF6D-4B44-9284-0CDF416EB1D4}" type="presOf" srcId="{3610A550-B5F9-45BF-9073-94BFF65F3D67}" destId="{3027C148-432B-47AA-8ED0-BE553858AA95}" srcOrd="0" destOrd="0" presId="urn:microsoft.com/office/officeart/2005/8/layout/default"/>
    <dgm:cxn modelId="{5B75FAEB-F22E-44A3-9952-13435707469C}" type="presOf" srcId="{0A926A23-C80A-4947-AD96-64CA448A2C34}" destId="{4FA514BC-1ADB-4455-8C6F-997AAFB3492F}" srcOrd="0" destOrd="0" presId="urn:microsoft.com/office/officeart/2005/8/layout/default"/>
    <dgm:cxn modelId="{CACF6A34-5F7F-4F0F-9D73-A894AD813C58}" type="presOf" srcId="{963DAEB4-8E25-4EFC-90F3-484CE2177AF5}" destId="{A8B90515-FF1E-419C-89CE-F36E9B5FC13D}" srcOrd="0" destOrd="0" presId="urn:microsoft.com/office/officeart/2005/8/layout/default"/>
    <dgm:cxn modelId="{E1AB416B-9400-48EA-9C69-0D935AD0C2F7}" type="presParOf" srcId="{EC9A4C22-4B27-40F9-9F1E-3F042AD1091D}" destId="{591E6205-0ED2-4196-A8B8-15AB146BA48B}" srcOrd="0" destOrd="0" presId="urn:microsoft.com/office/officeart/2005/8/layout/default"/>
    <dgm:cxn modelId="{56FA7422-D17A-4C5C-A675-770AF6C91281}" type="presParOf" srcId="{EC9A4C22-4B27-40F9-9F1E-3F042AD1091D}" destId="{8EFFBEC9-C45B-431A-BA8B-75F0888872F9}" srcOrd="1" destOrd="0" presId="urn:microsoft.com/office/officeart/2005/8/layout/default"/>
    <dgm:cxn modelId="{91C09739-515B-4AED-914B-81367587D932}" type="presParOf" srcId="{EC9A4C22-4B27-40F9-9F1E-3F042AD1091D}" destId="{B35590C9-C7F7-4510-95CC-F5FF48DA0972}" srcOrd="2" destOrd="0" presId="urn:microsoft.com/office/officeart/2005/8/layout/default"/>
    <dgm:cxn modelId="{BFBF17DB-8241-416E-B299-AA2E915BB3B4}" type="presParOf" srcId="{EC9A4C22-4B27-40F9-9F1E-3F042AD1091D}" destId="{C13B856A-657D-416B-9E96-37EF9E90E0D5}" srcOrd="3" destOrd="0" presId="urn:microsoft.com/office/officeart/2005/8/layout/default"/>
    <dgm:cxn modelId="{42E40C66-381B-4CE9-81AA-18A2CA3BCACD}" type="presParOf" srcId="{EC9A4C22-4B27-40F9-9F1E-3F042AD1091D}" destId="{3027C148-432B-47AA-8ED0-BE553858AA95}" srcOrd="4" destOrd="0" presId="urn:microsoft.com/office/officeart/2005/8/layout/default"/>
    <dgm:cxn modelId="{AFECF679-4931-408B-99FD-6DB5BE2BCA82}" type="presParOf" srcId="{EC9A4C22-4B27-40F9-9F1E-3F042AD1091D}" destId="{008584A2-CD8D-4512-A2C1-7CC4B3603D07}" srcOrd="5" destOrd="0" presId="urn:microsoft.com/office/officeart/2005/8/layout/default"/>
    <dgm:cxn modelId="{771B0223-892D-4A0A-986B-59A1FED0B8EC}" type="presParOf" srcId="{EC9A4C22-4B27-40F9-9F1E-3F042AD1091D}" destId="{A3A7B3D1-C110-460F-B992-A0C8119167E5}" srcOrd="6" destOrd="0" presId="urn:microsoft.com/office/officeart/2005/8/layout/default"/>
    <dgm:cxn modelId="{244A7692-93C9-4D0C-BFE4-566431258A6C}" type="presParOf" srcId="{EC9A4C22-4B27-40F9-9F1E-3F042AD1091D}" destId="{33C35A63-B2A2-4B6F-904D-9CA29AD9A9ED}" srcOrd="7" destOrd="0" presId="urn:microsoft.com/office/officeart/2005/8/layout/default"/>
    <dgm:cxn modelId="{F992197B-9E70-4EEF-B658-D9075286AD92}" type="presParOf" srcId="{EC9A4C22-4B27-40F9-9F1E-3F042AD1091D}" destId="{4FA514BC-1ADB-4455-8C6F-997AAFB3492F}" srcOrd="8" destOrd="0" presId="urn:microsoft.com/office/officeart/2005/8/layout/default"/>
    <dgm:cxn modelId="{A96C40ED-D882-431A-8739-039CF08EB476}" type="presParOf" srcId="{EC9A4C22-4B27-40F9-9F1E-3F042AD1091D}" destId="{F0B4F83C-998B-499D-B091-AC3FC4757EB7}" srcOrd="9" destOrd="0" presId="urn:microsoft.com/office/officeart/2005/8/layout/default"/>
    <dgm:cxn modelId="{D496F86A-D712-426D-839F-64974BEA6C71}" type="presParOf" srcId="{EC9A4C22-4B27-40F9-9F1E-3F042AD1091D}" destId="{AB22B27B-9ED6-4BB5-8421-6CB2BA7F005C}" srcOrd="10" destOrd="0" presId="urn:microsoft.com/office/officeart/2005/8/layout/default"/>
    <dgm:cxn modelId="{1DE38F28-C164-45FE-9BE6-3726A550650B}" type="presParOf" srcId="{EC9A4C22-4B27-40F9-9F1E-3F042AD1091D}" destId="{EC36817D-890C-4309-AE9A-A951995B584A}" srcOrd="11" destOrd="0" presId="urn:microsoft.com/office/officeart/2005/8/layout/default"/>
    <dgm:cxn modelId="{0DD0E764-96C8-4AB7-8C19-A69D152C9E8D}" type="presParOf" srcId="{EC9A4C22-4B27-40F9-9F1E-3F042AD1091D}" destId="{E90FC0B0-0CBF-41E3-81FA-06257E384399}" srcOrd="12" destOrd="0" presId="urn:microsoft.com/office/officeart/2005/8/layout/default"/>
    <dgm:cxn modelId="{B8FE6D57-EAE1-4C2F-BE7D-848C3E443E9B}" type="presParOf" srcId="{EC9A4C22-4B27-40F9-9F1E-3F042AD1091D}" destId="{9487433C-0929-4CD1-BD0B-38508689E483}" srcOrd="13" destOrd="0" presId="urn:microsoft.com/office/officeart/2005/8/layout/default"/>
    <dgm:cxn modelId="{2E6CDB97-6E4E-4ED0-AE7A-F12115C1A821}" type="presParOf" srcId="{EC9A4C22-4B27-40F9-9F1E-3F042AD1091D}" destId="{A8B90515-FF1E-419C-89CE-F36E9B5FC13D}" srcOrd="14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B0AF6-AAAA-4ACF-AA46-EC34B806ED01}">
      <dsp:nvSpPr>
        <dsp:cNvPr id="0" name=""/>
        <dsp:cNvSpPr/>
      </dsp:nvSpPr>
      <dsp:spPr>
        <a:xfrm>
          <a:off x="41" y="23136"/>
          <a:ext cx="3939038" cy="8064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Where we want to be</a:t>
          </a:r>
          <a:endParaRPr lang="fi-FI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" y="23136"/>
        <a:ext cx="3939038" cy="806400"/>
      </dsp:txXfrm>
    </dsp:sp>
    <dsp:sp modelId="{CB28CBE4-1C1C-431A-9156-7CEC253120E9}">
      <dsp:nvSpPr>
        <dsp:cNvPr id="0" name=""/>
        <dsp:cNvSpPr/>
      </dsp:nvSpPr>
      <dsp:spPr>
        <a:xfrm>
          <a:off x="41" y="829536"/>
          <a:ext cx="3939038" cy="222894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From closed, local ticket systems to interoperable, online payment systems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Open data interfaces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From local to international mobility 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services and travel chains 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" y="829536"/>
        <a:ext cx="3939038" cy="2228940"/>
      </dsp:txXfrm>
    </dsp:sp>
    <dsp:sp modelId="{89D19C0C-F717-463C-B670-3BA7BFA83C57}">
      <dsp:nvSpPr>
        <dsp:cNvPr id="0" name=""/>
        <dsp:cNvSpPr/>
      </dsp:nvSpPr>
      <dsp:spPr>
        <a:xfrm>
          <a:off x="4490545" y="23136"/>
          <a:ext cx="3939038" cy="806400"/>
        </a:xfrm>
        <a:prstGeom prst="rect">
          <a:avLst/>
        </a:prstGeom>
        <a:gradFill rotWithShape="0">
          <a:gsLst>
            <a:gs pos="0">
              <a:schemeClr val="accent5">
                <a:hueOff val="5886921"/>
                <a:satOff val="0"/>
                <a:lumOff val="-1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886921"/>
                <a:satOff val="0"/>
                <a:lumOff val="-1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886921"/>
                <a:satOff val="0"/>
                <a:lumOff val="-1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5886921"/>
              <a:satOff val="0"/>
              <a:lumOff val="-100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How we encourage</a:t>
          </a:r>
        </a:p>
      </dsp:txBody>
      <dsp:txXfrm>
        <a:off x="4490545" y="23136"/>
        <a:ext cx="3939038" cy="806400"/>
      </dsp:txXfrm>
    </dsp:sp>
    <dsp:sp modelId="{F443B152-D224-4F12-AA90-525F6B79B85C}">
      <dsp:nvSpPr>
        <dsp:cNvPr id="0" name=""/>
        <dsp:cNvSpPr/>
      </dsp:nvSpPr>
      <dsp:spPr>
        <a:xfrm>
          <a:off x="4490545" y="829536"/>
          <a:ext cx="3939038" cy="2228940"/>
        </a:xfrm>
        <a:prstGeom prst="rect">
          <a:avLst/>
        </a:prstGeom>
        <a:solidFill>
          <a:schemeClr val="accent5">
            <a:tint val="40000"/>
            <a:alpha val="90000"/>
            <a:hueOff val="4853229"/>
            <a:satOff val="-29523"/>
            <a:lumOff val="-3067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4853229"/>
              <a:satOff val="-29523"/>
              <a:lumOff val="-306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Public procurement only </a:t>
          </a:r>
          <a:b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if interoperable ticket and payment systems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Help and flexibility particularly for small operators </a:t>
          </a:r>
          <a:b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(i.e. technical assistance </a:t>
          </a:r>
          <a:b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in opening data)</a:t>
          </a:r>
        </a:p>
      </dsp:txBody>
      <dsp:txXfrm>
        <a:off x="4490545" y="829536"/>
        <a:ext cx="3939038" cy="2228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E6205-0ED2-4196-A8B8-15AB146BA48B}">
      <dsp:nvSpPr>
        <dsp:cNvPr id="0" name=""/>
        <dsp:cNvSpPr/>
      </dsp:nvSpPr>
      <dsp:spPr>
        <a:xfrm>
          <a:off x="2469" y="670716"/>
          <a:ext cx="1959229" cy="11755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Interoperability</a:t>
          </a:r>
          <a:r>
            <a:rPr lang="fi-FI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fi-FI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of </a:t>
          </a:r>
          <a:r>
            <a:rPr lang="fi-FI" sz="16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different</a:t>
          </a:r>
          <a:r>
            <a:rPr lang="fi-FI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i-FI" sz="16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parts</a:t>
          </a:r>
          <a:r>
            <a:rPr lang="fi-FI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of </a:t>
          </a:r>
          <a:r>
            <a:rPr lang="fi-FI" sz="16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the</a:t>
          </a:r>
          <a:r>
            <a:rPr lang="fi-FI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i-FI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transport </a:t>
          </a:r>
          <a:r>
            <a:rPr lang="fi-FI" sz="16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system</a:t>
          </a:r>
          <a:endParaRPr lang="fi-FI" sz="1600" b="1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69" y="670716"/>
        <a:ext cx="1959229" cy="1175537"/>
      </dsp:txXfrm>
    </dsp:sp>
    <dsp:sp modelId="{B35590C9-C7F7-4510-95CC-F5FF48DA0972}">
      <dsp:nvSpPr>
        <dsp:cNvPr id="0" name=""/>
        <dsp:cNvSpPr/>
      </dsp:nvSpPr>
      <dsp:spPr>
        <a:xfrm>
          <a:off x="2157621" y="670716"/>
          <a:ext cx="1959229" cy="11755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Better</a:t>
          </a:r>
          <a:r>
            <a:rPr lang="fi-FI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i-FI" sz="160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use</a:t>
          </a:r>
          <a:r>
            <a:rPr lang="fi-FI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of </a:t>
          </a:r>
          <a:br>
            <a:rPr lang="fi-FI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fi-FI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data </a:t>
          </a:r>
          <a:r>
            <a:rPr lang="fi-FI" sz="160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resources</a:t>
          </a:r>
          <a:endParaRPr lang="fi-FI" sz="1600" b="1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57621" y="670716"/>
        <a:ext cx="1959229" cy="1175537"/>
      </dsp:txXfrm>
    </dsp:sp>
    <dsp:sp modelId="{3027C148-432B-47AA-8ED0-BE553858AA95}">
      <dsp:nvSpPr>
        <dsp:cNvPr id="0" name=""/>
        <dsp:cNvSpPr/>
      </dsp:nvSpPr>
      <dsp:spPr>
        <a:xfrm>
          <a:off x="4312773" y="670716"/>
          <a:ext cx="1959229" cy="11755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Easier</a:t>
          </a:r>
          <a:r>
            <a:rPr lang="fi-FI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market </a:t>
          </a:r>
          <a:r>
            <a:rPr lang="fi-FI" sz="16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access</a:t>
          </a:r>
          <a:endParaRPr lang="fi-FI" sz="1600" b="1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2773" y="670716"/>
        <a:ext cx="1959229" cy="1175537"/>
      </dsp:txXfrm>
    </dsp:sp>
    <dsp:sp modelId="{A3A7B3D1-C110-460F-B992-A0C8119167E5}">
      <dsp:nvSpPr>
        <dsp:cNvPr id="0" name=""/>
        <dsp:cNvSpPr/>
      </dsp:nvSpPr>
      <dsp:spPr>
        <a:xfrm>
          <a:off x="6467926" y="670716"/>
          <a:ext cx="1959229" cy="11755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Business </a:t>
          </a:r>
          <a:r>
            <a:rPr lang="fi-FI" sz="16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opportunities</a:t>
          </a:r>
          <a:endParaRPr lang="fi-FI" sz="1600" b="1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67926" y="670716"/>
        <a:ext cx="1959229" cy="1175537"/>
      </dsp:txXfrm>
    </dsp:sp>
    <dsp:sp modelId="{4FA514BC-1ADB-4455-8C6F-997AAFB3492F}">
      <dsp:nvSpPr>
        <dsp:cNvPr id="0" name=""/>
        <dsp:cNvSpPr/>
      </dsp:nvSpPr>
      <dsp:spPr>
        <a:xfrm>
          <a:off x="2469" y="2042177"/>
          <a:ext cx="1959229" cy="11755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Technology </a:t>
          </a:r>
          <a:r>
            <a:rPr lang="fi-FI" sz="16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neutrality</a:t>
          </a:r>
          <a:endParaRPr lang="fi-FI" sz="1600" b="1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69" y="2042177"/>
        <a:ext cx="1959229" cy="1175537"/>
      </dsp:txXfrm>
    </dsp:sp>
    <dsp:sp modelId="{AB22B27B-9ED6-4BB5-8421-6CB2BA7F005C}">
      <dsp:nvSpPr>
        <dsp:cNvPr id="0" name=""/>
        <dsp:cNvSpPr/>
      </dsp:nvSpPr>
      <dsp:spPr>
        <a:xfrm>
          <a:off x="2157621" y="2042177"/>
          <a:ext cx="1959229" cy="11755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Lighter</a:t>
          </a:r>
          <a:r>
            <a:rPr lang="fi-FI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i-FI" sz="16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regulation</a:t>
          </a:r>
          <a:endParaRPr lang="fi-FI" sz="1600" b="1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57621" y="2042177"/>
        <a:ext cx="1959229" cy="1175537"/>
      </dsp:txXfrm>
    </dsp:sp>
    <dsp:sp modelId="{E90FC0B0-0CBF-41E3-81FA-06257E384399}">
      <dsp:nvSpPr>
        <dsp:cNvPr id="0" name=""/>
        <dsp:cNvSpPr/>
      </dsp:nvSpPr>
      <dsp:spPr>
        <a:xfrm>
          <a:off x="4312773" y="2042177"/>
          <a:ext cx="1959229" cy="11755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Savings</a:t>
          </a:r>
          <a:endParaRPr lang="fi-FI" sz="1600" b="1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2773" y="2042177"/>
        <a:ext cx="1959229" cy="1175537"/>
      </dsp:txXfrm>
    </dsp:sp>
    <dsp:sp modelId="{A8B90515-FF1E-419C-89CE-F36E9B5FC13D}">
      <dsp:nvSpPr>
        <dsp:cNvPr id="0" name=""/>
        <dsp:cNvSpPr/>
      </dsp:nvSpPr>
      <dsp:spPr>
        <a:xfrm>
          <a:off x="6467926" y="2042177"/>
          <a:ext cx="1959229" cy="11755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Decarbonisation</a:t>
          </a:r>
          <a:r>
            <a:rPr lang="fi-FI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&amp; </a:t>
          </a:r>
          <a:r>
            <a:rPr lang="fi-FI" sz="16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sustainability</a:t>
          </a:r>
          <a:endParaRPr lang="fi-FI" sz="1600" b="1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67926" y="2042177"/>
        <a:ext cx="1959229" cy="1175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8504-57FA-4D9D-BD7F-BB13D3B05159}" type="datetimeFigureOut">
              <a:rPr lang="fi-FI" smtClean="0"/>
              <a:t>15.10.2018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BFE1E-94A2-4D5C-9C0C-A55077E22B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7148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F82C52-8344-4C27-9164-4507F694A69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2" charset="0"/>
                <a:ea typeface="ＭＳ Ｐゴシック" pitchFamily="-12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2" charset="0"/>
              <a:ea typeface="ＭＳ Ｐゴシック" pitchFamily="-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6432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F82C52-8344-4C27-9164-4507F694A69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2" charset="0"/>
                <a:ea typeface="ＭＳ Ｐゴシック" pitchFamily="-12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2" charset="0"/>
              <a:ea typeface="ＭＳ Ｐゴシック" pitchFamily="-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8539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i-FI" baseline="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BFE1E-94A2-4D5C-9C0C-A55077E22BB9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8266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 smtClean="0">
              <a:solidFill>
                <a:schemeClr val="bg1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F82C52-8344-4C27-9164-4507F694A69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2" charset="0"/>
                <a:ea typeface="ＭＳ Ｐゴシック" pitchFamily="-12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2" charset="0"/>
              <a:ea typeface="ＭＳ Ｐゴシック" pitchFamily="-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9999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BFE1E-94A2-4D5C-9C0C-A55077E22BB9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0077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F82C52-8344-4C27-9164-4507F694A69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2" charset="0"/>
                <a:ea typeface="ＭＳ Ｐゴシック" pitchFamily="-12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2" charset="0"/>
              <a:ea typeface="ＭＳ Ｐゴシック" pitchFamily="-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9940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37855E-1FCB-4A27-8BCC-0A591A8BA26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2" charset="0"/>
                <a:ea typeface="ＭＳ Ｐゴシック" pitchFamily="-12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2" charset="0"/>
              <a:ea typeface="ＭＳ Ｐゴシック" pitchFamily="-1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849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BFE1E-94A2-4D5C-9C0C-A55077E22BB9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4148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F82C52-8344-4C27-9164-4507F694A69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2" charset="0"/>
                <a:ea typeface="ＭＳ Ｐゴシック" pitchFamily="-12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2" charset="0"/>
              <a:ea typeface="ＭＳ Ｐゴシック" pitchFamily="-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0982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9FB36F-7A86-47BC-AFFD-61D2F0CA53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2" charset="0"/>
                <a:ea typeface="ＭＳ Ｐゴシック" pitchFamily="-12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2" charset="0"/>
              <a:ea typeface="ＭＳ Ｐゴシック" pitchFamily="-1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403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841772"/>
            <a:ext cx="5672142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2701531"/>
            <a:ext cx="5672142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23572" y="4567240"/>
            <a:ext cx="1963245" cy="135000"/>
          </a:xfrm>
        </p:spPr>
        <p:txBody>
          <a:bodyPr/>
          <a:lstStyle/>
          <a:p>
            <a:fld id="{3B2940CA-764F-3445-83AB-AF87E7909C2F}" type="datetimeFigureOut">
              <a:rPr lang="fi-FI" smtClean="0"/>
              <a:t>15.10.2018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823572" y="4706543"/>
            <a:ext cx="1963245" cy="135000"/>
          </a:xfrm>
        </p:spPr>
        <p:txBody>
          <a:bodyPr/>
          <a:lstStyle/>
          <a:p>
            <a:endParaRPr lang="fi-FI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61" y="4845846"/>
            <a:ext cx="907257" cy="135000"/>
          </a:xfrm>
        </p:spPr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637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t>15.10.2018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995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841772"/>
            <a:ext cx="5672142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2701531"/>
            <a:ext cx="5672142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23572" y="4567240"/>
            <a:ext cx="1963245" cy="135000"/>
          </a:xfrm>
        </p:spPr>
        <p:txBody>
          <a:bodyPr/>
          <a:lstStyle/>
          <a:p>
            <a:fld id="{3B2940CA-764F-3445-83AB-AF87E7909C2F}" type="datetimeFigureOut">
              <a:rPr lang="fi-FI" smtClean="0"/>
              <a:pPr/>
              <a:t>15.10.2018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823572" y="4706543"/>
            <a:ext cx="1963245" cy="135000"/>
          </a:xfrm>
        </p:spPr>
        <p:txBody>
          <a:bodyPr/>
          <a:lstStyle/>
          <a:p>
            <a:endParaRPr lang="fi-FI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61" y="4845846"/>
            <a:ext cx="907257" cy="135000"/>
          </a:xfrm>
        </p:spPr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4603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841772"/>
            <a:ext cx="5672142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2701531"/>
            <a:ext cx="5672142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23572" y="4567240"/>
            <a:ext cx="1963245" cy="135000"/>
          </a:xfrm>
        </p:spPr>
        <p:txBody>
          <a:bodyPr/>
          <a:lstStyle/>
          <a:p>
            <a:fld id="{3B2940CA-764F-3445-83AB-AF87E7909C2F}" type="datetimeFigureOut">
              <a:rPr lang="fi-FI" smtClean="0"/>
              <a:pPr/>
              <a:t>15.10.2018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823572" y="4706543"/>
            <a:ext cx="1963245" cy="135000"/>
          </a:xfrm>
        </p:spPr>
        <p:txBody>
          <a:bodyPr/>
          <a:lstStyle/>
          <a:p>
            <a:endParaRPr lang="fi-FI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61" y="4845846"/>
            <a:ext cx="907257" cy="135000"/>
          </a:xfrm>
        </p:spPr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6190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841772"/>
            <a:ext cx="5672142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2701531"/>
            <a:ext cx="5672142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23572" y="4567240"/>
            <a:ext cx="1963245" cy="135000"/>
          </a:xfrm>
        </p:spPr>
        <p:txBody>
          <a:bodyPr/>
          <a:lstStyle/>
          <a:p>
            <a:fld id="{3B2940CA-764F-3445-83AB-AF87E7909C2F}" type="datetimeFigureOut">
              <a:rPr lang="fi-FI" smtClean="0"/>
              <a:pPr/>
              <a:t>15.10.2018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823572" y="4706543"/>
            <a:ext cx="1963245" cy="135000"/>
          </a:xfrm>
        </p:spPr>
        <p:txBody>
          <a:bodyPr/>
          <a:lstStyle/>
          <a:p>
            <a:endParaRPr lang="fi-FI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61" y="4845846"/>
            <a:ext cx="907257" cy="135000"/>
          </a:xfrm>
        </p:spPr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3006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841772"/>
            <a:ext cx="5672142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2701531"/>
            <a:ext cx="5672142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 bwMode="white">
          <a:xfrm>
            <a:off x="6823572" y="4567240"/>
            <a:ext cx="1963245" cy="1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2940CA-764F-3445-83AB-AF87E7909C2F}" type="datetimeFigureOut">
              <a:rPr lang="fi-FI" smtClean="0">
                <a:solidFill>
                  <a:prstClr val="white"/>
                </a:solidFill>
              </a:rPr>
              <a:pPr/>
              <a:t>15.10.2018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 bwMode="white">
          <a:xfrm>
            <a:off x="6823572" y="4706543"/>
            <a:ext cx="1963245" cy="1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 bwMode="white">
          <a:xfrm>
            <a:off x="7879561" y="4845846"/>
            <a:ext cx="907257" cy="1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3ADEFC-2778-6B49-9C82-2158FE27C40E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68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15.10.2018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938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15.10.2018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564356" y="841772"/>
            <a:ext cx="8222464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rgbClr val="0000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564356" y="2701531"/>
            <a:ext cx="8222464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0000FF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803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57190" y="918664"/>
            <a:ext cx="4138613" cy="3848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5" y="918664"/>
            <a:ext cx="4138613" cy="3848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15.10.2018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0340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7193" y="133949"/>
            <a:ext cx="8429625" cy="78283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0844" y="916782"/>
            <a:ext cx="41481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50844" y="1561508"/>
            <a:ext cx="4148137" cy="3232546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916782"/>
            <a:ext cx="4157662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1561508"/>
            <a:ext cx="4157662" cy="3232546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15.10.2018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1011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15.10.2018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354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841772"/>
            <a:ext cx="5672142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2701531"/>
            <a:ext cx="5672142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23572" y="4567240"/>
            <a:ext cx="1963245" cy="135000"/>
          </a:xfrm>
        </p:spPr>
        <p:txBody>
          <a:bodyPr/>
          <a:lstStyle/>
          <a:p>
            <a:fld id="{3B2940CA-764F-3445-83AB-AF87E7909C2F}" type="datetimeFigureOut">
              <a:rPr lang="fi-FI" smtClean="0"/>
              <a:t>15.10.2018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823572" y="4706543"/>
            <a:ext cx="1963245" cy="135000"/>
          </a:xfrm>
        </p:spPr>
        <p:txBody>
          <a:bodyPr/>
          <a:lstStyle/>
          <a:p>
            <a:endParaRPr lang="fi-FI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61" y="4845846"/>
            <a:ext cx="907257" cy="135000"/>
          </a:xfrm>
        </p:spPr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3183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15.10.2018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6218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uette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0" y="4659982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lang="fi-FI" sz="1400" b="1" i="0" u="none" strike="noStrike" baseline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i-FI"/>
              <a:t>Liikenne- ja viestintäverkot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97968" y="222098"/>
            <a:ext cx="3293912" cy="405436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2800" b="0" i="0" baseline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211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841772"/>
            <a:ext cx="5672142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2701531"/>
            <a:ext cx="5672142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23572" y="4567240"/>
            <a:ext cx="1963245" cy="135000"/>
          </a:xfrm>
        </p:spPr>
        <p:txBody>
          <a:bodyPr/>
          <a:lstStyle/>
          <a:p>
            <a:fld id="{3B2940CA-764F-3445-83AB-AF87E7909C2F}" type="datetimeFigureOut">
              <a:rPr lang="fi-FI" smtClean="0"/>
              <a:pPr/>
              <a:t>15.10.2018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823572" y="4706543"/>
            <a:ext cx="1963245" cy="135000"/>
          </a:xfrm>
        </p:spPr>
        <p:txBody>
          <a:bodyPr/>
          <a:lstStyle/>
          <a:p>
            <a:endParaRPr lang="fi-FI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61" y="4845846"/>
            <a:ext cx="907257" cy="135000"/>
          </a:xfrm>
        </p:spPr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017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841772"/>
            <a:ext cx="5672142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2701531"/>
            <a:ext cx="5672142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23572" y="4567240"/>
            <a:ext cx="1963245" cy="135000"/>
          </a:xfrm>
        </p:spPr>
        <p:txBody>
          <a:bodyPr/>
          <a:lstStyle/>
          <a:p>
            <a:fld id="{3B2940CA-764F-3445-83AB-AF87E7909C2F}" type="datetimeFigureOut">
              <a:rPr lang="fi-FI" smtClean="0"/>
              <a:pPr/>
              <a:t>15.10.2018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823572" y="4706543"/>
            <a:ext cx="1963245" cy="135000"/>
          </a:xfrm>
        </p:spPr>
        <p:txBody>
          <a:bodyPr/>
          <a:lstStyle/>
          <a:p>
            <a:endParaRPr lang="fi-FI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61" y="4845846"/>
            <a:ext cx="907257" cy="135000"/>
          </a:xfrm>
        </p:spPr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1285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841772"/>
            <a:ext cx="5672142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2701531"/>
            <a:ext cx="5672142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23572" y="4567240"/>
            <a:ext cx="1963245" cy="135000"/>
          </a:xfrm>
        </p:spPr>
        <p:txBody>
          <a:bodyPr/>
          <a:lstStyle/>
          <a:p>
            <a:fld id="{3B2940CA-764F-3445-83AB-AF87E7909C2F}" type="datetimeFigureOut">
              <a:rPr lang="fi-FI" smtClean="0"/>
              <a:pPr/>
              <a:t>15.10.2018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823572" y="4706543"/>
            <a:ext cx="1963245" cy="135000"/>
          </a:xfrm>
        </p:spPr>
        <p:txBody>
          <a:bodyPr/>
          <a:lstStyle/>
          <a:p>
            <a:endParaRPr lang="fi-FI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61" y="4845846"/>
            <a:ext cx="907257" cy="135000"/>
          </a:xfrm>
        </p:spPr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3123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841772"/>
            <a:ext cx="5672142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2701531"/>
            <a:ext cx="5672142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 bwMode="white">
          <a:xfrm>
            <a:off x="6823572" y="4567240"/>
            <a:ext cx="1963245" cy="1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2940CA-764F-3445-83AB-AF87E7909C2F}" type="datetimeFigureOut">
              <a:rPr lang="fi-FI" smtClean="0">
                <a:solidFill>
                  <a:prstClr val="white"/>
                </a:solidFill>
              </a:rPr>
              <a:pPr/>
              <a:t>15.10.2018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 bwMode="white">
          <a:xfrm>
            <a:off x="6823572" y="4706543"/>
            <a:ext cx="1963245" cy="1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 bwMode="white">
          <a:xfrm>
            <a:off x="7879561" y="4845846"/>
            <a:ext cx="907257" cy="1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3ADEFC-2778-6B49-9C82-2158FE27C40E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091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15.10.2018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13337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15.10.2018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564356" y="841772"/>
            <a:ext cx="8222464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rgbClr val="0000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564356" y="2701531"/>
            <a:ext cx="8222464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0000FF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49003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57190" y="918664"/>
            <a:ext cx="4138613" cy="3848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5" y="918664"/>
            <a:ext cx="4138613" cy="3848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15.10.2018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3669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7193" y="133949"/>
            <a:ext cx="8429625" cy="78283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0844" y="916782"/>
            <a:ext cx="41481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50844" y="1561508"/>
            <a:ext cx="4148137" cy="3232546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916782"/>
            <a:ext cx="4157662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1561508"/>
            <a:ext cx="4157662" cy="3232546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15.10.2018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342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841772"/>
            <a:ext cx="5672142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2701531"/>
            <a:ext cx="5672142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23572" y="4567240"/>
            <a:ext cx="1963245" cy="135000"/>
          </a:xfrm>
        </p:spPr>
        <p:txBody>
          <a:bodyPr/>
          <a:lstStyle/>
          <a:p>
            <a:fld id="{3B2940CA-764F-3445-83AB-AF87E7909C2F}" type="datetimeFigureOut">
              <a:rPr lang="fi-FI" smtClean="0"/>
              <a:t>15.10.2018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823572" y="4706543"/>
            <a:ext cx="1963245" cy="135000"/>
          </a:xfrm>
        </p:spPr>
        <p:txBody>
          <a:bodyPr/>
          <a:lstStyle/>
          <a:p>
            <a:endParaRPr lang="fi-FI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61" y="4845846"/>
            <a:ext cx="907257" cy="135000"/>
          </a:xfrm>
        </p:spPr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21265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15.10.2018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35698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15.10.2018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7339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3"/>
          </p:nvPr>
        </p:nvSpPr>
        <p:spPr>
          <a:xfrm>
            <a:off x="363599" y="4767266"/>
            <a:ext cx="2016126" cy="272701"/>
          </a:xfrm>
          <a:prstGeom prst="rect">
            <a:avLst/>
          </a:prstGeom>
        </p:spPr>
        <p:txBody>
          <a:bodyPr anchor="ctr"/>
          <a:lstStyle/>
          <a:p>
            <a:pPr marL="0" indent="0">
              <a:spcBef>
                <a:spcPts val="200"/>
              </a:spcBef>
              <a:buClrTx/>
              <a:buSzTx/>
              <a:buFontTx/>
              <a:buNone/>
              <a:defRPr sz="9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1702582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uette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0" y="4659982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lang="fi-FI" sz="1400" b="1" i="0" u="none" strike="noStrike" baseline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i-FI"/>
              <a:t>Liikenne- ja viestintäverkot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97968" y="222098"/>
            <a:ext cx="3293912" cy="405436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2800" b="0" i="0" baseline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349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841772"/>
            <a:ext cx="5672142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2701531"/>
            <a:ext cx="5672142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 bwMode="white">
          <a:xfrm>
            <a:off x="6823572" y="4567240"/>
            <a:ext cx="1963245" cy="1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2940CA-764F-3445-83AB-AF87E7909C2F}" type="datetimeFigureOut">
              <a:rPr lang="fi-FI" smtClean="0"/>
              <a:pPr/>
              <a:t>15.10.2018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 bwMode="white">
          <a:xfrm>
            <a:off x="6823572" y="4706543"/>
            <a:ext cx="1963245" cy="1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 bwMode="white">
          <a:xfrm>
            <a:off x="7879561" y="4845846"/>
            <a:ext cx="907257" cy="1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57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t>15.10.2018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962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t>15.10.2018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564356" y="841772"/>
            <a:ext cx="8222464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rgbClr val="0000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564356" y="2701531"/>
            <a:ext cx="8222464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0000FF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779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57190" y="918664"/>
            <a:ext cx="4138613" cy="38486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5" y="918664"/>
            <a:ext cx="4138613" cy="38486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t>15.10.2018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1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7193" y="133949"/>
            <a:ext cx="8429625" cy="78283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0844" y="916782"/>
            <a:ext cx="41481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50844" y="1561508"/>
            <a:ext cx="4148137" cy="3232546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916782"/>
            <a:ext cx="4157662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1561508"/>
            <a:ext cx="4157662" cy="3232546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t>15.10.2018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125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t>15.10.2018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22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6.wmf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6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57193" y="177800"/>
            <a:ext cx="8429625" cy="7281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0843" y="916783"/>
            <a:ext cx="8435975" cy="37266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512652" y="4717258"/>
            <a:ext cx="1963245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B2940CA-764F-3445-83AB-AF87E7909C2F}" type="datetimeFigureOut">
              <a:rPr lang="fi-FI" smtClean="0"/>
              <a:pPr/>
              <a:t>15.10.2018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668113" y="4717258"/>
            <a:ext cx="1963245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879561" y="4717258"/>
            <a:ext cx="907257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A3ADEFC-2778-6B49-9C82-2158FE27C40E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966CED9-16F1-4407-A8A4-E18FB8698AB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51818" y="4680667"/>
            <a:ext cx="2063366" cy="39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6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0" r:id="rId2"/>
    <p:sldLayoutId id="2147483681" r:id="rId3"/>
    <p:sldLayoutId id="2147483682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</p:sldLayoutIdLst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2700" b="0" i="0" kern="1200" spc="-75" baseline="0">
          <a:solidFill>
            <a:srgbClr val="0000FF"/>
          </a:solidFill>
          <a:latin typeface="Arial" charset="0"/>
          <a:ea typeface="Arial" charset="0"/>
          <a:cs typeface="Arial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21" userDrawn="1">
          <p15:clr>
            <a:srgbClr val="F26B43"/>
          </p15:clr>
        </p15:guide>
        <p15:guide id="4" pos="5535" userDrawn="1">
          <p15:clr>
            <a:srgbClr val="F26B43"/>
          </p15:clr>
        </p15:guide>
        <p15:guide id="5" orient="horz" pos="578" userDrawn="1">
          <p15:clr>
            <a:srgbClr val="F26B43"/>
          </p15:clr>
        </p15:guide>
        <p15:guide id="6" orient="horz" pos="3126" userDrawn="1">
          <p15:clr>
            <a:srgbClr val="F26B43"/>
          </p15:clr>
        </p15:guide>
        <p15:guide id="7" orient="horz" userDrawn="1">
          <p15:clr>
            <a:srgbClr val="F26B43"/>
          </p15:clr>
        </p15:guide>
        <p15:guide id="8" orient="horz" pos="3011" userDrawn="1">
          <p15:clr>
            <a:srgbClr val="F26B43"/>
          </p15:clr>
        </p15:guide>
        <p15:guide id="9" orient="horz" pos="226" userDrawn="1">
          <p15:clr>
            <a:srgbClr val="F26B43"/>
          </p15:clr>
        </p15:guide>
        <p15:guide id="10" userDrawn="1">
          <p15:clr>
            <a:srgbClr val="F26B43"/>
          </p15:clr>
        </p15:guide>
        <p15:guide id="11" pos="113" userDrawn="1">
          <p15:clr>
            <a:srgbClr val="F26B43"/>
          </p15:clr>
        </p15:guide>
        <p15:guide id="12" pos="5647" userDrawn="1">
          <p15:clr>
            <a:srgbClr val="F26B43"/>
          </p15:clr>
        </p15:guide>
        <p15:guide id="13" orient="horz" pos="112" userDrawn="1">
          <p15:clr>
            <a:srgbClr val="F26B43"/>
          </p15:clr>
        </p15:guide>
        <p15:guide id="14" pos="3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57193" y="177800"/>
            <a:ext cx="8429625" cy="7281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0843" y="916783"/>
            <a:ext cx="8435975" cy="37266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512652" y="4717258"/>
            <a:ext cx="1963245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B2940CA-764F-3445-83AB-AF87E7909C2F}" type="datetimeFigureOut">
              <a:rPr lang="fi-FI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15.10.2018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668113" y="4717258"/>
            <a:ext cx="1963245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879561" y="4717258"/>
            <a:ext cx="907257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A3ADEFC-2778-6B49-9C82-2158FE27C40E}" type="slidenum">
              <a:rPr lang="fi-FI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i-FI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711" y="4672171"/>
            <a:ext cx="2062800" cy="39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64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5" r:id="rId11"/>
  </p:sldLayoutIdLst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2700" b="0" i="0" kern="1200" spc="-75" baseline="0">
          <a:solidFill>
            <a:srgbClr val="0000FF"/>
          </a:solidFill>
          <a:latin typeface="Arial" charset="0"/>
          <a:ea typeface="Arial" charset="0"/>
          <a:cs typeface="Arial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21">
          <p15:clr>
            <a:srgbClr val="F26B43"/>
          </p15:clr>
        </p15:guide>
        <p15:guide id="4" pos="5535">
          <p15:clr>
            <a:srgbClr val="F26B43"/>
          </p15:clr>
        </p15:guide>
        <p15:guide id="5" orient="horz" pos="578">
          <p15:clr>
            <a:srgbClr val="F26B43"/>
          </p15:clr>
        </p15:guide>
        <p15:guide id="6" orient="horz" pos="3126">
          <p15:clr>
            <a:srgbClr val="F26B43"/>
          </p15:clr>
        </p15:guide>
        <p15:guide id="7" orient="horz">
          <p15:clr>
            <a:srgbClr val="F26B43"/>
          </p15:clr>
        </p15:guide>
        <p15:guide id="8" orient="horz" pos="3011">
          <p15:clr>
            <a:srgbClr val="F26B43"/>
          </p15:clr>
        </p15:guide>
        <p15:guide id="9" orient="horz" pos="226">
          <p15:clr>
            <a:srgbClr val="F26B43"/>
          </p15:clr>
        </p15:guide>
        <p15:guide id="10">
          <p15:clr>
            <a:srgbClr val="F26B43"/>
          </p15:clr>
        </p15:guide>
        <p15:guide id="11" pos="113">
          <p15:clr>
            <a:srgbClr val="F26B43"/>
          </p15:clr>
        </p15:guide>
        <p15:guide id="12" pos="5647">
          <p15:clr>
            <a:srgbClr val="F26B43"/>
          </p15:clr>
        </p15:guide>
        <p15:guide id="13" orient="horz" pos="112">
          <p15:clr>
            <a:srgbClr val="F26B43"/>
          </p15:clr>
        </p15:guide>
        <p15:guide id="14" pos="35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57193" y="177800"/>
            <a:ext cx="8429625" cy="7281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0843" y="916783"/>
            <a:ext cx="8435975" cy="37266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512652" y="4717258"/>
            <a:ext cx="1963245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B2940CA-764F-3445-83AB-AF87E7909C2F}" type="datetimeFigureOut">
              <a:rPr lang="fi-FI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15.10.2018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668113" y="4717258"/>
            <a:ext cx="1963245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879561" y="4717258"/>
            <a:ext cx="907257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A3ADEFC-2778-6B49-9C82-2158FE27C40E}" type="slidenum">
              <a:rPr lang="fi-FI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i-FI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711" y="4672171"/>
            <a:ext cx="2062800" cy="39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95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2700" b="0" i="0" kern="1200" spc="-75" baseline="0">
          <a:solidFill>
            <a:srgbClr val="0000FF"/>
          </a:solidFill>
          <a:latin typeface="Arial" charset="0"/>
          <a:ea typeface="Arial" charset="0"/>
          <a:cs typeface="Arial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21">
          <p15:clr>
            <a:srgbClr val="F26B43"/>
          </p15:clr>
        </p15:guide>
        <p15:guide id="4" pos="5535">
          <p15:clr>
            <a:srgbClr val="F26B43"/>
          </p15:clr>
        </p15:guide>
        <p15:guide id="5" orient="horz" pos="578">
          <p15:clr>
            <a:srgbClr val="F26B43"/>
          </p15:clr>
        </p15:guide>
        <p15:guide id="6" orient="horz" pos="3126">
          <p15:clr>
            <a:srgbClr val="F26B43"/>
          </p15:clr>
        </p15:guide>
        <p15:guide id="7" orient="horz">
          <p15:clr>
            <a:srgbClr val="F26B43"/>
          </p15:clr>
        </p15:guide>
        <p15:guide id="8" orient="horz" pos="3011">
          <p15:clr>
            <a:srgbClr val="F26B43"/>
          </p15:clr>
        </p15:guide>
        <p15:guide id="9" orient="horz" pos="226">
          <p15:clr>
            <a:srgbClr val="F26B43"/>
          </p15:clr>
        </p15:guide>
        <p15:guide id="10">
          <p15:clr>
            <a:srgbClr val="F26B43"/>
          </p15:clr>
        </p15:guide>
        <p15:guide id="11" pos="113">
          <p15:clr>
            <a:srgbClr val="F26B43"/>
          </p15:clr>
        </p15:guide>
        <p15:guide id="12" pos="5647">
          <p15:clr>
            <a:srgbClr val="F26B43"/>
          </p15:clr>
        </p15:guide>
        <p15:guide id="13" orient="horz" pos="112">
          <p15:clr>
            <a:srgbClr val="F26B43"/>
          </p15:clr>
        </p15:guide>
        <p15:guide id="14" pos="3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  <p:extLst/>
          </p:nvPr>
        </p:nvSpPr>
        <p:spPr>
          <a:xfrm>
            <a:off x="501554" y="993455"/>
            <a:ext cx="8125611" cy="938213"/>
          </a:xfrm>
        </p:spPr>
        <p:txBody>
          <a:bodyPr>
            <a:normAutofit fontScale="90000"/>
          </a:bodyPr>
          <a:lstStyle/>
          <a:p>
            <a:r>
              <a:rPr lang="fi-FI" sz="4400" dirty="0" err="1" smtClean="0"/>
              <a:t>Enabling</a:t>
            </a:r>
            <a:r>
              <a:rPr lang="fi-FI" sz="4400" dirty="0" smtClean="0"/>
              <a:t> </a:t>
            </a:r>
            <a:r>
              <a:rPr lang="fi-FI" sz="4400" dirty="0" err="1" smtClean="0"/>
              <a:t>MaaS</a:t>
            </a:r>
            <a:r>
              <a:rPr lang="fi-FI" sz="4400" dirty="0" smtClean="0"/>
              <a:t> </a:t>
            </a:r>
            <a:r>
              <a:rPr lang="fi-FI" sz="4400" dirty="0" err="1" smtClean="0"/>
              <a:t>through</a:t>
            </a:r>
            <a:r>
              <a:rPr lang="fi-FI" sz="4400" dirty="0" smtClean="0"/>
              <a:t> </a:t>
            </a:r>
            <a:r>
              <a:rPr lang="fi-FI" sz="4400" dirty="0" err="1" smtClean="0"/>
              <a:t>legislation</a:t>
            </a:r>
            <a:endParaRPr lang="fi-FI" sz="4400" b="1" dirty="0"/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557214" y="2174517"/>
            <a:ext cx="6103018" cy="504056"/>
          </a:xfrm>
        </p:spPr>
        <p:txBody>
          <a:bodyPr>
            <a:normAutofit fontScale="85000" lnSpcReduction="10000"/>
          </a:bodyPr>
          <a:lstStyle/>
          <a:p>
            <a:r>
              <a:rPr lang="fi-FI" sz="3000" dirty="0" err="1" smtClean="0"/>
              <a:t>The</a:t>
            </a:r>
            <a:r>
              <a:rPr lang="fi-FI" sz="3000" dirty="0" smtClean="0"/>
              <a:t> Act on Transport Services in Finland</a:t>
            </a:r>
            <a:endParaRPr lang="fi-FI" sz="30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4" y="4155926"/>
            <a:ext cx="1492301" cy="546182"/>
          </a:xfrm>
          <a:prstGeom prst="rect">
            <a:avLst/>
          </a:prstGeom>
        </p:spPr>
      </p:pic>
      <p:sp>
        <p:nvSpPr>
          <p:cNvPr id="6" name="Alaotsikko 2"/>
          <p:cNvSpPr txBox="1">
            <a:spLocks/>
          </p:cNvSpPr>
          <p:nvPr/>
        </p:nvSpPr>
        <p:spPr bwMode="white">
          <a:xfrm>
            <a:off x="557214" y="2921422"/>
            <a:ext cx="4158802" cy="10801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85783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28675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371566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1714457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sz="1600" noProof="0" dirty="0" smtClean="0">
                <a:solidFill>
                  <a:prstClr val="white"/>
                </a:solidFill>
              </a:rPr>
              <a:t/>
            </a:r>
            <a:br>
              <a:rPr lang="fi-FI" sz="1600" noProof="0" dirty="0" smtClean="0">
                <a:solidFill>
                  <a:prstClr val="white"/>
                </a:solidFill>
              </a:rPr>
            </a:br>
            <a:r>
              <a:rPr lang="fi-FI" sz="1600" dirty="0" smtClean="0">
                <a:solidFill>
                  <a:prstClr val="white"/>
                </a:solidFill>
              </a:rPr>
              <a:t>24</a:t>
            </a:r>
            <a:r>
              <a:rPr lang="fi-FI" sz="1600" noProof="0" dirty="0" smtClean="0">
                <a:solidFill>
                  <a:prstClr val="white"/>
                </a:solidFill>
              </a:rPr>
              <a:t>.10.2018</a:t>
            </a: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endParaRPr kumimoji="0" lang="fi-FI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Saara </a:t>
            </a: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Reinimäki</a:t>
            </a:r>
            <a:b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@</a:t>
            </a:r>
            <a:r>
              <a:rPr kumimoji="0" lang="fi-FI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saarare</a:t>
            </a:r>
            <a:r>
              <a:rPr kumimoji="0" lang="fi-FI" sz="1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/>
            </a:r>
            <a:br>
              <a:rPr kumimoji="0" lang="fi-FI" sz="1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25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557214" y="3197256"/>
            <a:ext cx="5672142" cy="936104"/>
          </a:xfrm>
        </p:spPr>
        <p:txBody>
          <a:bodyPr>
            <a:normAutofit/>
          </a:bodyPr>
          <a:lstStyle/>
          <a:p>
            <a:r>
              <a:rPr lang="fi-FI" sz="1600" b="1" dirty="0"/>
              <a:t>lvm.fi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 smtClean="0"/>
              <a:t>Twitter</a:t>
            </a:r>
            <a:r>
              <a:rPr lang="fi-FI" sz="1600" dirty="0"/>
              <a:t>: </a:t>
            </a:r>
            <a:r>
              <a:rPr lang="fi-FI" sz="1600" b="1" dirty="0" smtClean="0"/>
              <a:t>@</a:t>
            </a:r>
            <a:r>
              <a:rPr lang="fi-FI" sz="1600" b="1" dirty="0" err="1" smtClean="0"/>
              <a:t>saarare</a:t>
            </a:r>
            <a:r>
              <a:rPr lang="fi-FI" sz="1600" b="1" dirty="0" smtClean="0"/>
              <a:t/>
            </a:r>
            <a:br>
              <a:rPr lang="fi-FI" sz="1600" b="1" dirty="0" smtClean="0"/>
            </a:br>
            <a:r>
              <a:rPr lang="fi-FI" sz="1600" dirty="0" smtClean="0"/>
              <a:t>Instagram: </a:t>
            </a:r>
            <a:r>
              <a:rPr lang="fi-FI" sz="1600" b="1" dirty="0" smtClean="0"/>
              <a:t>@</a:t>
            </a:r>
            <a:r>
              <a:rPr lang="fi-FI" sz="1600" b="1" dirty="0" err="1" smtClean="0"/>
              <a:t>lvmfi</a:t>
            </a:r>
            <a:endParaRPr lang="fi-FI" sz="1600" b="1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4" y="4083918"/>
            <a:ext cx="1492301" cy="54618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4000" b="1" dirty="0" err="1"/>
              <a:t>Thank</a:t>
            </a:r>
            <a:r>
              <a:rPr lang="fi-FI" sz="4000" b="1" dirty="0"/>
              <a:t> </a:t>
            </a:r>
            <a:r>
              <a:rPr lang="fi-FI" sz="4000" b="1" dirty="0" err="1"/>
              <a:t>you</a:t>
            </a:r>
            <a:r>
              <a:rPr lang="fi-FI" sz="40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6016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7193" y="337163"/>
            <a:ext cx="8429625" cy="728198"/>
          </a:xfrm>
        </p:spPr>
        <p:txBody>
          <a:bodyPr>
            <a:normAutofit/>
          </a:bodyPr>
          <a:lstStyle/>
          <a:p>
            <a:r>
              <a:rPr lang="fi-FI" sz="3000" b="1" dirty="0" smtClean="0"/>
              <a:t>A Finn </a:t>
            </a:r>
            <a:r>
              <a:rPr lang="fi-FI" sz="3000" b="1" dirty="0" err="1" smtClean="0"/>
              <a:t>travels</a:t>
            </a:r>
            <a:r>
              <a:rPr lang="fi-FI" sz="3000" b="1" dirty="0" smtClean="0"/>
              <a:t> 41 km </a:t>
            </a:r>
            <a:r>
              <a:rPr lang="fi-FI" sz="3000" b="1" dirty="0" err="1" smtClean="0"/>
              <a:t>daily</a:t>
            </a:r>
            <a:r>
              <a:rPr lang="fi-FI" sz="3000" b="1" dirty="0" smtClean="0"/>
              <a:t>, </a:t>
            </a:r>
            <a:r>
              <a:rPr lang="fi-FI" sz="3000" b="1" dirty="0" err="1" smtClean="0"/>
              <a:t>mostly</a:t>
            </a:r>
            <a:r>
              <a:rPr lang="fi-FI" sz="3000" b="1" dirty="0" smtClean="0"/>
              <a:t> </a:t>
            </a:r>
            <a:r>
              <a:rPr lang="fi-FI" sz="3000" b="1" dirty="0" err="1" smtClean="0"/>
              <a:t>by</a:t>
            </a:r>
            <a:r>
              <a:rPr lang="fi-FI" sz="3000" b="1" dirty="0" smtClean="0"/>
              <a:t> </a:t>
            </a:r>
            <a:r>
              <a:rPr lang="fi-FI" sz="3000" b="1" dirty="0" err="1" smtClean="0"/>
              <a:t>car</a:t>
            </a:r>
            <a:r>
              <a:rPr lang="fi-FI" sz="3000" b="1" dirty="0" smtClean="0"/>
              <a:t> </a:t>
            </a:r>
            <a:endParaRPr lang="fi-FI" sz="3000" b="1" dirty="0"/>
          </a:p>
        </p:txBody>
      </p:sp>
      <p:graphicFrame>
        <p:nvGraphicFramePr>
          <p:cNvPr id="7" name="Sisällön paikkamerkki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905245452"/>
              </p:ext>
            </p:extLst>
          </p:nvPr>
        </p:nvGraphicFramePr>
        <p:xfrm>
          <a:off x="357193" y="701262"/>
          <a:ext cx="8206362" cy="383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kstiruutu 10"/>
          <p:cNvSpPr txBox="1"/>
          <p:nvPr/>
        </p:nvSpPr>
        <p:spPr>
          <a:xfrm>
            <a:off x="2291434" y="4811868"/>
            <a:ext cx="245612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fi-FI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: Henkilöliikennetutkimus 2016, </a:t>
            </a:r>
            <a:r>
              <a:rPr lang="fi-FI" sz="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Finnish</a:t>
            </a:r>
            <a:r>
              <a:rPr lang="fi-FI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 Transport </a:t>
            </a:r>
            <a:r>
              <a:rPr lang="fi-FI" sz="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Agency</a:t>
            </a:r>
            <a:endParaRPr lang="fi-FI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tsikko 1"/>
          <p:cNvSpPr txBox="1">
            <a:spLocks/>
          </p:cNvSpPr>
          <p:nvPr/>
        </p:nvSpPr>
        <p:spPr>
          <a:xfrm>
            <a:off x="6335482" y="3811904"/>
            <a:ext cx="2345636" cy="7281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68578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700" b="0" i="0" kern="1200" spc="-75" baseline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i-FI" sz="3000" b="1" dirty="0" smtClean="0"/>
              <a:t>…and </a:t>
            </a:r>
            <a:r>
              <a:rPr lang="fi-FI" sz="3000" b="1" dirty="0" err="1" smtClean="0"/>
              <a:t>alone</a:t>
            </a:r>
            <a:r>
              <a:rPr lang="fi-FI" sz="3000" b="1" dirty="0" smtClean="0"/>
              <a:t>.</a:t>
            </a:r>
            <a:endParaRPr lang="fi-FI" sz="3000" b="1" dirty="0"/>
          </a:p>
        </p:txBody>
      </p:sp>
    </p:spTree>
    <p:extLst>
      <p:ext uri="{BB962C8B-B14F-4D97-AF65-F5344CB8AC3E}">
        <p14:creationId xmlns:p14="http://schemas.microsoft.com/office/powerpoint/2010/main" val="413213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357193" y="339502"/>
            <a:ext cx="5078903" cy="1169814"/>
          </a:xfrm>
        </p:spPr>
        <p:txBody>
          <a:bodyPr>
            <a:normAutofit/>
          </a:bodyPr>
          <a:lstStyle/>
          <a:p>
            <a:r>
              <a:rPr lang="fi-FI" sz="4000" b="1" dirty="0" err="1" smtClean="0">
                <a:solidFill>
                  <a:schemeClr val="bg1"/>
                </a:solidFill>
              </a:rPr>
              <a:t>Mobility</a:t>
            </a:r>
            <a:r>
              <a:rPr lang="fi-FI" sz="4000" b="1" dirty="0" smtClean="0">
                <a:solidFill>
                  <a:schemeClr val="bg1"/>
                </a:solidFill>
              </a:rPr>
              <a:t> as a Service</a:t>
            </a:r>
            <a:endParaRPr lang="fi-FI" sz="4000" b="1" dirty="0">
              <a:solidFill>
                <a:schemeClr val="bg1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357190" y="1675119"/>
            <a:ext cx="4142802" cy="3344902"/>
          </a:xfrm>
        </p:spPr>
        <p:txBody>
          <a:bodyPr>
            <a:normAutofit/>
          </a:bodyPr>
          <a:lstStyle/>
          <a:p>
            <a:r>
              <a:rPr lang="fi-FI" sz="1800" b="1" dirty="0" err="1" smtClean="0">
                <a:solidFill>
                  <a:schemeClr val="bg1"/>
                </a:solidFill>
              </a:rPr>
              <a:t>MaaS</a:t>
            </a:r>
            <a:r>
              <a:rPr lang="fi-FI" sz="1800" b="1" dirty="0" smtClean="0">
                <a:solidFill>
                  <a:schemeClr val="bg1"/>
                </a:solidFill>
              </a:rPr>
              <a:t> </a:t>
            </a:r>
            <a:r>
              <a:rPr lang="fi-FI" sz="1800" b="1" dirty="0" err="1">
                <a:solidFill>
                  <a:schemeClr val="bg1"/>
                </a:solidFill>
              </a:rPr>
              <a:t>provides</a:t>
            </a:r>
            <a:r>
              <a:rPr lang="fi-FI" sz="1800" b="1" dirty="0">
                <a:solidFill>
                  <a:schemeClr val="bg1"/>
                </a:solidFill>
              </a:rPr>
              <a:t> </a:t>
            </a:r>
            <a:r>
              <a:rPr lang="fi-FI" sz="1800" b="1" dirty="0" err="1">
                <a:solidFill>
                  <a:schemeClr val="bg1"/>
                </a:solidFill>
              </a:rPr>
              <a:t>freedom</a:t>
            </a:r>
            <a:r>
              <a:rPr lang="fi-FI" sz="1800" b="1" dirty="0">
                <a:solidFill>
                  <a:schemeClr val="bg1"/>
                </a:solidFill>
              </a:rPr>
              <a:t> of </a:t>
            </a:r>
            <a:r>
              <a:rPr lang="fi-FI" sz="1800" b="1" dirty="0" err="1">
                <a:solidFill>
                  <a:schemeClr val="bg1"/>
                </a:solidFill>
              </a:rPr>
              <a:t>choice</a:t>
            </a:r>
            <a:r>
              <a:rPr lang="fi-FI" sz="1800" b="1" dirty="0">
                <a:solidFill>
                  <a:schemeClr val="bg1"/>
                </a:solidFill>
              </a:rPr>
              <a:t> and </a:t>
            </a:r>
            <a:r>
              <a:rPr lang="fi-FI" sz="1800" b="1" dirty="0" err="1">
                <a:solidFill>
                  <a:schemeClr val="bg1"/>
                </a:solidFill>
              </a:rPr>
              <a:t>ease</a:t>
            </a:r>
            <a:r>
              <a:rPr lang="fi-FI" sz="1800" b="1" dirty="0">
                <a:solidFill>
                  <a:schemeClr val="bg1"/>
                </a:solidFill>
              </a:rPr>
              <a:t> for transport </a:t>
            </a:r>
            <a:r>
              <a:rPr lang="fi-FI" sz="1800" b="1" dirty="0" err="1" smtClean="0">
                <a:solidFill>
                  <a:schemeClr val="bg1"/>
                </a:solidFill>
              </a:rPr>
              <a:t>users</a:t>
            </a:r>
            <a:r>
              <a:rPr lang="fi-FI" sz="1800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fi-FI" sz="1800" b="1" dirty="0" smtClean="0">
                <a:solidFill>
                  <a:schemeClr val="bg1"/>
                </a:solidFill>
              </a:rPr>
              <a:t>Transport </a:t>
            </a:r>
            <a:r>
              <a:rPr lang="fi-FI" sz="1800" b="1" dirty="0" err="1">
                <a:solidFill>
                  <a:schemeClr val="bg1"/>
                </a:solidFill>
              </a:rPr>
              <a:t>services</a:t>
            </a:r>
            <a:r>
              <a:rPr lang="fi-FI" sz="1800" b="1" dirty="0">
                <a:solidFill>
                  <a:schemeClr val="bg1"/>
                </a:solidFill>
              </a:rPr>
              <a:t> </a:t>
            </a:r>
            <a:r>
              <a:rPr lang="fi-FI" sz="1800" b="1" dirty="0" err="1">
                <a:solidFill>
                  <a:schemeClr val="bg1"/>
                </a:solidFill>
              </a:rPr>
              <a:t>are</a:t>
            </a:r>
            <a:r>
              <a:rPr lang="fi-FI" sz="1800" b="1" dirty="0">
                <a:solidFill>
                  <a:schemeClr val="bg1"/>
                </a:solidFill>
              </a:rPr>
              <a:t> </a:t>
            </a:r>
            <a:r>
              <a:rPr lang="fi-FI" sz="1800" b="1" dirty="0" err="1">
                <a:solidFill>
                  <a:schemeClr val="bg1"/>
                </a:solidFill>
              </a:rPr>
              <a:t>built</a:t>
            </a:r>
            <a:r>
              <a:rPr lang="fi-FI" sz="1800" b="1" dirty="0">
                <a:solidFill>
                  <a:schemeClr val="bg1"/>
                </a:solidFill>
              </a:rPr>
              <a:t> </a:t>
            </a:r>
            <a:r>
              <a:rPr lang="fi-FI" sz="1800" b="1" dirty="0" err="1">
                <a:solidFill>
                  <a:schemeClr val="bg1"/>
                </a:solidFill>
              </a:rPr>
              <a:t>around</a:t>
            </a:r>
            <a:r>
              <a:rPr lang="fi-FI" sz="1800" b="1" dirty="0">
                <a:solidFill>
                  <a:schemeClr val="bg1"/>
                </a:solidFill>
              </a:rPr>
              <a:t> </a:t>
            </a:r>
            <a:r>
              <a:rPr lang="fi-FI" sz="1800" b="1" dirty="0" err="1">
                <a:solidFill>
                  <a:schemeClr val="bg1"/>
                </a:solidFill>
              </a:rPr>
              <a:t>customers</a:t>
            </a:r>
            <a:r>
              <a:rPr lang="fi-FI" sz="1800" b="1" dirty="0">
                <a:solidFill>
                  <a:schemeClr val="bg1"/>
                </a:solidFill>
              </a:rPr>
              <a:t>’ </a:t>
            </a:r>
            <a:r>
              <a:rPr lang="fi-FI" sz="1800" b="1" dirty="0" err="1">
                <a:solidFill>
                  <a:schemeClr val="bg1"/>
                </a:solidFill>
              </a:rPr>
              <a:t>needs</a:t>
            </a:r>
            <a:r>
              <a:rPr lang="fi-FI" sz="1800" b="1" dirty="0">
                <a:solidFill>
                  <a:schemeClr val="bg1"/>
                </a:solidFill>
              </a:rPr>
              <a:t> </a:t>
            </a:r>
            <a:r>
              <a:rPr lang="fi-FI" sz="1800" b="1" dirty="0" err="1">
                <a:solidFill>
                  <a:schemeClr val="bg1"/>
                </a:solidFill>
              </a:rPr>
              <a:t>while</a:t>
            </a:r>
            <a:r>
              <a:rPr lang="fi-FI" sz="1800" b="1" dirty="0">
                <a:solidFill>
                  <a:schemeClr val="bg1"/>
                </a:solidFill>
              </a:rPr>
              <a:t> </a:t>
            </a:r>
            <a:r>
              <a:rPr lang="fi-FI" sz="1800" b="1" dirty="0" err="1">
                <a:solidFill>
                  <a:schemeClr val="bg1"/>
                </a:solidFill>
              </a:rPr>
              <a:t>attaining</a:t>
            </a:r>
            <a:r>
              <a:rPr lang="fi-FI" sz="1800" b="1" dirty="0">
                <a:solidFill>
                  <a:schemeClr val="bg1"/>
                </a:solidFill>
              </a:rPr>
              <a:t> transport </a:t>
            </a:r>
            <a:r>
              <a:rPr lang="fi-FI" sz="1800" b="1" dirty="0" err="1">
                <a:solidFill>
                  <a:schemeClr val="bg1"/>
                </a:solidFill>
              </a:rPr>
              <a:t>policy</a:t>
            </a:r>
            <a:r>
              <a:rPr lang="fi-FI" sz="1800" b="1" dirty="0">
                <a:solidFill>
                  <a:schemeClr val="bg1"/>
                </a:solidFill>
              </a:rPr>
              <a:t> </a:t>
            </a:r>
            <a:r>
              <a:rPr lang="fi-FI" sz="1800" b="1" dirty="0" err="1">
                <a:solidFill>
                  <a:schemeClr val="bg1"/>
                </a:solidFill>
              </a:rPr>
              <a:t>objectives</a:t>
            </a:r>
            <a:r>
              <a:rPr lang="fi-FI" sz="18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fi-FI" sz="1800" b="1" dirty="0" err="1">
                <a:solidFill>
                  <a:schemeClr val="bg1"/>
                </a:solidFill>
              </a:rPr>
              <a:t>MaaS</a:t>
            </a:r>
            <a:r>
              <a:rPr lang="fi-FI" sz="1800" b="1" dirty="0">
                <a:solidFill>
                  <a:schemeClr val="bg1"/>
                </a:solidFill>
              </a:rPr>
              <a:t> </a:t>
            </a:r>
            <a:r>
              <a:rPr lang="fi-FI" sz="1800" b="1" dirty="0" err="1">
                <a:solidFill>
                  <a:schemeClr val="bg1"/>
                </a:solidFill>
              </a:rPr>
              <a:t>presents</a:t>
            </a:r>
            <a:r>
              <a:rPr lang="fi-FI" sz="1800" b="1" dirty="0">
                <a:solidFill>
                  <a:schemeClr val="bg1"/>
                </a:solidFill>
              </a:rPr>
              <a:t> </a:t>
            </a:r>
            <a:r>
              <a:rPr lang="fi-FI" sz="1800" b="1" dirty="0" err="1">
                <a:solidFill>
                  <a:schemeClr val="bg1"/>
                </a:solidFill>
              </a:rPr>
              <a:t>national</a:t>
            </a:r>
            <a:r>
              <a:rPr lang="fi-FI" sz="1800" b="1" dirty="0">
                <a:solidFill>
                  <a:schemeClr val="bg1"/>
                </a:solidFill>
              </a:rPr>
              <a:t> and </a:t>
            </a:r>
            <a:br>
              <a:rPr lang="fi-FI" sz="1800" b="1" dirty="0">
                <a:solidFill>
                  <a:schemeClr val="bg1"/>
                </a:solidFill>
              </a:rPr>
            </a:br>
            <a:r>
              <a:rPr lang="fi-FI" sz="1800" b="1" dirty="0" err="1">
                <a:solidFill>
                  <a:schemeClr val="bg1"/>
                </a:solidFill>
              </a:rPr>
              <a:t>global</a:t>
            </a:r>
            <a:r>
              <a:rPr lang="fi-FI" sz="1800" b="1" dirty="0">
                <a:solidFill>
                  <a:schemeClr val="bg1"/>
                </a:solidFill>
              </a:rPr>
              <a:t> business </a:t>
            </a:r>
            <a:r>
              <a:rPr lang="fi-FI" sz="1800" b="1" dirty="0" err="1">
                <a:solidFill>
                  <a:schemeClr val="bg1"/>
                </a:solidFill>
              </a:rPr>
              <a:t>opportunities</a:t>
            </a:r>
            <a:r>
              <a:rPr lang="fi-FI" sz="1800" b="1" dirty="0" smtClean="0">
                <a:solidFill>
                  <a:schemeClr val="bg1"/>
                </a:solidFill>
              </a:rPr>
              <a:t>.</a:t>
            </a:r>
            <a:endParaRPr lang="fi-FI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5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ila.tiimeri.fi/sites/vn-lvmvie/Yhteiset/Liikennepalvelulaki/liikennepalvelulaki-matkaketju-valk-taustalla-ilman-teksti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b="19207"/>
          <a:stretch/>
        </p:blipFill>
        <p:spPr bwMode="auto">
          <a:xfrm>
            <a:off x="190660" y="2249645"/>
            <a:ext cx="8531486" cy="275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Basic </a:t>
            </a:r>
            <a:r>
              <a:rPr lang="fi-FI" dirty="0" err="1" smtClean="0"/>
              <a:t>principles</a:t>
            </a:r>
            <a:r>
              <a:rPr lang="fi-FI" dirty="0" smtClean="0"/>
              <a:t> on </a:t>
            </a:r>
            <a:r>
              <a:rPr lang="fi-FI" dirty="0" err="1" smtClean="0"/>
              <a:t>enabling</a:t>
            </a:r>
            <a:r>
              <a:rPr lang="fi-FI" dirty="0" smtClean="0"/>
              <a:t> </a:t>
            </a:r>
            <a:r>
              <a:rPr lang="fi-FI" dirty="0" err="1" smtClean="0"/>
              <a:t>MaaS</a:t>
            </a:r>
            <a:r>
              <a:rPr lang="fi-FI" dirty="0" smtClean="0"/>
              <a:t> and </a:t>
            </a:r>
            <a:r>
              <a:rPr lang="fi-FI" dirty="0" err="1" smtClean="0"/>
              <a:t>travel</a:t>
            </a:r>
            <a:r>
              <a:rPr lang="fi-FI" dirty="0" smtClean="0"/>
              <a:t> </a:t>
            </a:r>
            <a:r>
              <a:rPr lang="fi-FI" dirty="0" err="1" smtClean="0"/>
              <a:t>chains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193" y="914963"/>
            <a:ext cx="8198421" cy="134364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Customer centricity</a:t>
            </a:r>
          </a:p>
          <a:p>
            <a:r>
              <a:rPr lang="en-US" dirty="0" smtClean="0"/>
              <a:t>Easier market access &amp; use of data – more room for innovation</a:t>
            </a:r>
          </a:p>
          <a:p>
            <a:r>
              <a:rPr lang="en-US" dirty="0" err="1" smtClean="0"/>
              <a:t>Unfragmented</a:t>
            </a:r>
            <a:r>
              <a:rPr lang="en-US" dirty="0" smtClean="0"/>
              <a:t> transport legislation, streamlining across modes and services</a:t>
            </a:r>
          </a:p>
          <a:p>
            <a:r>
              <a:rPr lang="en-US" dirty="0" smtClean="0"/>
              <a:t>Technology neutral rules</a:t>
            </a:r>
          </a:p>
          <a:p>
            <a:r>
              <a:rPr lang="en-US" dirty="0" smtClean="0"/>
              <a:t>Sustainability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790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3"/>
          </p:nvPr>
        </p:nvSpPr>
        <p:spPr>
          <a:xfrm>
            <a:off x="0" y="4350345"/>
            <a:ext cx="9144000" cy="432048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Transport and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communications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networks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2" name="Suorakulmio 11"/>
          <p:cNvSpPr/>
          <p:nvPr/>
        </p:nvSpPr>
        <p:spPr>
          <a:xfrm>
            <a:off x="467543" y="1205099"/>
            <a:ext cx="4658061" cy="18133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2" charset="0"/>
                <a:ea typeface="ＭＳ Ｐゴシック" pitchFamily="-12" charset="-128"/>
              </a:rPr>
              <a:t>Better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2" charset="0"/>
                <a:ea typeface="ＭＳ Ｐゴシック" pitchFamily="-12" charset="-128"/>
              </a:rPr>
              <a:t> and </a:t>
            </a: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2" charset="0"/>
                <a:ea typeface="ＭＳ Ｐゴシック" pitchFamily="-12" charset="-128"/>
              </a:rPr>
              <a:t>more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2" charset="0"/>
                <a:ea typeface="ＭＳ Ｐゴシック" pitchFamily="-12" charset="-128"/>
              </a:rPr>
              <a:t> </a:t>
            </a: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2" charset="0"/>
                <a:ea typeface="ＭＳ Ｐゴシック" pitchFamily="-12" charset="-128"/>
              </a:rPr>
              <a:t>agile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2" charset="0"/>
                <a:ea typeface="ＭＳ Ｐゴシック" pitchFamily="-12" charset="-128"/>
              </a:rPr>
              <a:t> </a:t>
            </a: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2" charset="0"/>
                <a:ea typeface="ＭＳ Ｐゴシック" pitchFamily="-12" charset="-128"/>
              </a:rPr>
              <a:t>services</a:t>
            </a:r>
            <a:endParaRPr kumimoji="0" lang="fi-FI" sz="1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-12" charset="0"/>
              <a:ea typeface="ＭＳ Ｐゴシック" pitchFamily="-12" charset="-128"/>
            </a:endParaRPr>
          </a:p>
        </p:txBody>
      </p:sp>
      <p:sp>
        <p:nvSpPr>
          <p:cNvPr id="13" name="Suorakulmio 12"/>
          <p:cNvSpPr/>
          <p:nvPr/>
        </p:nvSpPr>
        <p:spPr>
          <a:xfrm>
            <a:off x="467543" y="2174394"/>
            <a:ext cx="3051833" cy="18133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2" charset="0"/>
                <a:ea typeface="ＭＳ Ｐゴシック" pitchFamily="-12" charset="-128"/>
              </a:rPr>
              <a:t>Data </a:t>
            </a: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2" charset="0"/>
                <a:ea typeface="ＭＳ Ｐゴシック" pitchFamily="-12" charset="-128"/>
              </a:rPr>
              <a:t>utilisation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2" charset="0"/>
                <a:ea typeface="ＭＳ Ｐゴシック" pitchFamily="-12" charset="-128"/>
              </a:rPr>
              <a:t> and </a:t>
            </a: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2" charset="0"/>
                <a:ea typeface="ＭＳ Ｐゴシック" pitchFamily="-12" charset="-128"/>
              </a:rPr>
              <a:t>regulation</a:t>
            </a:r>
            <a:endParaRPr kumimoji="0" lang="fi-FI" sz="1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-12" charset="0"/>
              <a:ea typeface="ＭＳ Ｐゴシック" pitchFamily="-12" charset="-128"/>
            </a:endParaRPr>
          </a:p>
        </p:txBody>
      </p:sp>
      <p:sp>
        <p:nvSpPr>
          <p:cNvPr id="14" name="Suorakulmio 13"/>
          <p:cNvSpPr/>
          <p:nvPr/>
        </p:nvSpPr>
        <p:spPr>
          <a:xfrm>
            <a:off x="467544" y="3145485"/>
            <a:ext cx="3733940" cy="18133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2" charset="0"/>
                <a:ea typeface="ＭＳ Ｐゴシック" pitchFamily="-12" charset="-128"/>
              </a:rPr>
              <a:t>Deregulation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2" charset="0"/>
                <a:ea typeface="ＭＳ Ｐゴシック" pitchFamily="-12" charset="-128"/>
              </a:rPr>
              <a:t> and market </a:t>
            </a: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2" charset="0"/>
                <a:ea typeface="ＭＳ Ｐゴシック" pitchFamily="-12" charset="-128"/>
              </a:rPr>
              <a:t>access</a:t>
            </a:r>
            <a:endParaRPr kumimoji="0" lang="fi-FI" sz="1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-12" charset="0"/>
              <a:ea typeface="ＭＳ Ｐゴシック" pitchFamily="-12" charset="-128"/>
            </a:endParaRPr>
          </a:p>
        </p:txBody>
      </p:sp>
      <p:sp>
        <p:nvSpPr>
          <p:cNvPr id="20" name="Suorakulmio 19"/>
          <p:cNvSpPr/>
          <p:nvPr/>
        </p:nvSpPr>
        <p:spPr>
          <a:xfrm>
            <a:off x="3815916" y="1777866"/>
            <a:ext cx="5130432" cy="18133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2" charset="0"/>
                <a:ea typeface="ＭＳ Ｐゴシック" pitchFamily="-12" charset="-128"/>
              </a:rPr>
              <a:t>MaaS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2" charset="0"/>
                <a:ea typeface="ＭＳ Ｐゴシック" pitchFamily="-12" charset="-128"/>
              </a:rPr>
              <a:t> </a:t>
            </a: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2" charset="0"/>
                <a:ea typeface="ＭＳ Ｐゴシック" pitchFamily="-12" charset="-128"/>
              </a:rPr>
              <a:t>operators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2" charset="0"/>
                <a:ea typeface="ＭＳ Ｐゴシック" pitchFamily="-12" charset="-128"/>
              </a:rPr>
              <a:t>, </a:t>
            </a: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2" charset="0"/>
                <a:ea typeface="ＭＳ Ｐゴシック" pitchFamily="-12" charset="-128"/>
              </a:rPr>
              <a:t>apps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2" charset="0"/>
                <a:ea typeface="ＭＳ Ｐゴシック" pitchFamily="-12" charset="-128"/>
              </a:rPr>
              <a:t>, </a:t>
            </a: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2" charset="0"/>
                <a:ea typeface="ＭＳ Ｐゴシック" pitchFamily="-12" charset="-128"/>
              </a:rPr>
              <a:t>platforms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2" charset="0"/>
                <a:ea typeface="ＭＳ Ｐゴシック" pitchFamily="-12" charset="-128"/>
              </a:rPr>
              <a:t>, etc.</a:t>
            </a:r>
          </a:p>
        </p:txBody>
      </p:sp>
      <p:sp>
        <p:nvSpPr>
          <p:cNvPr id="21" name="Suorakulmio 20"/>
          <p:cNvSpPr/>
          <p:nvPr/>
        </p:nvSpPr>
        <p:spPr>
          <a:xfrm>
            <a:off x="3815916" y="1506767"/>
            <a:ext cx="1656184" cy="25603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SERVICES</a:t>
            </a:r>
          </a:p>
        </p:txBody>
      </p:sp>
      <p:sp>
        <p:nvSpPr>
          <p:cNvPr id="22" name="Suorakulmio 21"/>
          <p:cNvSpPr/>
          <p:nvPr/>
        </p:nvSpPr>
        <p:spPr>
          <a:xfrm>
            <a:off x="3815432" y="2709751"/>
            <a:ext cx="5130432" cy="24622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2" charset="0"/>
                <a:ea typeface="ＭＳ Ｐゴシック" pitchFamily="-12" charset="-128"/>
              </a:rPr>
              <a:t>Enabling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2" charset="0"/>
                <a:ea typeface="ＭＳ Ｐゴシック" pitchFamily="-12" charset="-128"/>
              </a:rPr>
              <a:t> </a:t>
            </a: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2" charset="0"/>
                <a:ea typeface="ＭＳ Ｐゴシック" pitchFamily="-12" charset="-128"/>
              </a:rPr>
              <a:t>digital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2" charset="0"/>
                <a:ea typeface="ＭＳ Ｐゴシック" pitchFamily="-12" charset="-128"/>
              </a:rPr>
              <a:t> </a:t>
            </a: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2" charset="0"/>
                <a:ea typeface="ＭＳ Ｐゴシック" pitchFamily="-12" charset="-128"/>
              </a:rPr>
              <a:t>services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2" charset="0"/>
                <a:ea typeface="ＭＳ Ｐゴシック" pitchFamily="-12" charset="-128"/>
              </a:rPr>
              <a:t>: </a:t>
            </a: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2" charset="0"/>
                <a:ea typeface="ＭＳ Ｐゴシック" pitchFamily="-12" charset="-128"/>
              </a:rPr>
              <a:t>APIs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2" charset="0"/>
                <a:ea typeface="ＭＳ Ｐゴシック" pitchFamily="-12" charset="-128"/>
              </a:rPr>
              <a:t>, open </a:t>
            </a:r>
            <a:r>
              <a:rPr kumimoji="0" lang="fi-FI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2" charset="0"/>
                <a:ea typeface="ＭＳ Ｐゴシック" pitchFamily="-12" charset="-128"/>
              </a:rPr>
              <a:t>data</a:t>
            </a:r>
            <a:endParaRPr kumimoji="0" lang="fi-FI" sz="1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-12" charset="0"/>
              <a:ea typeface="ＭＳ Ｐゴシック" pitchFamily="-12" charset="-128"/>
            </a:endParaRPr>
          </a:p>
        </p:txBody>
      </p:sp>
      <p:sp>
        <p:nvSpPr>
          <p:cNvPr id="23" name="Suorakulmio 22"/>
          <p:cNvSpPr/>
          <p:nvPr/>
        </p:nvSpPr>
        <p:spPr>
          <a:xfrm>
            <a:off x="3815916" y="2457092"/>
            <a:ext cx="1656184" cy="27289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DATA</a:t>
            </a:r>
          </a:p>
        </p:txBody>
      </p:sp>
      <p:sp>
        <p:nvSpPr>
          <p:cNvPr id="11" name="Otsikko 2"/>
          <p:cNvSpPr>
            <a:spLocks noGrp="1"/>
          </p:cNvSpPr>
          <p:nvPr>
            <p:ph type="title"/>
            <p:extLst/>
          </p:nvPr>
        </p:nvSpPr>
        <p:spPr>
          <a:xfrm>
            <a:off x="357193" y="177800"/>
            <a:ext cx="8429625" cy="728198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chemeClr val="bg1"/>
                </a:solidFill>
              </a:rPr>
              <a:t>Act on Transport Services</a:t>
            </a:r>
          </a:p>
        </p:txBody>
      </p:sp>
    </p:spTree>
    <p:extLst>
      <p:ext uri="{BB962C8B-B14F-4D97-AF65-F5344CB8AC3E}">
        <p14:creationId xmlns:p14="http://schemas.microsoft.com/office/powerpoint/2010/main" val="308734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7193" y="0"/>
            <a:ext cx="8429625" cy="1440000"/>
          </a:xfrm>
        </p:spPr>
        <p:txBody>
          <a:bodyPr>
            <a:noAutofit/>
          </a:bodyPr>
          <a:lstStyle/>
          <a:p>
            <a:r>
              <a:rPr lang="fi-FI" sz="3000" dirty="0">
                <a:solidFill>
                  <a:schemeClr val="bg1"/>
                </a:solidFill>
              </a:rPr>
              <a:t>With the help of data – </a:t>
            </a:r>
            <a:br>
              <a:rPr lang="fi-FI" sz="3000" dirty="0">
                <a:solidFill>
                  <a:schemeClr val="bg1"/>
                </a:solidFill>
              </a:rPr>
            </a:br>
            <a:r>
              <a:rPr lang="fi-FI" sz="3000" dirty="0" err="1">
                <a:solidFill>
                  <a:schemeClr val="bg1"/>
                </a:solidFill>
              </a:rPr>
              <a:t>interoperable</a:t>
            </a:r>
            <a:r>
              <a:rPr lang="fi-FI" sz="3000" dirty="0">
                <a:solidFill>
                  <a:schemeClr val="bg1"/>
                </a:solidFill>
              </a:rPr>
              <a:t> </a:t>
            </a:r>
            <a:r>
              <a:rPr lang="fi-FI" sz="3000" dirty="0" err="1">
                <a:solidFill>
                  <a:schemeClr val="bg1"/>
                </a:solidFill>
              </a:rPr>
              <a:t>mobility</a:t>
            </a:r>
            <a:r>
              <a:rPr lang="fi-FI" sz="3000" dirty="0">
                <a:solidFill>
                  <a:schemeClr val="bg1"/>
                </a:solidFill>
              </a:rPr>
              <a:t> </a:t>
            </a:r>
            <a:r>
              <a:rPr lang="fi-FI" sz="3000" dirty="0" err="1">
                <a:solidFill>
                  <a:schemeClr val="bg1"/>
                </a:solidFill>
              </a:rPr>
              <a:t>ecosystem</a:t>
            </a:r>
            <a:endParaRPr lang="en-GB" sz="3000" dirty="0">
              <a:solidFill>
                <a:schemeClr val="bg1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3ADEFC-2778-6B49-9C82-2158FE27C40E}" type="slidenum">
              <a:rPr kumimoji="0" lang="fi-FI" sz="75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7" name="Kaaviokuva 6"/>
          <p:cNvGraphicFramePr/>
          <p:nvPr>
            <p:extLst>
              <p:ext uri="{D42A27DB-BD31-4B8C-83A1-F6EECF244321}">
                <p14:modId xmlns:p14="http://schemas.microsoft.com/office/powerpoint/2010/main" val="1164471717"/>
              </p:ext>
            </p:extLst>
          </p:nvPr>
        </p:nvGraphicFramePr>
        <p:xfrm>
          <a:off x="357193" y="1635646"/>
          <a:ext cx="8429625" cy="3081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725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600" dirty="0" err="1" smtClean="0"/>
              <a:t>Enabling</a:t>
            </a:r>
            <a:r>
              <a:rPr lang="fi-FI" sz="2600" dirty="0" smtClean="0"/>
              <a:t> </a:t>
            </a:r>
            <a:r>
              <a:rPr lang="fi-FI" sz="2600" dirty="0" err="1" smtClean="0"/>
              <a:t>easy</a:t>
            </a:r>
            <a:r>
              <a:rPr lang="fi-FI" sz="2600" dirty="0" smtClean="0"/>
              <a:t> </a:t>
            </a:r>
            <a:r>
              <a:rPr lang="fi-FI" sz="2600" dirty="0" err="1" smtClean="0"/>
              <a:t>travel</a:t>
            </a:r>
            <a:r>
              <a:rPr lang="fi-FI" sz="2600" dirty="0" smtClean="0"/>
              <a:t> </a:t>
            </a:r>
            <a:r>
              <a:rPr lang="fi-FI" sz="2600" dirty="0" err="1" smtClean="0"/>
              <a:t>chains</a:t>
            </a:r>
            <a:r>
              <a:rPr lang="fi-FI" sz="2600" dirty="0" smtClean="0"/>
              <a:t> in </a:t>
            </a:r>
            <a:r>
              <a:rPr lang="fi-FI" sz="2600" dirty="0" err="1" smtClean="0"/>
              <a:t>the</a:t>
            </a:r>
            <a:r>
              <a:rPr lang="fi-FI" sz="2600" dirty="0" smtClean="0"/>
              <a:t> Act on Transport Services</a:t>
            </a:r>
            <a:endParaRPr lang="fi-FI" sz="2600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6472076"/>
              </p:ext>
            </p:extLst>
          </p:nvPr>
        </p:nvGraphicFramePr>
        <p:xfrm>
          <a:off x="350836" y="1040376"/>
          <a:ext cx="7101524" cy="14495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50762">
                  <a:extLst>
                    <a:ext uri="{9D8B030D-6E8A-4147-A177-3AD203B41FA5}">
                      <a16:colId xmlns:a16="http://schemas.microsoft.com/office/drawing/2014/main" val="2221479635"/>
                    </a:ext>
                  </a:extLst>
                </a:gridCol>
                <a:gridCol w="3550762">
                  <a:extLst>
                    <a:ext uri="{9D8B030D-6E8A-4147-A177-3AD203B41FA5}">
                      <a16:colId xmlns:a16="http://schemas.microsoft.com/office/drawing/2014/main" val="3019974056"/>
                    </a:ext>
                  </a:extLst>
                </a:gridCol>
              </a:tblGrid>
              <a:tr h="770474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Essential data on mobility services </a:t>
                      </a:r>
                      <a:b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(APIs)</a:t>
                      </a:r>
                      <a:endParaRPr lang="fi-FI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Anonymous single tickets (interoperability of ticket and payment systems)</a:t>
                      </a:r>
                      <a:endParaRPr lang="fi-FI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315895"/>
                  </a:ext>
                </a:extLst>
              </a:tr>
              <a:tr h="62656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fi-FI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transport </a:t>
                      </a:r>
                      <a:r>
                        <a:rPr lang="fi-FI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modes</a:t>
                      </a:r>
                      <a:r>
                        <a:rPr lang="fi-FI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</a:t>
                      </a:r>
                      <a:r>
                        <a:rPr lang="fi-FI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services</a:t>
                      </a:r>
                      <a:endParaRPr lang="fi-FI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Road and </a:t>
                      </a:r>
                      <a:r>
                        <a:rPr lang="fi-FI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</a:t>
                      </a:r>
                      <a:r>
                        <a:rPr lang="fi-FI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transport </a:t>
                      </a:r>
                      <a:r>
                        <a:rPr lang="fi-FI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services</a:t>
                      </a:r>
                      <a:endParaRPr lang="fi-FI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538631"/>
                  </a:ext>
                </a:extLst>
              </a:tr>
            </a:tbl>
          </a:graphicData>
        </a:graphic>
      </p:graphicFrame>
      <p:graphicFrame>
        <p:nvGraphicFramePr>
          <p:cNvPr id="5" name="Sisällön paikkamerkk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85371"/>
              </p:ext>
            </p:extLst>
          </p:nvPr>
        </p:nvGraphicFramePr>
        <p:xfrm>
          <a:off x="350836" y="2764912"/>
          <a:ext cx="7101524" cy="1693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9263">
                  <a:extLst>
                    <a:ext uri="{9D8B030D-6E8A-4147-A177-3AD203B41FA5}">
                      <a16:colId xmlns:a16="http://schemas.microsoft.com/office/drawing/2014/main" val="2221479635"/>
                    </a:ext>
                  </a:extLst>
                </a:gridCol>
                <a:gridCol w="3542261">
                  <a:extLst>
                    <a:ext uri="{9D8B030D-6E8A-4147-A177-3AD203B41FA5}">
                      <a16:colId xmlns:a16="http://schemas.microsoft.com/office/drawing/2014/main" val="3019974056"/>
                    </a:ext>
                  </a:extLst>
                </a:gridCol>
              </a:tblGrid>
              <a:tr h="626567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concerning the use of transport services</a:t>
                      </a:r>
                      <a:endParaRPr lang="fi-FI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tickets </a:t>
                      </a:r>
                      <a:b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(with an account in a digital service)</a:t>
                      </a:r>
                      <a:endParaRPr lang="fi-FI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315895"/>
                  </a:ext>
                </a:extLst>
              </a:tr>
              <a:tr h="62656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Source Sans Pro Light"/>
                        </a:rPr>
                        <a:t>Open </a:t>
                      </a:r>
                      <a:r>
                        <a:rPr lang="fi-FI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interface</a:t>
                      </a:r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Source Sans Pro Light"/>
                        </a:rPr>
                        <a:t> of </a:t>
                      </a:r>
                      <a:r>
                        <a:rPr lang="fi-FI" sz="1600" dirty="0" err="1" smtClean="0">
                          <a:solidFill>
                            <a:schemeClr val="tx1"/>
                          </a:solidFill>
                          <a:latin typeface="Source Sans Pro Light"/>
                        </a:rPr>
                        <a:t>the</a:t>
                      </a:r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Source Sans Pro Light"/>
                        </a:rPr>
                        <a:t> </a:t>
                      </a:r>
                      <a:r>
                        <a:rPr lang="fi-FI" sz="1600" dirty="0" err="1" smtClean="0">
                          <a:solidFill>
                            <a:schemeClr val="tx1"/>
                          </a:solidFill>
                          <a:latin typeface="Source Sans Pro Light"/>
                        </a:rPr>
                        <a:t>Finnish</a:t>
                      </a:r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Source Sans Pro Light"/>
                        </a:rPr>
                        <a:t> Transport </a:t>
                      </a:r>
                      <a:r>
                        <a:rPr lang="fi-FI" sz="1600" dirty="0" err="1" smtClean="0">
                          <a:solidFill>
                            <a:schemeClr val="tx1"/>
                          </a:solidFill>
                          <a:latin typeface="Source Sans Pro Light"/>
                        </a:rPr>
                        <a:t>Agency</a:t>
                      </a:r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Source Sans Pro Light"/>
                        </a:rPr>
                        <a:t> (</a:t>
                      </a:r>
                      <a:r>
                        <a:rPr lang="fi-FI" sz="1600" dirty="0" err="1" smtClean="0">
                          <a:solidFill>
                            <a:schemeClr val="tx1"/>
                          </a:solidFill>
                          <a:latin typeface="Source Sans Pro Light"/>
                        </a:rPr>
                        <a:t>anonymous</a:t>
                      </a:r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Source Sans Pro Light"/>
                        </a:rPr>
                        <a:t> and </a:t>
                      </a:r>
                      <a:r>
                        <a:rPr lang="fi-FI" sz="1600" dirty="0" err="1" smtClean="0">
                          <a:solidFill>
                            <a:schemeClr val="tx1"/>
                          </a:solidFill>
                          <a:latin typeface="Source Sans Pro Light"/>
                        </a:rPr>
                        <a:t>non-anonymous</a:t>
                      </a:r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Source Sans Pro Light"/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Source Sans Pro Light"/>
                        </a:rPr>
                        <a:t>Open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Seasonal</a:t>
                      </a:r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tickets</a:t>
                      </a:r>
                      <a:endParaRPr lang="fi-FI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</a:t>
                      </a:r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senior </a:t>
                      </a:r>
                      <a:r>
                        <a:rPr lang="fi-FI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discounts</a:t>
                      </a:r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etc.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transport </a:t>
                      </a:r>
                      <a:r>
                        <a:rPr lang="fi-FI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modes</a:t>
                      </a:r>
                      <a:endParaRPr lang="fi-FI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transport </a:t>
                      </a:r>
                      <a:r>
                        <a:rPr lang="fi-FI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services</a:t>
                      </a:r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538631"/>
                  </a:ext>
                </a:extLst>
              </a:tr>
            </a:tbl>
          </a:graphicData>
        </a:graphic>
      </p:graphicFrame>
      <p:sp>
        <p:nvSpPr>
          <p:cNvPr id="6" name="Nuoli oikealle 5"/>
          <p:cNvSpPr/>
          <p:nvPr/>
        </p:nvSpPr>
        <p:spPr>
          <a:xfrm>
            <a:off x="7595718" y="3120867"/>
            <a:ext cx="1312388" cy="1225296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i-FI" sz="1400" b="1" dirty="0" err="1">
                <a:solidFill>
                  <a:schemeClr val="tx2"/>
                </a:solidFill>
                <a:latin typeface="Source Sans Pro Light"/>
              </a:rPr>
              <a:t>Phase</a:t>
            </a:r>
            <a:r>
              <a:rPr lang="fi-FI" sz="1400" b="1" dirty="0">
                <a:solidFill>
                  <a:schemeClr val="tx2"/>
                </a:solidFill>
                <a:latin typeface="Source Sans Pro Light"/>
              </a:rPr>
              <a:t> </a:t>
            </a:r>
            <a:r>
              <a:rPr lang="fi-FI" sz="1400" b="1" dirty="0" smtClean="0">
                <a:solidFill>
                  <a:schemeClr val="tx2"/>
                </a:solidFill>
                <a:latin typeface="Source Sans Pro Light"/>
              </a:rPr>
              <a:t>II</a:t>
            </a:r>
            <a:br>
              <a:rPr lang="fi-FI" sz="1400" b="1" dirty="0" smtClean="0">
                <a:solidFill>
                  <a:schemeClr val="tx2"/>
                </a:solidFill>
                <a:latin typeface="Source Sans Pro Light"/>
              </a:rPr>
            </a:br>
            <a:r>
              <a:rPr lang="fi-FI" sz="1400" b="1" dirty="0" smtClean="0">
                <a:solidFill>
                  <a:schemeClr val="tx2"/>
                </a:solidFill>
                <a:latin typeface="Source Sans Pro Light"/>
              </a:rPr>
              <a:t>7/2018</a:t>
            </a:r>
          </a:p>
          <a:p>
            <a:pPr algn="ctr"/>
            <a:r>
              <a:rPr lang="fi-FI" sz="1400" b="1" dirty="0" smtClean="0">
                <a:solidFill>
                  <a:schemeClr val="tx2"/>
                </a:solidFill>
                <a:latin typeface="Source Sans Pro Light"/>
              </a:rPr>
              <a:t>1/2019</a:t>
            </a:r>
            <a:endParaRPr lang="fi-FI" sz="1400" b="1" dirty="0">
              <a:solidFill>
                <a:schemeClr val="tx2"/>
              </a:solidFill>
              <a:latin typeface="Source Sans Pro Light"/>
            </a:endParaRPr>
          </a:p>
        </p:txBody>
      </p:sp>
      <p:sp>
        <p:nvSpPr>
          <p:cNvPr id="7" name="Nuoli oikealle 6"/>
          <p:cNvSpPr/>
          <p:nvPr/>
        </p:nvSpPr>
        <p:spPr>
          <a:xfrm>
            <a:off x="7595718" y="1330256"/>
            <a:ext cx="1312388" cy="115964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i-FI" sz="1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fi-FI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pPr algn="ctr"/>
            <a:r>
              <a:rPr lang="fi-FI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1/2018</a:t>
            </a:r>
            <a:endParaRPr lang="fi-FI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54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/>
        </p:nvSpPr>
        <p:spPr bwMode="auto">
          <a:xfrm>
            <a:off x="0" y="3437101"/>
            <a:ext cx="9144000" cy="134675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2" charset="0"/>
              <a:ea typeface="ＭＳ Ｐゴシック" pitchFamily="-12" charset="-128"/>
              <a:cs typeface="ＭＳ Ｐゴシック" pitchFamily="-12" charset="-128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56791" y="417443"/>
            <a:ext cx="6630027" cy="1086551"/>
          </a:xfrm>
        </p:spPr>
        <p:txBody>
          <a:bodyPr>
            <a:normAutofit/>
          </a:bodyPr>
          <a:lstStyle/>
          <a:p>
            <a:r>
              <a:rPr lang="fi-FI" sz="3600" dirty="0" err="1" smtClean="0">
                <a:solidFill>
                  <a:schemeClr val="bg1"/>
                </a:solidFill>
              </a:rPr>
              <a:t>Are</a:t>
            </a:r>
            <a:r>
              <a:rPr lang="fi-FI" sz="3600" dirty="0" smtClean="0">
                <a:solidFill>
                  <a:schemeClr val="bg1"/>
                </a:solidFill>
              </a:rPr>
              <a:t> </a:t>
            </a:r>
            <a:r>
              <a:rPr lang="fi-FI" sz="3600" dirty="0" err="1" smtClean="0">
                <a:solidFill>
                  <a:schemeClr val="bg1"/>
                </a:solidFill>
              </a:rPr>
              <a:t>we</a:t>
            </a:r>
            <a:r>
              <a:rPr lang="fi-FI" sz="3600" dirty="0" smtClean="0">
                <a:solidFill>
                  <a:schemeClr val="bg1"/>
                </a:solidFill>
              </a:rPr>
              <a:t> </a:t>
            </a:r>
            <a:r>
              <a:rPr lang="fi-FI" sz="3600" dirty="0" err="1" smtClean="0">
                <a:solidFill>
                  <a:schemeClr val="bg1"/>
                </a:solidFill>
              </a:rPr>
              <a:t>there</a:t>
            </a:r>
            <a:r>
              <a:rPr lang="fi-FI" sz="3600" dirty="0" smtClean="0">
                <a:solidFill>
                  <a:schemeClr val="bg1"/>
                </a:solidFill>
              </a:rPr>
              <a:t> </a:t>
            </a:r>
            <a:r>
              <a:rPr lang="fi-FI" sz="3600" dirty="0" err="1" smtClean="0">
                <a:solidFill>
                  <a:schemeClr val="bg1"/>
                </a:solidFill>
              </a:rPr>
              <a:t>yet</a:t>
            </a:r>
            <a:r>
              <a:rPr lang="fi-FI" sz="3600" dirty="0" smtClean="0">
                <a:solidFill>
                  <a:schemeClr val="bg1"/>
                </a:solidFill>
              </a:rPr>
              <a:t>?</a:t>
            </a:r>
            <a:endParaRPr lang="fi-FI" sz="3600" dirty="0">
              <a:solidFill>
                <a:schemeClr val="bg1"/>
              </a:solidFill>
            </a:endParaRP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350843" y="1639956"/>
            <a:ext cx="8435975" cy="3003481"/>
          </a:xfrm>
        </p:spPr>
        <p:txBody>
          <a:bodyPr/>
          <a:lstStyle/>
          <a:p>
            <a:r>
              <a:rPr lang="fi-FI" dirty="0" err="1" smtClean="0">
                <a:solidFill>
                  <a:schemeClr val="bg1"/>
                </a:solidFill>
              </a:rPr>
              <a:t>The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demand</a:t>
            </a:r>
            <a:r>
              <a:rPr lang="fi-FI" dirty="0" smtClean="0">
                <a:solidFill>
                  <a:schemeClr val="bg1"/>
                </a:solidFill>
              </a:rPr>
              <a:t> for taxi </a:t>
            </a:r>
            <a:r>
              <a:rPr lang="fi-FI" dirty="0" err="1" smtClean="0">
                <a:solidFill>
                  <a:schemeClr val="bg1"/>
                </a:solidFill>
              </a:rPr>
              <a:t>permissions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has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risen</a:t>
            </a:r>
            <a:r>
              <a:rPr lang="fi-FI" dirty="0" smtClean="0">
                <a:solidFill>
                  <a:schemeClr val="bg1"/>
                </a:solidFill>
              </a:rPr>
              <a:t>.</a:t>
            </a:r>
          </a:p>
          <a:p>
            <a:r>
              <a:rPr lang="fi-FI" dirty="0" err="1" smtClean="0">
                <a:solidFill>
                  <a:schemeClr val="bg1"/>
                </a:solidFill>
              </a:rPr>
              <a:t>Finnish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MaaS-operators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are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creating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new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services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with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the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assistance</a:t>
            </a:r>
            <a:r>
              <a:rPr lang="fi-FI" dirty="0" smtClean="0">
                <a:solidFill>
                  <a:schemeClr val="bg1"/>
                </a:solidFill>
              </a:rPr>
              <a:t> of </a:t>
            </a:r>
            <a:r>
              <a:rPr lang="fi-FI" dirty="0" err="1" smtClean="0">
                <a:solidFill>
                  <a:schemeClr val="bg1"/>
                </a:solidFill>
              </a:rPr>
              <a:t>new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legislation</a:t>
            </a:r>
            <a:r>
              <a:rPr lang="fi-FI" dirty="0" smtClean="0">
                <a:solidFill>
                  <a:schemeClr val="bg1"/>
                </a:solidFill>
              </a:rPr>
              <a:t> – data </a:t>
            </a:r>
            <a:r>
              <a:rPr lang="fi-FI" dirty="0" err="1" smtClean="0">
                <a:solidFill>
                  <a:schemeClr val="bg1"/>
                </a:solidFill>
              </a:rPr>
              <a:t>sharing</a:t>
            </a:r>
            <a:r>
              <a:rPr lang="fi-FI" dirty="0" smtClean="0">
                <a:solidFill>
                  <a:schemeClr val="bg1"/>
                </a:solidFill>
              </a:rPr>
              <a:t> is </a:t>
            </a:r>
            <a:r>
              <a:rPr lang="fi-FI" dirty="0" err="1" smtClean="0">
                <a:solidFill>
                  <a:schemeClr val="bg1"/>
                </a:solidFill>
              </a:rPr>
              <a:t>the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key</a:t>
            </a:r>
            <a:r>
              <a:rPr lang="fi-FI" dirty="0" smtClean="0">
                <a:solidFill>
                  <a:schemeClr val="bg1"/>
                </a:solidFill>
              </a:rPr>
              <a:t>. </a:t>
            </a:r>
          </a:p>
          <a:p>
            <a:r>
              <a:rPr lang="fi-FI" dirty="0">
                <a:solidFill>
                  <a:schemeClr val="bg1"/>
                </a:solidFill>
              </a:rPr>
              <a:t>Finland </a:t>
            </a:r>
            <a:r>
              <a:rPr lang="fi-FI" dirty="0" err="1">
                <a:solidFill>
                  <a:schemeClr val="bg1"/>
                </a:solidFill>
              </a:rPr>
              <a:t>continues</a:t>
            </a:r>
            <a:r>
              <a:rPr lang="fi-FI" dirty="0">
                <a:solidFill>
                  <a:schemeClr val="bg1"/>
                </a:solidFill>
              </a:rPr>
              <a:t> to </a:t>
            </a:r>
            <a:r>
              <a:rPr lang="fi-FI" dirty="0" err="1">
                <a:solidFill>
                  <a:schemeClr val="bg1"/>
                </a:solidFill>
              </a:rPr>
              <a:t>encourage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trials</a:t>
            </a:r>
            <a:r>
              <a:rPr lang="fi-FI" dirty="0">
                <a:solidFill>
                  <a:schemeClr val="bg1"/>
                </a:solidFill>
              </a:rPr>
              <a:t> and </a:t>
            </a:r>
            <a:r>
              <a:rPr lang="fi-FI" dirty="0" err="1" smtClean="0">
                <a:solidFill>
                  <a:schemeClr val="bg1"/>
                </a:solidFill>
              </a:rPr>
              <a:t>pilots</a:t>
            </a:r>
            <a:r>
              <a:rPr lang="fi-FI" dirty="0" smtClean="0">
                <a:solidFill>
                  <a:schemeClr val="bg1"/>
                </a:solidFill>
              </a:rPr>
              <a:t>.</a:t>
            </a: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8" name="Picture 2" descr="Image result for Kyy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303" y="3514121"/>
            <a:ext cx="2351744" cy="115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Whi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703" y="3618192"/>
            <a:ext cx="2832840" cy="94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16" y="3498286"/>
            <a:ext cx="3053225" cy="11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3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  <p:extLst/>
          </p:nvPr>
        </p:nvSpPr>
        <p:spPr>
          <a:xfrm>
            <a:off x="357193" y="458255"/>
            <a:ext cx="8429625" cy="728198"/>
          </a:xfrm>
        </p:spPr>
        <p:txBody>
          <a:bodyPr>
            <a:normAutofit fontScale="90000"/>
          </a:bodyPr>
          <a:lstStyle/>
          <a:p>
            <a:r>
              <a:rPr lang="fi-FI" sz="4000" dirty="0" smtClean="0">
                <a:solidFill>
                  <a:schemeClr val="bg1"/>
                </a:solidFill>
              </a:rPr>
              <a:t>Act </a:t>
            </a:r>
            <a:r>
              <a:rPr lang="fi-FI" sz="4000" dirty="0">
                <a:solidFill>
                  <a:schemeClr val="bg1"/>
                </a:solidFill>
              </a:rPr>
              <a:t>on Transport </a:t>
            </a:r>
            <a:r>
              <a:rPr lang="fi-FI" sz="4000" dirty="0" smtClean="0">
                <a:solidFill>
                  <a:schemeClr val="bg1"/>
                </a:solidFill>
              </a:rPr>
              <a:t>Services</a:t>
            </a:r>
            <a:r>
              <a:rPr lang="fi-FI" sz="4000" dirty="0">
                <a:solidFill>
                  <a:schemeClr val="bg1"/>
                </a:solidFill>
              </a:rPr>
              <a:t> </a:t>
            </a:r>
            <a:r>
              <a:rPr lang="fi-FI" sz="4000" dirty="0" smtClean="0">
                <a:solidFill>
                  <a:schemeClr val="bg1"/>
                </a:solidFill>
              </a:rPr>
              <a:t>&amp; </a:t>
            </a:r>
            <a:r>
              <a:rPr lang="fi-FI" sz="4000" dirty="0" err="1" smtClean="0">
                <a:solidFill>
                  <a:schemeClr val="bg1"/>
                </a:solidFill>
              </a:rPr>
              <a:t>MaaS</a:t>
            </a:r>
            <a:r>
              <a:rPr lang="fi-FI" sz="4000" dirty="0" smtClean="0">
                <a:solidFill>
                  <a:schemeClr val="bg1"/>
                </a:solidFill>
              </a:rPr>
              <a:t>: </a:t>
            </a:r>
            <a:r>
              <a:rPr lang="fi-FI" sz="4000" dirty="0" err="1" smtClean="0">
                <a:solidFill>
                  <a:schemeClr val="bg1"/>
                </a:solidFill>
              </a:rPr>
              <a:t>takeaways</a:t>
            </a:r>
            <a:endParaRPr lang="fi-FI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Kaaviokuva 3"/>
          <p:cNvGraphicFramePr/>
          <p:nvPr>
            <p:extLst>
              <p:ext uri="{D42A27DB-BD31-4B8C-83A1-F6EECF244321}">
                <p14:modId xmlns:p14="http://schemas.microsoft.com/office/powerpoint/2010/main" val="1033418353"/>
              </p:ext>
            </p:extLst>
          </p:nvPr>
        </p:nvGraphicFramePr>
        <p:xfrm>
          <a:off x="357193" y="987574"/>
          <a:ext cx="8429625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771791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VM englanti laaja">
  <a:themeElements>
    <a:clrScheme name="LVM">
      <a:dk1>
        <a:sysClr val="windowText" lastClr="000000"/>
      </a:dk1>
      <a:lt1>
        <a:sysClr val="window" lastClr="FFFFFF"/>
      </a:lt1>
      <a:dk2>
        <a:srgbClr val="0000FF"/>
      </a:dk2>
      <a:lt2>
        <a:srgbClr val="E7E6E6"/>
      </a:lt2>
      <a:accent1>
        <a:srgbClr val="0000FF"/>
      </a:accent1>
      <a:accent2>
        <a:srgbClr val="A51890"/>
      </a:accent2>
      <a:accent3>
        <a:srgbClr val="CE0037"/>
      </a:accent3>
      <a:accent4>
        <a:srgbClr val="ED8B00"/>
      </a:accent4>
      <a:accent5>
        <a:srgbClr val="97D700"/>
      </a:accent5>
      <a:accent6>
        <a:srgbClr val="00A49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VM_pp-pohja_laajakuva_englanti.potx" id="{D2AD2CB0-C252-495A-9E12-884B34EE9CB6}" vid="{225C973F-12F2-410E-B622-90D835E8678A}"/>
    </a:ext>
  </a:extLst>
</a:theme>
</file>

<file path=ppt/theme/theme2.xml><?xml version="1.0" encoding="utf-8"?>
<a:theme xmlns:a="http://schemas.openxmlformats.org/drawingml/2006/main" name="1_LVM_pp-pohja_laajakuva_englanti">
  <a:themeElements>
    <a:clrScheme name="LVM">
      <a:dk1>
        <a:sysClr val="windowText" lastClr="000000"/>
      </a:dk1>
      <a:lt1>
        <a:sysClr val="window" lastClr="FFFFFF"/>
      </a:lt1>
      <a:dk2>
        <a:srgbClr val="0000FF"/>
      </a:dk2>
      <a:lt2>
        <a:srgbClr val="E7E6E6"/>
      </a:lt2>
      <a:accent1>
        <a:srgbClr val="0000FF"/>
      </a:accent1>
      <a:accent2>
        <a:srgbClr val="A51890"/>
      </a:accent2>
      <a:accent3>
        <a:srgbClr val="CE0037"/>
      </a:accent3>
      <a:accent4>
        <a:srgbClr val="ED8B00"/>
      </a:accent4>
      <a:accent5>
        <a:srgbClr val="97D700"/>
      </a:accent5>
      <a:accent6>
        <a:srgbClr val="00A499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VM_mallipohja_laajakuva_englanti" id="{0F31E68A-671C-6643-8E14-99B69FB1FF67}" vid="{1FAE68DF-CE74-AD42-B2C9-222CFD271468}"/>
    </a:ext>
  </a:extLst>
</a:theme>
</file>

<file path=ppt/theme/theme3.xml><?xml version="1.0" encoding="utf-8"?>
<a:theme xmlns:a="http://schemas.openxmlformats.org/drawingml/2006/main" name="2_LVM_pp-pohja_laajakuva_englanti">
  <a:themeElements>
    <a:clrScheme name="LVM">
      <a:dk1>
        <a:sysClr val="windowText" lastClr="000000"/>
      </a:dk1>
      <a:lt1>
        <a:sysClr val="window" lastClr="FFFFFF"/>
      </a:lt1>
      <a:dk2>
        <a:srgbClr val="0000FF"/>
      </a:dk2>
      <a:lt2>
        <a:srgbClr val="E7E6E6"/>
      </a:lt2>
      <a:accent1>
        <a:srgbClr val="0000FF"/>
      </a:accent1>
      <a:accent2>
        <a:srgbClr val="A51890"/>
      </a:accent2>
      <a:accent3>
        <a:srgbClr val="CE0037"/>
      </a:accent3>
      <a:accent4>
        <a:srgbClr val="ED8B00"/>
      </a:accent4>
      <a:accent5>
        <a:srgbClr val="97D700"/>
      </a:accent5>
      <a:accent6>
        <a:srgbClr val="00A499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VM_mallipohja_laajakuva_englanti" id="{0F31E68A-671C-6643-8E14-99B69FB1FF67}" vid="{1FAE68DF-CE74-AD42-B2C9-222CFD271468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LVM_pp-pohja_laajakuva_englanti</Template>
  <TotalTime>6893</TotalTime>
  <Words>348</Words>
  <Application>Microsoft Office PowerPoint</Application>
  <PresentationFormat>Näytössä katseltava esitys (16:9)</PresentationFormat>
  <Paragraphs>78</Paragraphs>
  <Slides>10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10</vt:i4>
      </vt:variant>
    </vt:vector>
  </HeadingPairs>
  <TitlesOfParts>
    <vt:vector size="18" baseType="lpstr">
      <vt:lpstr>ＭＳ Ｐゴシック</vt:lpstr>
      <vt:lpstr>Arial</vt:lpstr>
      <vt:lpstr>Arial Black</vt:lpstr>
      <vt:lpstr>Calibri</vt:lpstr>
      <vt:lpstr>Source Sans Pro Light</vt:lpstr>
      <vt:lpstr>LVM englanti laaja</vt:lpstr>
      <vt:lpstr>1_LVM_pp-pohja_laajakuva_englanti</vt:lpstr>
      <vt:lpstr>2_LVM_pp-pohja_laajakuva_englanti</vt:lpstr>
      <vt:lpstr>Enabling MaaS through legislation</vt:lpstr>
      <vt:lpstr>A Finn travels 41 km daily, mostly by car </vt:lpstr>
      <vt:lpstr>Mobility as a Service</vt:lpstr>
      <vt:lpstr>Basic principles on enabling MaaS and travel chains</vt:lpstr>
      <vt:lpstr>Act on Transport Services</vt:lpstr>
      <vt:lpstr>With the help of data –  interoperable mobility ecosystem</vt:lpstr>
      <vt:lpstr>Enabling easy travel chains in the Act on Transport Services</vt:lpstr>
      <vt:lpstr>Are we there yet?</vt:lpstr>
      <vt:lpstr>Act on Transport Services &amp; MaaS: takeaways</vt:lpstr>
      <vt:lpstr>Thank you!</vt:lpstr>
    </vt:vector>
  </TitlesOfParts>
  <Company>Suomen valtion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 on Transport Services</dc:title>
  <dc:creator>Reinimäki Saara</dc:creator>
  <cp:lastModifiedBy>Reinimäki Saara</cp:lastModifiedBy>
  <cp:revision>100</cp:revision>
  <dcterms:created xsi:type="dcterms:W3CDTF">2018-08-22T09:39:48Z</dcterms:created>
  <dcterms:modified xsi:type="dcterms:W3CDTF">2018-10-15T16:03:18Z</dcterms:modified>
</cp:coreProperties>
</file>