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648" r:id="rId5"/>
    <p:sldMasterId id="2147483657" r:id="rId6"/>
  </p:sldMasterIdLst>
  <p:notesMasterIdLst>
    <p:notesMasterId r:id="rId19"/>
  </p:notesMasterIdLst>
  <p:handoutMasterIdLst>
    <p:handoutMasterId r:id="rId20"/>
  </p:handoutMasterIdLst>
  <p:sldIdLst>
    <p:sldId id="300" r:id="rId7"/>
    <p:sldId id="480" r:id="rId8"/>
    <p:sldId id="486" r:id="rId9"/>
    <p:sldId id="485" r:id="rId10"/>
    <p:sldId id="311" r:id="rId11"/>
    <p:sldId id="477" r:id="rId12"/>
    <p:sldId id="478" r:id="rId13"/>
    <p:sldId id="476" r:id="rId14"/>
    <p:sldId id="475" r:id="rId15"/>
    <p:sldId id="474" r:id="rId16"/>
    <p:sldId id="479" r:id="rId17"/>
    <p:sldId id="517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242" userDrawn="1">
          <p15:clr>
            <a:srgbClr val="A4A3A4"/>
          </p15:clr>
        </p15:guide>
        <p15:guide id="2" orient="horz" pos="799" userDrawn="1">
          <p15:clr>
            <a:srgbClr val="A4A3A4"/>
          </p15:clr>
        </p15:guide>
        <p15:guide id="3" orient="horz" pos="3884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  <p15:guide id="5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sson Jennie, PLnpg" initials="DJP" lastIdx="3" clrIdx="0">
    <p:extLst>
      <p:ext uri="{19B8F6BF-5375-455C-9EA6-DF929625EA0E}">
        <p15:presenceInfo xmlns:p15="http://schemas.microsoft.com/office/powerpoint/2012/main" userId="S-1-5-21-3282178652-2823510310-3805757255-420938" providerId="AD"/>
      </p:ext>
    </p:extLst>
  </p:cmAuthor>
  <p:cmAuthor id="2" name="von Koch Agnes, PLnpg" initials="vKAP" lastIdx="1" clrIdx="1">
    <p:extLst>
      <p:ext uri="{19B8F6BF-5375-455C-9EA6-DF929625EA0E}">
        <p15:presenceInfo xmlns:p15="http://schemas.microsoft.com/office/powerpoint/2012/main" userId="S-1-5-21-3282178652-2823510310-3805757255-106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611"/>
    <a:srgbClr val="D80611"/>
    <a:srgbClr val="D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7" autoAdjust="0"/>
    <p:restoredTop sz="86430" autoAdjust="0"/>
  </p:normalViewPr>
  <p:slideViewPr>
    <p:cSldViewPr snapToGrid="0">
      <p:cViewPr varScale="1">
        <p:scale>
          <a:sx n="139" d="100"/>
          <a:sy n="139" d="100"/>
        </p:scale>
        <p:origin x="636" y="126"/>
      </p:cViewPr>
      <p:guideLst>
        <p:guide pos="7242"/>
        <p:guide orient="horz" pos="799"/>
        <p:guide orient="horz" pos="3884"/>
        <p:guide orient="horz" pos="2160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ED4D-9974-4266-9636-7DF9434CB37C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5A873-DB4E-4F59-A8B1-757F0F4852C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867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2141-416E-49B0-82D1-A68B9C506992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863A3-F6DA-432C-A68C-0B1EB56ED5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649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Välkomna till denna Trafikverks-utbildning i metodik för Samlad effektbedömning version 2024.1.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0116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I planeringsläge </a:t>
            </a:r>
            <a:r>
              <a:rPr lang="sv-SE" dirty="0"/>
              <a:t>ska fält fyllas i genom att välja information från listor.</a:t>
            </a:r>
          </a:p>
          <a:p>
            <a:r>
              <a:rPr lang="sv-SE" dirty="0"/>
              <a:t>Fliken beskriver bland annat om åtgärden är ett namngivet objekt, om sam-/medfinansiering finns och varför SEB tas fram. </a:t>
            </a:r>
          </a:p>
          <a:p>
            <a:r>
              <a:rPr lang="sv-SE" dirty="0"/>
              <a:t>Det finns också möjlighet att kommentera informationen.</a:t>
            </a:r>
            <a:endParaRPr lang="sv-SE" sz="1200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3684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Här kan övrig information skrivas in. </a:t>
            </a:r>
            <a:r>
              <a:rPr lang="sv-SE" dirty="0"/>
              <a:t>Det kan handla om sådant som är relevant för att förstå åtgärden eller dess förutsättningar, men som inte passar in under något annat avsnitt.</a:t>
            </a:r>
          </a:p>
          <a:p>
            <a:r>
              <a:rPr lang="sv-SE" dirty="0"/>
              <a:t>Det är inte obligatoriskt att lägga in något under dessa avsnitt.</a:t>
            </a:r>
          </a:p>
          <a:p>
            <a:r>
              <a:rPr lang="sv-SE" dirty="0"/>
              <a:t>Om en bild läggs in skall en bildtext också läggas in.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4924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Detta bildspel är en del av den digitala utbildningsserien om hur man upprättar en Samlad effektbedömning.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3989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I denna delen av utbildningen går jag översiktligt igenom avsnittet Åtgärdsbeskrivning.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5432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sv-SE" dirty="0"/>
              <a:t>Presentationen omfattar: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Sammanfattning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Nuläge och brister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Nuläge och brister (bilder) 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Syfte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Förslag till åtgärd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Förslag till åtgärd (bilder)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Åtgärdskostnad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Övrigt</a:t>
            </a:r>
          </a:p>
          <a:p>
            <a:pPr marL="228600" indent="-228600">
              <a:buFont typeface="Wingdings" panose="05000000000000000000" pitchFamily="2" charset="2"/>
              <a:buChar char="§"/>
            </a:pPr>
            <a:r>
              <a:rPr lang="sv-SE" dirty="0"/>
              <a:t>Övrigt (bilder)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FD7FD20-7023-47A1-8CB9-6C894199C9E8}" type="datetime1">
              <a:rPr lang="sv-SE" smtClean="0"/>
              <a:t>2026-04-13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2293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presentation är tänkt att ge en översikt och en första ingång till de fördjupade underlag som man behöver ta del av för att fylla i avsnittet Åtgärdsbeskrivning.</a:t>
            </a:r>
          </a:p>
          <a:p>
            <a:endParaRPr lang="sv-SE" dirty="0"/>
          </a:p>
          <a:p>
            <a:r>
              <a:rPr lang="sv-SE" dirty="0"/>
              <a:t>De dokument som berör analysen av de transportpolitiska målen är: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i="1" dirty="0"/>
              <a:t>Metodhandledning Samlad effektbedömning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i="1" dirty="0">
                <a:highlight>
                  <a:srgbClr val="00FF00"/>
                </a:highlight>
              </a:rPr>
              <a:t>Planeringsläge Hjälptabell i Excel (vid medfinans och/eller delobjekt)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i="1" dirty="0">
                <a:highlight>
                  <a:srgbClr val="00FF00"/>
                </a:highlight>
              </a:rPr>
              <a:t>Riktlinjer för kostnadskalkyl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dirty="0"/>
          </a:p>
          <a:p>
            <a:r>
              <a:rPr lang="sv-SE" dirty="0"/>
              <a:t>Dessa dokument hittar man på www.trafikverket.se/SEB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DFD7FD20-7023-47A1-8CB9-6C894199C9E8}" type="datetime1">
              <a:rPr lang="sv-SE" smtClean="0"/>
              <a:t>2026-04-13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456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highlight>
                  <a:srgbClr val="FFFF00"/>
                </a:highlight>
              </a:rPr>
              <a:t>I Sammanfattning matas en bild in som kommer att vara utsida för den utskrivna SEBen.</a:t>
            </a:r>
            <a:r>
              <a:rPr lang="sv-SE" dirty="0"/>
              <a:t> Det kan t.ex. vara en kartbild över området där åtgärden skall byggas där man också ser hur åtgärden är tänkt att vara placerad.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>
              <a:highlight>
                <a:srgbClr val="FFFF00"/>
              </a:highlight>
            </a:endParaRPr>
          </a:p>
          <a:p>
            <a:r>
              <a:rPr lang="sv-SE" sz="1200" dirty="0"/>
              <a:t>Dessutom läggs information om </a:t>
            </a:r>
            <a:r>
              <a:rPr lang="sv-SE" dirty="0"/>
              <a:t>län, kommun, trafikslag och typ av planläggning </a:t>
            </a:r>
            <a:r>
              <a:rPr lang="sv-SE" sz="1200" dirty="0"/>
              <a:t>in.</a:t>
            </a:r>
          </a:p>
          <a:p>
            <a:endParaRPr lang="sv-SE" dirty="0">
              <a:highlight>
                <a:srgbClr val="00FF00"/>
              </a:highlight>
            </a:endParaRPr>
          </a:p>
          <a:p>
            <a:r>
              <a:rPr lang="sv-SE" dirty="0">
                <a:highlight>
                  <a:srgbClr val="00FF00"/>
                </a:highlight>
              </a:rPr>
              <a:t>Det trafikslag som väljs är kopplat till åtgärdskostnadens i</a:t>
            </a:r>
            <a:r>
              <a:rPr lang="sv-SE" sz="1200" dirty="0">
                <a:highlight>
                  <a:srgbClr val="00FF00"/>
                </a:highlight>
              </a:rPr>
              <a:t>ndexberäkning.</a:t>
            </a:r>
          </a:p>
          <a:p>
            <a:endParaRPr lang="sv-SE" dirty="0">
              <a:highlight>
                <a:srgbClr val="FFFF00"/>
              </a:highlight>
            </a:endParaRPr>
          </a:p>
          <a:p>
            <a:r>
              <a:rPr lang="sv-SE" dirty="0">
                <a:highlight>
                  <a:srgbClr val="FFFF00"/>
                </a:highlight>
              </a:rPr>
              <a:t>Det är inte obligatoriskt att lägga in koordinater för åtgärden.</a:t>
            </a:r>
            <a:endParaRPr lang="sv-SE" sz="1200" dirty="0">
              <a:highlight>
                <a:srgbClr val="FFFF00"/>
              </a:highligh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/>
              <a:t>Vilket index som används för omräkning </a:t>
            </a:r>
            <a:r>
              <a:rPr lang="sv-SE" dirty="0"/>
              <a:t>av kostnaden till jämförbar prisnivå beror på åtgärdens trafikslag.</a:t>
            </a:r>
            <a:endParaRPr lang="sv-SE" sz="1200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3505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Här beskrivs nulägets förutsättningar och vad som föranleder åtgärden.</a:t>
            </a:r>
          </a:p>
          <a:p>
            <a:r>
              <a:rPr lang="sv-SE" sz="1200" dirty="0"/>
              <a:t>Det finns fä</a:t>
            </a:r>
            <a:r>
              <a:rPr lang="sv-SE" dirty="0"/>
              <a:t>lt där trafikslagsspecifik information skall anges, t.ex. för väg:</a:t>
            </a:r>
            <a:endParaRPr lang="sv-SE" sz="1200" dirty="0"/>
          </a:p>
          <a:p>
            <a:endParaRPr lang="sv-SE" sz="1200" dirty="0">
              <a:highlight>
                <a:srgbClr val="00FF00"/>
              </a:highlight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highlight>
                  <a:srgbClr val="00FF00"/>
                </a:highlight>
              </a:rPr>
              <a:t>Exempel för ”Vägtrafik”: 10000 f/d, 11% lastbilar (2017).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highlight>
                  <a:srgbClr val="00FF00"/>
                </a:highlight>
              </a:rPr>
              <a:t>Ange trafik för basår eller </a:t>
            </a:r>
            <a:r>
              <a:rPr lang="sv-SE" sz="1200" dirty="0" err="1">
                <a:highlight>
                  <a:srgbClr val="00FF00"/>
                </a:highlight>
              </a:rPr>
              <a:t>prognosår</a:t>
            </a:r>
            <a:r>
              <a:rPr lang="sv-SE" sz="1200" dirty="0">
                <a:highlight>
                  <a:srgbClr val="00FF00"/>
                </a:highlight>
              </a:rPr>
              <a:t>, men det ska vara samma som i ”Förslag till åtgärd”. Om trafiken varierar mycket över sträckan kan ett spann eller ett medelvärde behöva anges.</a:t>
            </a:r>
          </a:p>
          <a:p>
            <a:r>
              <a:rPr lang="sv-SE" sz="1200" dirty="0">
                <a:highlight>
                  <a:srgbClr val="00FF00"/>
                </a:highlight>
              </a:rPr>
              <a:t> 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1403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Syftet skall speglas i effekterna av åtgärden…annars skulle något annat ha byggts.</a:t>
            </a:r>
          </a:p>
          <a:p>
            <a:endParaRPr lang="sv-SE" dirty="0"/>
          </a:p>
          <a:p>
            <a:r>
              <a:rPr lang="sv-SE" dirty="0"/>
              <a:t>Den eller de viktigaste effekterna som har koppling tillsyftet ska anges.</a:t>
            </a:r>
            <a:endParaRPr lang="sv-SE" sz="1200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5828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Beskrivningen av åtgärden skall vara enkel att förstå för alla som kan tänkas läsa SEB. </a:t>
            </a:r>
          </a:p>
          <a:p>
            <a:r>
              <a:rPr lang="sv-SE" dirty="0"/>
              <a:t>Den bör inte vara för teknisk och begrepp som endast förstås av de som arbetar med infrastruktur skall undvikas.</a:t>
            </a:r>
          </a:p>
          <a:p>
            <a:r>
              <a:rPr lang="sv-SE" dirty="0"/>
              <a:t>Åtgärdsförslag skall vara samma i SEB, kostnadsunderlag, samhällsekonomisk kalkyl och Klimatkalkyl!</a:t>
            </a:r>
          </a:p>
          <a:p>
            <a:r>
              <a:rPr lang="sv-SE" sz="1200" dirty="0"/>
              <a:t>Även här ska mer teknisk information om åtgärden skrivas in under det trafikslag som påverkas. Viktigt att inte glömma något trafikslag!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6167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400" dirty="0"/>
              <a:t>Åtgärdskostnad tas fram i en egen process men behövs också som underlag till SEB.</a:t>
            </a:r>
          </a:p>
          <a:p>
            <a:r>
              <a:rPr lang="sv-SE" sz="1400" dirty="0"/>
              <a:t>Beroende på mognadsgrad och storlek på kostnaden tas olika underlag fram.</a:t>
            </a:r>
          </a:p>
          <a:p>
            <a:r>
              <a:rPr lang="sv-SE" sz="1400" dirty="0"/>
              <a:t>Ett antal poster ska fyllas i </a:t>
            </a:r>
            <a:r>
              <a:rPr lang="sv-SE" sz="1400" dirty="0" err="1"/>
              <a:t>i</a:t>
            </a:r>
            <a:r>
              <a:rPr lang="sv-SE" sz="1400" dirty="0"/>
              <a:t> SEB:</a:t>
            </a:r>
          </a:p>
          <a:p>
            <a:pPr lvl="1"/>
            <a:r>
              <a:rPr lang="sv-SE" sz="1400" dirty="0"/>
              <a:t>Bilaga: laddas upp under bilagor och referenser och märks med ”AKK” (anläggningskostnadskalkyl).</a:t>
            </a:r>
          </a:p>
          <a:p>
            <a:pPr lvl="1"/>
            <a:r>
              <a:rPr lang="sv-SE" sz="1400" dirty="0"/>
              <a:t>Revisionsdatum: skall vara samma i SEB och kostnadsunderlag.</a:t>
            </a:r>
          </a:p>
          <a:p>
            <a:pPr lvl="1"/>
            <a:r>
              <a:rPr lang="sv-SE" sz="1400" dirty="0"/>
              <a:t>Prisnivå: den som använts när kostnaden beräknades, används för att räkna om kostnaden till jämförbar prisnivå.</a:t>
            </a:r>
          </a:p>
          <a:p>
            <a:pPr lvl="1"/>
            <a:r>
              <a:rPr lang="sv-SE" sz="1400" dirty="0"/>
              <a:t>Beräkningsmetod: Beror på mognadsgrad och storlek på kostnaden.</a:t>
            </a:r>
          </a:p>
          <a:p>
            <a:pPr lvl="1"/>
            <a:r>
              <a:rPr lang="sv-SE" sz="1400" dirty="0"/>
              <a:t>Standardavvikelse: Beräknas i vissa metoder.</a:t>
            </a:r>
          </a:p>
          <a:p>
            <a:pPr lvl="1"/>
            <a:r>
              <a:rPr lang="sv-SE" sz="1400" dirty="0"/>
              <a:t>Totalkostnad omräknad: Räknas om i SEB, beror på totalkostnad, trafikslag och prisnivå. Används för omräkning till den kostnad som används i den samhällsekonomiska nyttokostnadsanalysen.</a:t>
            </a:r>
          </a:p>
          <a:p>
            <a:pPr marL="360000" lvl="1" indent="0">
              <a:buNone/>
            </a:pPr>
            <a:endParaRPr lang="sv-SE" sz="1400" dirty="0"/>
          </a:p>
          <a:p>
            <a:pPr marL="360000" lvl="1" indent="0">
              <a:buNone/>
            </a:pPr>
            <a:r>
              <a:rPr lang="sv-SE" sz="1400" dirty="0"/>
              <a:t>För att kostnadsberäkningen till jämförbar prisnivå ska göras behöver trafikslag och prisnivå vara ifyllda. </a:t>
            </a:r>
          </a:p>
          <a:p>
            <a:pPr marL="360000" lvl="1" indent="0">
              <a:buNone/>
            </a:pPr>
            <a:r>
              <a:rPr lang="sv-SE" sz="1400" dirty="0"/>
              <a:t>För att de efterföljande samhällsekonomiska beräkningarna ska göras så krävs att trafikslag, skede, kalkylränta och antal byggår är ifyllda. Dessa uppgifter finns under andra flikar i verktyget.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B863A3-F6DA-432C-A68C-0B1EB56ED58E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0829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7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hö, bild v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title" hasCustomPrompt="1"/>
          </p:nvPr>
        </p:nvSpPr>
        <p:spPr>
          <a:xfrm>
            <a:off x="6456000" y="1269000"/>
            <a:ext cx="5040000" cy="900000"/>
          </a:xfrm>
          <a:prstGeom prst="rect">
            <a:avLst/>
          </a:prstGeom>
        </p:spPr>
        <p:txBody>
          <a:bodyPr anchor="ctr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bild 9"/>
          <p:cNvSpPr>
            <a:spLocks noGrp="1"/>
          </p:cNvSpPr>
          <p:nvPr>
            <p:ph type="pic" sz="quarter" idx="13" hasCustomPrompt="1"/>
          </p:nvPr>
        </p:nvSpPr>
        <p:spPr>
          <a:xfrm>
            <a:off x="694800" y="1269000"/>
            <a:ext cx="5040000" cy="43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Bild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000"/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6454800" y="2170800"/>
            <a:ext cx="5040000" cy="3420000"/>
          </a:xfrm>
          <a:prstGeom prst="rect">
            <a:avLst/>
          </a:prstGeom>
        </p:spPr>
        <p:txBody>
          <a:bodyPr/>
          <a:lstStyle>
            <a:lvl1pPr marL="360000" indent="-360000" defTabSz="360000">
              <a:lnSpc>
                <a:spcPct val="100000"/>
              </a:lnSpc>
              <a:buFont typeface="Arial" panose="020B0604020202020204" pitchFamily="34" charset="0"/>
              <a:buChar char="•"/>
              <a:defRPr sz="2000" spc="0"/>
            </a:lvl1pPr>
            <a:lvl2pPr marL="720000" marR="0" indent="-360000" algn="l" defTabSz="3600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>
                <a:tab pos="36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defTabSz="3240000">
              <a:buFont typeface="Arial" panose="020B0604020202020204" pitchFamily="34" charset="0"/>
              <a:buChar char="‒"/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24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110606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iagram 5"/>
          <p:cNvSpPr>
            <a:spLocks noGrp="1"/>
          </p:cNvSpPr>
          <p:nvPr>
            <p:ph type="chart" sz="quarter" idx="12" hasCustomPrompt="1"/>
          </p:nvPr>
        </p:nvSpPr>
        <p:spPr>
          <a:xfrm>
            <a:off x="696000" y="1269000"/>
            <a:ext cx="10800000" cy="4320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/>
            </a:lvl1pPr>
          </a:lstStyle>
          <a:p>
            <a:r>
              <a:rPr lang="sv-SE" dirty="0"/>
              <a:t>Diagram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z="1000"/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8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&amp;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96000" y="1269000"/>
            <a:ext cx="10800000" cy="900000"/>
          </a:xfrm>
          <a:prstGeom prst="rect">
            <a:avLst/>
          </a:prstGeom>
        </p:spPr>
        <p:txBody>
          <a:bodyPr anchor="ctr"/>
          <a:lstStyle>
            <a:lvl1pPr algn="ctr">
              <a:defRPr sz="4000" baseline="0"/>
            </a:lvl1pPr>
          </a:lstStyle>
          <a:p>
            <a:r>
              <a:rPr lang="sv-SE" dirty="0"/>
              <a:t>Klicka – 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696000" y="2170062"/>
            <a:ext cx="5040000" cy="3420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 spc="0"/>
            </a:lvl1pPr>
            <a:lvl2pPr marL="232200" indent="0">
              <a:buNone/>
              <a:defRPr/>
            </a:lvl2pPr>
            <a:lvl3pPr marL="462600" indent="0">
              <a:buNone/>
              <a:defRPr/>
            </a:lvl3pPr>
            <a:lvl4pPr marL="693000" indent="0">
              <a:buNone/>
              <a:defRPr/>
            </a:lvl4pPr>
            <a:lvl5pPr marL="887400" indent="0">
              <a:buNone/>
              <a:defRPr/>
            </a:lvl5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6" name="Platshållare för diagram 5"/>
          <p:cNvSpPr>
            <a:spLocks noGrp="1"/>
          </p:cNvSpPr>
          <p:nvPr>
            <p:ph type="chart" sz="quarter" idx="13" hasCustomPrompt="1"/>
          </p:nvPr>
        </p:nvSpPr>
        <p:spPr>
          <a:xfrm>
            <a:off x="6454800" y="2169000"/>
            <a:ext cx="5040000" cy="3421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Diagram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000"/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586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&amp;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94800" y="1270800"/>
            <a:ext cx="10800000" cy="900000"/>
          </a:xfrm>
          <a:prstGeom prst="rect">
            <a:avLst/>
          </a:prstGeom>
        </p:spPr>
        <p:txBody>
          <a:bodyPr anchor="ctr"/>
          <a:lstStyle>
            <a:lvl1pPr algn="l">
              <a:defRPr sz="4000"/>
            </a:lvl1pPr>
          </a:lstStyle>
          <a:p>
            <a:r>
              <a:rPr lang="sv-SE" dirty="0"/>
              <a:t>Klicka – 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694800" y="2529000"/>
            <a:ext cx="8607600" cy="3060000"/>
          </a:xfrm>
          <a:prstGeom prst="rect">
            <a:avLst/>
          </a:prstGeom>
        </p:spPr>
        <p:txBody>
          <a:bodyPr/>
          <a:lstStyle>
            <a:lvl1pPr marL="360000" indent="-360000" defTabSz="360000">
              <a:lnSpc>
                <a:spcPct val="100000"/>
              </a:lnSpc>
              <a:buFont typeface="Arial" panose="020B0604020202020204" pitchFamily="34" charset="0"/>
              <a:buChar char="•"/>
              <a:defRPr sz="2000" spc="0"/>
            </a:lvl1pPr>
            <a:lvl2pPr marL="720000" marR="0" indent="-360000" algn="l" defTabSz="3600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>
                <a:tab pos="36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defTabSz="3240000">
              <a:buFont typeface="Arial" panose="020B0604020202020204" pitchFamily="34" charset="0"/>
              <a:buChar char="‒"/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24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0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2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055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text röd bakgrund">
    <p:bg>
      <p:bgPr>
        <a:solidFill>
          <a:srgbClr val="D7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D7E678-F878-4A88-B37F-CF88CE888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1998000"/>
            <a:ext cx="10800000" cy="1080000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- lägg till rubrik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AAAF19A-C108-416B-94E8-AE411170AA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6000" y="3789000"/>
            <a:ext cx="10800000" cy="18000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Skriv text här</a:t>
            </a:r>
            <a:endParaRPr lang="en-US" dirty="0"/>
          </a:p>
        </p:txBody>
      </p:sp>
      <p:sp>
        <p:nvSpPr>
          <p:cNvPr id="8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0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0922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text - bild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</p:spPr>
        <p:txBody>
          <a:bodyPr anchor="t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D7E678-F878-4A88-B37F-CF88CE888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1998000"/>
            <a:ext cx="10800000" cy="1080000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- lägg till rubrik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AAAF19A-C108-416B-94E8-AE411170AA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6000" y="3789000"/>
            <a:ext cx="10800000" cy="1800000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spc="0">
                <a:solidFill>
                  <a:schemeClr val="bg1"/>
                </a:solidFill>
                <a:latin typeface="+mn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Skriv text här</a:t>
            </a:r>
            <a:endParaRPr lang="en-US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DB92D40-5F44-4A12-A0C2-161F3FFFEFD2}"/>
              </a:ext>
            </a:extLst>
          </p:cNvPr>
          <p:cNvSpPr txBox="1"/>
          <p:nvPr userDrawn="1"/>
        </p:nvSpPr>
        <p:spPr>
          <a:xfrm>
            <a:off x="0" y="-363264"/>
            <a:ext cx="12192000" cy="24622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 anchorCtr="0">
            <a:spAutoFit/>
          </a:bodyPr>
          <a:lstStyle/>
          <a:p>
            <a:r>
              <a:rPr lang="sv-S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För att byta bakgrundsbild – Högerklicka på bilden. Välj Ändra bild. Välj sedan Från en fil.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BC63DBC5-3A01-48A2-B443-DAC14C323B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8665" y="0"/>
            <a:ext cx="1514671" cy="756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2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4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7281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- bildbak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</p:spPr>
        <p:txBody>
          <a:bodyPr anchor="t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D7E678-F878-4A88-B37F-CF88CE888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6000" y="1998000"/>
            <a:ext cx="10800000" cy="1080000"/>
          </a:xfrm>
          <a:prstGeom prst="rect">
            <a:avLst/>
          </a:prstGeo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- lägg till rubrik</a:t>
            </a:r>
            <a:endParaRPr lang="en-US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DB92D40-5F44-4A12-A0C2-161F3FFFEFD2}"/>
              </a:ext>
            </a:extLst>
          </p:cNvPr>
          <p:cNvSpPr txBox="1"/>
          <p:nvPr userDrawn="1"/>
        </p:nvSpPr>
        <p:spPr>
          <a:xfrm>
            <a:off x="0" y="-363264"/>
            <a:ext cx="12192000" cy="246221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 anchorCtr="0">
            <a:spAutoFit/>
          </a:bodyPr>
          <a:lstStyle/>
          <a:p>
            <a:r>
              <a:rPr lang="sv-S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För att byta bakgrundsbild – Högerklicka på bilden. Välj Ändra bild. Välj sedan Från en fil.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BC63DBC5-3A01-48A2-B443-DAC14C323B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8665" y="0"/>
            <a:ext cx="1514671" cy="756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2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9252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96000" y="1998000"/>
            <a:ext cx="10800000" cy="1080000"/>
          </a:xfrm>
          <a:prstGeom prst="rect">
            <a:avLst/>
          </a:prstGeom>
        </p:spPr>
        <p:txBody>
          <a:bodyPr anchor="ctr"/>
          <a:lstStyle>
            <a:lvl1pPr algn="ctr"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- lägg till rubrik</a:t>
            </a:r>
          </a:p>
        </p:txBody>
      </p:sp>
      <p:sp>
        <p:nvSpPr>
          <p:cNvPr id="9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1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103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 &amp;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94800" y="1270800"/>
            <a:ext cx="10800000" cy="900000"/>
          </a:xfrm>
          <a:prstGeom prst="rect">
            <a:avLst/>
          </a:prstGeom>
        </p:spPr>
        <p:txBody>
          <a:bodyPr anchor="ctr"/>
          <a:lstStyle>
            <a:lvl1pPr algn="l">
              <a:defRPr sz="4000"/>
            </a:lvl1pPr>
          </a:lstStyle>
          <a:p>
            <a:r>
              <a:rPr lang="sv-SE" dirty="0"/>
              <a:t>Klicka – 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694800" y="2529000"/>
            <a:ext cx="8607600" cy="3060000"/>
          </a:xfrm>
          <a:prstGeom prst="rect">
            <a:avLst/>
          </a:prstGeom>
        </p:spPr>
        <p:txBody>
          <a:bodyPr/>
          <a:lstStyle>
            <a:lvl1pPr marL="360000" indent="-360000" defTabSz="360000">
              <a:lnSpc>
                <a:spcPct val="100000"/>
              </a:lnSpc>
              <a:buFont typeface="Arial" panose="020B0604020202020204" pitchFamily="34" charset="0"/>
              <a:buChar char="•"/>
              <a:defRPr sz="2000" spc="0"/>
            </a:lvl1pPr>
            <a:lvl2pPr marL="720000" marR="0" indent="-360000" algn="l" defTabSz="3600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>
                <a:tab pos="36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defTabSz="3240000">
              <a:buFont typeface="Arial" panose="020B0604020202020204" pitchFamily="34" charset="0"/>
              <a:buChar char="‒"/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24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0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2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116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&amp; 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96000" y="1998000"/>
            <a:ext cx="10800000" cy="1080000"/>
          </a:xfrm>
          <a:prstGeom prst="rect">
            <a:avLst/>
          </a:prstGeom>
        </p:spPr>
        <p:txBody>
          <a:bodyPr anchor="ctr"/>
          <a:lstStyle>
            <a:lvl1pPr algn="ctr">
              <a:defRPr sz="6000"/>
            </a:lvl1pPr>
          </a:lstStyle>
          <a:p>
            <a:r>
              <a:rPr lang="sv-SE" dirty="0"/>
              <a:t>Klicka – 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696000" y="3284970"/>
            <a:ext cx="10800000" cy="180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buFont typeface="+mj-lt"/>
              <a:buNone/>
              <a:defRPr sz="2400" spc="0" baseline="0"/>
            </a:lvl1pPr>
            <a:lvl2pPr marL="575100" indent="-342900">
              <a:buFont typeface="+mj-lt"/>
              <a:buAutoNum type="arabicPeriod"/>
              <a:defRPr/>
            </a:lvl2pPr>
            <a:lvl3pPr marL="805500" indent="-342900">
              <a:buFont typeface="+mj-lt"/>
              <a:buAutoNum type="arabicPeriod"/>
              <a:defRPr/>
            </a:lvl3pPr>
            <a:lvl4pPr marL="1035900" indent="-342900">
              <a:buFont typeface="+mj-lt"/>
              <a:buAutoNum type="arabicPeriod"/>
              <a:defRPr/>
            </a:lvl4pPr>
            <a:lvl5pPr marL="1230300" indent="-342900">
              <a:buFont typeface="+mj-lt"/>
              <a:buAutoNum type="arabicPeriod"/>
              <a:defRPr/>
            </a:lvl5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z="1000"/>
            </a:lvl1pPr>
          </a:lstStyle>
          <a:p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z="1000"/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7" hasCustomPrompt="1"/>
          </p:nvPr>
        </p:nvSpPr>
        <p:spPr>
          <a:xfrm>
            <a:off x="694800" y="5529600"/>
            <a:ext cx="2739600" cy="925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Plats för EU-logotyp</a:t>
            </a:r>
          </a:p>
        </p:txBody>
      </p:sp>
    </p:spTree>
    <p:extLst>
      <p:ext uri="{BB962C8B-B14F-4D97-AF65-F5344CB8AC3E}">
        <p14:creationId xmlns:p14="http://schemas.microsoft.com/office/powerpoint/2010/main" val="2279311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vä, bild h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96000" y="1269000"/>
            <a:ext cx="5040000" cy="900000"/>
          </a:xfrm>
          <a:prstGeom prst="rect">
            <a:avLst/>
          </a:prstGeom>
        </p:spPr>
        <p:txBody>
          <a:bodyPr anchor="ctr"/>
          <a:lstStyle>
            <a:lvl1pPr>
              <a:defRPr sz="4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bild 9"/>
          <p:cNvSpPr>
            <a:spLocks noGrp="1"/>
          </p:cNvSpPr>
          <p:nvPr>
            <p:ph type="pic" sz="quarter" idx="13" hasCustomPrompt="1"/>
          </p:nvPr>
        </p:nvSpPr>
        <p:spPr>
          <a:xfrm>
            <a:off x="6456000" y="1269000"/>
            <a:ext cx="5040000" cy="43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Bild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4"/>
          </p:nvPr>
        </p:nvSpPr>
        <p:spPr>
          <a:xfrm>
            <a:off x="10152000" y="201600"/>
            <a:ext cx="1767114" cy="365125"/>
          </a:xfrm>
        </p:spPr>
        <p:txBody>
          <a:bodyPr/>
          <a:lstStyle>
            <a:lvl1pPr>
              <a:defRPr sz="1000"/>
            </a:lvl1pPr>
          </a:lstStyle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5"/>
          </p:nvPr>
        </p:nvSpPr>
        <p:spPr>
          <a:xfrm>
            <a:off x="696000" y="201600"/>
            <a:ext cx="3570514" cy="365125"/>
          </a:xfrm>
        </p:spPr>
        <p:txBody>
          <a:bodyPr/>
          <a:lstStyle>
            <a:lvl1pPr>
              <a:defRPr sz="1000"/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>
          <a:xfrm>
            <a:off x="-1" y="201600"/>
            <a:ext cx="784800" cy="365125"/>
          </a:xfrm>
        </p:spPr>
        <p:txBody>
          <a:bodyPr/>
          <a:lstStyle>
            <a:lvl1pPr>
              <a:defRPr sz="1000"/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Platshållare för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694800" y="2170800"/>
            <a:ext cx="5040000" cy="3420000"/>
          </a:xfrm>
          <a:prstGeom prst="rect">
            <a:avLst/>
          </a:prstGeom>
        </p:spPr>
        <p:txBody>
          <a:bodyPr/>
          <a:lstStyle>
            <a:lvl1pPr marL="360000" indent="-360000" defTabSz="360000">
              <a:lnSpc>
                <a:spcPct val="100000"/>
              </a:lnSpc>
              <a:buFont typeface="Arial" panose="020B0604020202020204" pitchFamily="34" charset="0"/>
              <a:buChar char="•"/>
              <a:defRPr sz="2000" spc="0"/>
            </a:lvl1pPr>
            <a:lvl2pPr marL="720000" marR="0" indent="-360000" algn="l" defTabSz="3600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>
                <a:tab pos="36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marR="0" indent="-360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‒"/>
              <a:tabLst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defTabSz="3240000">
              <a:buFont typeface="Arial" panose="020B0604020202020204" pitchFamily="34" charset="0"/>
              <a:buChar char="‒"/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  <a:tab pos="2520000" algn="l"/>
                <a:tab pos="2880000" algn="l"/>
                <a:tab pos="3240000" algn="l"/>
              </a:tabLst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6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80000" indent="-360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40000" indent="-324000">
              <a:buFont typeface="Arial" panose="020B0604020202020204" pitchFamily="34" charset="0"/>
              <a:buChar char="‒"/>
              <a:defRPr lang="sv-SE" sz="180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sv-SE" dirty="0"/>
              <a:t>Skriv text här</a:t>
            </a:r>
          </a:p>
        </p:txBody>
      </p:sp>
    </p:spTree>
    <p:extLst>
      <p:ext uri="{BB962C8B-B14F-4D97-AF65-F5344CB8AC3E}">
        <p14:creationId xmlns:p14="http://schemas.microsoft.com/office/powerpoint/2010/main" val="292063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5703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73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F6D06EDD-E5A3-40F5-94E9-EF10146AE4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38665" y="0"/>
            <a:ext cx="1514670" cy="756000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effectLst>
            <a:reflection stA="45000" endPos="1000" dist="50800" dir="5400000" sy="-100000" algn="bl" rotWithShape="0"/>
          </a:effectLst>
        </p:spPr>
      </p:pic>
      <p:sp>
        <p:nvSpPr>
          <p:cNvPr id="6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9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2816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8" r:id="rId4"/>
    <p:sldLayoutId id="2147483672" r:id="rId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1pPr>
      <a:lvl2pPr marL="460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7" orient="horz" pos="2160" userDrawn="1">
          <p15:clr>
            <a:srgbClr val="F26B43"/>
          </p15:clr>
        </p15:guide>
        <p15:guide id="8" pos="438" userDrawn="1">
          <p15:clr>
            <a:srgbClr val="F26B43"/>
          </p15:clr>
        </p15:guide>
        <p15:guide id="9" pos="7242" userDrawn="1">
          <p15:clr>
            <a:srgbClr val="F26B43"/>
          </p15:clr>
        </p15:guide>
        <p15:guide id="10" orient="horz" pos="3884" userDrawn="1">
          <p15:clr>
            <a:srgbClr val="F26B43"/>
          </p15:clr>
        </p15:guide>
        <p15:guide id="11" orient="horz" pos="79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F6D06EDD-E5A3-40F5-94E9-EF10146AE4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338665" y="0"/>
            <a:ext cx="1514670" cy="756000"/>
          </a:xfrm>
          <a:prstGeom prst="rect">
            <a:avLst/>
          </a:prstGeom>
          <a:effectLst>
            <a:reflection stA="45000" endPos="1000" dist="50800" dir="5400000" sy="-100000" algn="bl" rotWithShape="0"/>
          </a:effectLst>
        </p:spPr>
      </p:pic>
      <p:sp>
        <p:nvSpPr>
          <p:cNvPr id="3" name="Platshållare för datum 2"/>
          <p:cNvSpPr>
            <a:spLocks noGrp="1"/>
          </p:cNvSpPr>
          <p:nvPr>
            <p:ph type="dt" sz="half" idx="2"/>
          </p:nvPr>
        </p:nvSpPr>
        <p:spPr>
          <a:xfrm>
            <a:off x="10152000" y="201600"/>
            <a:ext cx="1767114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694800" y="201600"/>
            <a:ext cx="405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sv-SE"/>
              <a:t>Titel</a:t>
            </a:r>
            <a:endParaRPr lang="sv-SE" dirty="0"/>
          </a:p>
        </p:txBody>
      </p:sp>
      <p:sp>
        <p:nvSpPr>
          <p:cNvPr id="2" name="Platshållare för bildnummer 1"/>
          <p:cNvSpPr>
            <a:spLocks noGrp="1"/>
          </p:cNvSpPr>
          <p:nvPr>
            <p:ph type="sldNum" sz="quarter" idx="4"/>
          </p:nvPr>
        </p:nvSpPr>
        <p:spPr>
          <a:xfrm>
            <a:off x="0" y="201600"/>
            <a:ext cx="78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816FEC2C-AD63-44F4-896C-A2025F5FB26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742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1pPr>
      <a:lvl2pPr marL="460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2pPr>
      <a:lvl3pPr marL="691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3pPr>
      <a:lvl4pPr marL="921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4pPr>
      <a:lvl5pPr marL="1116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12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2160" userDrawn="1">
          <p15:clr>
            <a:srgbClr val="F26B43"/>
          </p15:clr>
        </p15:guide>
        <p15:guide id="14" pos="3840" userDrawn="1">
          <p15:clr>
            <a:srgbClr val="F26B43"/>
          </p15:clr>
        </p15:guide>
        <p15:guide id="15" pos="438" userDrawn="1">
          <p15:clr>
            <a:srgbClr val="F26B43"/>
          </p15:clr>
        </p15:guide>
        <p15:guide id="16" pos="7242" userDrawn="1">
          <p15:clr>
            <a:srgbClr val="F26B43"/>
          </p15:clr>
        </p15:guide>
        <p15:guide id="17" orient="horz" pos="3884" userDrawn="1">
          <p15:clr>
            <a:srgbClr val="F26B43"/>
          </p15:clr>
        </p15:guide>
        <p15:guide id="18" orient="horz" pos="7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fikverket.se/seb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21B378-DE02-4FC4-9D3C-5F35B3F8A0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-1325563"/>
            <a:ext cx="10515600" cy="1325563"/>
          </a:xfrm>
          <a:prstGeom prst="rect">
            <a:avLst/>
          </a:prstGeom>
        </p:spPr>
        <p:txBody>
          <a:bodyPr anchor="b"/>
          <a:lstStyle/>
          <a:p>
            <a:r>
              <a:rPr lang="sv-SE" dirty="0"/>
              <a:t>Trafikverket</a:t>
            </a:r>
          </a:p>
        </p:txBody>
      </p:sp>
    </p:spTree>
    <p:extLst>
      <p:ext uri="{BB962C8B-B14F-4D97-AF65-F5344CB8AC3E}">
        <p14:creationId xmlns:p14="http://schemas.microsoft.com/office/powerpoint/2010/main" val="2572160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Planeringsläge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694801" y="2207730"/>
            <a:ext cx="3829074" cy="4041815"/>
          </a:xfrm>
        </p:spPr>
        <p:txBody>
          <a:bodyPr/>
          <a:lstStyle/>
          <a:p>
            <a:r>
              <a:rPr lang="sv-SE" sz="2000" dirty="0"/>
              <a:t>I planeringsläge </a:t>
            </a:r>
            <a:r>
              <a:rPr lang="sv-SE" dirty="0"/>
              <a:t>ska fält fyllas i genom att välja information från listor.</a:t>
            </a:r>
          </a:p>
          <a:p>
            <a:r>
              <a:rPr lang="sv-SE" dirty="0"/>
              <a:t>Fliken beskriver bland annat om åtgärden är ett namngivet objekt, om sam-/medfinansiering finns och varför SEB tas fram. </a:t>
            </a:r>
          </a:p>
          <a:p>
            <a:r>
              <a:rPr lang="sv-SE" dirty="0"/>
              <a:t>Det finns också möjlighet att kommentera informationen.</a:t>
            </a:r>
            <a:endParaRPr lang="sv-SE" sz="2000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0551C79-492B-4EE7-AC8D-425E42AE7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8875" y="620670"/>
            <a:ext cx="7493967" cy="5756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70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 och Övrigt (bilder)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sz="2000" dirty="0"/>
              <a:t>Här kan övrig information skrivas in. </a:t>
            </a:r>
            <a:r>
              <a:rPr lang="sv-SE" dirty="0"/>
              <a:t>Det kan handla om sådant som är relevant för att förstå åtgärden eller dess förutsättningar, men som inte passar in under något annat avsnitt.</a:t>
            </a:r>
          </a:p>
          <a:p>
            <a:r>
              <a:rPr lang="sv-SE" dirty="0"/>
              <a:t>Det är inte obligatoriskt att lägga in något under dessa avsnitt.</a:t>
            </a:r>
          </a:p>
          <a:p>
            <a:r>
              <a:rPr lang="sv-SE" dirty="0"/>
              <a:t>Om en bild läggs in skall en bildtext också läggas in.</a:t>
            </a:r>
          </a:p>
        </p:txBody>
      </p:sp>
    </p:spTree>
    <p:extLst>
      <p:ext uri="{BB962C8B-B14F-4D97-AF65-F5344CB8AC3E}">
        <p14:creationId xmlns:p14="http://schemas.microsoft.com/office/powerpoint/2010/main" val="4210506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7BF2D10E-0E4F-4FC6-AC3A-CC38E25AB6A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Tack!</a:t>
            </a:r>
          </a:p>
        </p:txBody>
      </p:sp>
    </p:spTree>
    <p:extLst>
      <p:ext uri="{BB962C8B-B14F-4D97-AF65-F5344CB8AC3E}">
        <p14:creationId xmlns:p14="http://schemas.microsoft.com/office/powerpoint/2010/main" val="99942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63"/>
    </mc:Choice>
    <mc:Fallback xmlns="">
      <p:transition spd="slow" advTm="13463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96000" y="1699592"/>
            <a:ext cx="10800000" cy="1587130"/>
          </a:xfrm>
        </p:spPr>
        <p:txBody>
          <a:bodyPr/>
          <a:lstStyle/>
          <a:p>
            <a:r>
              <a:rPr lang="sv-SE" sz="5400" dirty="0"/>
              <a:t>Utbildning – Metodik</a:t>
            </a:r>
            <a:br>
              <a:rPr lang="sv-SE" sz="5400" dirty="0"/>
            </a:br>
            <a:r>
              <a:rPr lang="sv-SE" sz="5400" dirty="0"/>
              <a:t>SEB 2024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1. Åtgärdsbeskrivning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174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dirty="0"/>
              <a:t>Presentationens omfattning och avgränsningar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694799" y="2309512"/>
            <a:ext cx="5545981" cy="36340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Denna presentation omfattar avsnittet Åtgärdsbeskrivning i SEB-verktyget.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H</a:t>
            </a:r>
            <a:r>
              <a:rPr lang="sv-SE" sz="2000" dirty="0"/>
              <a:t>ur och var olika inmatningar </a:t>
            </a:r>
            <a:r>
              <a:rPr lang="sv-SE" dirty="0"/>
              <a:t>görs rent </a:t>
            </a:r>
            <a:r>
              <a:rPr lang="sv-SE" sz="2000" dirty="0"/>
              <a:t>praktiskt i SEB-verktyget.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En första ingång till de underlag och vägledningar som man behöver ta del av innan man genomför analyserna i en Samlad effektbedömning.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Presentationen riktar sig i första hand till den som ska upprätta en Samlad effektbedömning.</a:t>
            </a:r>
          </a:p>
          <a:p>
            <a:pPr marL="0" indent="0">
              <a:buNone/>
            </a:pPr>
            <a:endParaRPr lang="sv-SE" sz="2000" i="1" dirty="0"/>
          </a:p>
        </p:txBody>
      </p:sp>
      <p:pic>
        <p:nvPicPr>
          <p:cNvPr id="6" name="Bildobjekt 5" descr="Presentationen omfattar:&#10;Sammanfattning&#10;Nuläge och brister&#10;Nuläge och brister (bilder) &#10;Syfte&#10;Förslag till åtgärd&#10;Förslag till åtgärd (bilder)&#10;Åtgärdskostnad&#10;Övrigt&#10;Övrigt (bilder)&#10;">
            <a:extLst>
              <a:ext uri="{FF2B5EF4-FFF2-40B4-BE49-F238E27FC236}">
                <a16:creationId xmlns:a16="http://schemas.microsoft.com/office/drawing/2014/main" id="{6B50DBB8-9E5B-4DC2-B859-8BDB9B8AA0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172" y="2468112"/>
            <a:ext cx="363855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50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367"/>
    </mc:Choice>
    <mc:Fallback xmlns="">
      <p:transition spd="slow" advTm="5636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Underlag och vägledningar 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v-SE" i="1" dirty="0"/>
              <a:t>Metodhandledning Samlad effektbedömning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i="1"/>
              <a:t>Hjälptabell, planeringsläge </a:t>
            </a:r>
            <a:r>
              <a:rPr lang="sv-SE" i="1" dirty="0"/>
              <a:t>i Excel (vid medfinans och/eller delobjekt)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i="1" dirty="0"/>
              <a:t>Riktlinjer för kostnadskalkyl</a:t>
            </a:r>
          </a:p>
          <a:p>
            <a:pPr marL="0" indent="0">
              <a:buNone/>
            </a:pPr>
            <a:endParaRPr lang="sv-SE" i="1" dirty="0"/>
          </a:p>
          <a:p>
            <a:pPr>
              <a:buFont typeface="Wingdings" panose="05000000000000000000" pitchFamily="2" charset="2"/>
              <a:buChar char="Ø"/>
            </a:pPr>
            <a:endParaRPr lang="sv-SE" i="1" dirty="0"/>
          </a:p>
          <a:p>
            <a:pPr marL="0" indent="0">
              <a:buNone/>
            </a:pPr>
            <a:endParaRPr lang="sv-SE" i="1" dirty="0"/>
          </a:p>
          <a:p>
            <a:pPr marL="0" indent="0">
              <a:buNone/>
            </a:pPr>
            <a:r>
              <a:rPr lang="sv-SE" i="1" dirty="0">
                <a:hlinkClick r:id="rId3"/>
              </a:rPr>
              <a:t>www.t</a:t>
            </a:r>
            <a:r>
              <a:rPr lang="sv-SE" sz="2000" i="1" dirty="0">
                <a:hlinkClick r:id="rId3"/>
              </a:rPr>
              <a:t>rafikverket.se/seb</a:t>
            </a:r>
            <a:endParaRPr lang="sv-SE" sz="2000" i="1" dirty="0"/>
          </a:p>
          <a:p>
            <a:pPr marL="0" indent="0">
              <a:buNone/>
            </a:pPr>
            <a:endParaRPr lang="sv-SE" sz="2000" i="1" dirty="0"/>
          </a:p>
          <a:p>
            <a:pPr marL="0" indent="0">
              <a:buNone/>
            </a:pPr>
            <a:endParaRPr lang="sv-SE" sz="2000" i="1" dirty="0"/>
          </a:p>
        </p:txBody>
      </p:sp>
    </p:spTree>
    <p:extLst>
      <p:ext uri="{BB962C8B-B14F-4D97-AF65-F5344CB8AC3E}">
        <p14:creationId xmlns:p14="http://schemas.microsoft.com/office/powerpoint/2010/main" val="40063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146"/>
    </mc:Choice>
    <mc:Fallback xmlns="">
      <p:transition spd="slow" advTm="52146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694800" y="2529000"/>
            <a:ext cx="10582800" cy="3060000"/>
          </a:xfrm>
        </p:spPr>
        <p:txBody>
          <a:bodyPr/>
          <a:lstStyle/>
          <a:p>
            <a:r>
              <a:rPr lang="sv-SE" dirty="0"/>
              <a:t>I Sammanfattning matas en bild in som kommer att vara utsida för den utskrivna </a:t>
            </a:r>
            <a:r>
              <a:rPr lang="sv-SE" dirty="0" err="1"/>
              <a:t>SEB:en</a:t>
            </a:r>
            <a:r>
              <a:rPr lang="sv-SE" dirty="0"/>
              <a:t>.</a:t>
            </a:r>
          </a:p>
          <a:p>
            <a:r>
              <a:rPr lang="sv-SE" sz="2000" dirty="0"/>
              <a:t>Dessutom läggs information om </a:t>
            </a:r>
            <a:r>
              <a:rPr lang="sv-SE" dirty="0"/>
              <a:t>län, kommun, trafikslag, järnvägsstråk/vägnummer</a:t>
            </a:r>
            <a:r>
              <a:rPr lang="sv-SE"/>
              <a:t>/farled </a:t>
            </a:r>
            <a:r>
              <a:rPr lang="sv-SE" dirty="0"/>
              <a:t>och typ av planläggning </a:t>
            </a:r>
            <a:r>
              <a:rPr lang="sv-SE" sz="2000" dirty="0"/>
              <a:t>in.</a:t>
            </a:r>
          </a:p>
          <a:p>
            <a:r>
              <a:rPr lang="sv-SE" dirty="0"/>
              <a:t>Det trafikslag som väljs är kopplat till åtgärdskostnadens i</a:t>
            </a:r>
            <a:r>
              <a:rPr lang="sv-SE" sz="2000" dirty="0"/>
              <a:t>ndexberäkning.</a:t>
            </a:r>
          </a:p>
          <a:p>
            <a:r>
              <a:rPr lang="sv-SE" dirty="0"/>
              <a:t>Koordinater för åtgärden ska läggas in.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80872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Nuläge och brister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sz="2000" dirty="0"/>
              <a:t>Här beskrivs nulägets förutsättningar och vad som föranleder åtgärden.</a:t>
            </a:r>
          </a:p>
          <a:p>
            <a:r>
              <a:rPr lang="sv-SE" sz="2000" dirty="0"/>
              <a:t>Det finns fä</a:t>
            </a:r>
            <a:r>
              <a:rPr lang="sv-SE" dirty="0"/>
              <a:t>lt där trafikslagsspecifik information skall anges, t.ex. för väg:</a:t>
            </a:r>
            <a:endParaRPr lang="sv-SE" sz="2000" dirty="0"/>
          </a:p>
        </p:txBody>
      </p:sp>
      <p:pic>
        <p:nvPicPr>
          <p:cNvPr id="6" name="Bildobjekt 5" descr="Här beskrivs nulägets förutsättningar och vad som föranleder åtgärden.&#10;Det finns fält där trafikslagsspecifik information skall anges, t.ex. för väg:&#10;&#10;Exempel för ”Vägtrafik”: 10000 f/d, 11% lastbilar (2017). &#10;Ange trafik för basår eller prognosår, men det ska vara samma som i ”Förslag till åtgärd”. Om trafiken varierar mycket över sträckan kan ett spann eller ett medelvärde behöva anges.&#10;">
            <a:extLst>
              <a:ext uri="{FF2B5EF4-FFF2-40B4-BE49-F238E27FC236}">
                <a16:creationId xmlns:a16="http://schemas.microsoft.com/office/drawing/2014/main" id="{0EA47C0B-0D76-4ABA-9D83-EA8BD130F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300" y="3928420"/>
            <a:ext cx="9335329" cy="240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722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Syfte och viktigaste effekt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sz="2000" dirty="0"/>
              <a:t>Syftet skall speglas i effekterna av åtgärden…annars skulle något annat ha byggts.</a:t>
            </a:r>
          </a:p>
          <a:p>
            <a:r>
              <a:rPr lang="sv-SE" dirty="0"/>
              <a:t>Den eller de viktigaste effekterna ska anges här.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62683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96000" y="761225"/>
            <a:ext cx="10800000" cy="900000"/>
          </a:xfrm>
        </p:spPr>
        <p:txBody>
          <a:bodyPr/>
          <a:lstStyle/>
          <a:p>
            <a:r>
              <a:rPr lang="sv-SE" dirty="0"/>
              <a:t>Förslag till åtgärd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809099" y="1661225"/>
            <a:ext cx="10325625" cy="3060000"/>
          </a:xfrm>
        </p:spPr>
        <p:txBody>
          <a:bodyPr/>
          <a:lstStyle/>
          <a:p>
            <a:r>
              <a:rPr lang="sv-SE" sz="2000" dirty="0"/>
              <a:t>Beskrivningen av åtgärden skall vara enkel att förstå för alla som kan tänkas läsa SEB. </a:t>
            </a:r>
          </a:p>
          <a:p>
            <a:r>
              <a:rPr lang="sv-SE" dirty="0"/>
              <a:t>Den bör inte vara för teknisk och begrepp som endast förstås av de som arbetar med infrastruktur skall undvikas.</a:t>
            </a:r>
          </a:p>
          <a:p>
            <a:r>
              <a:rPr lang="sv-SE" dirty="0"/>
              <a:t>Åtgärdsförslag skall vara samma i SEB, kostnadsunderlag, samhällsekonomisk kalkyl och Klimatkalkyl!</a:t>
            </a:r>
          </a:p>
          <a:p>
            <a:r>
              <a:rPr lang="sv-SE" sz="2000" dirty="0"/>
              <a:t>Även här ska mer teknisk information om åtgärden skrivas in under det trafikslag som påverkas. Viktigt att inte glömma något trafikslag!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1288FF5-BD93-4F2D-A1ED-8C79816B7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605" y="4339173"/>
            <a:ext cx="9282789" cy="239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002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96000" y="563675"/>
            <a:ext cx="10800000" cy="900000"/>
          </a:xfrm>
        </p:spPr>
        <p:txBody>
          <a:bodyPr/>
          <a:lstStyle/>
          <a:p>
            <a:r>
              <a:rPr lang="sv-SE" dirty="0"/>
              <a:t>Åtgärdskostnad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2"/>
          </p:nvPr>
        </p:nvSpPr>
        <p:spPr>
          <a:xfrm>
            <a:off x="229605" y="1388788"/>
            <a:ext cx="7016841" cy="5397023"/>
          </a:xfrm>
        </p:spPr>
        <p:txBody>
          <a:bodyPr/>
          <a:lstStyle/>
          <a:p>
            <a:r>
              <a:rPr lang="sv-SE" sz="1400" dirty="0"/>
              <a:t>Åtgärdskostnad tas fram i en egen process men behövs också som underlag till SEB.</a:t>
            </a:r>
          </a:p>
          <a:p>
            <a:r>
              <a:rPr lang="sv-SE" sz="1400" dirty="0"/>
              <a:t>Beroende på mognadsgrad och storlek på kostnaden tas olika underlag fram.</a:t>
            </a:r>
          </a:p>
          <a:p>
            <a:r>
              <a:rPr lang="sv-SE" sz="1400" dirty="0"/>
              <a:t>Ett antal poster ska fyllas i </a:t>
            </a:r>
            <a:r>
              <a:rPr lang="sv-SE" sz="1400" dirty="0" err="1"/>
              <a:t>i</a:t>
            </a:r>
            <a:r>
              <a:rPr lang="sv-SE" sz="1400" dirty="0"/>
              <a:t> SEB:</a:t>
            </a:r>
          </a:p>
          <a:p>
            <a:pPr lvl="1"/>
            <a:r>
              <a:rPr lang="sv-SE" sz="1400" dirty="0"/>
              <a:t>Bilaga: laddas upp under bilagor och referenser och märks med ”AKK” (anläggningskostnadskalkyl).</a:t>
            </a:r>
          </a:p>
          <a:p>
            <a:pPr lvl="1"/>
            <a:r>
              <a:rPr lang="sv-SE" sz="1400" dirty="0"/>
              <a:t>Revisionsdatum: skall vara samma i SEB och kostnadsunderlag.</a:t>
            </a:r>
          </a:p>
          <a:p>
            <a:pPr lvl="1"/>
            <a:r>
              <a:rPr lang="sv-SE" sz="1400" dirty="0"/>
              <a:t>Prisnivå: den som använts när kostnaden beräknades, används för att räkna om kostnaden till jämförbar prisnivå.</a:t>
            </a:r>
          </a:p>
          <a:p>
            <a:pPr lvl="1"/>
            <a:r>
              <a:rPr lang="sv-SE" sz="1400" dirty="0"/>
              <a:t>Beräkningsmetod: Beror på mognadsgrad och storlek på kostnaden.</a:t>
            </a:r>
          </a:p>
          <a:p>
            <a:pPr lvl="1"/>
            <a:r>
              <a:rPr lang="sv-SE" sz="1400" dirty="0"/>
              <a:t>Standardavvikelse: Beräknas i vissa metoder.</a:t>
            </a:r>
          </a:p>
          <a:p>
            <a:pPr lvl="1"/>
            <a:r>
              <a:rPr lang="sv-SE" sz="1400" dirty="0"/>
              <a:t>Totalkostnad omräknad: Räknas om i SEB, beror på totalkostnad, trafikslag och prisnivå. Används för omräkning till den kostnad som används i den samhällsekonomiska nyttokostnadsanalysen.</a:t>
            </a:r>
          </a:p>
          <a:p>
            <a:pPr lvl="1"/>
            <a:r>
              <a:rPr lang="sv-SE" sz="1400" dirty="0"/>
              <a:t>Standardavvikelse omräknad: Räknas om i SEB.</a:t>
            </a:r>
          </a:p>
          <a:p>
            <a:pPr lvl="1"/>
            <a:r>
              <a:rPr lang="sv-SE" sz="1400" dirty="0"/>
              <a:t>Kommentar: Används när kostnaden och eller underlaget behöver kommenteras eller förklaras. </a:t>
            </a:r>
          </a:p>
          <a:p>
            <a:pPr marL="360000" lvl="1" indent="0">
              <a:buNone/>
            </a:pPr>
            <a:endParaRPr lang="sv-SE" sz="1400" dirty="0"/>
          </a:p>
          <a:p>
            <a:pPr marL="360000" lvl="1" indent="0">
              <a:buNone/>
            </a:pPr>
            <a:r>
              <a:rPr lang="sv-SE" sz="1200" dirty="0"/>
              <a:t>För att kostnadsberäkningen till jämförbar prisnivå ska göras behöver trafikslag och prisnivå vara ifyllda. </a:t>
            </a:r>
          </a:p>
          <a:p>
            <a:pPr marL="360000" lvl="1" indent="0">
              <a:buNone/>
            </a:pPr>
            <a:r>
              <a:rPr lang="sv-SE" sz="1200" dirty="0"/>
              <a:t>För att de efterföljande samhällsekonomiska beräkningarna ska göras så krävs att trafikslag, skede, kalkylränta och antal byggår är ifyllda. Dessa uppgifter finns under andra flikar i verktyget</a:t>
            </a:r>
            <a:r>
              <a:rPr lang="sv-SE" sz="1400" dirty="0"/>
              <a:t>. </a:t>
            </a:r>
          </a:p>
          <a:p>
            <a:pPr lvl="1"/>
            <a:endParaRPr lang="sv-SE" sz="1400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077EDB2-59A5-495B-91AD-400B9F4AA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447" y="2468415"/>
            <a:ext cx="4522853" cy="3375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449803"/>
      </p:ext>
    </p:extLst>
  </p:cSld>
  <p:clrMapOvr>
    <a:masterClrMapping/>
  </p:clrMapOvr>
</p:sld>
</file>

<file path=ppt/theme/theme1.xml><?xml version="1.0" encoding="utf-8"?>
<a:theme xmlns:a="http://schemas.openxmlformats.org/drawingml/2006/main" name="Star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Trafikverket.potm" id="{E4C32268-6B05-4A14-A7CC-925A1902777C}" vid="{A93DC1D9-F604-4024-9143-78FB8925322B}"/>
    </a:ext>
  </a:extLst>
</a:theme>
</file>

<file path=ppt/theme/theme2.xml><?xml version="1.0" encoding="utf-8"?>
<a:theme xmlns:a="http://schemas.openxmlformats.org/drawingml/2006/main" name="Rubrik med logga">
  <a:themeElements>
    <a:clrScheme name="TrV_Colour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70000"/>
      </a:accent1>
      <a:accent2>
        <a:srgbClr val="505050"/>
      </a:accent2>
      <a:accent3>
        <a:srgbClr val="870000"/>
      </a:accent3>
      <a:accent4>
        <a:srgbClr val="FF0000"/>
      </a:accent4>
      <a:accent5>
        <a:srgbClr val="A0A0A0"/>
      </a:accent5>
      <a:accent6>
        <a:srgbClr val="5F0000"/>
      </a:accent6>
      <a:hlink>
        <a:srgbClr val="0070C0"/>
      </a:hlink>
      <a:folHlink>
        <a:srgbClr val="870000"/>
      </a:folHlink>
    </a:clrScheme>
    <a:fontScheme name="TrV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Trafikverket.potm" id="{E4C32268-6B05-4A14-A7CC-925A1902777C}" vid="{E91349C9-22C3-4D42-B2B2-01E893807170}"/>
    </a:ext>
  </a:extLst>
</a:theme>
</file>

<file path=ppt/theme/theme3.xml><?xml version="1.0" encoding="utf-8"?>
<a:theme xmlns:a="http://schemas.openxmlformats.org/drawingml/2006/main" name="Rubrik med logga, titel, datum och sidnr">
  <a:themeElements>
    <a:clrScheme name="TrV_Colour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70000"/>
      </a:accent1>
      <a:accent2>
        <a:srgbClr val="505050"/>
      </a:accent2>
      <a:accent3>
        <a:srgbClr val="870000"/>
      </a:accent3>
      <a:accent4>
        <a:srgbClr val="FF0000"/>
      </a:accent4>
      <a:accent5>
        <a:srgbClr val="A0A0A0"/>
      </a:accent5>
      <a:accent6>
        <a:srgbClr val="5F0000"/>
      </a:accent6>
      <a:hlink>
        <a:srgbClr val="0070C0"/>
      </a:hlink>
      <a:folHlink>
        <a:srgbClr val="870000"/>
      </a:folHlink>
    </a:clrScheme>
    <a:fontScheme name="TrV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Trafikverket.potm" id="{E4C32268-6B05-4A14-A7CC-925A1902777C}" vid="{5B4D5900-CC3B-48ED-AB25-DF4995913194}"/>
    </a:ext>
  </a:extLst>
</a:theme>
</file>

<file path=ppt/theme/theme4.xml><?xml version="1.0" encoding="utf-8"?>
<a:theme xmlns:a="http://schemas.openxmlformats.org/drawingml/2006/main" name="Office-tema">
  <a:themeElements>
    <a:clrScheme name="TrV_Colour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70000"/>
      </a:accent1>
      <a:accent2>
        <a:srgbClr val="505050"/>
      </a:accent2>
      <a:accent3>
        <a:srgbClr val="870000"/>
      </a:accent3>
      <a:accent4>
        <a:srgbClr val="FF0000"/>
      </a:accent4>
      <a:accent5>
        <a:srgbClr val="A0A0A0"/>
      </a:accent5>
      <a:accent6>
        <a:srgbClr val="5F0000"/>
      </a:accent6>
      <a:hlink>
        <a:srgbClr val="0070C0"/>
      </a:hlink>
      <a:folHlink>
        <a:srgbClr val="870000"/>
      </a:folHlink>
    </a:clrScheme>
    <a:fontScheme name="TrV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TrV_Colour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70000"/>
      </a:accent1>
      <a:accent2>
        <a:srgbClr val="505050"/>
      </a:accent2>
      <a:accent3>
        <a:srgbClr val="870000"/>
      </a:accent3>
      <a:accent4>
        <a:srgbClr val="FF0000"/>
      </a:accent4>
      <a:accent5>
        <a:srgbClr val="A0A0A0"/>
      </a:accent5>
      <a:accent6>
        <a:srgbClr val="5F0000"/>
      </a:accent6>
      <a:hlink>
        <a:srgbClr val="0070C0"/>
      </a:hlink>
      <a:folHlink>
        <a:srgbClr val="870000"/>
      </a:folHlink>
    </a:clrScheme>
    <a:fontScheme name="TrV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9F622F007ECE4BA9EDA7152F451B05" ma:contentTypeVersion="1" ma:contentTypeDescription="Skapa ett nytt dokument." ma:contentTypeScope="" ma:versionID="de085039e2bf0b753497b6d907d4c535">
  <xsd:schema xmlns:xsd="http://www.w3.org/2001/XMLSchema" xmlns:xs="http://www.w3.org/2001/XMLSchema" xmlns:p="http://schemas.microsoft.com/office/2006/metadata/properties" xmlns:ns2="ad670fc7-2d24-4b61-b60b-81aa1078eaba" targetNamespace="http://schemas.microsoft.com/office/2006/metadata/properties" ma:root="true" ma:fieldsID="6e4f64cc767aa5851e72d72495f5abc5" ns2:_="">
    <xsd:import namespace="ad670fc7-2d24-4b61-b60b-81aa1078eaba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70fc7-2d24-4b61-b60b-81aa1078eab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51D647-1199-4160-82C8-E868F9A1D6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670fc7-2d24-4b61-b60b-81aa1078ea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7995CE-3062-4DCB-913E-CA7C92E2CD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4B4E73-29F5-4C44-AEDC-5752B130AE4E}">
  <ds:schemaRefs>
    <ds:schemaRef ds:uri="ad670fc7-2d24-4b61-b60b-81aa1078eaba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Presentation_Trafikverket</Template>
  <TotalTime>2441</TotalTime>
  <Words>1293</Words>
  <Application>Microsoft Office PowerPoint</Application>
  <PresentationFormat>Bredbild</PresentationFormat>
  <Paragraphs>129</Paragraphs>
  <Slides>12</Slides>
  <Notes>12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Start</vt:lpstr>
      <vt:lpstr>Rubrik med logga</vt:lpstr>
      <vt:lpstr>Rubrik med logga, titel, datum och sidnr</vt:lpstr>
      <vt:lpstr>Trafikverket</vt:lpstr>
      <vt:lpstr>Utbildning – Metodik SEB 2024</vt:lpstr>
      <vt:lpstr>Presentationens omfattning och avgränsningar </vt:lpstr>
      <vt:lpstr>Underlag och vägledningar </vt:lpstr>
      <vt:lpstr>Sammanfattning</vt:lpstr>
      <vt:lpstr>Nuläge och brister</vt:lpstr>
      <vt:lpstr>Syfte och viktigaste effekt</vt:lpstr>
      <vt:lpstr>Förslag till åtgärd</vt:lpstr>
      <vt:lpstr>Åtgärdskostnad</vt:lpstr>
      <vt:lpstr>Planeringsläge</vt:lpstr>
      <vt:lpstr>Övrigt och Övrigt (bilder)</vt:lpstr>
      <vt:lpstr>Tack!</vt:lpstr>
    </vt:vector>
  </TitlesOfParts>
  <Company>Trafikverket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Danielsson Jennie, PLte</dc:creator>
  <cp:keywords>Version 240328</cp:keywords>
  <cp:lastModifiedBy>Danielsson Jennie, PLte</cp:lastModifiedBy>
  <cp:revision>28</cp:revision>
  <dcterms:created xsi:type="dcterms:W3CDTF">2023-08-17T06:06:28Z</dcterms:created>
  <dcterms:modified xsi:type="dcterms:W3CDTF">2026-04-13T14:28:48Z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0x010100559F622F007ECE4BA9EDA7152F451B05</vt:lpwstr>
  </property>
  <property fmtid="{D5CDD505-2E9C-101B-9397-08002B2CF9AE}" pid="3" name="TrvDocumentType">
    <vt:lpwstr>28;#ARBETSMATERIAL|a2894791-a90f-4fd8-bd38-5426c743cb42</vt:lpwstr>
  </property>
  <property fmtid="{D5CDD505-2E9C-101B-9397-08002B2CF9AE}" pid="4" name="TrvDocumentTemplateOwner">
    <vt:lpwstr>277;#KM Kommunikation|65ba4904-7f87-411a-bf82-b389570b62aa</vt:lpwstr>
  </property>
  <property fmtid="{D5CDD505-2E9C-101B-9397-08002B2CF9AE}" pid="5" name="TrvDocumentTemplateStatus">
    <vt:lpwstr>Distribuerad</vt:lpwstr>
  </property>
  <property fmtid="{D5CDD505-2E9C-101B-9397-08002B2CF9AE}" pid="6" name="TrvDocumentTemplateCategory">
    <vt:lpwstr>35;#Grundmallar|ba03f0de-f93f-4e70-95f2-fa30c55e4680</vt:lpwstr>
  </property>
  <property fmtid="{D5CDD505-2E9C-101B-9397-08002B2CF9AE}" pid="7" name="TrvConfidentialityLevel">
    <vt:lpwstr/>
  </property>
  <property fmtid="{D5CDD505-2E9C-101B-9397-08002B2CF9AE}" pid="8" name="TaxCatchAll">
    <vt:lpwstr>28;#ARBETSMATERIAL|a2894791-a90f-4fd8-bd38-5426c743cb42</vt:lpwstr>
  </property>
  <property fmtid="{D5CDD505-2E9C-101B-9397-08002B2CF9AE}" pid="9" name="TrvDocumentTypeTaxHTField0">
    <vt:lpwstr>ARBETSMATERIAL|a2894791-a90f-4fd8-bd38-5426c743cb42</vt:lpwstr>
  </property>
  <property fmtid="{D5CDD505-2E9C-101B-9397-08002B2CF9AE}" pid="10" name="TrvConfidentialityLevelTaxHTField0">
    <vt:lpwstr/>
  </property>
</Properties>
</file>