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648" r:id="rId5"/>
    <p:sldMasterId id="2147483657" r:id="rId6"/>
  </p:sldMasterIdLst>
  <p:notesMasterIdLst>
    <p:notesMasterId r:id="rId19"/>
  </p:notesMasterIdLst>
  <p:handoutMasterIdLst>
    <p:handoutMasterId r:id="rId20"/>
  </p:handoutMasterIdLst>
  <p:sldIdLst>
    <p:sldId id="300" r:id="rId7"/>
    <p:sldId id="480" r:id="rId8"/>
    <p:sldId id="486" r:id="rId9"/>
    <p:sldId id="485" r:id="rId10"/>
    <p:sldId id="311" r:id="rId11"/>
    <p:sldId id="477" r:id="rId12"/>
    <p:sldId id="478" r:id="rId13"/>
    <p:sldId id="476" r:id="rId14"/>
    <p:sldId id="475" r:id="rId15"/>
    <p:sldId id="474" r:id="rId16"/>
    <p:sldId id="479" r:id="rId17"/>
    <p:sldId id="517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42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sson Jennie, PLnpg" initials="DJP" lastIdx="3" clrIdx="0">
    <p:extLst>
      <p:ext uri="{19B8F6BF-5375-455C-9EA6-DF929625EA0E}">
        <p15:presenceInfo xmlns:p15="http://schemas.microsoft.com/office/powerpoint/2012/main" userId="S-1-5-21-3282178652-2823510310-3805757255-420938" providerId="AD"/>
      </p:ext>
    </p:extLst>
  </p:cmAuthor>
  <p:cmAuthor id="2" name="von Koch Agnes, PLnpg" initials="vKAP" lastIdx="1" clrIdx="1">
    <p:extLst>
      <p:ext uri="{19B8F6BF-5375-455C-9EA6-DF929625EA0E}">
        <p15:presenceInfo xmlns:p15="http://schemas.microsoft.com/office/powerpoint/2012/main" userId="S-1-5-21-3282178652-2823510310-3805757255-10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611"/>
    <a:srgbClr val="D80611"/>
    <a:srgbClr val="D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7" autoAdjust="0"/>
    <p:restoredTop sz="86430" autoAdjust="0"/>
  </p:normalViewPr>
  <p:slideViewPr>
    <p:cSldViewPr snapToGrid="0">
      <p:cViewPr varScale="1">
        <p:scale>
          <a:sx n="78" d="100"/>
          <a:sy n="78" d="100"/>
        </p:scale>
        <p:origin x="96" y="84"/>
      </p:cViewPr>
      <p:guideLst>
        <p:guide pos="7242"/>
        <p:guide orient="horz" pos="799"/>
        <p:guide orient="horz" pos="3884"/>
        <p:guide orient="horz" pos="2160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2024-04-02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2024-04-02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Välkomna till denna Trafikverks-utbildning i metodik för Samlad effektbedömning version 2024.1.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011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I planeringsläge skall det göras en kort redovisning om delobjekt, hur långt de eventuella delarna har kommit i planeringsmognad, eventuella medfinansiärer samt hur objektet har förändrats sedan senaste SEB. Finns relaterande objekt-ID kan de också nämnas här.</a:t>
            </a:r>
          </a:p>
          <a:p>
            <a:r>
              <a:rPr lang="sv-SE" dirty="0"/>
              <a:t>Då objektet medfinansieras och/eller då objektet består av delobjekt ska en bild importeras i 1.10 Åtgärdsbeskrivning – Övrigt (bilder). En mall för tabellen finns på www.trafikverket.se/SEB. </a:t>
            </a:r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684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Här kan övrig information skrivas in. </a:t>
            </a:r>
            <a:r>
              <a:rPr lang="sv-SE" dirty="0"/>
              <a:t>Det kan handla om sådant som är relevant för att förstå åtgärden eller dess förutsättningar, men som inte passar in under något annat avsnitt.</a:t>
            </a:r>
          </a:p>
          <a:p>
            <a:r>
              <a:rPr lang="sv-SE" dirty="0"/>
              <a:t>Det är inte obligatoriskt att lägga in något under dessa avsnitt.</a:t>
            </a:r>
          </a:p>
          <a:p>
            <a:r>
              <a:rPr lang="sv-SE" dirty="0"/>
              <a:t>Om en bild läggs in skall en bildtext också läggas in.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924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Detta bildspel är en del av den digitala utbildningsserien om hur man upprättar en Samlad effektbedömning.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989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 denna delen av utbildningen går jag översiktligt igenom avsnittet Åtgärdsbeskrivning.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543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v-SE" dirty="0"/>
              <a:t>Presentationen omfattar: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sv-SE" dirty="0"/>
              <a:t>Sammanfattning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sv-SE" dirty="0"/>
              <a:t>Nuläge och brister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sv-SE" dirty="0"/>
              <a:t>Nuläge och brister (bilder) 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sv-SE" dirty="0"/>
              <a:t>Syfte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sv-SE" dirty="0"/>
              <a:t>Förslag till åtgärd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sv-SE" dirty="0"/>
              <a:t>Förslag till åtgärd (bilder)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sv-SE" dirty="0"/>
              <a:t>Åtgärdskostnad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sv-SE" dirty="0"/>
              <a:t>Övrigt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sv-SE" dirty="0"/>
              <a:t>Övrigt (bilder)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FD7FD20-7023-47A1-8CB9-6C894199C9E8}" type="datetime1">
              <a:rPr lang="sv-SE" smtClean="0"/>
              <a:t>2024-04-02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2293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Denna presentation är tänkt att ge en översikt och en första ingång till de fördjupade underlag som man behöver ta del av för att fylla i avsnittet Åtgärdsbeskrivning.</a:t>
            </a:r>
          </a:p>
          <a:p>
            <a:endParaRPr lang="sv-SE" dirty="0"/>
          </a:p>
          <a:p>
            <a:r>
              <a:rPr lang="sv-SE" dirty="0"/>
              <a:t>De dokument som berör analysen av de transportpolitiska målen är: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i="1" dirty="0"/>
              <a:t>Metodhandledning Samlad effektbedömning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i="1" dirty="0">
                <a:highlight>
                  <a:srgbClr val="00FF00"/>
                </a:highlight>
              </a:rPr>
              <a:t>Planeringsläge Hjälptabell i Excel (vid medfinans och/eller delobjekt)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i="1" dirty="0">
                <a:highlight>
                  <a:srgbClr val="00FF00"/>
                </a:highlight>
              </a:rPr>
              <a:t>Riktlinjer för kostnadskalkyl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dirty="0"/>
          </a:p>
          <a:p>
            <a:r>
              <a:rPr lang="sv-SE" dirty="0"/>
              <a:t>Dessa dokument hittar man på www.trafikverket.se/SEB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FD7FD20-7023-47A1-8CB9-6C894199C9E8}" type="datetime1">
              <a:rPr lang="sv-SE" smtClean="0"/>
              <a:t>2024-04-02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456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highlight>
                  <a:srgbClr val="FFFF00"/>
                </a:highlight>
              </a:rPr>
              <a:t>I Sammanfattning matas en bild in som kommer att vara utsida för den utskrivna SEBen.</a:t>
            </a:r>
            <a:r>
              <a:rPr lang="sv-SE" dirty="0"/>
              <a:t> Det kan t.ex. vara en kartbild över området där åtgärden skall byggas där man också ser hur åtgärden är tänkt att vara placerad.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>
              <a:highlight>
                <a:srgbClr val="FFFF00"/>
              </a:highlight>
            </a:endParaRPr>
          </a:p>
          <a:p>
            <a:r>
              <a:rPr lang="sv-SE" sz="1200" dirty="0"/>
              <a:t>Dessutom läggs information om </a:t>
            </a:r>
            <a:r>
              <a:rPr lang="sv-SE" dirty="0"/>
              <a:t>län, kommun, trafikslag och typ av planläggning </a:t>
            </a:r>
            <a:r>
              <a:rPr lang="sv-SE" sz="1200" dirty="0"/>
              <a:t>in.</a:t>
            </a:r>
          </a:p>
          <a:p>
            <a:endParaRPr lang="sv-SE" dirty="0">
              <a:highlight>
                <a:srgbClr val="00FF00"/>
              </a:highlight>
            </a:endParaRPr>
          </a:p>
          <a:p>
            <a:r>
              <a:rPr lang="sv-SE" dirty="0">
                <a:highlight>
                  <a:srgbClr val="00FF00"/>
                </a:highlight>
              </a:rPr>
              <a:t>Det trafikslag som väljs är kopplat till åtgärdskostnadens i</a:t>
            </a:r>
            <a:r>
              <a:rPr lang="sv-SE" sz="1200" dirty="0">
                <a:highlight>
                  <a:srgbClr val="00FF00"/>
                </a:highlight>
              </a:rPr>
              <a:t>ndexberäkning.</a:t>
            </a:r>
          </a:p>
          <a:p>
            <a:endParaRPr lang="sv-SE" dirty="0">
              <a:highlight>
                <a:srgbClr val="FFFF00"/>
              </a:highlight>
            </a:endParaRPr>
          </a:p>
          <a:p>
            <a:r>
              <a:rPr lang="sv-SE" dirty="0">
                <a:highlight>
                  <a:srgbClr val="FFFF00"/>
                </a:highlight>
              </a:rPr>
              <a:t>Det är inte obligatoriskt att lägga in koordinater för åtgärden.</a:t>
            </a:r>
            <a:endParaRPr lang="sv-SE" sz="1200" dirty="0">
              <a:highlight>
                <a:srgbClr val="FFFF00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Vilket index som används för omräkning </a:t>
            </a:r>
            <a:r>
              <a:rPr lang="sv-SE" dirty="0"/>
              <a:t>av kostnaden till jämförbar prisnivå beror på åtgärdens trafikslag.</a:t>
            </a:r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3505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Här beskrivs nulägets förutsättningar och vad som föranleder åtgärden.</a:t>
            </a:r>
          </a:p>
          <a:p>
            <a:r>
              <a:rPr lang="sv-SE" sz="1200" dirty="0"/>
              <a:t>Det finns fä</a:t>
            </a:r>
            <a:r>
              <a:rPr lang="sv-SE" dirty="0"/>
              <a:t>lt där trafikslagsspecifik information skall anges, t.ex. för väg:</a:t>
            </a:r>
            <a:endParaRPr lang="sv-SE" sz="1200" dirty="0"/>
          </a:p>
          <a:p>
            <a:endParaRPr lang="sv-SE" sz="1200" dirty="0">
              <a:highlight>
                <a:srgbClr val="00FF00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>
                <a:highlight>
                  <a:srgbClr val="00FF00"/>
                </a:highlight>
              </a:rPr>
              <a:t>Exempel för ”Vägtrafik”: 10000 f/d, 11% lastbilar (2017).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>
                <a:highlight>
                  <a:srgbClr val="00FF00"/>
                </a:highlight>
              </a:rPr>
              <a:t>Ange trafik för basår eller </a:t>
            </a:r>
            <a:r>
              <a:rPr lang="sv-SE" sz="1200" dirty="0" err="1">
                <a:highlight>
                  <a:srgbClr val="00FF00"/>
                </a:highlight>
              </a:rPr>
              <a:t>prognosår</a:t>
            </a:r>
            <a:r>
              <a:rPr lang="sv-SE" sz="1200" dirty="0">
                <a:highlight>
                  <a:srgbClr val="00FF00"/>
                </a:highlight>
              </a:rPr>
              <a:t>, men det ska vara samma som i ”Förslag till åtgärd”. Om trafiken varierar mycket över sträckan kan ett spann eller ett medelvärde behöva anges.</a:t>
            </a:r>
          </a:p>
          <a:p>
            <a:r>
              <a:rPr lang="sv-SE" sz="1200" dirty="0">
                <a:highlight>
                  <a:srgbClr val="00FF00"/>
                </a:highlight>
              </a:rPr>
              <a:t> 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140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Syftet skall speglas i effekterna av åtgärden…annars skulle något annat ha byggts.</a:t>
            </a:r>
          </a:p>
          <a:p>
            <a:endParaRPr lang="sv-SE" dirty="0"/>
          </a:p>
          <a:p>
            <a:r>
              <a:rPr lang="sv-SE" dirty="0"/>
              <a:t>Den eller de viktigaste effekterna som har koppling tillsyftet ska anges.</a:t>
            </a:r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5828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Beskrivningen av åtgärden skall vara enkel att förstå för alla som kan tänkas läsa SEB. </a:t>
            </a:r>
          </a:p>
          <a:p>
            <a:r>
              <a:rPr lang="sv-SE" dirty="0"/>
              <a:t>Den bör inte vara för teknisk och begrepp som endast förstås av de som arbetar med infrastruktur skall undvikas.</a:t>
            </a:r>
          </a:p>
          <a:p>
            <a:r>
              <a:rPr lang="sv-SE" dirty="0"/>
              <a:t>Åtgärdsförslag skall vara samma i SEB, kostnadsunderlag, samhällsekonomisk kalkyl och Klimatkalkyl!</a:t>
            </a:r>
          </a:p>
          <a:p>
            <a:r>
              <a:rPr lang="sv-SE" sz="1200" dirty="0"/>
              <a:t>Även här ska mer teknisk information om åtgärden skrivas in under det trafikslag som påverkas. Viktigt att inte glömma något trafikslag!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616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400" dirty="0"/>
              <a:t>Åtgärdskostnad tas fram i en egen process men behövs också som underlag till SEB.</a:t>
            </a:r>
          </a:p>
          <a:p>
            <a:r>
              <a:rPr lang="sv-SE" sz="1400" dirty="0"/>
              <a:t>Beroende på mognadsgrad och storlek på kostnaden tas olika underlag fram.</a:t>
            </a:r>
          </a:p>
          <a:p>
            <a:r>
              <a:rPr lang="sv-SE" sz="1400" dirty="0"/>
              <a:t>Ett antal poster ska fyllas i </a:t>
            </a:r>
            <a:r>
              <a:rPr lang="sv-SE" sz="1400" dirty="0" err="1"/>
              <a:t>i</a:t>
            </a:r>
            <a:r>
              <a:rPr lang="sv-SE" sz="1400" dirty="0"/>
              <a:t> SEB:</a:t>
            </a:r>
          </a:p>
          <a:p>
            <a:pPr lvl="1"/>
            <a:r>
              <a:rPr lang="sv-SE" sz="1400" dirty="0"/>
              <a:t>Bilaga: laddas upp under bilagor och referenser och märks med ”AKK” (anläggningskostnadskalkyl).</a:t>
            </a:r>
          </a:p>
          <a:p>
            <a:pPr lvl="1"/>
            <a:r>
              <a:rPr lang="sv-SE" sz="1400" dirty="0"/>
              <a:t>Revisionsdatum: skall vara samma i SEB och kostnadsunderlag.</a:t>
            </a:r>
          </a:p>
          <a:p>
            <a:pPr lvl="1"/>
            <a:r>
              <a:rPr lang="sv-SE" sz="1400" dirty="0"/>
              <a:t>Prisnivå: den som använts när kostnaden beräknades, används för att räkna om kostnaden till jämförbar prisnivå.</a:t>
            </a:r>
          </a:p>
          <a:p>
            <a:pPr lvl="1"/>
            <a:r>
              <a:rPr lang="sv-SE" sz="1400" dirty="0"/>
              <a:t>Beräkningsmetod: Beror på mognadsgrad och storlek på kostnaden.</a:t>
            </a:r>
          </a:p>
          <a:p>
            <a:pPr lvl="1"/>
            <a:r>
              <a:rPr lang="sv-SE" sz="1400" dirty="0"/>
              <a:t>Standardavvikelse: Beräknas i vissa metoder.</a:t>
            </a:r>
          </a:p>
          <a:p>
            <a:pPr lvl="1"/>
            <a:r>
              <a:rPr lang="sv-SE" sz="1400" dirty="0"/>
              <a:t>Totalkostnad omräknad: Räknas om i SEB, beror på totalkostnad, trafikslag och prisnivå. Används för omräkning till den kostnad som används i den samhällsekonomiska nyttokostnadsanalysen.</a:t>
            </a:r>
          </a:p>
          <a:p>
            <a:pPr marL="360000" lvl="1" indent="0">
              <a:buNone/>
            </a:pPr>
            <a:endParaRPr lang="sv-SE" sz="1400" dirty="0"/>
          </a:p>
          <a:p>
            <a:pPr marL="360000" lvl="1" indent="0">
              <a:buNone/>
            </a:pPr>
            <a:r>
              <a:rPr lang="sv-SE" sz="1400" dirty="0"/>
              <a:t>För att kostnadsberäkningen till jämförbar prisnivå ska göras behöver trafikslag och prisnivå vara ifyllda. </a:t>
            </a:r>
          </a:p>
          <a:p>
            <a:pPr marL="360000" lvl="1" indent="0">
              <a:buNone/>
            </a:pPr>
            <a:r>
              <a:rPr lang="sv-SE" sz="1400" dirty="0"/>
              <a:t>För att de efterföljande samhällsekonomiska beräkningarna ska göras så krävs att trafikslag, skede, kalkylränta och antal byggår är ifyllda. Dessa uppgifter finns under andra flikar i verktyget.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0829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7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hö, 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645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948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Bild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45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110606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iagram 5"/>
          <p:cNvSpPr>
            <a:spLocks noGrp="1"/>
          </p:cNvSpPr>
          <p:nvPr>
            <p:ph type="chart" sz="quarter" idx="12" hasCustomPrompt="1"/>
          </p:nvPr>
        </p:nvSpPr>
        <p:spPr>
          <a:xfrm>
            <a:off x="696000" y="1269000"/>
            <a:ext cx="10800000" cy="432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dirty="0"/>
              <a:t>Diagram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8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2170062"/>
            <a:ext cx="5040000" cy="342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 spc="0"/>
            </a:lvl1pPr>
            <a:lvl2pPr marL="232200" indent="0">
              <a:buNone/>
              <a:defRPr/>
            </a:lvl2pPr>
            <a:lvl3pPr marL="462600" indent="0">
              <a:buNone/>
              <a:defRPr/>
            </a:lvl3pPr>
            <a:lvl4pPr marL="693000" indent="0">
              <a:buNone/>
              <a:defRPr/>
            </a:lvl4pPr>
            <a:lvl5pPr marL="887400" indent="0">
              <a:buNone/>
              <a:defRPr/>
            </a:lvl5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6" name="Platshållare för diagram 5"/>
          <p:cNvSpPr>
            <a:spLocks noGrp="1"/>
          </p:cNvSpPr>
          <p:nvPr>
            <p:ph type="chart" sz="quarter" idx="13" hasCustomPrompt="1"/>
          </p:nvPr>
        </p:nvSpPr>
        <p:spPr>
          <a:xfrm>
            <a:off x="6454800" y="2169000"/>
            <a:ext cx="5040000" cy="3421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Diagram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586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4800" y="1270800"/>
            <a:ext cx="10800000" cy="900000"/>
          </a:xfrm>
          <a:prstGeom prst="rect">
            <a:avLst/>
          </a:prstGeom>
        </p:spPr>
        <p:txBody>
          <a:bodyPr anchor="ctr"/>
          <a:lstStyle>
            <a:lvl1pPr algn="l">
              <a:defRPr sz="4000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529000"/>
            <a:ext cx="8607600" cy="306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0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055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text röd bakgrund">
    <p:bg>
      <p:bgPr>
        <a:solidFill>
          <a:srgbClr val="D7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- lägg till rubrik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AAF19A-C108-416B-94E8-AE411170AA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6000" y="3789000"/>
            <a:ext cx="10800000" cy="180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Skriv text här</a:t>
            </a:r>
            <a:endParaRPr lang="en-US" dirty="0"/>
          </a:p>
        </p:txBody>
      </p:sp>
      <p:sp>
        <p:nvSpPr>
          <p:cNvPr id="8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text -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- lägg till rubrik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AAF19A-C108-416B-94E8-AE411170AA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6000" y="3789000"/>
            <a:ext cx="10800000" cy="180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spc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Skriv text här</a:t>
            </a:r>
            <a:endParaRPr lang="en-US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DB92D40-5F44-4A12-A0C2-161F3FFFEFD2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 bakgrundsbild – Högerklicka på bilden. Välj Ändra bild. Välj sedan Från en fil.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BC63DBC5-3A01-48A2-B443-DAC14C323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8665" y="0"/>
            <a:ext cx="1514671" cy="75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4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728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-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- lägg till rubrik</a:t>
            </a:r>
            <a:endParaRPr lang="en-US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DB92D40-5F44-4A12-A0C2-161F3FFFEFD2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 bakgrundsbild – Högerklicka på bilden. Välj Ändra bild. Välj sedan Från en fil.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BC63DBC5-3A01-48A2-B443-DAC14C323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8665" y="0"/>
            <a:ext cx="1514671" cy="75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25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- lägg till rubrik</a:t>
            </a:r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1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103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4800" y="1270800"/>
            <a:ext cx="10800000" cy="900000"/>
          </a:xfrm>
          <a:prstGeom prst="rect">
            <a:avLst/>
          </a:prstGeom>
        </p:spPr>
        <p:txBody>
          <a:bodyPr anchor="ctr"/>
          <a:lstStyle>
            <a:lvl1pPr algn="l">
              <a:defRPr sz="4000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529000"/>
            <a:ext cx="8607600" cy="306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0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116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3284970"/>
            <a:ext cx="10800000" cy="1800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Font typeface="+mj-lt"/>
              <a:buNone/>
              <a:defRPr sz="2400" spc="0" baseline="0"/>
            </a:lvl1pPr>
            <a:lvl2pPr marL="575100" indent="-342900">
              <a:buFont typeface="+mj-lt"/>
              <a:buAutoNum type="arabicPeriod"/>
              <a:defRPr/>
            </a:lvl2pPr>
            <a:lvl3pPr marL="805500" indent="-342900">
              <a:buFont typeface="+mj-lt"/>
              <a:buAutoNum type="arabicPeriod"/>
              <a:defRPr/>
            </a:lvl3pPr>
            <a:lvl4pPr marL="1035900" indent="-342900">
              <a:buFont typeface="+mj-lt"/>
              <a:buAutoNum type="arabicPeriod"/>
              <a:defRPr/>
            </a:lvl4pPr>
            <a:lvl5pPr marL="12303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7" hasCustomPrompt="1"/>
          </p:nvPr>
        </p:nvSpPr>
        <p:spPr>
          <a:xfrm>
            <a:off x="694800" y="5529600"/>
            <a:ext cx="27396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Plats för EU-logotyp</a:t>
            </a:r>
          </a:p>
        </p:txBody>
      </p:sp>
    </p:spTree>
    <p:extLst>
      <p:ext uri="{BB962C8B-B14F-4D97-AF65-F5344CB8AC3E}">
        <p14:creationId xmlns:p14="http://schemas.microsoft.com/office/powerpoint/2010/main" val="2279311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vä, bild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4560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Bild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>
          <a:xfrm>
            <a:off x="10152000" y="201600"/>
            <a:ext cx="1767114" cy="365125"/>
          </a:xfrm>
        </p:spPr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>
          <a:xfrm>
            <a:off x="696000" y="201600"/>
            <a:ext cx="3570514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>
          <a:xfrm>
            <a:off x="-1" y="201600"/>
            <a:ext cx="784800" cy="365125"/>
          </a:xfrm>
        </p:spPr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292063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7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7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effectLst>
            <a:reflection stA="45000" endPos="1000" dist="50800" dir="5400000" sy="-100000" algn="bl" rotWithShape="0"/>
          </a:effectLst>
        </p:spPr>
      </p:pic>
      <p:sp>
        <p:nvSpPr>
          <p:cNvPr id="6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9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8" r:id="rId4"/>
    <p:sldLayoutId id="2147483672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438" userDrawn="1">
          <p15:clr>
            <a:srgbClr val="F26B43"/>
          </p15:clr>
        </p15:guide>
        <p15:guide id="9" pos="7242" userDrawn="1">
          <p15:clr>
            <a:srgbClr val="F26B43"/>
          </p15:clr>
        </p15:guide>
        <p15:guide id="10" orient="horz" pos="3884" userDrawn="1">
          <p15:clr>
            <a:srgbClr val="F26B43"/>
          </p15:clr>
        </p15:guide>
        <p15:guide id="11" orient="horz" pos="79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effectLst>
            <a:reflection stA="45000" endPos="1000" dist="50800" dir="5400000" sy="-100000" algn="bl" rotWithShape="0"/>
          </a:effectLst>
        </p:spPr>
      </p:pic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74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2160" userDrawn="1">
          <p15:clr>
            <a:srgbClr val="F26B43"/>
          </p15:clr>
        </p15:guide>
        <p15:guide id="14" pos="3840" userDrawn="1">
          <p15:clr>
            <a:srgbClr val="F26B43"/>
          </p15:clr>
        </p15:guide>
        <p15:guide id="15" pos="438" userDrawn="1">
          <p15:clr>
            <a:srgbClr val="F26B43"/>
          </p15:clr>
        </p15:guide>
        <p15:guide id="16" pos="7242" userDrawn="1">
          <p15:clr>
            <a:srgbClr val="F26B43"/>
          </p15:clr>
        </p15:guide>
        <p15:guide id="17" orient="horz" pos="3884" userDrawn="1">
          <p15:clr>
            <a:srgbClr val="F26B43"/>
          </p15:clr>
        </p15:guide>
        <p15:guide id="18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fikverket.se/seb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21B378-DE02-4FC4-9D3C-5F35B3F8A0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sv-SE" dirty="0"/>
              <a:t>Trafikverket</a:t>
            </a:r>
          </a:p>
        </p:txBody>
      </p:sp>
    </p:spTree>
    <p:extLst>
      <p:ext uri="{BB962C8B-B14F-4D97-AF65-F5344CB8AC3E}">
        <p14:creationId xmlns:p14="http://schemas.microsoft.com/office/powerpoint/2010/main" val="257216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Planeringsläge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94800" y="2207731"/>
            <a:ext cx="11134527" cy="3060000"/>
          </a:xfrm>
        </p:spPr>
        <p:txBody>
          <a:bodyPr/>
          <a:lstStyle/>
          <a:p>
            <a:r>
              <a:rPr lang="sv-SE" sz="2000" dirty="0"/>
              <a:t>I planeringsläge skall det göras en kort redovisning om delobjekt, hur långt de eventuella delarna har kommit i planeringsmognad, eventuella medfinansiärer samt hur objektet har förändrats sedan senaste SEB. Finns relaterande objekt-ID kan de också nämnas här.</a:t>
            </a:r>
          </a:p>
          <a:p>
            <a:r>
              <a:rPr lang="sv-SE" dirty="0"/>
              <a:t>Då objektet medfinansieras och/eller då objektet består av delobjekt ska en bild importeras i 1.10 Åtgärdsbeskrivning – Övrigt (bilder). En mall för tabellen finns på www.trafikverket.se/SEB. </a:t>
            </a:r>
            <a:endParaRPr lang="sv-SE" sz="20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D001C5A-97AD-4355-B762-85CEE4785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00" y="4344087"/>
            <a:ext cx="12192000" cy="21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870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 och Övrigt (bilder)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sz="2000" dirty="0"/>
              <a:t>Här kan övrig information skrivas in. </a:t>
            </a:r>
            <a:r>
              <a:rPr lang="sv-SE" dirty="0"/>
              <a:t>Det kan handla om sådant som är relevant för att förstå åtgärden eller dess förutsättningar, men som inte passar in under något annat avsnitt.</a:t>
            </a:r>
          </a:p>
          <a:p>
            <a:r>
              <a:rPr lang="sv-SE" dirty="0"/>
              <a:t>Det är inte obligatoriskt att lägga in något under dessa avsnitt.</a:t>
            </a:r>
          </a:p>
          <a:p>
            <a:r>
              <a:rPr lang="sv-SE" dirty="0"/>
              <a:t>Om en bild läggs in skall en bildtext också läggas in.</a:t>
            </a:r>
          </a:p>
        </p:txBody>
      </p:sp>
    </p:spTree>
    <p:extLst>
      <p:ext uri="{BB962C8B-B14F-4D97-AF65-F5344CB8AC3E}">
        <p14:creationId xmlns:p14="http://schemas.microsoft.com/office/powerpoint/2010/main" val="421050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7BF2D10E-0E4F-4FC6-AC3A-CC38E25AB6A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Tack!</a:t>
            </a:r>
          </a:p>
        </p:txBody>
      </p:sp>
      <p:pic>
        <p:nvPicPr>
          <p:cNvPr id="3" name="Ljud 2" descr="Detta bildspel är en del av den digitala utbildningsserien om hur man upprättar en Samlad effektbedömning.&#10;">
            <a:hlinkClick r:id="" action="ppaction://media"/>
            <a:extLst>
              <a:ext uri="{FF2B5EF4-FFF2-40B4-BE49-F238E27FC236}">
                <a16:creationId xmlns:a16="http://schemas.microsoft.com/office/drawing/2014/main" id="{16D5E4D9-2B1E-4A28-98D9-6C6CFDBDFC1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63"/>
    </mc:Choice>
    <mc:Fallback xmlns="">
      <p:transition spd="slow" advTm="134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6000" y="1699592"/>
            <a:ext cx="10800000" cy="1587130"/>
          </a:xfrm>
        </p:spPr>
        <p:txBody>
          <a:bodyPr/>
          <a:lstStyle/>
          <a:p>
            <a:r>
              <a:rPr lang="sv-SE" sz="5400" dirty="0"/>
              <a:t>Utbildning – Metodik</a:t>
            </a:r>
            <a:br>
              <a:rPr lang="sv-SE" sz="5400" dirty="0"/>
            </a:br>
            <a:r>
              <a:rPr lang="sv-SE" sz="5400" dirty="0"/>
              <a:t>SEB 2024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1. Åtgärdsbeskrivning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174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Presentationens omfattning och avgränsningar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94799" y="2309512"/>
            <a:ext cx="5545981" cy="36340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Denna presentation omfattar avsnittet Åtgärdsbeskrivning i SEB-verktyget.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H</a:t>
            </a:r>
            <a:r>
              <a:rPr lang="sv-SE" sz="2000" dirty="0"/>
              <a:t>ur och var olika inmatningar </a:t>
            </a:r>
            <a:r>
              <a:rPr lang="sv-SE" dirty="0"/>
              <a:t>görs rent </a:t>
            </a:r>
            <a:r>
              <a:rPr lang="sv-SE" sz="2000" dirty="0"/>
              <a:t>praktiskt i SEB-verktyget.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En första ingång till de underlag och vägledningar som man behöver ta del av innan man genomför analyserna i en Samlad effektbedömning.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Presentationen riktar sig i första hand till den som ska upprätta en Samlad effektbedömning.</a:t>
            </a:r>
          </a:p>
          <a:p>
            <a:pPr marL="0" indent="0">
              <a:buNone/>
            </a:pPr>
            <a:endParaRPr lang="sv-SE" sz="2000" i="1" dirty="0"/>
          </a:p>
        </p:txBody>
      </p:sp>
      <p:pic>
        <p:nvPicPr>
          <p:cNvPr id="6" name="Bildobjekt 5" descr="Presentationen omfattar:&#10;Sammanfattning&#10;Nuläge och brister&#10;Nuläge och brister (bilder) &#10;Syfte&#10;Förslag till åtgärd&#10;Förslag till åtgärd (bilder)&#10;Åtgärdskostnad&#10;Övrigt&#10;Övrigt (bilder)&#10;">
            <a:extLst>
              <a:ext uri="{FF2B5EF4-FFF2-40B4-BE49-F238E27FC236}">
                <a16:creationId xmlns:a16="http://schemas.microsoft.com/office/drawing/2014/main" id="{6B50DBB8-9E5B-4DC2-B859-8BDB9B8AA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172" y="2468112"/>
            <a:ext cx="363855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0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67"/>
    </mc:Choice>
    <mc:Fallback xmlns="">
      <p:transition spd="slow" advTm="5636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Underlag och vägledningar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v-SE" i="1" dirty="0"/>
              <a:t>Metodhandledning Samlad effektbedömning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i="1"/>
              <a:t>Hjälptabell, planeringsläge </a:t>
            </a:r>
            <a:r>
              <a:rPr lang="sv-SE" i="1" dirty="0"/>
              <a:t>i Excel (vid medfinans och/eller delobjekt)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i="1" dirty="0"/>
              <a:t>Riktlinjer för kostnadskalkyl</a:t>
            </a:r>
          </a:p>
          <a:p>
            <a:pPr marL="0" indent="0">
              <a:buNone/>
            </a:pPr>
            <a:endParaRPr lang="sv-SE" i="1" dirty="0"/>
          </a:p>
          <a:p>
            <a:pPr>
              <a:buFont typeface="Wingdings" panose="05000000000000000000" pitchFamily="2" charset="2"/>
              <a:buChar char="Ø"/>
            </a:pPr>
            <a:endParaRPr lang="sv-SE" i="1" dirty="0"/>
          </a:p>
          <a:p>
            <a:pPr marL="0" indent="0">
              <a:buNone/>
            </a:pPr>
            <a:endParaRPr lang="sv-SE" i="1" dirty="0"/>
          </a:p>
          <a:p>
            <a:pPr marL="0" indent="0">
              <a:buNone/>
            </a:pPr>
            <a:r>
              <a:rPr lang="sv-SE" i="1" dirty="0">
                <a:hlinkClick r:id="rId3"/>
              </a:rPr>
              <a:t>www.t</a:t>
            </a:r>
            <a:r>
              <a:rPr lang="sv-SE" sz="2000" i="1" dirty="0">
                <a:hlinkClick r:id="rId3"/>
              </a:rPr>
              <a:t>rafikverket.se/seb</a:t>
            </a:r>
            <a:endParaRPr lang="sv-SE" sz="2000" i="1" dirty="0"/>
          </a:p>
          <a:p>
            <a:pPr marL="0" indent="0">
              <a:buNone/>
            </a:pPr>
            <a:endParaRPr lang="sv-SE" sz="2000" i="1" dirty="0"/>
          </a:p>
          <a:p>
            <a:pPr marL="0" indent="0">
              <a:buNone/>
            </a:pPr>
            <a:endParaRPr lang="sv-SE" sz="2000" i="1" dirty="0"/>
          </a:p>
        </p:txBody>
      </p:sp>
    </p:spTree>
    <p:extLst>
      <p:ext uri="{BB962C8B-B14F-4D97-AF65-F5344CB8AC3E}">
        <p14:creationId xmlns:p14="http://schemas.microsoft.com/office/powerpoint/2010/main" val="4006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146"/>
    </mc:Choice>
    <mc:Fallback xmlns="">
      <p:transition spd="slow" advTm="5214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94800" y="2529000"/>
            <a:ext cx="10582800" cy="3060000"/>
          </a:xfrm>
        </p:spPr>
        <p:txBody>
          <a:bodyPr/>
          <a:lstStyle/>
          <a:p>
            <a:r>
              <a:rPr lang="sv-SE" dirty="0"/>
              <a:t>I Sammanfattning matas en bild in som kommer att vara utsida för den utskrivna </a:t>
            </a:r>
            <a:r>
              <a:rPr lang="sv-SE" dirty="0" err="1"/>
              <a:t>SEB:en</a:t>
            </a:r>
            <a:r>
              <a:rPr lang="sv-SE" dirty="0"/>
              <a:t>.</a:t>
            </a:r>
          </a:p>
          <a:p>
            <a:r>
              <a:rPr lang="sv-SE" sz="2000" dirty="0"/>
              <a:t>Dessutom läggs information om </a:t>
            </a:r>
            <a:r>
              <a:rPr lang="sv-SE" dirty="0"/>
              <a:t>län, kommun, trafikslag och typ av planläggning </a:t>
            </a:r>
            <a:r>
              <a:rPr lang="sv-SE" sz="2000" dirty="0"/>
              <a:t>in.</a:t>
            </a:r>
          </a:p>
          <a:p>
            <a:r>
              <a:rPr lang="sv-SE" dirty="0"/>
              <a:t>Det trafikslag som väljs är kopplat till åtgärdskostnadens i</a:t>
            </a:r>
            <a:r>
              <a:rPr lang="sv-SE" sz="2000" dirty="0"/>
              <a:t>ndexberäkning.</a:t>
            </a:r>
          </a:p>
          <a:p>
            <a:r>
              <a:rPr lang="sv-SE" dirty="0"/>
              <a:t>Det är inte obligatoriskt men önskvärt att lägga in koordinater för åtgärden.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80872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Nuläge och brister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sz="2000" dirty="0"/>
              <a:t>Här beskrivs nulägets förutsättningar och vad som föranleder åtgärden.</a:t>
            </a:r>
          </a:p>
          <a:p>
            <a:r>
              <a:rPr lang="sv-SE" sz="2000" dirty="0"/>
              <a:t>Det finns fä</a:t>
            </a:r>
            <a:r>
              <a:rPr lang="sv-SE" dirty="0"/>
              <a:t>lt där trafikslagsspecifik information skall anges, t.ex. för väg:</a:t>
            </a:r>
            <a:endParaRPr lang="sv-SE" sz="2000" dirty="0"/>
          </a:p>
        </p:txBody>
      </p:sp>
      <p:pic>
        <p:nvPicPr>
          <p:cNvPr id="6" name="Bildobjekt 5" descr="Här beskrivs nulägets förutsättningar och vad som föranleder åtgärden.&#10;Det finns fält där trafikslagsspecifik information skall anges, t.ex. för väg:&#10;&#10;Exempel för ”Vägtrafik”: 10000 f/d, 11% lastbilar (2017). &#10;Ange trafik för basår eller prognosår, men det ska vara samma som i ”Förslag till åtgärd”. Om trafiken varierar mycket över sträckan kan ett spann eller ett medelvärde behöva anges.&#10;">
            <a:extLst>
              <a:ext uri="{FF2B5EF4-FFF2-40B4-BE49-F238E27FC236}">
                <a16:creationId xmlns:a16="http://schemas.microsoft.com/office/drawing/2014/main" id="{0EA47C0B-0D76-4ABA-9D83-EA8BD130F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3928420"/>
            <a:ext cx="9335329" cy="240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72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 och viktigaste effekt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sz="2000" dirty="0"/>
              <a:t>Syftet skall speglas i effekterna av åtgärden…annars skulle något annat ha byggts.</a:t>
            </a:r>
          </a:p>
          <a:p>
            <a:r>
              <a:rPr lang="sv-SE" dirty="0"/>
              <a:t>Den eller de viktigaste effekterna ska anges här.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66268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6000" y="761225"/>
            <a:ext cx="10800000" cy="900000"/>
          </a:xfrm>
        </p:spPr>
        <p:txBody>
          <a:bodyPr/>
          <a:lstStyle/>
          <a:p>
            <a:r>
              <a:rPr lang="sv-SE" dirty="0"/>
              <a:t>Förslag till åtgärd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809099" y="1661225"/>
            <a:ext cx="10325625" cy="3060000"/>
          </a:xfrm>
        </p:spPr>
        <p:txBody>
          <a:bodyPr/>
          <a:lstStyle/>
          <a:p>
            <a:r>
              <a:rPr lang="sv-SE" sz="2000" dirty="0"/>
              <a:t>Beskrivningen av åtgärden skall vara enkel att förstå för alla som kan tänkas läsa SEB. </a:t>
            </a:r>
          </a:p>
          <a:p>
            <a:r>
              <a:rPr lang="sv-SE" dirty="0"/>
              <a:t>Den bör inte vara för teknisk och begrepp som endast förstås av de som arbetar med infrastruktur skall undvikas.</a:t>
            </a:r>
          </a:p>
          <a:p>
            <a:r>
              <a:rPr lang="sv-SE" dirty="0"/>
              <a:t>Åtgärdsförslag skall vara samma i SEB, kostnadsunderlag, samhällsekonomisk kalkyl och Klimatkalkyl!</a:t>
            </a:r>
          </a:p>
          <a:p>
            <a:r>
              <a:rPr lang="sv-SE" sz="2000" dirty="0"/>
              <a:t>Även här ska mer teknisk information om åtgärden skrivas in under det trafikslag som påverkas. Viktigt att inte glömma något trafikslag!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1288FF5-BD93-4F2D-A1ED-8C79816B7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605" y="4339173"/>
            <a:ext cx="9282789" cy="239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00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6000" y="890656"/>
            <a:ext cx="10800000" cy="900000"/>
          </a:xfrm>
        </p:spPr>
        <p:txBody>
          <a:bodyPr/>
          <a:lstStyle/>
          <a:p>
            <a:r>
              <a:rPr lang="sv-SE" dirty="0"/>
              <a:t>Åtgärdskostnad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229606" y="1790656"/>
            <a:ext cx="6628394" cy="4829787"/>
          </a:xfrm>
        </p:spPr>
        <p:txBody>
          <a:bodyPr/>
          <a:lstStyle/>
          <a:p>
            <a:r>
              <a:rPr lang="sv-SE" sz="1400" dirty="0"/>
              <a:t>Åtgärdskostnad tas fram i en egen process men behövs också som underlag till SEB.</a:t>
            </a:r>
          </a:p>
          <a:p>
            <a:r>
              <a:rPr lang="sv-SE" sz="1400" dirty="0"/>
              <a:t>Beroende på mognadsgrad och storlek på kostnaden tas olika underlag fram.</a:t>
            </a:r>
          </a:p>
          <a:p>
            <a:r>
              <a:rPr lang="sv-SE" sz="1400" dirty="0"/>
              <a:t>Ett antal poster ska fyllas i </a:t>
            </a:r>
            <a:r>
              <a:rPr lang="sv-SE" sz="1400" dirty="0" err="1"/>
              <a:t>i</a:t>
            </a:r>
            <a:r>
              <a:rPr lang="sv-SE" sz="1400" dirty="0"/>
              <a:t> SEB:</a:t>
            </a:r>
          </a:p>
          <a:p>
            <a:pPr lvl="1"/>
            <a:r>
              <a:rPr lang="sv-SE" sz="1400" dirty="0"/>
              <a:t>Bilaga: laddas upp under bilagor och referenser och märks med ”AKK” (anläggningskostnadskalkyl).</a:t>
            </a:r>
          </a:p>
          <a:p>
            <a:pPr lvl="1"/>
            <a:r>
              <a:rPr lang="sv-SE" sz="1400" dirty="0"/>
              <a:t>Revisionsdatum: skall vara samma i SEB och kostnadsunderlag.</a:t>
            </a:r>
          </a:p>
          <a:p>
            <a:pPr lvl="1"/>
            <a:r>
              <a:rPr lang="sv-SE" sz="1400" dirty="0"/>
              <a:t>Prisnivå: den som använts när kostnaden beräknades, används för att räkna om kostnaden till jämförbar prisnivå.</a:t>
            </a:r>
          </a:p>
          <a:p>
            <a:pPr lvl="1"/>
            <a:r>
              <a:rPr lang="sv-SE" sz="1400" dirty="0"/>
              <a:t>Beräkningsmetod: Beror på mognadsgrad och storlek på kostnaden.</a:t>
            </a:r>
          </a:p>
          <a:p>
            <a:pPr lvl="1"/>
            <a:r>
              <a:rPr lang="sv-SE" sz="1400" dirty="0"/>
              <a:t>Standardavvikelse: Beräknas i vissa metoder.</a:t>
            </a:r>
          </a:p>
          <a:p>
            <a:pPr lvl="1"/>
            <a:r>
              <a:rPr lang="sv-SE" sz="1400" dirty="0"/>
              <a:t>Totalkostnad omräknad: Räknas om i SEB, beror på totalkostnad, trafikslag och prisnivå. Används för omräkning till den kostnad som används i den samhällsekonomiska nyttokostnadsanalysen.</a:t>
            </a:r>
          </a:p>
          <a:p>
            <a:pPr marL="360000" lvl="1" indent="0">
              <a:buNone/>
            </a:pPr>
            <a:endParaRPr lang="sv-SE" sz="1400" dirty="0"/>
          </a:p>
          <a:p>
            <a:pPr marL="360000" lvl="1" indent="0">
              <a:buNone/>
            </a:pPr>
            <a:r>
              <a:rPr lang="sv-SE" sz="1400" dirty="0"/>
              <a:t>För att kostnadsberäkningen till jämförbar prisnivå ska göras behöver trafikslag och prisnivå vara ifyllda. </a:t>
            </a:r>
          </a:p>
          <a:p>
            <a:pPr marL="360000" lvl="1" indent="0">
              <a:buNone/>
            </a:pPr>
            <a:r>
              <a:rPr lang="sv-SE" sz="1400" dirty="0"/>
              <a:t>För att de efterföljande samhällsekonomiska beräkningarna ska göras så krävs att trafikslag, skede, kalkylränta och antal byggår är ifyllda. Dessa uppgifter finns under andra flikar i verktyget. </a:t>
            </a:r>
          </a:p>
          <a:p>
            <a:pPr lvl="1"/>
            <a:endParaRPr lang="sv-SE" sz="14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6E56D53-61A7-4568-AC35-F0C5456646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1485" y="2171699"/>
            <a:ext cx="5036244" cy="405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49803"/>
      </p:ext>
    </p:extLst>
  </p:cSld>
  <p:clrMapOvr>
    <a:masterClrMapping/>
  </p:clrMapOvr>
</p:sld>
</file>

<file path=ppt/theme/theme1.xml><?xml version="1.0" encoding="utf-8"?>
<a:theme xmlns:a="http://schemas.openxmlformats.org/drawingml/2006/main" name="Star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m" id="{E4C32268-6B05-4A14-A7CC-925A1902777C}" vid="{A93DC1D9-F604-4024-9143-78FB8925322B}"/>
    </a:ext>
  </a:extLst>
</a:theme>
</file>

<file path=ppt/theme/theme2.xml><?xml version="1.0" encoding="utf-8"?>
<a:theme xmlns:a="http://schemas.openxmlformats.org/drawingml/2006/main" name="Rubrik med logg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m" id="{E4C32268-6B05-4A14-A7CC-925A1902777C}" vid="{E91349C9-22C3-4D42-B2B2-01E893807170}"/>
    </a:ext>
  </a:extLst>
</a:theme>
</file>

<file path=ppt/theme/theme3.xml><?xml version="1.0" encoding="utf-8"?>
<a:theme xmlns:a="http://schemas.openxmlformats.org/drawingml/2006/main" name="Rubrik med logga, titel, datum och sidnr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m" id="{E4C32268-6B05-4A14-A7CC-925A1902777C}" vid="{5B4D5900-CC3B-48ED-AB25-DF4995913194}"/>
    </a:ext>
  </a:extLst>
</a:theme>
</file>

<file path=ppt/theme/theme4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9F622F007ECE4BA9EDA7152F451B05" ma:contentTypeVersion="1" ma:contentTypeDescription="Skapa ett nytt dokument." ma:contentTypeScope="" ma:versionID="b0f892cad5303390892d2d01a6eb7ab4">
  <xsd:schema xmlns:xsd="http://www.w3.org/2001/XMLSchema" xmlns:xs="http://www.w3.org/2001/XMLSchema" xmlns:p="http://schemas.microsoft.com/office/2006/metadata/properties" xmlns:ns2="ad670fc7-2d24-4b61-b60b-81aa1078eaba" targetNamespace="http://schemas.microsoft.com/office/2006/metadata/properties" ma:root="true" ma:fieldsID="8b7863d6e85e6e72c2f21dbe7c0df39d" ns2:_="">
    <xsd:import namespace="ad670fc7-2d24-4b61-b60b-81aa1078eab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70fc7-2d24-4b61-b60b-81aa1078ea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7995CE-3062-4DCB-913E-CA7C92E2CD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9A6615-A36B-409A-800C-5BCB10788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70fc7-2d24-4b61-b60b-81aa1078ea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4B4E73-29F5-4C44-AEDC-5752B130AE4E}">
  <ds:schemaRefs>
    <ds:schemaRef ds:uri="http://purl.org/dc/dcmitype/"/>
    <ds:schemaRef ds:uri="ad670fc7-2d24-4b61-b60b-81aa1078eaba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Presentation_Trafikverket</Template>
  <TotalTime>980</TotalTime>
  <Words>1342</Words>
  <Application>Microsoft Office PowerPoint</Application>
  <PresentationFormat>Bredbild</PresentationFormat>
  <Paragraphs>125</Paragraphs>
  <Slides>12</Slides>
  <Notes>12</Notes>
  <HiddenSlides>0</HiddenSlides>
  <MMClips>1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Start</vt:lpstr>
      <vt:lpstr>Rubrik med logga</vt:lpstr>
      <vt:lpstr>Rubrik med logga, titel, datum och sidnr</vt:lpstr>
      <vt:lpstr>Trafikverket</vt:lpstr>
      <vt:lpstr>Utbildning – Metodik SEB 2024</vt:lpstr>
      <vt:lpstr>Presentationens omfattning och avgränsningar </vt:lpstr>
      <vt:lpstr>Underlag och vägledningar </vt:lpstr>
      <vt:lpstr>Sammanfattning</vt:lpstr>
      <vt:lpstr>Nuläge och brister</vt:lpstr>
      <vt:lpstr>Syfte och viktigaste effekt</vt:lpstr>
      <vt:lpstr>Förslag till åtgärd</vt:lpstr>
      <vt:lpstr>Åtgärdskostnad</vt:lpstr>
      <vt:lpstr>Planeringsläge</vt:lpstr>
      <vt:lpstr>Övrigt och Övrigt (bilder)</vt:lpstr>
      <vt:lpstr>Tack!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keywords>Version 240328</cp:keywords>
  <cp:lastModifiedBy>Danielsson Jennie, PLnpg</cp:lastModifiedBy>
  <cp:revision>21</cp:revision>
  <dcterms:created xsi:type="dcterms:W3CDTF">2023-08-17T06:06:28Z</dcterms:created>
  <dcterms:modified xsi:type="dcterms:W3CDTF">2024-04-02T13:37:40Z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0x010100559F622F007ECE4BA9EDA7152F451B05</vt:lpwstr>
  </property>
  <property fmtid="{D5CDD505-2E9C-101B-9397-08002B2CF9AE}" pid="3" name="TrvDocumentType">
    <vt:lpwstr>32;#ARBETSMATERIAL|a2894791-a90f-4fd8-bd38-5426c743cb42</vt:lpwstr>
  </property>
  <property fmtid="{D5CDD505-2E9C-101B-9397-08002B2CF9AE}" pid="4" name="TrvDocumentTemplateOwner">
    <vt:lpwstr>277;#KM Kommunikation|65ba4904-7f87-411a-bf82-b389570b62aa</vt:lpwstr>
  </property>
  <property fmtid="{D5CDD505-2E9C-101B-9397-08002B2CF9AE}" pid="5" name="TrvDocumentTemplateStatus">
    <vt:lpwstr>Distribuerad</vt:lpwstr>
  </property>
  <property fmtid="{D5CDD505-2E9C-101B-9397-08002B2CF9AE}" pid="6" name="TrvDocumentTemplateCategory">
    <vt:lpwstr>35;#Grundmallar|ba03f0de-f93f-4e70-95f2-fa30c55e4680</vt:lpwstr>
  </property>
  <property fmtid="{D5CDD505-2E9C-101B-9397-08002B2CF9AE}" pid="7" name="TrvConfidentialityLevel">
    <vt:lpwstr/>
  </property>
</Properties>
</file>