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648" r:id="rId6"/>
    <p:sldMasterId id="2147483657" r:id="rId7"/>
  </p:sldMasterIdLst>
  <p:notesMasterIdLst>
    <p:notesMasterId r:id="rId19"/>
  </p:notesMasterIdLst>
  <p:handoutMasterIdLst>
    <p:handoutMasterId r:id="rId20"/>
  </p:handoutMasterIdLst>
  <p:sldIdLst>
    <p:sldId id="300" r:id="rId8"/>
    <p:sldId id="301" r:id="rId9"/>
    <p:sldId id="320" r:id="rId10"/>
    <p:sldId id="321" r:id="rId11"/>
    <p:sldId id="322" r:id="rId12"/>
    <p:sldId id="328" r:id="rId13"/>
    <p:sldId id="349" r:id="rId14"/>
    <p:sldId id="327" r:id="rId15"/>
    <p:sldId id="325" r:id="rId16"/>
    <p:sldId id="326" r:id="rId17"/>
    <p:sldId id="307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0"/>
    <a:srgbClr val="D90611"/>
    <a:srgbClr val="D80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84" autoAdjust="0"/>
  </p:normalViewPr>
  <p:slideViewPr>
    <p:cSldViewPr snapToGrid="0">
      <p:cViewPr varScale="1">
        <p:scale>
          <a:sx n="24" d="100"/>
          <a:sy n="24" d="100"/>
        </p:scale>
        <p:origin x="1094" y="34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268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55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u="sng" dirty="0" err="1"/>
              <a:t>Talmanus</a:t>
            </a:r>
            <a:r>
              <a:rPr lang="sv-SE" u="sng" dirty="0"/>
              <a:t>:</a:t>
            </a:r>
          </a:p>
          <a:p>
            <a:r>
              <a:rPr lang="sv-SE" dirty="0"/>
              <a:t>De</a:t>
            </a:r>
            <a:r>
              <a:rPr lang="sv-SE" baseline="0" dirty="0"/>
              <a:t> nya IT-stöden påverkar alla investeringsprojekt som tar fram väg- och järnvägsplaner.</a:t>
            </a:r>
            <a:endParaRPr lang="sv-SE" i="1" baseline="0" dirty="0"/>
          </a:p>
          <a:p>
            <a:r>
              <a:rPr lang="sv-SE" i="0" baseline="0" dirty="0"/>
              <a:t>Vilka organisationer och roller som berörs framgår av denna bild.</a:t>
            </a:r>
          </a:p>
          <a:p>
            <a:r>
              <a:rPr lang="sv-SE" i="1" baseline="0" dirty="0"/>
              <a:t>** LÄS PUNKTLISTORNA I BILDEN HÖGT **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58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1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sv-SE" dirty="0"/>
              <a:t>Personuppgiftshanteringen skall göras i Pluto, i syfte att öka spårbarhet och struktur. Detta minskar behovet av listor och förteckningar i separata dokument. </a:t>
            </a:r>
          </a:p>
          <a:p>
            <a:pPr marL="228600" lvl="0" indent="-228600">
              <a:buFont typeface="+mj-lt"/>
              <a:buAutoNum type="arabicPeriod"/>
            </a:pPr>
            <a:endParaRPr lang="sv-SE" dirty="0"/>
          </a:p>
          <a:p>
            <a:pPr marL="228600" lvl="0" indent="-228600">
              <a:buFont typeface="+mj-lt"/>
              <a:buAutoNum type="arabicPeriod"/>
            </a:pPr>
            <a:r>
              <a:rPr lang="sv-SE" dirty="0"/>
              <a:t>Grunduppgifter om planärendets intressenter, berörda fastigheter och rättigheter läses automatiskt in i Pluto från Lantmäteriets register. Framtagande av fastighetsförteckningen sker sedan i Pluto genom redigering av de inlästa uppgifterna. </a:t>
            </a:r>
          </a:p>
          <a:p>
            <a:pPr marL="228600" lvl="0" indent="-228600">
              <a:buFont typeface="+mj-lt"/>
              <a:buAutoNum type="arabicPeriod"/>
            </a:pPr>
            <a:endParaRPr lang="sv-SE" dirty="0"/>
          </a:p>
          <a:p>
            <a:pPr marL="228600" lvl="0" indent="-228600">
              <a:buFont typeface="+mj-lt"/>
              <a:buAutoNum type="arabicPeriod"/>
            </a:pPr>
            <a:r>
              <a:rPr lang="sv-SE" dirty="0"/>
              <a:t>Leverans av fastighetsförteckning genom </a:t>
            </a:r>
            <a:r>
              <a:rPr lang="sv-SE" dirty="0" err="1"/>
              <a:t>excel</a:t>
            </a:r>
            <a:r>
              <a:rPr lang="sv-SE" dirty="0"/>
              <a:t>-dokument (TMALL 0398) kommer att utgå.</a:t>
            </a:r>
          </a:p>
          <a:p>
            <a:pPr marL="228600" lvl="0" indent="-228600">
              <a:buFont typeface="+mj-lt"/>
              <a:buAutoNum type="arabicPeriod"/>
            </a:pPr>
            <a:endParaRPr lang="sv-SE" dirty="0"/>
          </a:p>
          <a:p>
            <a:pPr marL="228600" lvl="0" indent="-228600">
              <a:buFont typeface="+mj-lt"/>
              <a:buAutoNum type="arabicPeriod"/>
            </a:pPr>
            <a:r>
              <a:rPr lang="sv-SE" dirty="0"/>
              <a:t>Genomförande av utskick i samband med samrådsaktiviteter och granskningar kommer att ske genom Pluto med utgångspunkt i planärendets registrerade intressenter och fastighetsförteckning.</a:t>
            </a:r>
          </a:p>
          <a:p>
            <a:pPr marL="228600" lvl="0" indent="-228600">
              <a:buFont typeface="+mj-lt"/>
              <a:buAutoNum type="arabicPeriod"/>
            </a:pPr>
            <a:endParaRPr lang="sv-SE" dirty="0"/>
          </a:p>
          <a:p>
            <a:pPr marL="228600" lvl="0" indent="-228600">
              <a:buFont typeface="+mj-lt"/>
              <a:buAutoNum type="arabicPeriod"/>
            </a:pPr>
            <a:r>
              <a:rPr lang="sv-SE" dirty="0"/>
              <a:t>Leveranser av digitala ytor till </a:t>
            </a:r>
            <a:r>
              <a:rPr lang="sv-SE" dirty="0" err="1"/>
              <a:t>Geoparden</a:t>
            </a:r>
            <a:r>
              <a:rPr lang="sv-SE" dirty="0"/>
              <a:t> blir centrala för framdriften i framtagandet av planer. Dessa leveranser kommer att omstruktureras i uppdragsbeskrivningarna.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59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99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Ytterligare</a:t>
            </a:r>
            <a:r>
              <a:rPr lang="sv-SE" baseline="0" dirty="0"/>
              <a:t> information om IT-stöden, länkar till e-kurser och behörighetshantering kommer tillgängliggöras på IT-stödens informationssidor på trafikverket.se. Sök på Pluto eller </a:t>
            </a:r>
            <a:r>
              <a:rPr lang="sv-SE" baseline="0" dirty="0" err="1"/>
              <a:t>Geoparden</a:t>
            </a:r>
            <a:r>
              <a:rPr lang="sv-SE" baseline="0" dirty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31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ransch.trafikverket.se/tjanster/system-och-verktyg/projekthantering/handlaggningssystemen-pluto-och-geopard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6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Införande av nya IT-stöden</a:t>
            </a: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12122"/>
          <a:stretch>
            <a:fillRect/>
          </a:stretch>
        </p:blipFill>
        <p:spPr/>
      </p:pic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94800" y="2170800"/>
            <a:ext cx="5040000" cy="41157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Uppdragskonsulter kommer att ha tillgång till IT-stöden via inloggning på Trafikverkets externa websida.</a:t>
            </a:r>
          </a:p>
          <a:p>
            <a:r>
              <a:rPr lang="sv-SE" dirty="0"/>
              <a:t>Behörighetshantering via ordinarie arbetssätt i projekten.</a:t>
            </a:r>
          </a:p>
          <a:p>
            <a:r>
              <a:rPr lang="sv-SE" dirty="0"/>
              <a:t>Uppdragskonsulter kommer ha tillgång till E-kurs för IT-stöden. Dessa tillhandahålls via Trafikverksskolan.</a:t>
            </a:r>
          </a:p>
          <a:p>
            <a:r>
              <a:rPr lang="sv-SE" dirty="0"/>
              <a:t>Information kommer finnas på IT-stödens </a:t>
            </a:r>
            <a:r>
              <a:rPr lang="sv-SE" dirty="0">
                <a:hlinkClick r:id="rId4"/>
              </a:rPr>
              <a:t>webbsida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09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</a:t>
            </a:r>
          </a:p>
        </p:txBody>
      </p:sp>
      <p:sp>
        <p:nvSpPr>
          <p:cNvPr id="6" name="Rubrik 4"/>
          <p:cNvSpPr txBox="1">
            <a:spLocks/>
          </p:cNvSpPr>
          <p:nvPr/>
        </p:nvSpPr>
        <p:spPr>
          <a:xfrm>
            <a:off x="696000" y="3284256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hp@trafikverket.se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0784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Utvecklingsprojekt Handläggningsstöd planläggning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96000" y="4222864"/>
            <a:ext cx="10800000" cy="1366135"/>
          </a:xfrm>
        </p:spPr>
        <p:txBody>
          <a:bodyPr/>
          <a:lstStyle/>
          <a:p>
            <a:r>
              <a:rPr lang="sv-SE" dirty="0"/>
              <a:t>Presentation på möte mellan Trafikverket och Innovationsföretagen - Anläggningsgruppen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21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0" y="0"/>
            <a:ext cx="486116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6206" y="731871"/>
            <a:ext cx="6542762" cy="900000"/>
          </a:xfrm>
        </p:spPr>
        <p:txBody>
          <a:bodyPr/>
          <a:lstStyle/>
          <a:p>
            <a:r>
              <a:rPr lang="sv-SE" sz="2800" dirty="0"/>
              <a:t>Syfte och mål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330840" y="1797110"/>
            <a:ext cx="4861160" cy="336892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”Syftet med projektet </a:t>
            </a:r>
            <a:r>
              <a:rPr kumimoji="0" lang="sv-S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Handläggningsstöd planläggning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att effektivisera och höja kvalitén på handläggningsarbetet i planläggningsprocessen med hjälp av </a:t>
            </a:r>
            <a:r>
              <a:rPr lang="sv-SE" sz="2400" i="1" dirty="0">
                <a:solidFill>
                  <a:prstClr val="white"/>
                </a:solidFill>
                <a:latin typeface="Arial"/>
              </a:rPr>
              <a:t>två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IT-systemstöd ”.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962206" y="1797109"/>
            <a:ext cx="6111442" cy="4163744"/>
          </a:xfrm>
        </p:spPr>
        <p:txBody>
          <a:bodyPr/>
          <a:lstStyle/>
          <a:p>
            <a:pPr marL="0" indent="0">
              <a:buNone/>
            </a:pPr>
            <a:r>
              <a:rPr lang="sv-SE" sz="1800" b="1" i="1" dirty="0"/>
              <a:t>Nyttja digitaliseringens möjligheter </a:t>
            </a:r>
            <a:r>
              <a:rPr lang="sv-SE" sz="1800" i="1" dirty="0"/>
              <a:t>för att minska administrationstiden och resursåtgången samtidigt som vi uppnår en snabbare och mer rättssäker handläggning.</a:t>
            </a:r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sz="1800" b="1" i="1" dirty="0"/>
              <a:t>En effektivare planeringsprocess - </a:t>
            </a:r>
            <a:r>
              <a:rPr lang="sv-SE" sz="1800" i="1" dirty="0"/>
              <a:t>genom ökad kvalité i handläggningen av planläggningsprocessen stärker vi vår förmåga att leverera planer enligt investeringsprojektens tidplaner. </a:t>
            </a:r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sz="1800" b="1" i="1" dirty="0"/>
              <a:t>Efterlevnad av lagkrav – </a:t>
            </a:r>
            <a:r>
              <a:rPr lang="sv-SE" sz="1800" i="1" dirty="0"/>
              <a:t>säkerställa att Trafikverket följer rådande lagstiftning gällande GDPR vid hantering av information till fastighetsägare och andra intressenter i planläggningsprocessen. Säkerställa att vi efterlever lagkrav kopplat till diarieföring, lagen om byggandet av järnväg och väglagen.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6" y="1908221"/>
            <a:ext cx="720000" cy="72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2" y="3249796"/>
            <a:ext cx="785154" cy="720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" y="4686621"/>
            <a:ext cx="648000" cy="7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778000"/>
            <a:ext cx="10800000" cy="1080000"/>
          </a:xfrm>
        </p:spPr>
        <p:txBody>
          <a:bodyPr/>
          <a:lstStyle/>
          <a:p>
            <a:pPr algn="l"/>
            <a:r>
              <a:rPr lang="sv-SE" sz="4000" dirty="0"/>
              <a:t>  Handläggningsstöd Pluto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Intern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84800" y="1752652"/>
            <a:ext cx="49517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chemeClr val="bg1"/>
                </a:solidFill>
              </a:rPr>
              <a:t>”Pluto är Trafikverkets kommande handläggningsstöd för hanteringen av de formella delarna av planläggningsprocessen som intressenthantering, utskick och diarieföring. </a:t>
            </a:r>
          </a:p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i="1" dirty="0">
                <a:solidFill>
                  <a:schemeClr val="bg1"/>
                </a:solidFill>
              </a:rPr>
              <a:t>Här kommer både projektledning och leverantörer arbeta för att säkerställa en god efterlevnad av de processuella steg och aktiviteter som ska genomföras inom planläggningsprocessen.”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25" y="1752653"/>
            <a:ext cx="5317292" cy="26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778000"/>
            <a:ext cx="10800000" cy="1080000"/>
          </a:xfrm>
        </p:spPr>
        <p:txBody>
          <a:bodyPr/>
          <a:lstStyle/>
          <a:p>
            <a:pPr algn="l"/>
            <a:r>
              <a:rPr lang="sv-SE" sz="4000" dirty="0"/>
              <a:t>  Geoparden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Intern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84800" y="1787158"/>
            <a:ext cx="49517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chemeClr val="bg1"/>
                </a:solidFill>
              </a:rPr>
              <a:t>”Geoparden är ett IT-stöd som möjliggör användandet av geografiskt avgränsade ytor till stöd för handläggningen av ärenden där fastigheter, rättigheter och intressenter påverkas av våra investeringsåtgärder. </a:t>
            </a:r>
          </a:p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i="1" dirty="0">
                <a:solidFill>
                  <a:schemeClr val="bg1"/>
                </a:solidFill>
              </a:rPr>
              <a:t>I systemet kan både intern och extern personal arbeta. Geoparden kommer att utgöra investeringsverksamhetens gemensamma register över intressenter som på olika sätt berörs av de planerade åtgärderna.”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b="1205"/>
          <a:stretch/>
        </p:blipFill>
        <p:spPr>
          <a:xfrm>
            <a:off x="5971607" y="1872511"/>
            <a:ext cx="5425011" cy="271611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 </a:t>
            </a:r>
          </a:p>
        </p:txBody>
      </p:sp>
      <p:sp>
        <p:nvSpPr>
          <p:cNvPr id="9" name="Rektangel 8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262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 med teknikkonsult-marknaden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876826" y="4468346"/>
            <a:ext cx="3214176" cy="30600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			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337125" y="3672119"/>
            <a:ext cx="11283376" cy="756519"/>
            <a:chOff x="616592" y="3529004"/>
            <a:chExt cx="13222892" cy="886558"/>
          </a:xfrm>
        </p:grpSpPr>
        <p:sp>
          <p:nvSpPr>
            <p:cNvPr id="8" name="Rektangel 7"/>
            <p:cNvSpPr/>
            <p:nvPr/>
          </p:nvSpPr>
          <p:spPr>
            <a:xfrm>
              <a:off x="884416" y="3613123"/>
              <a:ext cx="12955068" cy="67795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Ellips 8"/>
            <p:cNvSpPr>
              <a:spLocks noChangeAspect="1"/>
            </p:cNvSpPr>
            <p:nvPr/>
          </p:nvSpPr>
          <p:spPr>
            <a:xfrm>
              <a:off x="616592" y="3533727"/>
              <a:ext cx="828000" cy="8280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" name="Ellips 9"/>
            <p:cNvSpPr/>
            <p:nvPr/>
          </p:nvSpPr>
          <p:spPr>
            <a:xfrm>
              <a:off x="2420954" y="3549977"/>
              <a:ext cx="828000" cy="82799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/>
            <p:cNvSpPr/>
            <p:nvPr/>
          </p:nvSpPr>
          <p:spPr>
            <a:xfrm>
              <a:off x="4509388" y="3587562"/>
              <a:ext cx="828000" cy="8280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Ellips 13"/>
            <p:cNvSpPr/>
            <p:nvPr/>
          </p:nvSpPr>
          <p:spPr>
            <a:xfrm>
              <a:off x="7114913" y="3529004"/>
              <a:ext cx="828000" cy="8280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9" name="Ellips 18"/>
          <p:cNvSpPr/>
          <p:nvPr/>
        </p:nvSpPr>
        <p:spPr>
          <a:xfrm>
            <a:off x="9811441" y="3690015"/>
            <a:ext cx="706550" cy="7065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Ellips 20"/>
          <p:cNvSpPr/>
          <p:nvPr/>
        </p:nvSpPr>
        <p:spPr>
          <a:xfrm>
            <a:off x="11107771" y="3690015"/>
            <a:ext cx="706550" cy="7065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87" y="3754031"/>
            <a:ext cx="578518" cy="578518"/>
          </a:xfrm>
          <a:prstGeom prst="rect">
            <a:avLst/>
          </a:prstGeom>
        </p:spPr>
      </p:pic>
      <p:sp>
        <p:nvSpPr>
          <p:cNvPr id="26" name="Rektangel 25"/>
          <p:cNvSpPr/>
          <p:nvPr/>
        </p:nvSpPr>
        <p:spPr>
          <a:xfrm>
            <a:off x="5003950" y="4654219"/>
            <a:ext cx="2450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dirty="0"/>
              <a:t>Utskick till Trafikverkets leverantörer med information om utvecklingsprojektet och dess påverkan.</a:t>
            </a: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7" y="3710703"/>
            <a:ext cx="605176" cy="605176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60" y="3772025"/>
            <a:ext cx="578518" cy="578518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7" y="3743900"/>
            <a:ext cx="630559" cy="630559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1529230" y="2914858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/>
              <a:t>Fokus på intern information </a:t>
            </a:r>
          </a:p>
          <a:p>
            <a:pPr algn="ctr"/>
            <a:r>
              <a:rPr lang="sv-SE" i="1" dirty="0"/>
              <a:t>och förankring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433781" y="4654219"/>
            <a:ext cx="1592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dirty="0"/>
              <a:t>Intern information i forum och möten.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930612" y="4654219"/>
            <a:ext cx="2125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dirty="0"/>
              <a:t>Information i plansamordnarnas nyhetsbrev – sprids i konsultbranschen</a:t>
            </a:r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47" y="3664682"/>
            <a:ext cx="788994" cy="788994"/>
          </a:xfrm>
          <a:prstGeom prst="rect">
            <a:avLst/>
          </a:prstGeom>
        </p:spPr>
      </p:pic>
      <p:sp>
        <p:nvSpPr>
          <p:cNvPr id="35" name="Rektangel 34"/>
          <p:cNvSpPr/>
          <p:nvPr/>
        </p:nvSpPr>
        <p:spPr>
          <a:xfrm>
            <a:off x="8852050" y="4611548"/>
            <a:ext cx="2450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dirty="0"/>
              <a:t>IT-stöden och e-kurs görs tillgängliga. Information på trafikverkets webbsida.</a:t>
            </a: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57" y="3773081"/>
            <a:ext cx="578518" cy="578518"/>
          </a:xfrm>
          <a:prstGeom prst="rect">
            <a:avLst/>
          </a:prstGeom>
        </p:spPr>
      </p:pic>
      <p:sp>
        <p:nvSpPr>
          <p:cNvPr id="37" name="Ellips 36"/>
          <p:cNvSpPr/>
          <p:nvPr/>
        </p:nvSpPr>
        <p:spPr>
          <a:xfrm>
            <a:off x="7846861" y="3692223"/>
            <a:ext cx="706550" cy="7065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69" y="3743900"/>
            <a:ext cx="630559" cy="630559"/>
          </a:xfrm>
          <a:prstGeom prst="rect">
            <a:avLst/>
          </a:prstGeom>
        </p:spPr>
      </p:pic>
      <p:sp>
        <p:nvSpPr>
          <p:cNvPr id="39" name="Rektangel 38"/>
          <p:cNvSpPr/>
          <p:nvPr/>
        </p:nvSpPr>
        <p:spPr>
          <a:xfrm>
            <a:off x="7403816" y="4617450"/>
            <a:ext cx="1592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dirty="0"/>
              <a:t>Presentation för innovations-företagen.</a:t>
            </a:r>
          </a:p>
        </p:txBody>
      </p:sp>
      <p:sp>
        <p:nvSpPr>
          <p:cNvPr id="40" name="Rektangel 39"/>
          <p:cNvSpPr/>
          <p:nvPr/>
        </p:nvSpPr>
        <p:spPr>
          <a:xfrm>
            <a:off x="5547008" y="328440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2023-02-16</a:t>
            </a:r>
          </a:p>
        </p:txBody>
      </p:sp>
      <p:sp>
        <p:nvSpPr>
          <p:cNvPr id="41" name="Rektangel 40"/>
          <p:cNvSpPr/>
          <p:nvPr/>
        </p:nvSpPr>
        <p:spPr>
          <a:xfrm>
            <a:off x="7517898" y="3284403"/>
            <a:ext cx="134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2023-05-11</a:t>
            </a:r>
          </a:p>
        </p:txBody>
      </p:sp>
      <p:sp>
        <p:nvSpPr>
          <p:cNvPr id="42" name="Rektangel 41"/>
          <p:cNvSpPr/>
          <p:nvPr/>
        </p:nvSpPr>
        <p:spPr>
          <a:xfrm>
            <a:off x="9171308" y="328440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September 2023</a:t>
            </a:r>
          </a:p>
        </p:txBody>
      </p:sp>
      <p:cxnSp>
        <p:nvCxnSpPr>
          <p:cNvPr id="44" name="Rak koppling 43"/>
          <p:cNvCxnSpPr/>
          <p:nvPr/>
        </p:nvCxnSpPr>
        <p:spPr>
          <a:xfrm>
            <a:off x="1433781" y="2806534"/>
            <a:ext cx="0" cy="2128179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ak koppling 45"/>
          <p:cNvCxnSpPr/>
          <p:nvPr/>
        </p:nvCxnSpPr>
        <p:spPr>
          <a:xfrm flipH="1">
            <a:off x="4992159" y="2806534"/>
            <a:ext cx="6150" cy="2128179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3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387141"/>
            <a:ext cx="10800000" cy="900000"/>
          </a:xfrm>
        </p:spPr>
        <p:txBody>
          <a:bodyPr/>
          <a:lstStyle/>
          <a:p>
            <a:r>
              <a:rPr lang="sv-SE" dirty="0"/>
              <a:t>Vilka påverkas? 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1312373"/>
            <a:ext cx="6158555" cy="501407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 nya IT-stöden påverkar </a:t>
            </a:r>
            <a:r>
              <a:rPr lang="sv-SE" b="1" dirty="0"/>
              <a:t>alla investerings-projekt som tar fram väg- och järnvägsplaner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</a:rPr>
              <a:t>Berörda organisationer:</a:t>
            </a:r>
          </a:p>
          <a:p>
            <a:pPr lvl="1"/>
            <a:r>
              <a:rPr lang="sv-SE" sz="1600" dirty="0"/>
              <a:t>VO Investering</a:t>
            </a:r>
          </a:p>
          <a:p>
            <a:pPr lvl="1"/>
            <a:r>
              <a:rPr lang="sv-SE" sz="1600" dirty="0"/>
              <a:t>VO Stora projekt</a:t>
            </a:r>
          </a:p>
          <a:p>
            <a:pPr lvl="1"/>
            <a:r>
              <a:rPr lang="sv-SE" sz="1600" dirty="0"/>
              <a:t>Program Nya stambanor</a:t>
            </a:r>
          </a:p>
          <a:p>
            <a:pPr lvl="1"/>
            <a:r>
              <a:rPr lang="sv-SE" sz="1600" dirty="0"/>
              <a:t>Teknikkonsultföretag (uppdragskonsulter)</a:t>
            </a:r>
          </a:p>
          <a:p>
            <a:pPr lvl="1"/>
            <a:r>
              <a:rPr lang="sv-SE" sz="1600" dirty="0"/>
              <a:t>VO Planering (Diariet)</a:t>
            </a:r>
          </a:p>
          <a:p>
            <a:pPr marL="0" indent="0">
              <a:buNone/>
            </a:pPr>
            <a:r>
              <a:rPr lang="sv-SE" dirty="0"/>
              <a:t>Berörda roller:</a:t>
            </a:r>
          </a:p>
          <a:p>
            <a:pPr lvl="1"/>
            <a:r>
              <a:rPr lang="sv-SE" sz="1600" dirty="0"/>
              <a:t>Projektledare</a:t>
            </a:r>
          </a:p>
          <a:p>
            <a:pPr lvl="1"/>
            <a:r>
              <a:rPr lang="sv-SE" sz="1600" dirty="0"/>
              <a:t>Projektingenjörer</a:t>
            </a:r>
          </a:p>
          <a:p>
            <a:pPr lvl="1"/>
            <a:r>
              <a:rPr lang="sv-SE" sz="1600" dirty="0"/>
              <a:t>Plansamordnare</a:t>
            </a:r>
          </a:p>
          <a:p>
            <a:pPr lvl="1"/>
            <a:r>
              <a:rPr lang="sv-SE" sz="1600" dirty="0"/>
              <a:t>Markförhandlare </a:t>
            </a:r>
          </a:p>
          <a:p>
            <a:pPr lvl="1"/>
            <a:r>
              <a:rPr lang="sv-SE" sz="1600" dirty="0"/>
              <a:t>Projekterande konsult/leverantör</a:t>
            </a:r>
          </a:p>
          <a:p>
            <a:pPr lvl="1"/>
            <a:r>
              <a:rPr lang="sv-SE" sz="1600" dirty="0">
                <a:solidFill>
                  <a:schemeClr val="tx2"/>
                </a:solidFill>
              </a:rPr>
              <a:t>Handläggare kundärenden (Diariet)</a:t>
            </a:r>
          </a:p>
          <a:p>
            <a:pPr lvl="1"/>
            <a:r>
              <a:rPr lang="sv-SE" sz="1600" dirty="0">
                <a:solidFill>
                  <a:schemeClr val="tx2"/>
                </a:solidFill>
              </a:rPr>
              <a:t>Dokumentcontroller (Diariet)</a:t>
            </a:r>
          </a:p>
          <a:p>
            <a:pPr lvl="1"/>
            <a:endParaRPr lang="sv-S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55" y="-1179"/>
            <a:ext cx="5338645" cy="357689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3"/>
          <a:stretch/>
        </p:blipFill>
        <p:spPr>
          <a:xfrm>
            <a:off x="6856741" y="3494556"/>
            <a:ext cx="5335260" cy="337146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9682619" y="479043"/>
            <a:ext cx="181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85691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Påverkan på befintliga kontrakt</a:t>
            </a: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r="3407"/>
          <a:stretch/>
        </p:blipFill>
        <p:spPr/>
      </p:pic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96000" y="2426832"/>
            <a:ext cx="5040000" cy="3815472"/>
          </a:xfrm>
        </p:spPr>
        <p:txBody>
          <a:bodyPr/>
          <a:lstStyle/>
          <a:p>
            <a:r>
              <a:rPr lang="sv-SE" dirty="0"/>
              <a:t>Uppdragskontraktet reglerar ansvar.</a:t>
            </a:r>
          </a:p>
          <a:p>
            <a:pPr lvl="1"/>
            <a:r>
              <a:rPr lang="sv-SE" dirty="0"/>
              <a:t>Uppdragsmallarna ändras så att uppgifterna som stöds av Pluto och </a:t>
            </a:r>
            <a:r>
              <a:rPr lang="sv-SE" dirty="0" err="1"/>
              <a:t>Geoparden</a:t>
            </a:r>
            <a:r>
              <a:rPr lang="sv-SE" dirty="0"/>
              <a:t> ska genomföras i dessa system, oavsett utförande part.</a:t>
            </a:r>
          </a:p>
          <a:p>
            <a:r>
              <a:rPr lang="sv-SE" dirty="0"/>
              <a:t>IT-systemen införs löpande genom nya kontrakt.</a:t>
            </a:r>
          </a:p>
          <a:p>
            <a:r>
              <a:rPr lang="sv-SE" dirty="0"/>
              <a:t>Frivillig </a:t>
            </a:r>
            <a:r>
              <a:rPr lang="sv-SE" dirty="0" err="1"/>
              <a:t>migrering</a:t>
            </a:r>
            <a:r>
              <a:rPr lang="sv-SE" dirty="0"/>
              <a:t> till nya IT-stöden kan beslutas av projekten. </a:t>
            </a:r>
          </a:p>
          <a:p>
            <a:pPr lvl="1"/>
            <a:r>
              <a:rPr lang="sv-SE" dirty="0"/>
              <a:t>Hanteras separat för respektive kontrakt.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3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784800" y="2441864"/>
            <a:ext cx="10473750" cy="3548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med rundade hörn 27"/>
          <p:cNvSpPr/>
          <p:nvPr/>
        </p:nvSpPr>
        <p:spPr>
          <a:xfrm>
            <a:off x="9296872" y="2768807"/>
            <a:ext cx="1452262" cy="1245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med rundade hörn 26"/>
          <p:cNvSpPr/>
          <p:nvPr/>
        </p:nvSpPr>
        <p:spPr>
          <a:xfrm>
            <a:off x="7243285" y="2790216"/>
            <a:ext cx="1452262" cy="1245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med rundade hörn 25"/>
          <p:cNvSpPr/>
          <p:nvPr/>
        </p:nvSpPr>
        <p:spPr>
          <a:xfrm>
            <a:off x="5229451" y="2794648"/>
            <a:ext cx="1452262" cy="1245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med rundade hörn 24"/>
          <p:cNvSpPr/>
          <p:nvPr/>
        </p:nvSpPr>
        <p:spPr>
          <a:xfrm>
            <a:off x="3191534" y="2777583"/>
            <a:ext cx="1452262" cy="1245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med rundade hörn 23"/>
          <p:cNvSpPr/>
          <p:nvPr/>
        </p:nvSpPr>
        <p:spPr>
          <a:xfrm>
            <a:off x="1139015" y="2764806"/>
            <a:ext cx="1452262" cy="1245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Påverkan på befintliga arbetssätt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35" y="2924235"/>
            <a:ext cx="1111059" cy="98626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27" y="2881986"/>
            <a:ext cx="1028512" cy="102851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91" y="2833100"/>
            <a:ext cx="1130049" cy="113004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2" y="2731319"/>
            <a:ext cx="1308365" cy="130836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24" y="2874875"/>
            <a:ext cx="1046501" cy="1046501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062808" y="4283419"/>
            <a:ext cx="16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Person-uppgifter hanteras i IT-stöden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110424" y="4283419"/>
            <a:ext cx="160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Information hämtas automatiskt från Lantmäteriet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158040" y="4283419"/>
            <a:ext cx="16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solidFill>
                  <a:schemeClr val="bg1"/>
                </a:solidFill>
              </a:rPr>
              <a:t>Fastighets-förteckningen</a:t>
            </a:r>
            <a:r>
              <a:rPr lang="sv-SE" dirty="0">
                <a:solidFill>
                  <a:schemeClr val="bg1"/>
                </a:solidFill>
              </a:rPr>
              <a:t> upprättas i IT-stöden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3401" y="4283419"/>
            <a:ext cx="1600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Utskick hanteras i IT-stöden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230975" y="4277701"/>
            <a:ext cx="160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Geografiska ytor blir mer centrala för handläggningen av planer</a:t>
            </a:r>
          </a:p>
        </p:txBody>
      </p:sp>
    </p:spTree>
    <p:extLst>
      <p:ext uri="{BB962C8B-B14F-4D97-AF65-F5344CB8AC3E}">
        <p14:creationId xmlns:p14="http://schemas.microsoft.com/office/powerpoint/2010/main" val="1003118815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A93DC1D9-F604-4024-9143-78FB8925322B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bDokument01" ma:contentTypeID="0x010100F3454A24D10946AC8A6A7F801497FF3100F8AAE1524C8247BC8FBD01CB77B53816005272B01849EEBE4CB9E5B759B2F38540" ma:contentTypeVersion="4" ma:contentTypeDescription="Skapa ett nytt dokument." ma:contentTypeScope="" ma:versionID="ad5a881ef7adcd0e4e44f356547d0abb">
  <xsd:schema xmlns:xsd="http://www.w3.org/2001/XMLSchema" xmlns:xs="http://www.w3.org/2001/XMLSchema" xmlns:p="http://schemas.microsoft.com/office/2006/metadata/properties" xmlns:ns1="Trafikverket" xmlns:ns3="c2ddfa4a-1ede-47d7-bc90-7723eee4c71b" targetNamespace="http://schemas.microsoft.com/office/2006/metadata/properties" ma:root="true" ma:fieldsID="9bcb822cdee8c1956abcf269c782335c" ns1:_="" ns3:_="">
    <xsd:import namespace="Trafikverket"/>
    <xsd:import namespace="c2ddfa4a-1ede-47d7-bc90-7723eee4c71b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3:TrvConfidentialityLevel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dfa4a-1ede-47d7-bc90-7723eee4c71b" elementFormDefault="qualified">
    <xsd:import namespace="http://schemas.microsoft.com/office/2006/documentManagement/types"/>
    <xsd:import namespace="http://schemas.microsoft.com/office/infopath/2007/PartnerControls"/>
    <xsd:element name="TrvDocumentTypeTaxHTField0" ma:index="11" nillable="true" ma:taxonomy="true" ma:internalName="TrvDocumentTypeTaxHTField0" ma:taxonomyFieldName="TrvDocumentType" ma:displayName="Dokumenttyp" ma:readOnly="true" ma:fieldId="{254c14be-9fac-4cea-a731-8aa49979445b}" ma:sspId="56b52474-2a4b-42ac-ac16-0a67cba4e670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024ab8e-f2d2-40e8-b0e4-66bcee2ffe6a}" ma:internalName="TaxCatchAll" ma:showField="CatchAllData" ma:web="c2ddfa4a-1ede-47d7-bc90-7723eee4c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024ab8e-f2d2-40e8-b0e4-66bcee2ffe6a}" ma:internalName="TaxCatchAllLabel" ma:readOnly="true" ma:showField="CatchAllDataLabel" ma:web="c2ddfa4a-1ede-47d7-bc90-7723eee4c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rvConfidentialityLevelTaxHTField0" ma:index="17" ma:taxonomy="true" ma:internalName="TrvConfidentialityLevelTaxHTField0" ma:taxonomyFieldName="TrvConfidentialityLevel" ma:displayName="Konfidentialitetsnivå" ma:readOnly="false" ma:default="" ma:fieldId="{a84a37ca-5c43-43e3-a37a-c23c41d1607d}" ma:sspId="56b52474-2a4b-42ac-ac16-0a67cba4e670" ma:termSetId="4d666f29-dc73-4030-952a-63de8896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rvDocumentTemplateVersion xmlns="Trafikverket">3.0</TrvDocumentTemplateVersion>
    <Skapat_x0020_av_x0020_NY xmlns="Trafikverket">Oscar Wireskog, IVmpv</Skapat_x0020_av_x0020_NY>
    <Dokumentdatum_x0020_NY xmlns="Trafikverket">2023-05-07T22:00:00+00:00</Dokumentdatum_x0020_NY>
    <TRVversionNY xmlns="Trafikverket">0.6</TRVversionNY>
    <TaxCatchAll xmlns="c2ddfa4a-1ede-47d7-bc90-7723eee4c71b">
      <Value>159</Value>
      <Value>26</Value>
      <Value>168</Value>
    </TaxCatchAll>
    <TrvDocumentTypeTaxHTField0 xmlns="c2ddfa4a-1ede-47d7-bc90-7723eee4c7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ConfidentialityLevelTaxHTField0 xmlns="c2ddfa4a-1ede-47d7-bc90-7723eee4c7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1 Ej känslig</TermName>
          <TermId xmlns="http://schemas.microsoft.com/office/infopath/2007/PartnerControls">d6b02225-a7b5-4820-9bf2-4651be70f844</TermId>
        </TermInfo>
      </Terms>
    </TrvConfidentialityLevelTaxHTField0>
  </documentManagement>
</p:properties>
</file>

<file path=customXml/itemProps1.xml><?xml version="1.0" encoding="utf-8"?>
<ds:datastoreItem xmlns:ds="http://schemas.openxmlformats.org/officeDocument/2006/customXml" ds:itemID="{58160E99-2E2A-4F86-9F42-426B4D18B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c2ddfa4a-1ede-47d7-bc90-7723eee4c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BC238-804C-43B9-85D8-E8D2914F1486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4B4E73-29F5-4C44-AEDC-5752B130AE4E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2ddfa4a-1ede-47d7-bc90-7723eee4c71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Trafikverke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1471</TotalTime>
  <Words>678</Words>
  <Application>Microsoft Office PowerPoint</Application>
  <PresentationFormat>Bredbild</PresentationFormat>
  <Paragraphs>103</Paragraphs>
  <Slides>11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Start</vt:lpstr>
      <vt:lpstr>Rubrik med logga</vt:lpstr>
      <vt:lpstr>Rubrik med logga, titel, datum och sidnr</vt:lpstr>
      <vt:lpstr>PowerPoint-presentation</vt:lpstr>
      <vt:lpstr>Utvecklingsprojekt Handläggningsstöd planläggning</vt:lpstr>
      <vt:lpstr>Syfte och mål </vt:lpstr>
      <vt:lpstr>  Handläggningsstöd Pluto</vt:lpstr>
      <vt:lpstr>  Geoparden</vt:lpstr>
      <vt:lpstr>Kommunikation med teknikkonsult-marknaden</vt:lpstr>
      <vt:lpstr>Vilka påverkas?  </vt:lpstr>
      <vt:lpstr>Påverkan på befintliga kontrakt</vt:lpstr>
      <vt:lpstr>Påverkan på befintliga arbetssätt</vt:lpstr>
      <vt:lpstr>Införande av nya IT-stöden</vt:lpstr>
      <vt:lpstr>Slut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Wireskog Oscar, IVtmpö</dc:creator>
  <cp:lastModifiedBy>Mostofizadeh Sara, KMsdk</cp:lastModifiedBy>
  <cp:revision>13</cp:revision>
  <dcterms:created xsi:type="dcterms:W3CDTF">2023-05-08T08:45:56Z</dcterms:created>
  <dcterms:modified xsi:type="dcterms:W3CDTF">2023-11-16T13:57:57Z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0x010100F3454A24D10946AC8A6A7F801497FF3100F8AAE1524C8247BC8FBD01CB77B53816005272B01849EEBE4CB9E5B759B2F38540</vt:lpwstr>
  </property>
  <property fmtid="{D5CDD505-2E9C-101B-9397-08002B2CF9AE}" pid="3" name="TrvDocumentType">
    <vt:lpwstr>26;#ARBETSMATERIAL|a2894791-a90f-4fd8-bd38-5426c743cb42</vt:lpwstr>
  </property>
  <property fmtid="{D5CDD505-2E9C-101B-9397-08002B2CF9AE}" pid="4" name="TrvDocumentTemplateOwner">
    <vt:lpwstr>277;#KM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35;#Grundmallar|ba03f0de-f93f-4e70-95f2-fa30c55e4680</vt:lpwstr>
  </property>
  <property fmtid="{D5CDD505-2E9C-101B-9397-08002B2CF9AE}" pid="7" name="TrvConfidentialityLevel">
    <vt:lpwstr>168;#1 Ej känslig|d6b02225-a7b5-4820-9bf2-4651be70f844</vt:lpwstr>
  </property>
  <property fmtid="{D5CDD505-2E9C-101B-9397-08002B2CF9AE}" pid="8" name="TrvUploadedDocumentTypeTaxHTField0">
    <vt:lpwstr>UPPLADDAT DOKUMENT|7c5b34d8-57da-44ed-9451-2f10a78af863</vt:lpwstr>
  </property>
  <property fmtid="{D5CDD505-2E9C-101B-9397-08002B2CF9AE}" pid="9" name="TrvUploadedDocumentType">
    <vt:lpwstr>159;#UPPLADDAT DOKUMENT|7c5b34d8-57da-44ed-9451-2f10a78af863</vt:lpwstr>
  </property>
</Properties>
</file>