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92" r:id="rId5"/>
  </p:sldMasterIdLst>
  <p:notesMasterIdLst>
    <p:notesMasterId r:id="rId13"/>
  </p:notesMasterIdLst>
  <p:handoutMasterIdLst>
    <p:handoutMasterId r:id="rId14"/>
  </p:handoutMasterIdLst>
  <p:sldIdLst>
    <p:sldId id="266" r:id="rId6"/>
    <p:sldId id="277" r:id="rId7"/>
    <p:sldId id="285" r:id="rId8"/>
    <p:sldId id="284" r:id="rId9"/>
    <p:sldId id="289" r:id="rId10"/>
    <p:sldId id="287" r:id="rId11"/>
    <p:sldId id="290" r:id="rId12"/>
  </p:sldIdLst>
  <p:sldSz cx="9144000" cy="5143500" type="screen16x9"/>
  <p:notesSz cx="6797675" cy="9926638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C7BF"/>
    <a:srgbClr val="D52B1E"/>
    <a:srgbClr val="CC3300"/>
    <a:srgbClr val="55601C"/>
    <a:srgbClr val="A71930"/>
    <a:srgbClr val="8FCAE7"/>
    <a:srgbClr val="0073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7326" autoAdjust="0"/>
  </p:normalViewPr>
  <p:slideViewPr>
    <p:cSldViewPr snapToGrid="0" showGuides="1">
      <p:cViewPr varScale="1">
        <p:scale>
          <a:sx n="97" d="100"/>
          <a:sy n="97" d="100"/>
        </p:scale>
        <p:origin x="588" y="7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sv-SE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4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D3478FE-3648-4C64-8A1C-DF3C33E06B99}" type="datetimeFigureOut">
              <a:rPr lang="sv-SE"/>
              <a:pPr/>
              <a:t>2019-08-19</a:t>
            </a:fld>
            <a:endParaRPr lang="sv-SE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sv-SE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4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24DF4B1-9755-41A5-A919-27724CFB82AA}" type="slidenum">
              <a:rPr lang="sv-SE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1187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9E5CD91-217C-4F11-B1BA-F0531FD36C9F}" type="datetimeFigureOut">
              <a:rPr lang="sv-SE"/>
              <a:pPr>
                <a:defRPr/>
              </a:pPr>
              <a:t>2019-08-19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dirty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877D7A1-C6AB-4B30-B456-D10DEEDCE0F3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9969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 userDrawn="1"/>
        </p:nvSpPr>
        <p:spPr>
          <a:xfrm>
            <a:off x="148941" y="2684131"/>
            <a:ext cx="307777" cy="23371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800" dirty="0" smtClean="0">
                <a:solidFill>
                  <a:srgbClr val="CC3300"/>
                </a:solidFill>
              </a:rPr>
              <a:t>TMALL 0145 Presentation </a:t>
            </a:r>
            <a:r>
              <a:rPr lang="sv-SE" sz="800" dirty="0" err="1" smtClean="0">
                <a:solidFill>
                  <a:srgbClr val="CC3300"/>
                </a:solidFill>
              </a:rPr>
              <a:t>Widescreen</a:t>
            </a:r>
            <a:r>
              <a:rPr lang="sv-SE" sz="800" dirty="0" smtClean="0">
                <a:solidFill>
                  <a:srgbClr val="CC3300"/>
                </a:solidFill>
              </a:rPr>
              <a:t> v 1.0</a:t>
            </a:r>
            <a:endParaRPr lang="sv-SE" sz="800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  <p:sp>
        <p:nvSpPr>
          <p:cNvPr id="5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310754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9" name="Picture 35" descr="TRAFIKVERKET_element_till_ppt-mall"/>
          <p:cNvPicPr>
            <a:picLocks noChangeAspect="1" noChangeArrowheads="1"/>
          </p:cNvPicPr>
          <p:nvPr/>
        </p:nvPicPr>
        <p:blipFill>
          <a:blip r:embed="rId3" cstate="print"/>
          <a:srcRect l="11249" t="2519" b="10538"/>
          <a:stretch>
            <a:fillRect/>
          </a:stretch>
        </p:blipFill>
        <p:spPr bwMode="auto">
          <a:xfrm>
            <a:off x="142877" y="123825"/>
            <a:ext cx="2843936" cy="4909703"/>
          </a:xfrm>
          <a:prstGeom prst="rect">
            <a:avLst/>
          </a:prstGeom>
          <a:noFill/>
        </p:spPr>
      </p:pic>
      <p:pic>
        <p:nvPicPr>
          <p:cNvPr id="1065" name="Picture 41" descr="TRAFIKVERKET_p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52778" y="2828247"/>
            <a:ext cx="4872038" cy="957263"/>
          </a:xfrm>
          <a:prstGeom prst="rect">
            <a:avLst/>
          </a:prstGeom>
          <a:noFill/>
        </p:spPr>
      </p:pic>
      <p:pic>
        <p:nvPicPr>
          <p:cNvPr id="5" name="Picture 35" descr="TRAFIKVERKET_element_till_ppt-mall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9" t="2519" b="10538"/>
          <a:stretch>
            <a:fillRect/>
          </a:stretch>
        </p:blipFill>
        <p:spPr bwMode="auto">
          <a:xfrm>
            <a:off x="853861" y="123825"/>
            <a:ext cx="2132952" cy="4909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Platshållare för rubrik 7"/>
          <p:cNvSpPr>
            <a:spLocks noGrp="1"/>
          </p:cNvSpPr>
          <p:nvPr>
            <p:ph type="title"/>
          </p:nvPr>
        </p:nvSpPr>
        <p:spPr bwMode="auto">
          <a:xfrm>
            <a:off x="285750" y="267891"/>
            <a:ext cx="2571750" cy="204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ange rubrik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8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1" name="Picture 23" descr="bottenstrip_rod_toning ljustillmork"/>
          <p:cNvPicPr>
            <a:picLocks noChangeAspect="1" noChangeArrowheads="1"/>
          </p:cNvPicPr>
          <p:nvPr userDrawn="1"/>
        </p:nvPicPr>
        <p:blipFill>
          <a:blip r:embed="rId5" cstate="print"/>
          <a:stretch>
            <a:fillRect/>
          </a:stretch>
        </p:blipFill>
        <p:spPr bwMode="auto">
          <a:xfrm>
            <a:off x="0" y="4543702"/>
            <a:ext cx="9145711" cy="606942"/>
          </a:xfrm>
          <a:prstGeom prst="rect">
            <a:avLst/>
          </a:prstGeom>
          <a:noFill/>
        </p:spPr>
      </p:pic>
      <p:sp>
        <p:nvSpPr>
          <p:cNvPr id="2050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310754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  <p:sp>
        <p:nvSpPr>
          <p:cNvPr id="2051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283494"/>
            <a:ext cx="8229600" cy="323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288926" y="4836319"/>
            <a:ext cx="428625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E9BC935C-A7B0-4070-86E6-FF039B7A9B57}" type="slidenum">
              <a:rPr lang="sv-SE" sz="80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sv-SE" sz="800" dirty="0">
              <a:solidFill>
                <a:schemeClr val="bg1"/>
              </a:solidFill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36925" y="4817269"/>
            <a:ext cx="2895600" cy="269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ubrik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 smtClean="0"/>
              <a:t>Samordningsmöte Tågplan 2020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20-22/8 2019</a:t>
            </a:r>
            <a:r>
              <a:rPr lang="sv-SE" dirty="0"/>
              <a:t/>
            </a:r>
            <a:br>
              <a:rPr lang="sv-SE" dirty="0"/>
            </a:br>
            <a:r>
              <a:rPr lang="sv-SE" dirty="0"/>
              <a:t/>
            </a:r>
            <a:br>
              <a:rPr lang="sv-SE" dirty="0"/>
            </a:br>
            <a:r>
              <a:rPr lang="sv-SE" dirty="0"/>
              <a:t>Solna Strand</a:t>
            </a:r>
            <a:endParaRPr lang="sv-SE" dirty="0" smtClean="0">
              <a:latin typeface="Arial" charset="0"/>
              <a:cs typeface="Arial" charset="0"/>
            </a:endParaRP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0505" y="0"/>
            <a:ext cx="3619269" cy="3087729"/>
          </a:xfrm>
          <a:prstGeom prst="rect">
            <a:avLst/>
          </a:prstGeom>
          <a:effectLst>
            <a:reflection stA="0" endPos="65000" dist="50800" dir="5400000" sy="-100000" algn="bl" rotWithShape="0"/>
            <a:softEdge rad="177800"/>
          </a:effectLst>
          <a:scene3d>
            <a:camera prst="orthographicFront">
              <a:rot lat="1500000" lon="20699958" rev="0"/>
            </a:camera>
            <a:lightRig rig="chilly" dir="t"/>
          </a:scene3d>
          <a:sp3d/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961" y="713126"/>
            <a:ext cx="2491813" cy="2257840"/>
          </a:xfrm>
          <a:prstGeom prst="rect">
            <a:avLst/>
          </a:prstGeom>
          <a:effectLst>
            <a:outerShdw blurRad="50800" dist="50800" dir="5400000" sx="1000" sy="1000" algn="ctr" rotWithShape="0">
              <a:srgbClr val="000000"/>
            </a:outerShdw>
            <a:softEdge rad="0"/>
          </a:effectLst>
          <a:scene3d>
            <a:camera prst="orthographicFront"/>
            <a:lightRig rig="balanced" dir="t"/>
          </a:scene3d>
          <a:sp3d extrusionH="76200">
            <a:extrusionClr>
              <a:schemeClr val="bg1"/>
            </a:extrusionClr>
          </a:sp3d>
        </p:spPr>
      </p:pic>
      <p:pic>
        <p:nvPicPr>
          <p:cNvPr id="1030" name="Picture 6" descr="http://trvbildarkivet/fotoweb/cmdrequest/rest/preview.fwx/27022.jpg?rt=1&amp;f=5316A77AA39EC80F209631A71F30CC8D9A4CA34A2AC3199C4BFB56BCD47D83ADDFC19E54F66C0B756466E5CB288C82DE98FA3B9A789FF1A4B0EB50A9C9435E7F6AE15FB86E21B590E56A7DBF851D511E78226491577521A00EA551687199D22C6A7B089656E90981423AB85DB5AF14498B450DF0FA0E3BDAA77471D650C58745320529765CA607207CE56622351F95F899B042AB6ED208EB600890EBE1B8F286CED32C11C965BAF31155E79DE1644D43&amp;sz=84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3302" y="3813033"/>
            <a:ext cx="1692943" cy="112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rvbildarkivet/fotoweb/cmdrequest/rest/preview.fwx/27613.jpg?rt=1&amp;f=5316A77AA39EC80F209631A71F30CC8D9A4CA34A2AC3199C4BFB56BCD47D83ADDFC19E54F66C0B756466E5CB288C82DE98FA3B9A789FF1A4B0EB50A9C9435E7F6AE15FB86E21B590E56A7DBF851D511E78226491577521A00EA551687199D22C97BCB1D6D1A69330423AB85DB5AF1449456CAE08A89D473BFFA9806063727358320529765CA607207CE56622351F95F899B042AB6ED208EB600890EBE1B8F286CED32C11C965BAF31155E79DE1644D43&amp;sz=84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637" y="3813033"/>
            <a:ext cx="1696665" cy="1131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rvbildarkivet/fotoweb/cmdrequest/rest/preview.fwx/20052.jpg?rt=1&amp;f=5316A77AA39EC80F209631A71F30CC8D9A4CA34A2AC3199C4BFB56BCD47D83ADDFC19E54F66C0B756466E5CB288C82DE98FA3B9A789FF1A4B0EB50A9C9435E7F6AE15FB86E21B590E56A7DBF851D511E78226491577521A03F5352FD7020BBB072AB87B900B0F627423AB85DB5AF14495443124021500D06FFA9806063727358320529765CA607207CE56622351F95F899B042AB6ED208EB600890EBE1B8F286CED32C11C965BAF31155E79DE1644D43&amp;sz=84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465" y="3813033"/>
            <a:ext cx="1698172" cy="1128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57200" y="138664"/>
            <a:ext cx="8229600" cy="428625"/>
          </a:xfrm>
        </p:spPr>
        <p:txBody>
          <a:bodyPr/>
          <a:lstStyle/>
          <a:p>
            <a:r>
              <a:rPr lang="sv-SE" sz="2000" dirty="0" smtClean="0"/>
              <a:t>Agenda samordningsmöte Tågplan 2020, 20 aug (del 1) </a:t>
            </a:r>
            <a:endParaRPr lang="sv-SE" sz="2000" dirty="0">
              <a:solidFill>
                <a:srgbClr val="FF0000"/>
              </a:solidFill>
            </a:endParaRPr>
          </a:p>
        </p:txBody>
      </p:sp>
      <p:graphicFrame>
        <p:nvGraphicFramePr>
          <p:cNvPr id="11" name="Platshållare för innehåll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427921"/>
              </p:ext>
            </p:extLst>
          </p:nvPr>
        </p:nvGraphicFramePr>
        <p:xfrm>
          <a:off x="457200" y="567289"/>
          <a:ext cx="8229600" cy="3896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88698">
                  <a:extLst>
                    <a:ext uri="{9D8B030D-6E8A-4147-A177-3AD203B41FA5}">
                      <a16:colId xmlns:a16="http://schemas.microsoft.com/office/drawing/2014/main" val="3012832320"/>
                    </a:ext>
                  </a:extLst>
                </a:gridCol>
                <a:gridCol w="794582">
                  <a:extLst>
                    <a:ext uri="{9D8B030D-6E8A-4147-A177-3AD203B41FA5}">
                      <a16:colId xmlns:a16="http://schemas.microsoft.com/office/drawing/2014/main" val="2924472629"/>
                    </a:ext>
                  </a:extLst>
                </a:gridCol>
                <a:gridCol w="561281">
                  <a:extLst>
                    <a:ext uri="{9D8B030D-6E8A-4147-A177-3AD203B41FA5}">
                      <a16:colId xmlns:a16="http://schemas.microsoft.com/office/drawing/2014/main" val="2526954089"/>
                    </a:ext>
                  </a:extLst>
                </a:gridCol>
                <a:gridCol w="4285039">
                  <a:extLst>
                    <a:ext uri="{9D8B030D-6E8A-4147-A177-3AD203B41FA5}">
                      <a16:colId xmlns:a16="http://schemas.microsoft.com/office/drawing/2014/main" val="2086629320"/>
                    </a:ext>
                  </a:extLst>
                </a:gridCol>
              </a:tblGrid>
              <a:tr h="287723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Bana/företeelse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Tid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Rum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Förväntade järnvägsföretag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11333467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smtClean="0">
                          <a:effectLst/>
                        </a:rPr>
                        <a:t>Inledning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12:00-12:55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 dirty="0">
                          <a:effectLst/>
                        </a:rPr>
                        <a:t>2066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Alla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58570480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Södra stambanan, södra delarna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12:00-12:55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2078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Hector Rail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31098747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Hässleholm Plattformsåtgärder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13:00-13:55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 dirty="0">
                          <a:effectLst/>
                        </a:rPr>
                        <a:t>2066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Alla trafikerande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00313053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Värmlandsbanan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13:00-13:55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 dirty="0">
                          <a:effectLst/>
                        </a:rPr>
                        <a:t>2077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SJAB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63103604"/>
                  </a:ext>
                </a:extLst>
              </a:tr>
              <a:tr h="316599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Rosersberg-Lessebo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13:00-13:55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 dirty="0">
                          <a:effectLst/>
                        </a:rPr>
                        <a:t>3097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Tågab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36264851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Allmänt konstruktionsläge VSB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13:00-14:55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 dirty="0">
                          <a:effectLst/>
                        </a:rPr>
                        <a:t>2079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Green </a:t>
                      </a:r>
                      <a:r>
                        <a:rPr lang="sv-SE" sz="1000" u="none" strike="noStrike" dirty="0" err="1">
                          <a:effectLst/>
                        </a:rPr>
                        <a:t>Cargo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95919458"/>
                  </a:ext>
                </a:extLst>
              </a:tr>
              <a:tr h="415004"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 dirty="0">
                          <a:effectLst/>
                        </a:rPr>
                        <a:t>Åtgärder på Södra stambanan, samordning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 dirty="0">
                          <a:effectLst/>
                        </a:rPr>
                        <a:t>14:00-15:55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 dirty="0">
                          <a:effectLst/>
                        </a:rPr>
                        <a:t>2066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 dirty="0">
                          <a:effectLst/>
                        </a:rPr>
                        <a:t>Green </a:t>
                      </a:r>
                      <a:r>
                        <a:rPr lang="sv-SE" sz="1000" u="none" strike="noStrike" dirty="0" err="1">
                          <a:effectLst/>
                        </a:rPr>
                        <a:t>Cargo</a:t>
                      </a:r>
                      <a:r>
                        <a:rPr lang="sv-SE" sz="1000" u="none" strike="noStrike" dirty="0">
                          <a:effectLst/>
                        </a:rPr>
                        <a:t>, SJAB, MÄLAB, Hector Rail, DBSRS, TT-Line, Arriva-</a:t>
                      </a:r>
                      <a:r>
                        <a:rPr lang="sv-SE" sz="1000" u="none" strike="noStrike" dirty="0" err="1">
                          <a:effectLst/>
                        </a:rPr>
                        <a:t>Ötraf</a:t>
                      </a:r>
                      <a:r>
                        <a:rPr lang="sv-SE" sz="1000" u="none" strike="noStrike" dirty="0">
                          <a:effectLst/>
                        </a:rPr>
                        <a:t>, TX-Logistik, </a:t>
                      </a:r>
                      <a:r>
                        <a:rPr lang="sv-SE" sz="1000" u="none" strike="noStrike" dirty="0" err="1">
                          <a:effectLst/>
                        </a:rPr>
                        <a:t>Transdev</a:t>
                      </a:r>
                      <a:r>
                        <a:rPr lang="sv-SE" sz="1000" u="none" strike="noStrike" dirty="0">
                          <a:effectLst/>
                        </a:rPr>
                        <a:t>-Snälltåget</a:t>
                      </a:r>
                      <a:r>
                        <a:rPr lang="sv-SE" sz="1000" u="none" strike="noStrike" dirty="0" smtClean="0">
                          <a:effectLst/>
                        </a:rPr>
                        <a:t>, MTR</a:t>
                      </a:r>
                      <a:r>
                        <a:rPr lang="sv-SE" sz="1000" u="none" strike="noStrike" dirty="0">
                          <a:effectLst/>
                        </a:rPr>
                        <a:t>, </a:t>
                      </a:r>
                      <a:r>
                        <a:rPr lang="sv-SE" sz="1000" u="none" strike="noStrike" dirty="0" err="1">
                          <a:effectLst/>
                        </a:rPr>
                        <a:t>Tågab</a:t>
                      </a:r>
                      <a:r>
                        <a:rPr lang="sv-SE" sz="1000" u="none" strike="noStrike" dirty="0">
                          <a:effectLst/>
                        </a:rPr>
                        <a:t>, Real Rail, </a:t>
                      </a:r>
                      <a:r>
                        <a:rPr lang="sv-SE" sz="1000" u="none" strike="noStrike" dirty="0" err="1">
                          <a:effectLst/>
                        </a:rPr>
                        <a:t>Flixtrain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40277664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 dirty="0">
                          <a:effectLst/>
                        </a:rPr>
                        <a:t>Konstruktion Västkustbanan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>
                          <a:effectLst/>
                        </a:rPr>
                        <a:t>14:00-14:25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 dirty="0">
                          <a:effectLst/>
                        </a:rPr>
                        <a:t>2095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 dirty="0">
                          <a:effectLst/>
                        </a:rPr>
                        <a:t>Skånetrafiken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28231142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Värmlandsbanan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14:00-15:55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2077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91438125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 dirty="0">
                          <a:effectLst/>
                        </a:rPr>
                        <a:t>Konstruktion Västkustbanan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>
                          <a:effectLst/>
                        </a:rPr>
                        <a:t>14:30-14:55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 dirty="0">
                          <a:effectLst/>
                        </a:rPr>
                        <a:t>2095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 dirty="0">
                          <a:effectLst/>
                        </a:rPr>
                        <a:t>Öresundståg AB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15720044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>
                          <a:effectLst/>
                        </a:rPr>
                        <a:t>Konstruktion Västkustbanan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>
                          <a:effectLst/>
                        </a:rPr>
                        <a:t>15:00-15:25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 dirty="0">
                          <a:effectLst/>
                        </a:rPr>
                        <a:t>2095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 dirty="0">
                          <a:effectLst/>
                        </a:rPr>
                        <a:t>SJAB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65454980"/>
                  </a:ext>
                </a:extLst>
              </a:tr>
              <a:tr h="287723"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 dirty="0">
                          <a:effectLst/>
                        </a:rPr>
                        <a:t>Konstruktion Västkustbanan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>
                          <a:effectLst/>
                        </a:rPr>
                        <a:t>15:30-15:55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 dirty="0">
                          <a:effectLst/>
                        </a:rPr>
                        <a:t>2095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 dirty="0">
                          <a:effectLst/>
                        </a:rPr>
                        <a:t>Västtrafik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69148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75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57200" y="84612"/>
            <a:ext cx="8229600" cy="534820"/>
          </a:xfrm>
        </p:spPr>
        <p:txBody>
          <a:bodyPr/>
          <a:lstStyle/>
          <a:p>
            <a:r>
              <a:rPr lang="sv-SE" sz="2000" dirty="0" smtClean="0"/>
              <a:t>Agenda samordningsmöte Tågplan 2020, 20 aug (del 2) </a:t>
            </a:r>
            <a:endParaRPr lang="sv-SE" sz="2000" dirty="0">
              <a:solidFill>
                <a:srgbClr val="FF0000"/>
              </a:solidFill>
            </a:endParaRPr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2490383"/>
              </p:ext>
            </p:extLst>
          </p:nvPr>
        </p:nvGraphicFramePr>
        <p:xfrm>
          <a:off x="457200" y="851339"/>
          <a:ext cx="8229599" cy="318245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67594">
                  <a:extLst>
                    <a:ext uri="{9D8B030D-6E8A-4147-A177-3AD203B41FA5}">
                      <a16:colId xmlns:a16="http://schemas.microsoft.com/office/drawing/2014/main" val="1526388429"/>
                    </a:ext>
                  </a:extLst>
                </a:gridCol>
                <a:gridCol w="728849">
                  <a:extLst>
                    <a:ext uri="{9D8B030D-6E8A-4147-A177-3AD203B41FA5}">
                      <a16:colId xmlns:a16="http://schemas.microsoft.com/office/drawing/2014/main" val="2159199393"/>
                    </a:ext>
                  </a:extLst>
                </a:gridCol>
                <a:gridCol w="521702">
                  <a:extLst>
                    <a:ext uri="{9D8B030D-6E8A-4147-A177-3AD203B41FA5}">
                      <a16:colId xmlns:a16="http://schemas.microsoft.com/office/drawing/2014/main" val="2524613104"/>
                    </a:ext>
                  </a:extLst>
                </a:gridCol>
                <a:gridCol w="4411454">
                  <a:extLst>
                    <a:ext uri="{9D8B030D-6E8A-4147-A177-3AD203B41FA5}">
                      <a16:colId xmlns:a16="http://schemas.microsoft.com/office/drawing/2014/main" val="758664867"/>
                    </a:ext>
                  </a:extLst>
                </a:gridCol>
              </a:tblGrid>
              <a:tr h="252247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 smtClean="0">
                          <a:effectLst/>
                        </a:rPr>
                        <a:t>Bana/företeelse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Tid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Rum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 smtClean="0">
                          <a:effectLst/>
                        </a:rPr>
                        <a:t>Förväntade järnvägsföretag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02303889"/>
                  </a:ext>
                </a:extLst>
              </a:tr>
              <a:tr h="586044">
                <a:tc>
                  <a:txBody>
                    <a:bodyPr/>
                    <a:lstStyle/>
                    <a:p>
                      <a:pPr algn="l" fontAlgn="t"/>
                      <a:r>
                        <a:rPr lang="sv-SE" sz="900" u="none" strike="noStrike" dirty="0">
                          <a:effectLst/>
                        </a:rPr>
                        <a:t>Kontakledningsrevision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900" u="none" strike="noStrike" dirty="0">
                          <a:effectLst/>
                        </a:rPr>
                        <a:t>16:00-18:00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900" u="none" strike="noStrike" dirty="0">
                          <a:effectLst/>
                        </a:rPr>
                        <a:t>2066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900" u="none" strike="noStrike" dirty="0">
                          <a:effectLst/>
                        </a:rPr>
                        <a:t>Green </a:t>
                      </a:r>
                      <a:r>
                        <a:rPr lang="sv-SE" sz="900" u="none" strike="noStrike" dirty="0" err="1">
                          <a:effectLst/>
                        </a:rPr>
                        <a:t>Cargo</a:t>
                      </a:r>
                      <a:r>
                        <a:rPr lang="sv-SE" sz="900" u="none" strike="noStrike" dirty="0">
                          <a:effectLst/>
                        </a:rPr>
                        <a:t>, SJAB, MÄLAB, Hector Rail, DBSRS, TT-Line, Arriva-</a:t>
                      </a:r>
                      <a:r>
                        <a:rPr lang="sv-SE" sz="900" u="none" strike="noStrike" dirty="0" err="1">
                          <a:effectLst/>
                        </a:rPr>
                        <a:t>Ötraf</a:t>
                      </a:r>
                      <a:r>
                        <a:rPr lang="sv-SE" sz="900" u="none" strike="noStrike" dirty="0">
                          <a:effectLst/>
                        </a:rPr>
                        <a:t>, TX-Logistik, </a:t>
                      </a:r>
                      <a:r>
                        <a:rPr lang="sv-SE" sz="900" u="none" strike="noStrike" dirty="0" err="1">
                          <a:effectLst/>
                        </a:rPr>
                        <a:t>Transdev</a:t>
                      </a:r>
                      <a:r>
                        <a:rPr lang="sv-SE" sz="900" u="none" strike="noStrike" dirty="0">
                          <a:effectLst/>
                        </a:rPr>
                        <a:t>-Snälltåget, </a:t>
                      </a:r>
                      <a:r>
                        <a:rPr lang="sv-SE" sz="900" u="none" strike="noStrike" dirty="0" err="1">
                          <a:effectLst/>
                        </a:rPr>
                        <a:t>CargoNet</a:t>
                      </a:r>
                      <a:r>
                        <a:rPr lang="sv-SE" sz="900" u="none" strike="noStrike" dirty="0">
                          <a:effectLst/>
                        </a:rPr>
                        <a:t>, </a:t>
                      </a:r>
                      <a:r>
                        <a:rPr lang="sv-SE" sz="900" u="none" strike="noStrike" dirty="0" err="1">
                          <a:effectLst/>
                        </a:rPr>
                        <a:t>Flixtrain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7458056"/>
                  </a:ext>
                </a:extLst>
              </a:tr>
              <a:tr h="29302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Omarbeteade objekt bullerskyddsåtgärder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16:00-16:55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2095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Götalandståg/Västtrafik, SJAB, MTR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0406028"/>
                  </a:ext>
                </a:extLst>
              </a:tr>
              <a:tr h="29302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Värmlandsbanan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16:00-16:55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2077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 err="1">
                          <a:effectLst/>
                        </a:rPr>
                        <a:t>Tågab</a:t>
                      </a:r>
                      <a:r>
                        <a:rPr lang="sv-SE" sz="900" u="none" strike="noStrike" dirty="0">
                          <a:effectLst/>
                        </a:rPr>
                        <a:t> (persontåg)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22043880"/>
                  </a:ext>
                </a:extLst>
              </a:tr>
              <a:tr h="586044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Kapacitetsutnyttjande Skånebanan och Godsstråket genom Skåne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16:00-16:55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3097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Skånetrafiken, Arriva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49161558"/>
                  </a:ext>
                </a:extLst>
              </a:tr>
              <a:tr h="29302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Pendeltåg Stockholm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16:00-16:55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2075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SLL/MTR pendel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79510014"/>
                  </a:ext>
                </a:extLst>
              </a:tr>
              <a:tr h="29302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Pendeltåg Stockholm, banarbeten mm.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17:00-17:55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2075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SLL/MTR pendel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97512325"/>
                  </a:ext>
                </a:extLst>
              </a:tr>
              <a:tr h="29302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Synpunkter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17:00-17:55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2095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MTR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22807341"/>
                  </a:ext>
                </a:extLst>
              </a:tr>
              <a:tr h="293020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Värmlandsbanan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17:00-17:55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2077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 err="1">
                          <a:effectLst/>
                        </a:rPr>
                        <a:t>Tågab</a:t>
                      </a:r>
                      <a:r>
                        <a:rPr lang="sv-SE" sz="900" u="none" strike="noStrike" dirty="0">
                          <a:effectLst/>
                        </a:rPr>
                        <a:t> (Godstrafik)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60024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10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57200" y="76420"/>
            <a:ext cx="8229600" cy="465995"/>
          </a:xfrm>
        </p:spPr>
        <p:txBody>
          <a:bodyPr/>
          <a:lstStyle/>
          <a:p>
            <a:r>
              <a:rPr lang="sv-SE" sz="2000" dirty="0" smtClean="0"/>
              <a:t>Agenda samordningsmöte Tågplan 2020, 21 aug (del 1) </a:t>
            </a:r>
            <a:endParaRPr lang="sv-SE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026759"/>
              </p:ext>
            </p:extLst>
          </p:nvPr>
        </p:nvGraphicFramePr>
        <p:xfrm>
          <a:off x="457200" y="542422"/>
          <a:ext cx="8229600" cy="39607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58468">
                  <a:extLst>
                    <a:ext uri="{9D8B030D-6E8A-4147-A177-3AD203B41FA5}">
                      <a16:colId xmlns:a16="http://schemas.microsoft.com/office/drawing/2014/main" val="1871969729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601451692"/>
                    </a:ext>
                  </a:extLst>
                </a:gridCol>
                <a:gridCol w="697786">
                  <a:extLst>
                    <a:ext uri="{9D8B030D-6E8A-4147-A177-3AD203B41FA5}">
                      <a16:colId xmlns:a16="http://schemas.microsoft.com/office/drawing/2014/main" val="3788974590"/>
                    </a:ext>
                  </a:extLst>
                </a:gridCol>
                <a:gridCol w="4089575">
                  <a:extLst>
                    <a:ext uri="{9D8B030D-6E8A-4147-A177-3AD203B41FA5}">
                      <a16:colId xmlns:a16="http://schemas.microsoft.com/office/drawing/2014/main" val="3605622848"/>
                    </a:ext>
                  </a:extLst>
                </a:gridCol>
              </a:tblGrid>
              <a:tr h="209442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 smtClean="0">
                          <a:effectLst/>
                        </a:rPr>
                        <a:t>Bana/företeelse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Tid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Rum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 smtClean="0">
                          <a:effectLst/>
                        </a:rPr>
                        <a:t>Förväntade järnvägsföretag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8915609"/>
                  </a:ext>
                </a:extLst>
              </a:tr>
              <a:tr h="267951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 smtClean="0">
                          <a:effectLst/>
                        </a:rPr>
                        <a:t>Inledning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 smtClean="0">
                          <a:effectLst/>
                        </a:rPr>
                        <a:t>09:30-10:25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2066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Alla (samma inledning </a:t>
                      </a:r>
                      <a:r>
                        <a:rPr lang="sv-SE" sz="900" u="none" strike="noStrike" dirty="0" smtClean="0">
                          <a:effectLst/>
                        </a:rPr>
                        <a:t>som </a:t>
                      </a:r>
                      <a:r>
                        <a:rPr lang="sv-SE" sz="900" u="none" strike="noStrike" dirty="0">
                          <a:effectLst/>
                        </a:rPr>
                        <a:t>dag 1)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19445562"/>
                  </a:ext>
                </a:extLst>
              </a:tr>
              <a:tr h="267951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Värmlandsbanan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09:00-10:25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2077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 </a:t>
                      </a:r>
                      <a:r>
                        <a:rPr lang="sv-SE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Cargo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63477345"/>
                  </a:ext>
                </a:extLst>
              </a:tr>
              <a:tr h="267951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Synpunkter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 smtClean="0">
                          <a:effectLst/>
                        </a:rPr>
                        <a:t>09:30-10:25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2079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 err="1">
                          <a:effectLst/>
                        </a:rPr>
                        <a:t>Flixtrain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91113830"/>
                  </a:ext>
                </a:extLst>
              </a:tr>
              <a:tr h="267951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Nässjö-Tranås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09:30-10:25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2075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30253827"/>
                  </a:ext>
                </a:extLst>
              </a:tr>
              <a:tr h="267951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Logistik i Vislanda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09:30-10:25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2095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Tågab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67960298"/>
                  </a:ext>
                </a:extLst>
              </a:tr>
              <a:tr h="267951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Trafiklösning dieseldrift Hamnbanan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10:30-11:25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2077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DBSRS, </a:t>
                      </a:r>
                      <a:r>
                        <a:rPr lang="sv-SE" sz="900" u="none" strike="noStrike" dirty="0" smtClean="0">
                          <a:effectLst/>
                        </a:rPr>
                        <a:t>Green </a:t>
                      </a:r>
                      <a:r>
                        <a:rPr lang="sv-SE" sz="900" u="none" strike="noStrike" dirty="0" err="1" smtClean="0">
                          <a:effectLst/>
                        </a:rPr>
                        <a:t>Cargo</a:t>
                      </a:r>
                      <a:r>
                        <a:rPr lang="sv-SE" sz="900" u="none" strike="noStrike" dirty="0" smtClean="0">
                          <a:effectLst/>
                        </a:rPr>
                        <a:t>, </a:t>
                      </a:r>
                      <a:r>
                        <a:rPr lang="sv-SE" sz="900" u="none" strike="noStrike" dirty="0">
                          <a:effectLst/>
                        </a:rPr>
                        <a:t>STAB, RRS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12240181"/>
                  </a:ext>
                </a:extLst>
              </a:tr>
              <a:tr h="267951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 smtClean="0">
                          <a:effectLst/>
                        </a:rPr>
                        <a:t>Mittbanan och kapacitet Sundsvall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 smtClean="0">
                          <a:effectLst/>
                        </a:rPr>
                        <a:t>10:30-12:00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2075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Vy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62115222"/>
                  </a:ext>
                </a:extLst>
              </a:tr>
              <a:tr h="267951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Konflikter Malmö-Lund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10:30-11:00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2079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 err="1">
                          <a:effectLst/>
                        </a:rPr>
                        <a:t>Flixtrain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0213955"/>
                  </a:ext>
                </a:extLst>
              </a:tr>
              <a:tr h="267951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Getingmidjan Nyckelstyrning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10:30-12:00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2066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 smtClean="0">
                          <a:effectLst/>
                        </a:rPr>
                        <a:t>SJAB, </a:t>
                      </a:r>
                      <a:r>
                        <a:rPr lang="sv-SE" sz="900" u="none" strike="noStrike" dirty="0">
                          <a:effectLst/>
                        </a:rPr>
                        <a:t>SLL/</a:t>
                      </a:r>
                      <a:r>
                        <a:rPr lang="sv-SE" sz="900" u="none" strike="noStrike" dirty="0" err="1">
                          <a:effectLst/>
                        </a:rPr>
                        <a:t>MTRp</a:t>
                      </a:r>
                      <a:r>
                        <a:rPr lang="sv-SE" sz="900" u="none" strike="noStrike" dirty="0">
                          <a:effectLst/>
                        </a:rPr>
                        <a:t>, </a:t>
                      </a:r>
                      <a:r>
                        <a:rPr lang="sv-SE" sz="900" u="none" strike="noStrike" dirty="0" err="1">
                          <a:effectLst/>
                        </a:rPr>
                        <a:t>MTRExpress</a:t>
                      </a:r>
                      <a:r>
                        <a:rPr lang="sv-SE" sz="900" u="none" strike="noStrike" dirty="0">
                          <a:effectLst/>
                        </a:rPr>
                        <a:t>, Green </a:t>
                      </a:r>
                      <a:r>
                        <a:rPr lang="sv-SE" sz="900" u="none" strike="noStrike" dirty="0" err="1">
                          <a:effectLst/>
                        </a:rPr>
                        <a:t>Cargo</a:t>
                      </a:r>
                      <a:r>
                        <a:rPr lang="sv-SE" sz="900" u="none" strike="noStrike" dirty="0">
                          <a:effectLst/>
                        </a:rPr>
                        <a:t>, </a:t>
                      </a:r>
                      <a:r>
                        <a:rPr lang="sv-SE" sz="900" u="none" strike="noStrike" dirty="0" err="1">
                          <a:effectLst/>
                        </a:rPr>
                        <a:t>Mälab</a:t>
                      </a:r>
                      <a:r>
                        <a:rPr lang="sv-SE" sz="900" u="none" strike="noStrike" dirty="0">
                          <a:effectLst/>
                        </a:rPr>
                        <a:t>, Snälltåget, Hector Rail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57811363"/>
                  </a:ext>
                </a:extLst>
              </a:tr>
              <a:tr h="267951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 err="1">
                          <a:effectLst/>
                        </a:rPr>
                        <a:t>Tågab</a:t>
                      </a:r>
                      <a:r>
                        <a:rPr lang="sv-SE" sz="900" u="none" strike="noStrike" dirty="0">
                          <a:effectLst/>
                        </a:rPr>
                        <a:t> RST G/Värmland-MRA/FLN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10:30-12:00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2095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 err="1">
                          <a:effectLst/>
                        </a:rPr>
                        <a:t>Tågab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08920998"/>
                  </a:ext>
                </a:extLst>
              </a:tr>
              <a:tr h="267951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Konflikter Malmö-Lund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11:00-11:30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2079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 smtClean="0">
                          <a:effectLst/>
                        </a:rPr>
                        <a:t>SJAB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28421774"/>
                  </a:ext>
                </a:extLst>
              </a:tr>
              <a:tr h="267951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Konflikter Malmö-Lund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11:30-12:00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2079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Öresundståg/</a:t>
                      </a:r>
                      <a:r>
                        <a:rPr lang="sv-SE" sz="900" u="none" strike="noStrike" dirty="0" err="1">
                          <a:effectLst/>
                        </a:rPr>
                        <a:t>Transdev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86140067"/>
                  </a:ext>
                </a:extLst>
              </a:tr>
              <a:tr h="267951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5865, 4961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11:30-12:00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>
                          <a:effectLst/>
                        </a:rPr>
                        <a:t>2078</a:t>
                      </a:r>
                      <a:endParaRPr lang="sv-SE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u="none" strike="noStrike" dirty="0">
                          <a:effectLst/>
                        </a:rPr>
                        <a:t>Green </a:t>
                      </a:r>
                      <a:r>
                        <a:rPr lang="sv-SE" sz="900" u="none" strike="noStrike" dirty="0" err="1">
                          <a:effectLst/>
                        </a:rPr>
                        <a:t>Cargo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92185675"/>
                  </a:ext>
                </a:extLst>
              </a:tr>
              <a:tr h="267951"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Enskilt</a:t>
                      </a:r>
                      <a:r>
                        <a:rPr lang="sv-SE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möte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12:00-12:30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2077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Ö-</a:t>
                      </a:r>
                      <a:r>
                        <a:rPr lang="sv-SE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traf</a:t>
                      </a:r>
                      <a:r>
                        <a:rPr lang="sv-S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Arriva</a:t>
                      </a:r>
                      <a:endParaRPr lang="sv-S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40993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50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57200" y="74386"/>
            <a:ext cx="8229600" cy="465994"/>
          </a:xfrm>
        </p:spPr>
        <p:txBody>
          <a:bodyPr/>
          <a:lstStyle/>
          <a:p>
            <a:r>
              <a:rPr lang="sv-SE" sz="2000" dirty="0" smtClean="0"/>
              <a:t>Agenda samordningsmöte Tågplan 2020, 21 aug (del 2) </a:t>
            </a:r>
            <a:endParaRPr lang="sv-SE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221388"/>
              </p:ext>
            </p:extLst>
          </p:nvPr>
        </p:nvGraphicFramePr>
        <p:xfrm>
          <a:off x="457200" y="540382"/>
          <a:ext cx="8229600" cy="39431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54064">
                  <a:extLst>
                    <a:ext uri="{9D8B030D-6E8A-4147-A177-3AD203B41FA5}">
                      <a16:colId xmlns:a16="http://schemas.microsoft.com/office/drawing/2014/main" val="4185289825"/>
                    </a:ext>
                  </a:extLst>
                </a:gridCol>
                <a:gridCol w="1106303">
                  <a:extLst>
                    <a:ext uri="{9D8B030D-6E8A-4147-A177-3AD203B41FA5}">
                      <a16:colId xmlns:a16="http://schemas.microsoft.com/office/drawing/2014/main" val="2460223366"/>
                    </a:ext>
                  </a:extLst>
                </a:gridCol>
                <a:gridCol w="873862">
                  <a:extLst>
                    <a:ext uri="{9D8B030D-6E8A-4147-A177-3AD203B41FA5}">
                      <a16:colId xmlns:a16="http://schemas.microsoft.com/office/drawing/2014/main" val="1265102523"/>
                    </a:ext>
                  </a:extLst>
                </a:gridCol>
                <a:gridCol w="3295371">
                  <a:extLst>
                    <a:ext uri="{9D8B030D-6E8A-4147-A177-3AD203B41FA5}">
                      <a16:colId xmlns:a16="http://schemas.microsoft.com/office/drawing/2014/main" val="2355145019"/>
                    </a:ext>
                  </a:extLst>
                </a:gridCol>
              </a:tblGrid>
              <a:tr h="24644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 smtClean="0">
                          <a:effectLst/>
                        </a:rPr>
                        <a:t>Bana/företeelse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Tid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200" u="none" strike="noStrike" dirty="0">
                          <a:effectLst/>
                        </a:rPr>
                        <a:t>Rum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 smtClean="0">
                          <a:effectLst/>
                        </a:rPr>
                        <a:t>Förväntade järnvägsföretag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7447768"/>
                  </a:ext>
                </a:extLst>
              </a:tr>
              <a:tr h="24644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Kapacitetstilldelning i Hagalund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12:30-13:25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 dirty="0">
                          <a:effectLst/>
                        </a:rPr>
                        <a:t>2066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SJAB, SAGA Rail, MTR, SKÅJ, FLIX-</a:t>
                      </a:r>
                      <a:r>
                        <a:rPr lang="sv-SE" sz="1000" u="none" strike="noStrike" dirty="0" err="1">
                          <a:effectLst/>
                        </a:rPr>
                        <a:t>train</a:t>
                      </a:r>
                      <a:r>
                        <a:rPr lang="sv-SE" sz="1000" u="none" strike="noStrike" dirty="0">
                          <a:effectLst/>
                        </a:rPr>
                        <a:t>, TDEV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09360752"/>
                  </a:ext>
                </a:extLst>
              </a:tr>
              <a:tr h="24644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Banarbete Laxå-Kil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12:30-14:25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>
                          <a:effectLst/>
                        </a:rPr>
                        <a:t>2095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Alla trafikerande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45788540"/>
                  </a:ext>
                </a:extLst>
              </a:tr>
              <a:tr h="24644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Konstruktion-</a:t>
                      </a:r>
                      <a:r>
                        <a:rPr lang="sv-SE" sz="1000" u="none" strike="noStrike" dirty="0" err="1">
                          <a:effectLst/>
                        </a:rPr>
                        <a:t>omledningar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12:30-13:25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>
                          <a:effectLst/>
                        </a:rPr>
                        <a:t>2077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DBSRS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97528386"/>
                  </a:ext>
                </a:extLst>
              </a:tr>
              <a:tr h="24644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Västkustbanan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13:00-14:25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2079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 </a:t>
                      </a:r>
                      <a:r>
                        <a:rPr lang="sv-S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Cargo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84021427"/>
                  </a:ext>
                </a:extLst>
              </a:tr>
              <a:tr h="24644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Malmö-Duved/Storlien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13:30-14:25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>
                          <a:effectLst/>
                        </a:rPr>
                        <a:t>2066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Snälltåget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50643656"/>
                  </a:ext>
                </a:extLst>
              </a:tr>
              <a:tr h="24644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Samordning: Spärrsträckan Kms-Sbl-Fg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13:30-15:25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>
                          <a:effectLst/>
                        </a:rPr>
                        <a:t>2077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Green </a:t>
                      </a:r>
                      <a:r>
                        <a:rPr lang="sv-SE" sz="1000" u="none" strike="noStrike" dirty="0" err="1">
                          <a:effectLst/>
                        </a:rPr>
                        <a:t>Cargo</a:t>
                      </a:r>
                      <a:r>
                        <a:rPr lang="sv-SE" sz="1000" u="none" strike="noStrike" dirty="0">
                          <a:effectLst/>
                        </a:rPr>
                        <a:t> / Hector Rail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60404112"/>
                  </a:ext>
                </a:extLst>
              </a:tr>
              <a:tr h="24644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Samsyn OKB Öst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13:30-14:25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>
                          <a:effectLst/>
                        </a:rPr>
                        <a:t>2075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smtClean="0">
                          <a:effectLst/>
                        </a:rPr>
                        <a:t>SJAB, </a:t>
                      </a:r>
                      <a:r>
                        <a:rPr lang="sv-SE" sz="1000" u="none" strike="noStrike" dirty="0">
                          <a:effectLst/>
                        </a:rPr>
                        <a:t>SLL/</a:t>
                      </a:r>
                      <a:r>
                        <a:rPr lang="sv-SE" sz="1000" u="none" strike="noStrike" dirty="0" err="1">
                          <a:effectLst/>
                        </a:rPr>
                        <a:t>MTRp</a:t>
                      </a:r>
                      <a:r>
                        <a:rPr lang="sv-SE" sz="1000" u="none" strike="noStrike" dirty="0">
                          <a:effectLst/>
                        </a:rPr>
                        <a:t>, </a:t>
                      </a:r>
                      <a:r>
                        <a:rPr lang="sv-SE" sz="1000" u="none" strike="noStrike" dirty="0" err="1">
                          <a:effectLst/>
                        </a:rPr>
                        <a:t>Atrain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61361640"/>
                  </a:ext>
                </a:extLst>
              </a:tr>
              <a:tr h="24644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Konflikt S tåg 3930, 7034, 438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14:30-15:25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3097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Snälltåget, </a:t>
                      </a:r>
                      <a:r>
                        <a:rPr lang="sv-SE" sz="1000" u="none" strike="noStrike" dirty="0" err="1">
                          <a:effectLst/>
                        </a:rPr>
                        <a:t>Tågab</a:t>
                      </a:r>
                      <a:r>
                        <a:rPr lang="sv-SE" sz="1000" u="none" strike="noStrike" dirty="0">
                          <a:effectLst/>
                        </a:rPr>
                        <a:t>, </a:t>
                      </a:r>
                      <a:r>
                        <a:rPr lang="sv-SE" sz="1000" u="none" strike="noStrike" dirty="0" smtClean="0">
                          <a:effectLst/>
                        </a:rPr>
                        <a:t>SJAB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44031277"/>
                  </a:ext>
                </a:extLst>
              </a:tr>
              <a:tr h="24644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Trelleborg-</a:t>
                      </a:r>
                      <a:r>
                        <a:rPr lang="sv-S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Folkesta</a:t>
                      </a:r>
                      <a:r>
                        <a:rPr lang="sv-S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och Malmö-Bro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14:30-15:25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2066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TXL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95223070"/>
                  </a:ext>
                </a:extLst>
              </a:tr>
              <a:tr h="24644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Banarbeten Mölndal-Eldsberga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14:30-15:25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>
                          <a:effectLst/>
                        </a:rPr>
                        <a:t>2095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Alla trafikerande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92680944"/>
                  </a:ext>
                </a:extLst>
              </a:tr>
              <a:tr h="24644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Godståg </a:t>
                      </a:r>
                      <a:r>
                        <a:rPr lang="sv-SE" sz="1000" u="none" strike="noStrike" dirty="0" err="1">
                          <a:effectLst/>
                        </a:rPr>
                        <a:t>Jögb-Vgd</a:t>
                      </a:r>
                      <a:r>
                        <a:rPr lang="sv-SE" sz="1000" u="none" strike="noStrike" dirty="0">
                          <a:effectLst/>
                        </a:rPr>
                        <a:t> och </a:t>
                      </a:r>
                      <a:r>
                        <a:rPr lang="sv-SE" sz="1000" u="none" strike="noStrike" dirty="0" err="1">
                          <a:effectLst/>
                        </a:rPr>
                        <a:t>Krösatåg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smtClean="0">
                          <a:effectLst/>
                        </a:rPr>
                        <a:t>14:30-16:25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 dirty="0">
                          <a:effectLst/>
                        </a:rPr>
                        <a:t>2079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smtClean="0">
                          <a:effectLst/>
                        </a:rPr>
                        <a:t>Green </a:t>
                      </a:r>
                      <a:r>
                        <a:rPr lang="sv-SE" sz="1000" u="none" strike="noStrike" dirty="0" err="1" smtClean="0">
                          <a:effectLst/>
                        </a:rPr>
                        <a:t>Cargo</a:t>
                      </a:r>
                      <a:r>
                        <a:rPr lang="sv-SE" sz="1000" u="none" strike="noStrike" dirty="0">
                          <a:effectLst/>
                        </a:rPr>
                        <a:t>, Jönköpings länstrafik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70920198"/>
                  </a:ext>
                </a:extLst>
              </a:tr>
              <a:tr h="24644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Värmlandsbanan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14:30-15:25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>
                          <a:effectLst/>
                        </a:rPr>
                        <a:t>2090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Hector Rail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88712621"/>
                  </a:ext>
                </a:extLst>
              </a:tr>
              <a:tr h="24644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Synpunkter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15:30-16:25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 dirty="0">
                          <a:effectLst/>
                        </a:rPr>
                        <a:t>2066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Mälab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76409466"/>
                  </a:ext>
                </a:extLst>
              </a:tr>
              <a:tr h="24644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Diskussionsunderlag inför </a:t>
                      </a:r>
                      <a:r>
                        <a:rPr lang="sv-SE" sz="1000" u="none" strike="noStrike" dirty="0" err="1">
                          <a:effectLst/>
                        </a:rPr>
                        <a:t>omledning</a:t>
                      </a:r>
                      <a:r>
                        <a:rPr lang="sv-SE" sz="1000" u="none" strike="noStrike" dirty="0">
                          <a:effectLst/>
                        </a:rPr>
                        <a:t> via Vb-Bs-Hr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15:30-16:25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>
                          <a:effectLst/>
                        </a:rPr>
                        <a:t>2095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Västtrafik</a:t>
                      </a:r>
                      <a:r>
                        <a:rPr lang="sv-SE" sz="1000" u="none" strike="noStrike" dirty="0" smtClean="0">
                          <a:effectLst/>
                        </a:rPr>
                        <a:t>, Green</a:t>
                      </a:r>
                      <a:r>
                        <a:rPr lang="sv-SE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sv-SE" sz="1000" u="none" strike="noStrike" baseline="0" dirty="0" err="1" smtClean="0">
                          <a:effectLst/>
                        </a:rPr>
                        <a:t>Cargo</a:t>
                      </a:r>
                      <a:r>
                        <a:rPr lang="sv-SE" sz="1000" u="none" strike="noStrike" dirty="0" smtClean="0">
                          <a:effectLst/>
                        </a:rPr>
                        <a:t>, CFL, Hector Rail, DBSRS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35810791"/>
                  </a:ext>
                </a:extLst>
              </a:tr>
              <a:tr h="24644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Värmlandsbanan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15:30-16:25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000" u="none" strike="noStrike">
                          <a:effectLst/>
                        </a:rPr>
                        <a:t>2090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Cargonet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870671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794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47741" y="138736"/>
            <a:ext cx="8229600" cy="412954"/>
          </a:xfrm>
        </p:spPr>
        <p:txBody>
          <a:bodyPr/>
          <a:lstStyle/>
          <a:p>
            <a:r>
              <a:rPr lang="sv-SE" sz="2000" dirty="0"/>
              <a:t>Agenda </a:t>
            </a:r>
            <a:r>
              <a:rPr lang="sv-SE" sz="2000" dirty="0" smtClean="0"/>
              <a:t>samordningsmöte </a:t>
            </a:r>
            <a:r>
              <a:rPr lang="sv-SE" sz="2000" dirty="0"/>
              <a:t>Tågplan 2020, </a:t>
            </a:r>
            <a:r>
              <a:rPr lang="sv-SE" sz="2000" dirty="0" smtClean="0"/>
              <a:t>22 aug (del 1)</a:t>
            </a:r>
            <a:endParaRPr lang="sv-SE" sz="200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0305985"/>
              </p:ext>
            </p:extLst>
          </p:nvPr>
        </p:nvGraphicFramePr>
        <p:xfrm>
          <a:off x="457573" y="674763"/>
          <a:ext cx="8239059" cy="375959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81381">
                  <a:extLst>
                    <a:ext uri="{9D8B030D-6E8A-4147-A177-3AD203B41FA5}">
                      <a16:colId xmlns:a16="http://schemas.microsoft.com/office/drawing/2014/main" val="3688687849"/>
                    </a:ext>
                  </a:extLst>
                </a:gridCol>
                <a:gridCol w="849562">
                  <a:extLst>
                    <a:ext uri="{9D8B030D-6E8A-4147-A177-3AD203B41FA5}">
                      <a16:colId xmlns:a16="http://schemas.microsoft.com/office/drawing/2014/main" val="389997993"/>
                    </a:ext>
                  </a:extLst>
                </a:gridCol>
                <a:gridCol w="652189">
                  <a:extLst>
                    <a:ext uri="{9D8B030D-6E8A-4147-A177-3AD203B41FA5}">
                      <a16:colId xmlns:a16="http://schemas.microsoft.com/office/drawing/2014/main" val="3496907627"/>
                    </a:ext>
                  </a:extLst>
                </a:gridCol>
                <a:gridCol w="3855927">
                  <a:extLst>
                    <a:ext uri="{9D8B030D-6E8A-4147-A177-3AD203B41FA5}">
                      <a16:colId xmlns:a16="http://schemas.microsoft.com/office/drawing/2014/main" val="97000780"/>
                    </a:ext>
                  </a:extLst>
                </a:gridCol>
              </a:tblGrid>
              <a:tr h="341781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Bana/företeelse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Tid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Rum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Förväntade järnvägsföretag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45414136"/>
                  </a:ext>
                </a:extLst>
              </a:tr>
              <a:tr h="341781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Inledning 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smtClean="0">
                          <a:effectLst/>
                        </a:rPr>
                        <a:t>09:30-10:25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2066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Alla (samma inledning som dag 1 och 2)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24346627"/>
                  </a:ext>
                </a:extLst>
              </a:tr>
              <a:tr h="341781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Värmlandsbanan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09:00-10:25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2077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 </a:t>
                      </a:r>
                      <a:r>
                        <a:rPr lang="sv-S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Cargo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12301179"/>
                  </a:ext>
                </a:extLst>
              </a:tr>
              <a:tr h="341781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Dalapendeln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09:00-10:25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CFL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64272041"/>
                  </a:ext>
                </a:extLst>
              </a:tr>
              <a:tr h="341781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Uppställning Gävle </a:t>
                      </a:r>
                      <a:r>
                        <a:rPr lang="sv-S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pbg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09:30-10:25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SJAB, UL, </a:t>
                      </a:r>
                      <a:r>
                        <a:rPr lang="sv-S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Tågab</a:t>
                      </a:r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Vy, Hector Rail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34045689"/>
                  </a:ext>
                </a:extLst>
              </a:tr>
              <a:tr h="341781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PSB Malmbanan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09:30-10:25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2079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 </a:t>
                      </a:r>
                      <a:r>
                        <a:rPr lang="sv-S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Cargo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85250282"/>
                  </a:ext>
                </a:extLst>
              </a:tr>
              <a:tr h="341781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Banarbeten Mellersta T20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10:30-11:25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2066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Öppet hus för berörda järnvägsföretag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621538496"/>
                  </a:ext>
                </a:extLst>
              </a:tr>
              <a:tr h="341781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Banarbeten Vännäs-Umeå Vännäs Norra- Boden.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10:30-12:00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2095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SJAB, Green </a:t>
                      </a:r>
                      <a:r>
                        <a:rPr lang="sv-SE" sz="1000" u="none" strike="noStrike" dirty="0" err="1">
                          <a:effectLst/>
                        </a:rPr>
                        <a:t>Cargo</a:t>
                      </a:r>
                      <a:r>
                        <a:rPr lang="sv-SE" sz="1000" u="none" strike="noStrike" dirty="0">
                          <a:effectLst/>
                        </a:rPr>
                        <a:t>, VY, </a:t>
                      </a:r>
                      <a:r>
                        <a:rPr lang="sv-SE" sz="1000" u="none" strike="noStrike" dirty="0" smtClean="0">
                          <a:effectLst/>
                        </a:rPr>
                        <a:t>Hector Rail, </a:t>
                      </a:r>
                      <a:r>
                        <a:rPr lang="sv-SE" sz="1000" u="none" strike="noStrike" dirty="0">
                          <a:effectLst/>
                        </a:rPr>
                        <a:t>Real Rail, </a:t>
                      </a:r>
                      <a:r>
                        <a:rPr lang="sv-SE" sz="1000" u="none" strike="noStrike" dirty="0" err="1">
                          <a:effectLst/>
                        </a:rPr>
                        <a:t>CargoNet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89482185"/>
                  </a:ext>
                </a:extLst>
              </a:tr>
              <a:tr h="341781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Synpunkter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10:30-11:25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smtClean="0">
                          <a:effectLst/>
                        </a:rPr>
                        <a:t>2075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smtClean="0">
                          <a:effectLst/>
                        </a:rPr>
                        <a:t>SJAB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1932568"/>
                  </a:ext>
                </a:extLst>
              </a:tr>
              <a:tr h="341781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Okonstruerade Tågab-tåg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10:30-11:25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smtClean="0">
                          <a:effectLst/>
                        </a:rPr>
                        <a:t>2077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>
                          <a:effectLst/>
                        </a:rPr>
                        <a:t>Tågab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86747955"/>
                  </a:ext>
                </a:extLst>
              </a:tr>
              <a:tr h="341781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Mora Fjärr T20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11:30-12:00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2066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smtClean="0">
                          <a:effectLst/>
                        </a:rPr>
                        <a:t>SJAB, Green </a:t>
                      </a:r>
                      <a:r>
                        <a:rPr lang="sv-SE" sz="1000" u="none" strike="noStrike" dirty="0" err="1" smtClean="0">
                          <a:effectLst/>
                        </a:rPr>
                        <a:t>Cargo</a:t>
                      </a:r>
                      <a:r>
                        <a:rPr lang="sv-SE" sz="1000" u="none" strike="noStrike" dirty="0" smtClean="0">
                          <a:effectLst/>
                        </a:rPr>
                        <a:t>, Hector Rail, </a:t>
                      </a:r>
                      <a:r>
                        <a:rPr lang="sv-SE" sz="1000" u="none" strike="noStrike" dirty="0" err="1" smtClean="0">
                          <a:effectLst/>
                        </a:rPr>
                        <a:t>Tågab</a:t>
                      </a:r>
                      <a:r>
                        <a:rPr lang="sv-SE" sz="1000" u="none" strike="noStrike" dirty="0" smtClean="0">
                          <a:effectLst/>
                        </a:rPr>
                        <a:t>, </a:t>
                      </a:r>
                      <a:r>
                        <a:rPr lang="sv-SE" sz="1000" u="none" strike="noStrike" dirty="0">
                          <a:effectLst/>
                        </a:rPr>
                        <a:t>IFAB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23087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35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47741" y="138736"/>
            <a:ext cx="8229600" cy="412954"/>
          </a:xfrm>
        </p:spPr>
        <p:txBody>
          <a:bodyPr/>
          <a:lstStyle/>
          <a:p>
            <a:r>
              <a:rPr lang="sv-SE" sz="2000" dirty="0"/>
              <a:t>Agenda </a:t>
            </a:r>
            <a:r>
              <a:rPr lang="sv-SE" sz="2000" dirty="0" smtClean="0"/>
              <a:t>samordningsmöte </a:t>
            </a:r>
            <a:r>
              <a:rPr lang="sv-SE" sz="2000" dirty="0"/>
              <a:t>Tågplan 2020, </a:t>
            </a:r>
            <a:r>
              <a:rPr lang="sv-SE" sz="2000" dirty="0" smtClean="0"/>
              <a:t>22 aug (del 2)</a:t>
            </a:r>
            <a:endParaRPr lang="sv-SE" sz="2000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77833"/>
              </p:ext>
            </p:extLst>
          </p:nvPr>
        </p:nvGraphicFramePr>
        <p:xfrm>
          <a:off x="447741" y="773084"/>
          <a:ext cx="8239059" cy="35629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81381">
                  <a:extLst>
                    <a:ext uri="{9D8B030D-6E8A-4147-A177-3AD203B41FA5}">
                      <a16:colId xmlns:a16="http://schemas.microsoft.com/office/drawing/2014/main" val="3688687849"/>
                    </a:ext>
                  </a:extLst>
                </a:gridCol>
                <a:gridCol w="849562">
                  <a:extLst>
                    <a:ext uri="{9D8B030D-6E8A-4147-A177-3AD203B41FA5}">
                      <a16:colId xmlns:a16="http://schemas.microsoft.com/office/drawing/2014/main" val="389997993"/>
                    </a:ext>
                  </a:extLst>
                </a:gridCol>
                <a:gridCol w="652189">
                  <a:extLst>
                    <a:ext uri="{9D8B030D-6E8A-4147-A177-3AD203B41FA5}">
                      <a16:colId xmlns:a16="http://schemas.microsoft.com/office/drawing/2014/main" val="3496907627"/>
                    </a:ext>
                  </a:extLst>
                </a:gridCol>
                <a:gridCol w="3855927">
                  <a:extLst>
                    <a:ext uri="{9D8B030D-6E8A-4147-A177-3AD203B41FA5}">
                      <a16:colId xmlns:a16="http://schemas.microsoft.com/office/drawing/2014/main" val="97000780"/>
                    </a:ext>
                  </a:extLst>
                </a:gridCol>
              </a:tblGrid>
              <a:tr h="395882"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Bana/företeelse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Tid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Rum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 dirty="0">
                          <a:effectLst/>
                        </a:rPr>
                        <a:t>Förväntade järnvägsföretag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45414136"/>
                  </a:ext>
                </a:extLst>
              </a:tr>
              <a:tr h="39588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Hector </a:t>
                      </a:r>
                      <a:r>
                        <a:rPr lang="sv-SE" sz="1000" u="none" strike="noStrike" dirty="0" err="1">
                          <a:effectLst/>
                        </a:rPr>
                        <a:t>Rails</a:t>
                      </a:r>
                      <a:r>
                        <a:rPr lang="sv-SE" sz="1000" u="none" strike="noStrike" dirty="0">
                          <a:effectLst/>
                        </a:rPr>
                        <a:t> trätågsupplägg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smtClean="0">
                          <a:effectLst/>
                        </a:rPr>
                        <a:t>12:30-15:25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2077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Hector Rail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03416436"/>
                  </a:ext>
                </a:extLst>
              </a:tr>
              <a:tr h="39588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Aitik-pendeln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12:30-13:25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2079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Green </a:t>
                      </a:r>
                      <a:r>
                        <a:rPr lang="sv-SE" sz="1000" u="none" strike="noStrike" dirty="0" err="1">
                          <a:effectLst/>
                        </a:rPr>
                        <a:t>Cargo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1791800"/>
                  </a:ext>
                </a:extLst>
              </a:tr>
              <a:tr h="39588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Ancotåg</a:t>
                      </a:r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mm.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12:30-13.25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CFL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98437213"/>
                  </a:ext>
                </a:extLst>
              </a:tr>
              <a:tr h="39588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Banarbeten Mellersta T20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smtClean="0">
                          <a:effectLst/>
                        </a:rPr>
                        <a:t>13:00-13:55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2066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Öppet hus för berörda JF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23285538"/>
                  </a:ext>
                </a:extLst>
              </a:tr>
              <a:tr h="39588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Uppställning Äsg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13:30-14:25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2095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smtClean="0">
                          <a:effectLst/>
                        </a:rPr>
                        <a:t>SJAB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87449128"/>
                  </a:ext>
                </a:extLst>
              </a:tr>
              <a:tr h="39588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Konflikt </a:t>
                      </a:r>
                      <a:r>
                        <a:rPr lang="sv-SE" sz="1000" u="none" strike="noStrike" dirty="0" smtClean="0">
                          <a:effectLst/>
                        </a:rPr>
                        <a:t>uppställning </a:t>
                      </a:r>
                      <a:r>
                        <a:rPr lang="sv-SE" sz="1000" u="none" strike="noStrike" dirty="0">
                          <a:effectLst/>
                        </a:rPr>
                        <a:t>i Vännäs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13:30-14:25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2079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Green </a:t>
                      </a:r>
                      <a:r>
                        <a:rPr lang="sv-SE" sz="1000" u="none" strike="noStrike" dirty="0" err="1">
                          <a:effectLst/>
                        </a:rPr>
                        <a:t>Cargo</a:t>
                      </a:r>
                      <a:r>
                        <a:rPr lang="sv-SE" sz="1000" u="none" strike="noStrike" dirty="0">
                          <a:effectLst/>
                        </a:rPr>
                        <a:t>, Hector </a:t>
                      </a:r>
                      <a:r>
                        <a:rPr lang="sv-SE" sz="1000" u="none" strike="noStrike" dirty="0" smtClean="0">
                          <a:effectLst/>
                        </a:rPr>
                        <a:t>Rail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83321985"/>
                  </a:ext>
                </a:extLst>
              </a:tr>
              <a:tr h="39588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Kapacitet GST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13:30-14:25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2078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Real </a:t>
                      </a:r>
                      <a:r>
                        <a:rPr lang="sv-SE" sz="1000" u="none" strike="noStrike" dirty="0" smtClean="0">
                          <a:effectLst/>
                        </a:rPr>
                        <a:t>Rail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29144512"/>
                  </a:ext>
                </a:extLst>
              </a:tr>
              <a:tr h="395882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PSB </a:t>
                      </a:r>
                      <a:r>
                        <a:rPr lang="sv-SE" sz="1000" u="none" strike="noStrike" dirty="0" smtClean="0">
                          <a:effectLst/>
                        </a:rPr>
                        <a:t>Malmbanan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14:30-15:30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2078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 err="1" smtClean="0">
                          <a:effectLst/>
                        </a:rPr>
                        <a:t>CargoNet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200893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12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widescreen.pptx" id="{F3641B5E-A05B-4A1D-B078-9C93D84BB2D1}" vid="{C6AE756F-B85E-4CCC-9710-1B6BDE7E5A7E}"/>
    </a:ext>
  </a:extLst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widescreen.pptx" id="{F3641B5E-A05B-4A1D-B078-9C93D84BB2D1}" vid="{6CF0C5E7-D402-46C4-A123-681285D4FE82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0C2C5D6075E974C8F550F459394F80B" ma:contentTypeVersion="1" ma:contentTypeDescription="Skapa ett nytt dokument." ma:contentTypeScope="" ma:versionID="309c104ef3c404856ca9b0125b40ca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c8be07d222175a739c7b80597c109f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 ma:index="8" ma:displayName="Kommentarer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E614B0-48FE-4AAA-9696-01192C6B4510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03F4AF3-5F7E-427A-9FA4-C1CA1F79E2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394D379-36F8-476F-B5C3-D48C866224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widescreen</Template>
  <TotalTime>5943</TotalTime>
  <Words>660</Words>
  <Application>Microsoft Office PowerPoint</Application>
  <PresentationFormat>Bildspel på skärmen (16:9)</PresentationFormat>
  <Paragraphs>299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Presentation</vt:lpstr>
      <vt:lpstr>Anpassad formgivning</vt:lpstr>
      <vt:lpstr>Samordningsmöte Tågplan 2020  20-22/8 2019  Solna Strand</vt:lpstr>
      <vt:lpstr>Agenda samordningsmöte Tågplan 2020, 20 aug (del 1) </vt:lpstr>
      <vt:lpstr>Agenda samordningsmöte Tågplan 2020, 20 aug (del 2) </vt:lpstr>
      <vt:lpstr>Agenda samordningsmöte Tågplan 2020, 21 aug (del 1) </vt:lpstr>
      <vt:lpstr>Agenda samordningsmöte Tågplan 2020, 21 aug (del 2) </vt:lpstr>
      <vt:lpstr>Agenda samordningsmöte Tågplan 2020, 22 aug (del 1)</vt:lpstr>
      <vt:lpstr>Agenda samordningsmöte Tågplan 2020, 22 aug (del 2)</vt:lpstr>
    </vt:vector>
  </TitlesOfParts>
  <Company>Trafikverket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Samrådsmöte Txx  x-x/x 20xx  Solna Strand</dc:title>
  <dc:creator>Sporre Staffan, PLtp</dc:creator>
  <dc:description/>
  <cp:lastModifiedBy>Lindeskog Sandra, PLtn</cp:lastModifiedBy>
  <cp:revision>281</cp:revision>
  <cp:lastPrinted>2019-06-10T07:03:41Z</cp:lastPrinted>
  <dcterms:created xsi:type="dcterms:W3CDTF">2016-12-19T12:07:45Z</dcterms:created>
  <dcterms:modified xsi:type="dcterms:W3CDTF">2019-08-19T10:30:51Z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0x01010000C2C5D6075E974C8F550F459394F80B</vt:lpwstr>
  </property>
</Properties>
</file>