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92" r:id="rId6"/>
  </p:sldMasterIdLst>
  <p:notesMasterIdLst>
    <p:notesMasterId r:id="rId24"/>
  </p:notesMasterIdLst>
  <p:handoutMasterIdLst>
    <p:handoutMasterId r:id="rId25"/>
  </p:handoutMasterIdLst>
  <p:sldIdLst>
    <p:sldId id="266" r:id="rId7"/>
    <p:sldId id="268" r:id="rId8"/>
    <p:sldId id="264" r:id="rId9"/>
    <p:sldId id="269" r:id="rId10"/>
    <p:sldId id="263" r:id="rId11"/>
    <p:sldId id="270" r:id="rId12"/>
    <p:sldId id="271" r:id="rId13"/>
    <p:sldId id="28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5143500" type="screen16x9"/>
  <p:notesSz cx="6794500" cy="99314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87697" autoAdjust="0"/>
  </p:normalViewPr>
  <p:slideViewPr>
    <p:cSldViewPr snapToGrid="0" showGuides="1">
      <p:cViewPr varScale="1">
        <p:scale>
          <a:sx n="147" d="100"/>
          <a:sy n="147" d="100"/>
        </p:scale>
        <p:origin x="52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645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D3478FE-3648-4C64-8A1C-DF3C33E06B99}" type="datetimeFigureOut">
              <a:rPr lang="sv-SE"/>
              <a:pPr/>
              <a:t>2019-09-23</a:t>
            </a:fld>
            <a:endParaRPr lang="sv-SE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sv-SE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645" y="9433106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24DF4B1-9755-41A5-A919-27724CFB82A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1187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9E5CD91-217C-4F11-B1BA-F0531FD36C9F}" type="datetimeFigureOut">
              <a:rPr lang="sv-SE"/>
              <a:pPr>
                <a:defRPr/>
              </a:pPr>
              <a:t>2019-09-23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 smtClean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877D7A1-C6AB-4B30-B456-D10DEEDCE0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96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Tydligt fokus på den</a:t>
            </a:r>
            <a:r>
              <a:rPr lang="sv-SE" baseline="0" dirty="0" smtClean="0"/>
              <a:t> privata sektorn. Inte så med de globala milleniemålen.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3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Överflyttning mellan</a:t>
            </a:r>
            <a:r>
              <a:rPr lang="sv-SE" baseline="0" dirty="0" smtClean="0"/>
              <a:t> </a:t>
            </a:r>
            <a:r>
              <a:rPr lang="sv-SE" baseline="0" dirty="0" smtClean="0"/>
              <a:t>transportsätt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12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Även</a:t>
            </a:r>
            <a:r>
              <a:rPr lang="sv-SE" baseline="0" dirty="0" smtClean="0"/>
              <a:t> PTW, lastbilar, bussar. Safety as a </a:t>
            </a:r>
            <a:r>
              <a:rPr lang="sv-SE" baseline="0" dirty="0" err="1" smtClean="0"/>
              <a:t>core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quality</a:t>
            </a:r>
            <a:r>
              <a:rPr lang="sv-SE" baseline="0" dirty="0" smtClean="0"/>
              <a:t>. Car </a:t>
            </a:r>
            <a:r>
              <a:rPr lang="sv-SE" baseline="0" dirty="0" err="1" smtClean="0"/>
              <a:t>fleets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rental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cars</a:t>
            </a:r>
            <a:r>
              <a:rPr lang="sv-SE" baseline="0" dirty="0" smtClean="0"/>
              <a:t>, </a:t>
            </a:r>
            <a:r>
              <a:rPr lang="sv-SE" baseline="0" dirty="0" err="1" smtClean="0"/>
              <a:t>buying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power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09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Air </a:t>
            </a:r>
            <a:r>
              <a:rPr lang="sv-SE" dirty="0" err="1" smtClean="0"/>
              <a:t>quality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6571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Both</a:t>
            </a:r>
            <a:r>
              <a:rPr lang="sv-SE" dirty="0" smtClean="0"/>
              <a:t> </a:t>
            </a:r>
            <a:r>
              <a:rPr lang="sv-SE" dirty="0" err="1" smtClean="0"/>
              <a:t>vehicles</a:t>
            </a:r>
            <a:r>
              <a:rPr lang="sv-SE" baseline="0" dirty="0" smtClean="0"/>
              <a:t> and services. Särskilt bussar.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425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In areas </a:t>
            </a:r>
            <a:r>
              <a:rPr lang="sv-SE" dirty="0" err="1" smtClean="0"/>
              <a:t>where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mix </a:t>
            </a:r>
            <a:r>
              <a:rPr lang="sv-SE" dirty="0" err="1" smtClean="0"/>
              <a:t>vehicles</a:t>
            </a:r>
            <a:r>
              <a:rPr lang="sv-SE" dirty="0" smtClean="0"/>
              <a:t> and </a:t>
            </a:r>
            <a:r>
              <a:rPr lang="sv-SE" dirty="0" err="1" smtClean="0"/>
              <a:t>unprotected</a:t>
            </a:r>
            <a:r>
              <a:rPr lang="sv-SE" dirty="0" smtClean="0"/>
              <a:t> road </a:t>
            </a:r>
            <a:r>
              <a:rPr lang="sv-SE" dirty="0" err="1" smtClean="0"/>
              <a:t>users</a:t>
            </a:r>
            <a:r>
              <a:rPr lang="sv-SE" dirty="0" smtClean="0"/>
              <a:t>, </a:t>
            </a:r>
            <a:r>
              <a:rPr lang="sv-SE" dirty="0" err="1" smtClean="0"/>
              <a:t>Noise</a:t>
            </a:r>
            <a:r>
              <a:rPr lang="sv-SE" dirty="0" smtClean="0"/>
              <a:t>,</a:t>
            </a:r>
            <a:r>
              <a:rPr lang="sv-SE" baseline="0" dirty="0" smtClean="0"/>
              <a:t> air pollution.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838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Not</a:t>
            </a:r>
            <a:r>
              <a:rPr lang="sv-SE" baseline="0" dirty="0" smtClean="0"/>
              <a:t> in a </a:t>
            </a:r>
            <a:r>
              <a:rPr lang="sv-SE" baseline="0" dirty="0" err="1" smtClean="0"/>
              <a:t>fancy</a:t>
            </a:r>
            <a:r>
              <a:rPr lang="sv-SE" baseline="0" dirty="0" smtClean="0"/>
              <a:t> and </a:t>
            </a:r>
            <a:r>
              <a:rPr lang="sv-SE" baseline="0" dirty="0" err="1" smtClean="0"/>
              <a:t>costly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way</a:t>
            </a:r>
            <a:r>
              <a:rPr lang="sv-SE" baseline="0" dirty="0" smtClean="0"/>
              <a:t>. Smart solutions. </a:t>
            </a:r>
            <a:r>
              <a:rPr lang="sv-SE" baseline="0" dirty="0" err="1" smtClean="0"/>
              <a:t>Safe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pedestrain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crossings</a:t>
            </a:r>
            <a:r>
              <a:rPr lang="sv-SE" baseline="0" dirty="0" smtClean="0"/>
              <a:t>. Mycket att göra när det gäller oskyddade.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886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50% relaterade till</a:t>
            </a:r>
            <a:r>
              <a:rPr lang="sv-SE" baseline="0" dirty="0" smtClean="0"/>
              <a:t> en organisation. Police </a:t>
            </a:r>
            <a:r>
              <a:rPr lang="sv-SE" baseline="0" dirty="0" err="1" smtClean="0"/>
              <a:t>enforcement</a:t>
            </a:r>
            <a:r>
              <a:rPr lang="sv-SE" baseline="0" dirty="0" smtClean="0"/>
              <a:t> onödig i dessa fall. CEO som säkerställer att hastighetsgränserna hålls.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16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Connectivity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fleet</a:t>
            </a:r>
            <a:r>
              <a:rPr lang="sv-SE" baseline="0" dirty="0" smtClean="0"/>
              <a:t> to management in order to </a:t>
            </a:r>
            <a:r>
              <a:rPr lang="sv-SE" baseline="0" dirty="0" err="1" smtClean="0"/>
              <a:t>secure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zero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speeding</a:t>
            </a:r>
            <a:r>
              <a:rPr lang="sv-SE" baseline="0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77D7A1-C6AB-4B30-B456-D10DEEDCE0F3}" type="slidenum">
              <a:rPr lang="sv-SE" smtClean="0"/>
              <a:pPr>
                <a:defRPr/>
              </a:pPr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317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148941" y="2684131"/>
            <a:ext cx="307777" cy="23371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sv-SE" sz="800" dirty="0" smtClean="0">
                <a:solidFill>
                  <a:srgbClr val="CC3300"/>
                </a:solidFill>
              </a:rPr>
              <a:t>TMALL 0145 Presentation </a:t>
            </a:r>
            <a:r>
              <a:rPr lang="sv-SE" sz="800" dirty="0" err="1" smtClean="0">
                <a:solidFill>
                  <a:srgbClr val="CC3300"/>
                </a:solidFill>
              </a:rPr>
              <a:t>Widescreen</a:t>
            </a:r>
            <a:r>
              <a:rPr lang="sv-SE" sz="800" dirty="0" smtClean="0">
                <a:solidFill>
                  <a:srgbClr val="CC3300"/>
                </a:solidFill>
              </a:rPr>
              <a:t> v 1.0</a:t>
            </a:r>
            <a:endParaRPr lang="sv-SE" sz="800" dirty="0">
              <a:solidFill>
                <a:srgbClr val="CC33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9" name="Picture 35" descr="TRAFIKVERKET_element_till_ppt-mall"/>
          <p:cNvPicPr>
            <a:picLocks noChangeAspect="1" noChangeArrowheads="1"/>
          </p:cNvPicPr>
          <p:nvPr/>
        </p:nvPicPr>
        <p:blipFill>
          <a:blip r:embed="rId3" cstate="print"/>
          <a:srcRect l="11249" t="2519" b="10538"/>
          <a:stretch>
            <a:fillRect/>
          </a:stretch>
        </p:blipFill>
        <p:spPr bwMode="auto">
          <a:xfrm>
            <a:off x="142877" y="123825"/>
            <a:ext cx="2843936" cy="4909703"/>
          </a:xfrm>
          <a:prstGeom prst="rect">
            <a:avLst/>
          </a:prstGeom>
          <a:noFill/>
        </p:spPr>
      </p:pic>
      <p:pic>
        <p:nvPicPr>
          <p:cNvPr id="1065" name="Picture 41" descr="TRAFIKVERKET_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2778" y="2828247"/>
            <a:ext cx="4872038" cy="957263"/>
          </a:xfrm>
          <a:prstGeom prst="rect">
            <a:avLst/>
          </a:prstGeom>
          <a:noFill/>
        </p:spPr>
      </p:pic>
      <p:pic>
        <p:nvPicPr>
          <p:cNvPr id="5" name="Picture 35" descr="TRAFIKVERKET_element_till_ppt-mall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2519" b="10538"/>
          <a:stretch>
            <a:fillRect/>
          </a:stretch>
        </p:blipFill>
        <p:spPr bwMode="auto">
          <a:xfrm>
            <a:off x="853861" y="123825"/>
            <a:ext cx="2132952" cy="490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Platshållare för rubrik 7"/>
          <p:cNvSpPr>
            <a:spLocks noGrp="1"/>
          </p:cNvSpPr>
          <p:nvPr>
            <p:ph type="title"/>
          </p:nvPr>
        </p:nvSpPr>
        <p:spPr bwMode="auto">
          <a:xfrm>
            <a:off x="285750" y="267891"/>
            <a:ext cx="2571750" cy="204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ange rubrik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1" name="Picture 23" descr="bottenstrip_rod_toning ljustillmork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0" y="4543702"/>
            <a:ext cx="9145711" cy="606942"/>
          </a:xfrm>
          <a:prstGeom prst="rect">
            <a:avLst/>
          </a:prstGeom>
          <a:noFill/>
        </p:spPr>
      </p:pic>
      <p:sp>
        <p:nvSpPr>
          <p:cNvPr id="2050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310754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</a:p>
        </p:txBody>
      </p:sp>
      <p:sp>
        <p:nvSpPr>
          <p:cNvPr id="2051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283494"/>
            <a:ext cx="8229600" cy="323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88926" y="4836319"/>
            <a:ext cx="428625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E9BC935C-A7B0-4070-86E6-FF039B7A9B57}" type="slidenum">
              <a:rPr lang="sv-SE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sv-SE" sz="800" dirty="0">
              <a:solidFill>
                <a:schemeClr val="bg1"/>
              </a:solidFill>
            </a:endParaRPr>
          </a:p>
        </p:txBody>
      </p:sp>
      <p:sp>
        <p:nvSpPr>
          <p:cNvPr id="207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36925" y="4817269"/>
            <a:ext cx="2895600" cy="2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4" r:id="rId2"/>
    <p:sldLayoutId id="2147483693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Internationella expertgruppen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Sustainable</a:t>
            </a:r>
            <a:r>
              <a:rPr lang="sv-SE" dirty="0"/>
              <a:t> </a:t>
            </a:r>
            <a:r>
              <a:rPr lang="sv-SE" dirty="0" err="1"/>
              <a:t>Practices</a:t>
            </a:r>
            <a:r>
              <a:rPr lang="sv-SE" dirty="0"/>
              <a:t> and </a:t>
            </a:r>
            <a:r>
              <a:rPr lang="sv-SE" dirty="0" err="1"/>
              <a:t>Reporting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079165"/>
            <a:ext cx="559003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 order to ensure the sustainability of businesses and</a:t>
            </a:r>
          </a:p>
          <a:p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enterprises of all sizes, and contribute to achievement of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a range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of Sustainable Development Goals including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those concerning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climate, health, and equity, we recommend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that these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organizations provide annual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 reports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including road safety disclosures, and that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these organizations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require the highest level of road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safety according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to Safe System principles in their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practices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, in policies concerning the health and safety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of their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employees, and in the processes and policies of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the full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range of suppliers, distributors and partners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throughout their </a:t>
            </a:r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value chain or production and distribution system</a:t>
            </a:r>
            <a:endParaRPr lang="sv-SE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431" y="1380338"/>
            <a:ext cx="2139169" cy="289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56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Vehicles across the Globe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173182"/>
            <a:ext cx="4907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achieve higher and more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equitable levels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road safety across the globe,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recommend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vehicle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fleet purchasers ensure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 vehicles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produced for every market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equipped with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recommended levels of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incentives for use of vehicles 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enhanced safety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be provided where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possible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 highest possible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levels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vehicle safety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be required for vehicles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private and public vehicle fleets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09" y="1962913"/>
            <a:ext cx="3047965" cy="16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9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Childrens </a:t>
            </a:r>
            <a:r>
              <a:rPr lang="sv-SE" dirty="0" err="1"/>
              <a:t>health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168004"/>
            <a:ext cx="4492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protect the lives, security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wellbeing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children and ensure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sustainability of future generations,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 recommend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cities, road authorities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citizens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examine the routes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frequently traveled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children to attend school 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other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purposes, identify needs,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including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encourage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active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modes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walking and cycling, and incorporate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 System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principles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eliminate risks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along </a:t>
            </a:r>
            <a:r>
              <a:rPr lang="sv-SE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553" y="1671554"/>
            <a:ext cx="2689630" cy="24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09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Procurement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055751"/>
            <a:ext cx="49316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achieve the Sustainable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Goals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addressing road safety, health,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climate, equity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education, we recommend that 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tiers of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and the private sector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prioritize road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 following a Safe System approach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all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decisions,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including the specification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safety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 their procurement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fleet vehicles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transport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services, in requirements for safety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road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 investments, and in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incentivize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safe operation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 public transit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9994" y="1582923"/>
            <a:ext cx="2416725" cy="23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76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30 km/h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37526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protect vulnerable road users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achieve sustainability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addressing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livable cities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health and security, we recommend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cities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mandate a maximum road travel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speed limit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of 30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km/h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strong evidence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exists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higher speeds are safe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06" y="1375268"/>
            <a:ext cx="2474618" cy="222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Upgrade</a:t>
            </a:r>
            <a:r>
              <a:rPr lang="sv-SE" dirty="0"/>
              <a:t> </a:t>
            </a:r>
            <a:r>
              <a:rPr lang="sv-SE" dirty="0" err="1"/>
              <a:t>Infrastructure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34310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realize the benefits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roadways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designed according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Safe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System approach will bring 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broad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Sustainable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Goals as quickly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thoroughly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possible, we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 that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governments and all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authorities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allocate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sufficient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upgrade existing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road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incorporate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Safe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sv-S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feasible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406" y="1601268"/>
            <a:ext cx="2685556" cy="231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Zero</a:t>
            </a:r>
            <a:r>
              <a:rPr lang="sv-SE" dirty="0" smtClean="0"/>
              <a:t> </a:t>
            </a:r>
            <a:r>
              <a:rPr lang="sv-SE" dirty="0" err="1" smtClean="0"/>
              <a:t>Speeding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168004"/>
            <a:ext cx="48832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achieve widespread benefits to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safety, health, equity, climate and quality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life, we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 that businesses,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governments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other fleet owners practice 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zero tolerance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approach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speeding and that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collaborate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with supporters of a range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 Sustainable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Goals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policies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practices to reduce speeds to levels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consistent with Safe System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 using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full range of vehicle,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  <a:r>
              <a:rPr lang="sv-SE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interventions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7" y="1780162"/>
            <a:ext cx="3074673" cy="171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722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Technology</a:t>
            </a:r>
            <a:endParaRPr lang="sv-SE" dirty="0"/>
          </a:p>
        </p:txBody>
      </p:sp>
      <p:sp>
        <p:nvSpPr>
          <p:cNvPr id="3" name="Rektangel 2"/>
          <p:cNvSpPr/>
          <p:nvPr/>
        </p:nvSpPr>
        <p:spPr>
          <a:xfrm>
            <a:off x="457200" y="1168004"/>
            <a:ext cx="56614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MT"/>
              </a:rPr>
              <a:t>In order to quickly and equitably realize the potential </a:t>
            </a:r>
            <a:r>
              <a:rPr lang="en-US" dirty="0" smtClean="0">
                <a:latin typeface="ArialMT"/>
              </a:rPr>
              <a:t>benefits of </a:t>
            </a:r>
            <a:r>
              <a:rPr lang="en-US" dirty="0">
                <a:latin typeface="ArialMT"/>
              </a:rPr>
              <a:t>emerging technologies to road safety, including, but </a:t>
            </a:r>
            <a:r>
              <a:rPr lang="en-US" dirty="0" smtClean="0">
                <a:latin typeface="ArialMT"/>
              </a:rPr>
              <a:t>not limited </a:t>
            </a:r>
            <a:r>
              <a:rPr lang="en-US" dirty="0">
                <a:latin typeface="ArialMT"/>
              </a:rPr>
              <a:t>to, sensory devices, connectivity methods and </a:t>
            </a:r>
            <a:r>
              <a:rPr lang="en-US" dirty="0" smtClean="0">
                <a:latin typeface="ArialMT"/>
              </a:rPr>
              <a:t>artificial intelligence</a:t>
            </a:r>
            <a:r>
              <a:rPr lang="en-US" dirty="0">
                <a:latin typeface="ArialMT"/>
              </a:rPr>
              <a:t>, we recommend that corporations </a:t>
            </a:r>
            <a:r>
              <a:rPr lang="en-US" dirty="0" smtClean="0">
                <a:latin typeface="ArialMT"/>
              </a:rPr>
              <a:t>and governments </a:t>
            </a:r>
            <a:r>
              <a:rPr lang="en-US" dirty="0">
                <a:latin typeface="ArialMT"/>
              </a:rPr>
              <a:t>incentivize the development, application </a:t>
            </a:r>
            <a:r>
              <a:rPr lang="en-US" dirty="0" smtClean="0">
                <a:latin typeface="ArialMT"/>
              </a:rPr>
              <a:t>and deployment </a:t>
            </a:r>
            <a:r>
              <a:rPr lang="en-US" dirty="0">
                <a:latin typeface="ArialMT"/>
              </a:rPr>
              <a:t>of existing and future technologies to improve </a:t>
            </a:r>
            <a:r>
              <a:rPr lang="en-US" dirty="0" smtClean="0">
                <a:latin typeface="ArialMT"/>
              </a:rPr>
              <a:t>all aspects </a:t>
            </a:r>
            <a:r>
              <a:rPr lang="en-US" dirty="0">
                <a:latin typeface="ArialMT"/>
              </a:rPr>
              <a:t>of road safety from crash prevention to </a:t>
            </a:r>
            <a:r>
              <a:rPr lang="en-US" dirty="0" smtClean="0">
                <a:latin typeface="ArialMT"/>
              </a:rPr>
              <a:t>emergency response </a:t>
            </a:r>
            <a:r>
              <a:rPr lang="en-US" dirty="0">
                <a:latin typeface="ArialMT"/>
              </a:rPr>
              <a:t>and trauma care, with special attention given to </a:t>
            </a:r>
            <a:r>
              <a:rPr lang="en-US" dirty="0" smtClean="0">
                <a:latin typeface="ArialMT"/>
              </a:rPr>
              <a:t>the safety </a:t>
            </a:r>
            <a:r>
              <a:rPr lang="en-US" dirty="0">
                <a:latin typeface="ArialMT"/>
              </a:rPr>
              <a:t>needs and social, economic and </a:t>
            </a:r>
            <a:r>
              <a:rPr lang="en-US" dirty="0" smtClean="0">
                <a:latin typeface="ArialMT"/>
              </a:rPr>
              <a:t>environmental conditions </a:t>
            </a:r>
            <a:r>
              <a:rPr lang="en-US" dirty="0">
                <a:latin typeface="ArialMT"/>
              </a:rPr>
              <a:t>of </a:t>
            </a:r>
            <a:r>
              <a:rPr lang="en-US" b="1" dirty="0">
                <a:latin typeface="Helvetica-Bold"/>
              </a:rPr>
              <a:t>low- and </a:t>
            </a:r>
            <a:r>
              <a:rPr lang="en-US" b="1" dirty="0" smtClean="0">
                <a:latin typeface="Helvetica-Bold"/>
              </a:rPr>
              <a:t>middle-income nations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698" y="2025254"/>
            <a:ext cx="2568102" cy="165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310754"/>
            <a:ext cx="8229600" cy="857250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Syfte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168004"/>
            <a:ext cx="8229600" cy="3232547"/>
          </a:xfrm>
        </p:spPr>
        <p:txBody>
          <a:bodyPr/>
          <a:lstStyle/>
          <a:p>
            <a:r>
              <a:rPr lang="en-US" sz="1800" dirty="0" err="1" smtClean="0"/>
              <a:t>Identifiera</a:t>
            </a:r>
            <a:r>
              <a:rPr lang="en-US" sz="1800" dirty="0" smtClean="0"/>
              <a:t> </a:t>
            </a:r>
            <a:r>
              <a:rPr lang="en-US" sz="1800" dirty="0" err="1" smtClean="0"/>
              <a:t>samhällsprocesser</a:t>
            </a:r>
            <a:r>
              <a:rPr lang="en-US" sz="1800" dirty="0" smtClean="0"/>
              <a:t> och </a:t>
            </a:r>
            <a:r>
              <a:rPr lang="en-US" sz="1800" dirty="0" err="1" smtClean="0"/>
              <a:t>verktyg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utvecklas</a:t>
            </a:r>
            <a:r>
              <a:rPr lang="en-US" sz="1800" dirty="0" smtClean="0"/>
              <a:t> </a:t>
            </a:r>
            <a:r>
              <a:rPr lang="en-US" sz="1800" dirty="0" err="1" smtClean="0"/>
              <a:t>ytterligare</a:t>
            </a:r>
            <a:r>
              <a:rPr lang="en-US" sz="1800" dirty="0" smtClean="0"/>
              <a:t> </a:t>
            </a:r>
            <a:r>
              <a:rPr lang="en-US" sz="1800" dirty="0" err="1" smtClean="0"/>
              <a:t>eller</a:t>
            </a:r>
            <a:r>
              <a:rPr lang="en-US" sz="1800" dirty="0" smtClean="0"/>
              <a:t> </a:t>
            </a:r>
            <a:r>
              <a:rPr lang="en-US" sz="1800" dirty="0" err="1" smtClean="0"/>
              <a:t>adderas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syfte</a:t>
            </a:r>
            <a:r>
              <a:rPr lang="en-US" sz="1800" dirty="0" smtClean="0"/>
              <a:t> </a:t>
            </a:r>
            <a:r>
              <a:rPr lang="en-US" sz="1800" dirty="0" err="1" smtClean="0"/>
              <a:t>att</a:t>
            </a:r>
            <a:r>
              <a:rPr lang="en-US" sz="1800" dirty="0" smtClean="0"/>
              <a:t> </a:t>
            </a:r>
            <a:r>
              <a:rPr lang="en-US" sz="1800" dirty="0" err="1" smtClean="0"/>
              <a:t>göra</a:t>
            </a:r>
            <a:r>
              <a:rPr lang="en-US" sz="1800" dirty="0" smtClean="0"/>
              <a:t> </a:t>
            </a:r>
            <a:r>
              <a:rPr lang="en-US" sz="1800" dirty="0" err="1" smtClean="0"/>
              <a:t>det</a:t>
            </a:r>
            <a:r>
              <a:rPr lang="en-US" sz="1800" dirty="0" smtClean="0"/>
              <a:t> </a:t>
            </a:r>
            <a:r>
              <a:rPr lang="en-US" sz="1800" dirty="0" err="1" smtClean="0"/>
              <a:t>globala</a:t>
            </a:r>
            <a:r>
              <a:rPr lang="en-US" sz="1800" dirty="0" smtClean="0"/>
              <a:t> </a:t>
            </a:r>
            <a:r>
              <a:rPr lang="en-US" sz="1800" dirty="0" err="1" smtClean="0"/>
              <a:t>trafiksäkerhetsarbetet</a:t>
            </a:r>
            <a:r>
              <a:rPr lang="en-US" sz="1800" dirty="0" smtClean="0"/>
              <a:t> </a:t>
            </a:r>
            <a:r>
              <a:rPr lang="en-US" sz="1800" dirty="0" err="1" smtClean="0"/>
              <a:t>effektivare</a:t>
            </a:r>
            <a:endParaRPr lang="en-US" sz="1800" dirty="0" smtClean="0"/>
          </a:p>
          <a:p>
            <a:r>
              <a:rPr lang="en-US" sz="1800" dirty="0" err="1"/>
              <a:t>Undersöka</a:t>
            </a:r>
            <a:r>
              <a:rPr lang="en-US" sz="1800" dirty="0"/>
              <a:t> </a:t>
            </a:r>
            <a:r>
              <a:rPr lang="en-US" sz="1800" dirty="0" err="1"/>
              <a:t>hur</a:t>
            </a:r>
            <a:r>
              <a:rPr lang="en-US" sz="1800" dirty="0"/>
              <a:t> </a:t>
            </a:r>
            <a:r>
              <a:rPr lang="en-US" sz="1800" dirty="0" err="1"/>
              <a:t>handel</a:t>
            </a:r>
            <a:r>
              <a:rPr lang="en-US" sz="1800" dirty="0"/>
              <a:t>, </a:t>
            </a:r>
            <a:r>
              <a:rPr lang="en-US" sz="1800" dirty="0" err="1"/>
              <a:t>arbetarskydd</a:t>
            </a:r>
            <a:r>
              <a:rPr lang="en-US" sz="1800" dirty="0"/>
              <a:t>, “corporate behavior” och </a:t>
            </a:r>
            <a:r>
              <a:rPr lang="en-US" sz="1800" dirty="0" err="1"/>
              <a:t>andra</a:t>
            </a:r>
            <a:r>
              <a:rPr lang="en-US" sz="1800" dirty="0"/>
              <a:t> </a:t>
            </a:r>
            <a:r>
              <a:rPr lang="en-US" sz="1800" dirty="0" err="1"/>
              <a:t>aspekter</a:t>
            </a:r>
            <a:r>
              <a:rPr lang="en-US" sz="1800" dirty="0"/>
              <a:t> </a:t>
            </a:r>
            <a:r>
              <a:rPr lang="en-US" sz="1800" dirty="0" err="1"/>
              <a:t>av</a:t>
            </a:r>
            <a:r>
              <a:rPr lang="en-US" sz="1800" dirty="0"/>
              <a:t> </a:t>
            </a:r>
            <a:r>
              <a:rPr lang="en-US" sz="1800" dirty="0" err="1"/>
              <a:t>det</a:t>
            </a:r>
            <a:r>
              <a:rPr lang="en-US" sz="1800" dirty="0"/>
              <a:t> </a:t>
            </a:r>
            <a:r>
              <a:rPr lang="en-US" sz="1800" dirty="0" err="1"/>
              <a:t>moderna</a:t>
            </a:r>
            <a:r>
              <a:rPr lang="en-US" sz="1800" dirty="0"/>
              <a:t> </a:t>
            </a:r>
            <a:r>
              <a:rPr lang="en-US" sz="1800" dirty="0" err="1"/>
              <a:t>samhället</a:t>
            </a:r>
            <a:r>
              <a:rPr lang="en-US" sz="1800" dirty="0"/>
              <a:t> </a:t>
            </a:r>
            <a:r>
              <a:rPr lang="en-US" sz="1800" dirty="0" err="1"/>
              <a:t>kan</a:t>
            </a:r>
            <a:r>
              <a:rPr lang="en-US" sz="1800" dirty="0"/>
              <a:t> </a:t>
            </a:r>
            <a:r>
              <a:rPr lang="en-US" sz="1800" dirty="0" err="1"/>
              <a:t>kopplas</a:t>
            </a:r>
            <a:r>
              <a:rPr lang="en-US" sz="1800" dirty="0"/>
              <a:t> </a:t>
            </a:r>
            <a:r>
              <a:rPr lang="en-US" sz="1800" dirty="0" err="1"/>
              <a:t>ihop</a:t>
            </a:r>
            <a:r>
              <a:rPr lang="en-US" sz="1800" dirty="0"/>
              <a:t> med </a:t>
            </a:r>
            <a:r>
              <a:rPr lang="en-US" sz="1800" dirty="0" err="1"/>
              <a:t>trafiksäkerhet</a:t>
            </a:r>
            <a:endParaRPr lang="sv-SE" sz="1800" dirty="0"/>
          </a:p>
          <a:p>
            <a:r>
              <a:rPr lang="en-US" sz="1800" dirty="0" err="1" smtClean="0"/>
              <a:t>Identifiera</a:t>
            </a:r>
            <a:r>
              <a:rPr lang="en-US" sz="1800" dirty="0" smtClean="0"/>
              <a:t> </a:t>
            </a:r>
            <a:r>
              <a:rPr lang="en-US" sz="1800" dirty="0" err="1" smtClean="0"/>
              <a:t>sektorer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samhället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stimuleras</a:t>
            </a:r>
            <a:r>
              <a:rPr lang="en-US" sz="1800" dirty="0" smtClean="0"/>
              <a:t> </a:t>
            </a:r>
            <a:r>
              <a:rPr lang="en-US" sz="1800" dirty="0" err="1" smtClean="0"/>
              <a:t>ytterligare</a:t>
            </a:r>
            <a:r>
              <a:rPr lang="en-US" sz="1800" dirty="0" smtClean="0"/>
              <a:t> </a:t>
            </a:r>
            <a:r>
              <a:rPr lang="en-US" sz="1800" dirty="0" err="1" smtClean="0"/>
              <a:t>att</a:t>
            </a:r>
            <a:r>
              <a:rPr lang="en-US" sz="1800" dirty="0" smtClean="0"/>
              <a:t> </a:t>
            </a:r>
            <a:r>
              <a:rPr lang="en-US" sz="1800" dirty="0" err="1" smtClean="0"/>
              <a:t>bidra</a:t>
            </a:r>
            <a:r>
              <a:rPr lang="en-US" sz="1800" dirty="0" smtClean="0"/>
              <a:t> till </a:t>
            </a:r>
            <a:r>
              <a:rPr lang="en-US" sz="1800" dirty="0" err="1" smtClean="0"/>
              <a:t>ökad</a:t>
            </a:r>
            <a:r>
              <a:rPr lang="en-US" sz="1800" dirty="0" smtClean="0"/>
              <a:t> </a:t>
            </a:r>
            <a:r>
              <a:rPr lang="en-US" sz="1800" dirty="0" err="1" smtClean="0"/>
              <a:t>trafiksäkerhet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Undersöka</a:t>
            </a:r>
            <a:r>
              <a:rPr lang="en-US" sz="1800" dirty="0" smtClean="0"/>
              <a:t> </a:t>
            </a:r>
            <a:r>
              <a:rPr lang="en-US" sz="1800" dirty="0" err="1" smtClean="0"/>
              <a:t>hur</a:t>
            </a:r>
            <a:r>
              <a:rPr lang="en-US" sz="1800" dirty="0" smtClean="0"/>
              <a:t> </a:t>
            </a:r>
            <a:r>
              <a:rPr lang="en-US" sz="1800" dirty="0" err="1" smtClean="0"/>
              <a:t>såväl</a:t>
            </a:r>
            <a:r>
              <a:rPr lang="en-US" sz="1800" dirty="0" smtClean="0"/>
              <a:t> </a:t>
            </a:r>
            <a:r>
              <a:rPr lang="en-US" sz="1800" dirty="0" err="1" smtClean="0"/>
              <a:t>regeringar</a:t>
            </a:r>
            <a:r>
              <a:rPr lang="en-US" sz="1800" dirty="0" smtClean="0"/>
              <a:t> och </a:t>
            </a:r>
            <a:r>
              <a:rPr lang="en-US" sz="1800" dirty="0" err="1" smtClean="0"/>
              <a:t>lokala</a:t>
            </a:r>
            <a:r>
              <a:rPr lang="en-US" sz="1800" dirty="0" smtClean="0"/>
              <a:t> </a:t>
            </a:r>
            <a:r>
              <a:rPr lang="en-US" sz="1800" dirty="0" err="1" smtClean="0"/>
              <a:t>myndigheter</a:t>
            </a:r>
            <a:r>
              <a:rPr lang="en-US" sz="1800" dirty="0" smtClean="0"/>
              <a:t>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offentliga</a:t>
            </a:r>
            <a:r>
              <a:rPr lang="en-US" sz="1800" dirty="0" smtClean="0"/>
              <a:t> och </a:t>
            </a:r>
            <a:r>
              <a:rPr lang="en-US" sz="1800" dirty="0" err="1" smtClean="0"/>
              <a:t>privata</a:t>
            </a:r>
            <a:r>
              <a:rPr lang="en-US" sz="1800" dirty="0" smtClean="0"/>
              <a:t> </a:t>
            </a:r>
            <a:r>
              <a:rPr lang="en-US" sz="1800" dirty="0" err="1" smtClean="0"/>
              <a:t>företag</a:t>
            </a:r>
            <a:r>
              <a:rPr lang="en-US" sz="1800" dirty="0" smtClean="0"/>
              <a:t>, </a:t>
            </a:r>
            <a:r>
              <a:rPr lang="en-US" sz="1800" dirty="0" err="1" smtClean="0"/>
              <a:t>särskilt</a:t>
            </a:r>
            <a:r>
              <a:rPr lang="en-US" sz="1800" dirty="0" smtClean="0"/>
              <a:t> </a:t>
            </a:r>
            <a:r>
              <a:rPr lang="en-US" sz="1800" dirty="0" err="1" smtClean="0"/>
              <a:t>multinationella</a:t>
            </a:r>
            <a:r>
              <a:rPr lang="en-US" sz="1800" dirty="0" smtClean="0"/>
              <a:t> </a:t>
            </a:r>
            <a:r>
              <a:rPr lang="en-US" sz="1800" dirty="0" err="1" smtClean="0"/>
              <a:t>företag</a:t>
            </a:r>
            <a:r>
              <a:rPr lang="en-US" sz="1800" dirty="0" smtClean="0"/>
              <a:t>,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stimuleras</a:t>
            </a:r>
            <a:r>
              <a:rPr lang="en-US" sz="1800" dirty="0" smtClean="0"/>
              <a:t> </a:t>
            </a:r>
            <a:r>
              <a:rPr lang="en-US" sz="1800" dirty="0" err="1" smtClean="0"/>
              <a:t>att</a:t>
            </a:r>
            <a:r>
              <a:rPr lang="en-US" sz="1800" dirty="0" smtClean="0"/>
              <a:t> </a:t>
            </a:r>
            <a:r>
              <a:rPr lang="en-US" sz="1800" dirty="0" err="1" smtClean="0"/>
              <a:t>genom</a:t>
            </a:r>
            <a:r>
              <a:rPr lang="en-US" sz="1800" dirty="0" smtClean="0"/>
              <a:t> sin </a:t>
            </a:r>
            <a:r>
              <a:rPr lang="en-US" sz="1800" dirty="0" err="1" smtClean="0"/>
              <a:t>verksamhet</a:t>
            </a:r>
            <a:r>
              <a:rPr lang="en-US" sz="1800" dirty="0" smtClean="0"/>
              <a:t> </a:t>
            </a:r>
            <a:r>
              <a:rPr lang="en-US" sz="1800" dirty="0" err="1" smtClean="0"/>
              <a:t>bidra</a:t>
            </a:r>
            <a:r>
              <a:rPr lang="en-US" sz="1800" dirty="0" smtClean="0"/>
              <a:t> till </a:t>
            </a:r>
            <a:r>
              <a:rPr lang="en-US" sz="1800" dirty="0" err="1" smtClean="0"/>
              <a:t>ökad</a:t>
            </a:r>
            <a:r>
              <a:rPr lang="en-US" sz="1800" dirty="0" smtClean="0"/>
              <a:t> </a:t>
            </a:r>
            <a:r>
              <a:rPr lang="en-US" sz="1800" dirty="0" err="1" smtClean="0"/>
              <a:t>trafiksäkerhet</a:t>
            </a:r>
            <a:endParaRPr lang="en-US" sz="1800" dirty="0" smtClean="0"/>
          </a:p>
          <a:p>
            <a:r>
              <a:rPr lang="en-US" sz="1800" dirty="0" err="1" smtClean="0"/>
              <a:t>Undersöka</a:t>
            </a:r>
            <a:r>
              <a:rPr lang="en-US" sz="1800" dirty="0" smtClean="0"/>
              <a:t> </a:t>
            </a:r>
            <a:r>
              <a:rPr lang="en-US" sz="1800" dirty="0" err="1" smtClean="0"/>
              <a:t>hur</a:t>
            </a:r>
            <a:r>
              <a:rPr lang="en-US" sz="1800" dirty="0" smtClean="0"/>
              <a:t> </a:t>
            </a:r>
            <a:r>
              <a:rPr lang="en-US" sz="1800" dirty="0" err="1" smtClean="0"/>
              <a:t>andra</a:t>
            </a:r>
            <a:r>
              <a:rPr lang="en-US" sz="1800" dirty="0" smtClean="0"/>
              <a:t> </a:t>
            </a:r>
            <a:r>
              <a:rPr lang="en-US" sz="1800" dirty="0" err="1" smtClean="0"/>
              <a:t>hållbarhetsutmaningar</a:t>
            </a:r>
            <a:r>
              <a:rPr lang="en-US" sz="1800" dirty="0" smtClean="0"/>
              <a:t>, </a:t>
            </a:r>
            <a:r>
              <a:rPr lang="en-US" sz="1800" dirty="0" err="1" smtClean="0"/>
              <a:t>särskilt</a:t>
            </a:r>
            <a:r>
              <a:rPr lang="en-US" sz="1800" dirty="0" smtClean="0"/>
              <a:t> de </a:t>
            </a:r>
            <a:r>
              <a:rPr lang="en-US" sz="1800" dirty="0" err="1" smtClean="0"/>
              <a:t>som</a:t>
            </a:r>
            <a:r>
              <a:rPr lang="en-US" sz="1800" dirty="0" smtClean="0"/>
              <a:t> </a:t>
            </a:r>
            <a:r>
              <a:rPr lang="en-US" sz="1800" dirty="0" err="1" smtClean="0"/>
              <a:t>anges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 smtClean="0"/>
              <a:t> Agenda 2030, </a:t>
            </a:r>
            <a:r>
              <a:rPr lang="en-US" sz="1800" dirty="0" err="1" smtClean="0"/>
              <a:t>kan</a:t>
            </a:r>
            <a:r>
              <a:rPr lang="en-US" sz="1800" dirty="0" smtClean="0"/>
              <a:t> </a:t>
            </a:r>
            <a:r>
              <a:rPr lang="en-US" sz="1800" dirty="0" err="1" smtClean="0"/>
              <a:t>bidra</a:t>
            </a:r>
            <a:r>
              <a:rPr lang="en-US" sz="1800" dirty="0" smtClean="0"/>
              <a:t> till </a:t>
            </a:r>
            <a:r>
              <a:rPr lang="en-US" sz="1800" dirty="0" err="1" smtClean="0"/>
              <a:t>ökad</a:t>
            </a:r>
            <a:r>
              <a:rPr lang="en-US" sz="1800" dirty="0" smtClean="0"/>
              <a:t> </a:t>
            </a:r>
            <a:r>
              <a:rPr lang="en-US" sz="1800" dirty="0" err="1" smtClean="0"/>
              <a:t>trafiksäkerhet</a:t>
            </a:r>
            <a:r>
              <a:rPr lang="en-US" sz="1800" dirty="0" smtClean="0"/>
              <a:t> och </a:t>
            </a:r>
            <a:r>
              <a:rPr lang="en-US" sz="1800" dirty="0" err="1" smtClean="0"/>
              <a:t>tvärtom</a:t>
            </a:r>
            <a:endParaRPr lang="sv-SE" sz="1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Deltagare</a:t>
            </a:r>
          </a:p>
        </p:txBody>
      </p:sp>
      <p:sp>
        <p:nvSpPr>
          <p:cNvPr id="2" name="Rektangel 1"/>
          <p:cNvSpPr/>
          <p:nvPr/>
        </p:nvSpPr>
        <p:spPr>
          <a:xfrm>
            <a:off x="457200" y="1039107"/>
            <a:ext cx="924769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Prof. Claes Tingvall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ÅF, Chalmers University of Technology, Sweden (Chairman)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Dr. Jeff Michael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/>
              <a:t>Johns Hopkins University, </a:t>
            </a:r>
            <a:r>
              <a:rPr lang="en-US" sz="1600" dirty="0" smtClean="0"/>
              <a:t>USA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Dr. Maria Segui Gomez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Johns Hopkins Bloomberg School of Public Health, USA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Prof. Shaw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Voon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Wong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Universiti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Putra, Malaysia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Dr. Olive Kobusingye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Makerere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University, Uganda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Dr. Maria Krafft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Swedish Transport Administration, Sweden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Prof. Fred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Wegman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TU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Delft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Dr. Margie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Peden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The George University for Global Health, UK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Prof. Adnan Hyder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George Washington University, USA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Meleckidzedeck</a:t>
            </a:r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Khayesi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WHO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Dr. Eric Dumbaugh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Florida Atlantic University, USA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Samantha </a:t>
            </a:r>
            <a:r>
              <a:rPr lang="sv-SE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Cockfield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Transport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Accident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Commission, Australia</a:t>
            </a:r>
          </a:p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Alejandro Furas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General </a:t>
            </a:r>
            <a:r>
              <a:rPr lang="sv-SE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 Latin NCAP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Secretariat: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Peter Larsson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Swedish Transport Administration, Sweden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57200" y="1102408"/>
            <a:ext cx="4807009" cy="3413634"/>
          </a:xfrm>
        </p:spPr>
        <p:txBody>
          <a:bodyPr/>
          <a:lstStyle/>
          <a:p>
            <a:r>
              <a:rPr lang="sv-SE" sz="1800" b="1" dirty="0" smtClean="0"/>
              <a:t>3.6: </a:t>
            </a:r>
            <a:r>
              <a:rPr lang="sv-SE" sz="1800" dirty="0"/>
              <a:t>Till 2020 halvera antalet dödsfall och skador i trafikolyckor i </a:t>
            </a:r>
            <a:r>
              <a:rPr lang="sv-SE" sz="1800" dirty="0" smtClean="0"/>
              <a:t>världen</a:t>
            </a:r>
          </a:p>
          <a:p>
            <a:r>
              <a:rPr lang="sv-SE" sz="1800" b="1" dirty="0" smtClean="0"/>
              <a:t>11.2 </a:t>
            </a:r>
            <a:r>
              <a:rPr lang="sv-SE" sz="1800" dirty="0"/>
              <a:t>Senast 2030 tillhandahålla tillgång till säkra, ekonomiskt överkomliga, tillgängliga och hållbara transportsystem för alla. Förbättra trafiksäkerheten, särskilt genom att bygga ut kollektivtrafiken, med särskild uppmärksamhet på behoven hos människor i utsatta situationer, kvinnor, barn, personer med funktionsnedsättning samt äldre personer.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Viktiga utgångspunkter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273" y="3072156"/>
            <a:ext cx="2075682" cy="144388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5786448" y="2345982"/>
            <a:ext cx="24687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11. </a:t>
            </a:r>
            <a:r>
              <a:rPr lang="sv-S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Göra städer och bosättningar inkluderande, säkra, motståndskraftiga och hållbara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165" y="739379"/>
            <a:ext cx="2028679" cy="1406057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5786448" y="93048"/>
            <a:ext cx="2345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3. </a:t>
            </a:r>
            <a:r>
              <a:rPr lang="sv-SE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Säkerställa hälsosamma liv och främja välbefinnande för alla i alla åldrar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1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ubrik 1"/>
          <p:cNvSpPr>
            <a:spLocks noGrp="1"/>
          </p:cNvSpPr>
          <p:nvPr>
            <p:ph type="title"/>
          </p:nvPr>
        </p:nvSpPr>
        <p:spPr>
          <a:xfrm>
            <a:off x="457200" y="293663"/>
            <a:ext cx="8229600" cy="857250"/>
          </a:xfrm>
        </p:spPr>
        <p:txBody>
          <a:bodyPr/>
          <a:lstStyle/>
          <a:p>
            <a:r>
              <a:rPr lang="sv-SE" dirty="0" smtClean="0">
                <a:latin typeface="Arial" charset="0"/>
                <a:cs typeface="Arial" charset="0"/>
              </a:rPr>
              <a:t>Viktiga utgångspunkter (forts.)</a:t>
            </a:r>
          </a:p>
        </p:txBody>
      </p:sp>
      <p:sp>
        <p:nvSpPr>
          <p:cNvPr id="6147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4463"/>
            <a:ext cx="4362628" cy="3077766"/>
          </a:xfrm>
        </p:spPr>
        <p:txBody>
          <a:bodyPr/>
          <a:lstStyle/>
          <a:p>
            <a:r>
              <a:rPr lang="sv-SE" b="1" dirty="0" smtClean="0"/>
              <a:t>12.6 </a:t>
            </a:r>
            <a:r>
              <a:rPr lang="sv-SE" dirty="0"/>
              <a:t>Uppmuntra företag, särskilt stora och multinationella företag, att införa hållbara metoder och att integrera hållbarhetsinformation i sin </a:t>
            </a:r>
            <a:r>
              <a:rPr lang="sv-SE" dirty="0" smtClean="0"/>
              <a:t>rapporteringscykel</a:t>
            </a:r>
          </a:p>
          <a:p>
            <a:r>
              <a:rPr lang="sv-SE" b="1" dirty="0" smtClean="0"/>
              <a:t>12.7 </a:t>
            </a:r>
            <a:r>
              <a:rPr lang="sv-SE" dirty="0"/>
              <a:t>Främja hållbara offentliga upphandlingsmetoder, i enlighet med nationell </a:t>
            </a:r>
            <a:r>
              <a:rPr lang="sv-SE" dirty="0" smtClean="0"/>
              <a:t>politik </a:t>
            </a:r>
            <a:endParaRPr lang="sv-SE" dirty="0" smtClean="0">
              <a:latin typeface="Arial" charset="0"/>
              <a:cs typeface="Arial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671" y="2070483"/>
            <a:ext cx="2872577" cy="1998221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443076" y="1414463"/>
            <a:ext cx="3315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Mål 12. </a:t>
            </a:r>
            <a:r>
              <a:rPr lang="sv-S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Säkerställa hållbara konsumtions- och produktionsmönster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Viktiga utgångspunkter (forts.)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89" y="1866976"/>
            <a:ext cx="2873945" cy="264380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633" y="1833030"/>
            <a:ext cx="2792602" cy="2711695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632389" y="1059364"/>
            <a:ext cx="6481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Fler</a:t>
            </a:r>
            <a:r>
              <a:rPr lang="en-US" dirty="0" smtClean="0"/>
              <a:t> </a:t>
            </a:r>
            <a:r>
              <a:rPr lang="en-US" dirty="0" err="1" smtClean="0"/>
              <a:t>än</a:t>
            </a:r>
            <a:r>
              <a:rPr lang="en-US" dirty="0" smtClean="0"/>
              <a:t> 30 </a:t>
            </a:r>
            <a:r>
              <a:rPr lang="en-US" dirty="0" err="1" smtClean="0"/>
              <a:t>företag</a:t>
            </a:r>
            <a:r>
              <a:rPr lang="en-US" dirty="0" smtClean="0"/>
              <a:t> </a:t>
            </a:r>
            <a:r>
              <a:rPr lang="en-US" dirty="0" err="1" smtClean="0"/>
              <a:t>har</a:t>
            </a:r>
            <a:r>
              <a:rPr lang="en-US" dirty="0" smtClean="0"/>
              <a:t> </a:t>
            </a:r>
            <a:r>
              <a:rPr lang="en-US" dirty="0" err="1" smtClean="0"/>
              <a:t>intäkter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mer</a:t>
            </a:r>
            <a:r>
              <a:rPr lang="en-US" dirty="0" smtClean="0"/>
              <a:t> </a:t>
            </a:r>
            <a:r>
              <a:rPr lang="en-US" dirty="0" err="1" smtClean="0"/>
              <a:t>än</a:t>
            </a:r>
            <a:r>
              <a:rPr lang="en-US" dirty="0" smtClean="0"/>
              <a:t> 50 </a:t>
            </a:r>
            <a:r>
              <a:rPr lang="en-US" dirty="0" err="1" smtClean="0"/>
              <a:t>miljarder</a:t>
            </a:r>
            <a:r>
              <a:rPr lang="en-US" dirty="0" smtClean="0"/>
              <a:t> dollar – </a:t>
            </a:r>
          </a:p>
          <a:p>
            <a:r>
              <a:rPr lang="en-US" dirty="0" err="1"/>
              <a:t>m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än</a:t>
            </a:r>
            <a:r>
              <a:rPr lang="en-US" dirty="0" smtClean="0"/>
              <a:t> BNP hos 2/3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världens</a:t>
            </a:r>
            <a:r>
              <a:rPr lang="en-US" dirty="0" smtClean="0"/>
              <a:t> </a:t>
            </a:r>
            <a:r>
              <a:rPr lang="en-US" dirty="0" err="1" smtClean="0"/>
              <a:t>länder</a:t>
            </a:r>
            <a:r>
              <a:rPr lang="en-US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4816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Viktiga utgångspunkter (forts.)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452001" y="1206217"/>
            <a:ext cx="71400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 smtClean="0"/>
              <a:t>Multinationella företag står för ca. 30% av den globala BNP och sysselsätter var fjärde anställd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7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Offentliga upphandlingar står för 10-20% av världsekonomin</a:t>
            </a:r>
            <a:endParaRPr lang="sv-SE" sz="1700" dirty="0"/>
          </a:p>
        </p:txBody>
      </p:sp>
      <p:sp>
        <p:nvSpPr>
          <p:cNvPr id="5" name="Shape 315"/>
          <p:cNvSpPr/>
          <p:nvPr/>
        </p:nvSpPr>
        <p:spPr>
          <a:xfrm>
            <a:off x="787818" y="2542207"/>
            <a:ext cx="2807045" cy="122137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717" rIns="25717" anchor="ctr"/>
          <a:lstStyle/>
          <a:p>
            <a:pPr marL="0" marR="0" lvl="0" indent="0" defTabSz="5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Shape 316"/>
          <p:cNvSpPr/>
          <p:nvPr/>
        </p:nvSpPr>
        <p:spPr>
          <a:xfrm>
            <a:off x="3909024" y="2542207"/>
            <a:ext cx="2815413" cy="1221374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717" rIns="25717" anchor="ctr"/>
          <a:lstStyle/>
          <a:p>
            <a:pPr marL="0" marR="0" lvl="0" indent="0" defTabSz="51433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</a:defRPr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7" name="Group 332"/>
          <p:cNvGrpSpPr/>
          <p:nvPr/>
        </p:nvGrpSpPr>
        <p:grpSpPr>
          <a:xfrm>
            <a:off x="882826" y="2809324"/>
            <a:ext cx="5767013" cy="840826"/>
            <a:chOff x="26144" y="0"/>
            <a:chExt cx="10252466" cy="1494800"/>
          </a:xfrm>
        </p:grpSpPr>
        <p:grpSp>
          <p:nvGrpSpPr>
            <p:cNvPr id="8" name="Group 319"/>
            <p:cNvGrpSpPr/>
            <p:nvPr/>
          </p:nvGrpSpPr>
          <p:grpSpPr>
            <a:xfrm>
              <a:off x="26144" y="57455"/>
              <a:ext cx="1932072" cy="1437345"/>
              <a:chOff x="26145" y="57455"/>
              <a:chExt cx="1932071" cy="1437344"/>
            </a:xfrm>
          </p:grpSpPr>
          <p:sp>
            <p:nvSpPr>
              <p:cNvPr id="21" name="Shape 317"/>
              <p:cNvSpPr/>
              <p:nvPr/>
            </p:nvSpPr>
            <p:spPr>
              <a:xfrm>
                <a:off x="26145" y="57455"/>
                <a:ext cx="1932071" cy="1437344"/>
              </a:xfrm>
              <a:prstGeom prst="roundRect">
                <a:avLst>
                  <a:gd name="adj" fmla="val 7500"/>
                </a:avLst>
              </a:prstGeom>
              <a:solidFill>
                <a:srgbClr val="619C51"/>
              </a:solidFill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25717" tIns="25717" rIns="25717" bIns="25717" numCol="1" anchor="ctr">
                <a:noAutofit/>
              </a:bodyPr>
              <a:lstStyle/>
              <a:p>
                <a:pPr marL="0" marR="0" lvl="0" indent="0" defTabSz="514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900">
                    <a:solidFill>
                      <a:srgbClr val="FFFFFF"/>
                    </a:solidFill>
                  </a:defRPr>
                </a:pPr>
                <a:endParaRPr kumimoji="0" sz="1631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Shape 318"/>
              <p:cNvSpPr/>
              <p:nvPr/>
            </p:nvSpPr>
            <p:spPr>
              <a:xfrm>
                <a:off x="137274" y="564787"/>
                <a:ext cx="1634564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300480"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R</a:t>
                </a:r>
                <a:r>
                  <a:rPr kumimoji="0" lang="sv-SE" sz="1125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åvaror</a:t>
                </a:r>
                <a:endParaRPr kumimoji="0" sz="112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Shape 320"/>
            <p:cNvSpPr/>
            <p:nvPr/>
          </p:nvSpPr>
          <p:spPr>
            <a:xfrm>
              <a:off x="2144595" y="560563"/>
              <a:ext cx="425058" cy="316217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E4E4"/>
            </a:solidFill>
            <a:ln w="12700" cap="flat">
              <a:noFill/>
              <a:miter lim="400000"/>
            </a:ln>
            <a:effectLst/>
          </p:spPr>
          <p:txBody>
            <a:bodyPr wrap="square" lIns="25717" tIns="25717" rIns="25717" bIns="25717" numCol="1" anchor="ctr">
              <a:noAutofit/>
            </a:bodyPr>
            <a:lstStyle/>
            <a:p>
              <a:pPr marL="0" marR="0" lvl="0" indent="0" defTabSz="514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323"/>
            <p:cNvGrpSpPr/>
            <p:nvPr/>
          </p:nvGrpSpPr>
          <p:grpSpPr>
            <a:xfrm>
              <a:off x="2782178" y="0"/>
              <a:ext cx="1932073" cy="1437345"/>
              <a:chOff x="0" y="0"/>
              <a:chExt cx="1932072" cy="1437344"/>
            </a:xfrm>
          </p:grpSpPr>
          <p:sp>
            <p:nvSpPr>
              <p:cNvPr id="19" name="Shape 321"/>
              <p:cNvSpPr/>
              <p:nvPr/>
            </p:nvSpPr>
            <p:spPr>
              <a:xfrm>
                <a:off x="0" y="0"/>
                <a:ext cx="1932072" cy="1437344"/>
              </a:xfrm>
              <a:prstGeom prst="roundRect">
                <a:avLst>
                  <a:gd name="adj" fmla="val 7500"/>
                </a:avLst>
              </a:prstGeom>
              <a:solidFill>
                <a:srgbClr val="619C51"/>
              </a:solidFill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25717" tIns="25717" rIns="25717" bIns="25717" numCol="1" anchor="ctr">
                <a:noAutofit/>
              </a:bodyPr>
              <a:lstStyle/>
              <a:p>
                <a:pPr marL="0" marR="0" lvl="0" indent="0" defTabSz="514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900">
                    <a:solidFill>
                      <a:srgbClr val="FFFFFF"/>
                    </a:solidFill>
                  </a:defRPr>
                </a:pPr>
                <a:endParaRPr kumimoji="0" sz="1631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Shape 322"/>
              <p:cNvSpPr/>
              <p:nvPr/>
            </p:nvSpPr>
            <p:spPr>
              <a:xfrm>
                <a:off x="146302" y="559400"/>
                <a:ext cx="1639462" cy="30777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300480"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Leverantörer</a:t>
                </a:r>
                <a:endParaRPr kumimoji="0" sz="112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" name="Shape 324"/>
            <p:cNvSpPr/>
            <p:nvPr/>
          </p:nvSpPr>
          <p:spPr>
            <a:xfrm>
              <a:off x="4926775" y="560563"/>
              <a:ext cx="425057" cy="316217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E4E4"/>
            </a:solidFill>
            <a:ln w="12700" cap="flat">
              <a:noFill/>
              <a:miter lim="400000"/>
            </a:ln>
            <a:effectLst/>
          </p:spPr>
          <p:txBody>
            <a:bodyPr wrap="square" lIns="25717" tIns="25717" rIns="25717" bIns="25717" numCol="1" anchor="ctr">
              <a:noAutofit/>
            </a:bodyPr>
            <a:lstStyle/>
            <a:p>
              <a:pPr marL="0" marR="0" lvl="0" indent="0" defTabSz="514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2" name="Group 327"/>
            <p:cNvGrpSpPr/>
            <p:nvPr/>
          </p:nvGrpSpPr>
          <p:grpSpPr>
            <a:xfrm>
              <a:off x="5546505" y="0"/>
              <a:ext cx="1932072" cy="1437345"/>
              <a:chOff x="-17853" y="0"/>
              <a:chExt cx="1932071" cy="1437344"/>
            </a:xfrm>
          </p:grpSpPr>
          <p:sp>
            <p:nvSpPr>
              <p:cNvPr id="17" name="Shape 325"/>
              <p:cNvSpPr/>
              <p:nvPr/>
            </p:nvSpPr>
            <p:spPr>
              <a:xfrm>
                <a:off x="-17853" y="0"/>
                <a:ext cx="1932071" cy="1437344"/>
              </a:xfrm>
              <a:prstGeom prst="roundRect">
                <a:avLst>
                  <a:gd name="adj" fmla="val 7500"/>
                </a:avLst>
              </a:prstGeom>
              <a:solidFill>
                <a:srgbClr val="619C51"/>
              </a:solidFill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25717" tIns="25717" rIns="25717" bIns="25717" numCol="1" anchor="ctr">
                <a:noAutofit/>
              </a:bodyPr>
              <a:lstStyle/>
              <a:p>
                <a:pPr marL="0" marR="0" lvl="0" indent="0" defTabSz="514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900">
                    <a:solidFill>
                      <a:srgbClr val="FFFFFF"/>
                    </a:solidFill>
                  </a:defRPr>
                </a:pPr>
                <a:endParaRPr kumimoji="0" sz="1631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Shape 326"/>
              <p:cNvSpPr/>
              <p:nvPr/>
            </p:nvSpPr>
            <p:spPr>
              <a:xfrm>
                <a:off x="145142" y="405343"/>
                <a:ext cx="1582576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300480"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Inkommande logistik</a:t>
                </a:r>
                <a:endParaRPr kumimoji="0" sz="112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3" name="Shape 328"/>
            <p:cNvSpPr/>
            <p:nvPr/>
          </p:nvSpPr>
          <p:spPr>
            <a:xfrm>
              <a:off x="7708954" y="560563"/>
              <a:ext cx="425056" cy="316217"/>
            </a:xfrm>
            <a:prstGeom prst="rightArrow">
              <a:avLst>
                <a:gd name="adj1" fmla="val 64000"/>
                <a:gd name="adj2" fmla="val 50000"/>
              </a:avLst>
            </a:prstGeom>
            <a:solidFill>
              <a:srgbClr val="E3E4E4"/>
            </a:solidFill>
            <a:ln w="12700" cap="flat">
              <a:noFill/>
              <a:miter lim="400000"/>
            </a:ln>
            <a:effectLst/>
          </p:spPr>
          <p:txBody>
            <a:bodyPr wrap="square" lIns="25717" tIns="25717" rIns="25717" bIns="25717" numCol="1" anchor="ctr">
              <a:noAutofit/>
            </a:bodyPr>
            <a:lstStyle/>
            <a:p>
              <a:pPr marL="0" marR="0" lvl="0" indent="0" defTabSz="51433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600"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4" name="Group 331"/>
            <p:cNvGrpSpPr/>
            <p:nvPr/>
          </p:nvGrpSpPr>
          <p:grpSpPr>
            <a:xfrm>
              <a:off x="8346537" y="0"/>
              <a:ext cx="1932073" cy="1437345"/>
              <a:chOff x="0" y="0"/>
              <a:chExt cx="1932072" cy="1437344"/>
            </a:xfrm>
          </p:grpSpPr>
          <p:sp>
            <p:nvSpPr>
              <p:cNvPr id="15" name="Shape 329"/>
              <p:cNvSpPr/>
              <p:nvPr/>
            </p:nvSpPr>
            <p:spPr>
              <a:xfrm>
                <a:off x="0" y="0"/>
                <a:ext cx="1932072" cy="1437344"/>
              </a:xfrm>
              <a:prstGeom prst="roundRect">
                <a:avLst>
                  <a:gd name="adj" fmla="val 7500"/>
                </a:avLst>
              </a:prstGeom>
              <a:solidFill>
                <a:srgbClr val="619C51"/>
              </a:solidFill>
              <a:ln w="571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25717" tIns="25717" rIns="25717" bIns="25717" numCol="1" anchor="ctr">
                <a:noAutofit/>
              </a:bodyPr>
              <a:lstStyle/>
              <a:p>
                <a:pPr marL="0" marR="0" lvl="0" indent="0" defTabSz="51433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900">
                    <a:solidFill>
                      <a:srgbClr val="FFFFFF"/>
                    </a:solidFill>
                  </a:defRPr>
                </a:pPr>
                <a:endParaRPr kumimoji="0" sz="1631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Shape 330"/>
              <p:cNvSpPr/>
              <p:nvPr/>
            </p:nvSpPr>
            <p:spPr>
              <a:xfrm>
                <a:off x="125184" y="411261"/>
                <a:ext cx="1681702" cy="615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1300480">
                  <a:defRPr sz="2000" b="1">
                    <a:solidFill>
                      <a:srgbClr val="FFFFFF"/>
                    </a:solidFill>
                  </a:defRPr>
                </a:lvl1pPr>
              </a:lstStyle>
              <a:p>
                <a:pPr marL="0" marR="0" lvl="0" indent="0" algn="ctr" defTabSz="13004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12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</a:rPr>
                  <a:t>Egen verksamhet</a:t>
                </a:r>
                <a:endParaRPr kumimoji="0" sz="1125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" name="Shape 333"/>
          <p:cNvSpPr/>
          <p:nvPr/>
        </p:nvSpPr>
        <p:spPr>
          <a:xfrm>
            <a:off x="2100100" y="3711274"/>
            <a:ext cx="2" cy="209143"/>
          </a:xfrm>
          <a:prstGeom prst="line">
            <a:avLst/>
          </a:prstGeom>
          <a:ln w="3175">
            <a:solidFill>
              <a:srgbClr val="000000"/>
            </a:solidFill>
            <a:miter/>
            <a:tailEnd type="triangle"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" name="Shape 334"/>
          <p:cNvSpPr/>
          <p:nvPr/>
        </p:nvSpPr>
        <p:spPr>
          <a:xfrm>
            <a:off x="895324" y="3685735"/>
            <a:ext cx="2364170" cy="2"/>
          </a:xfrm>
          <a:prstGeom prst="line">
            <a:avLst/>
          </a:prstGeom>
          <a:ln w="38100">
            <a:solidFill>
              <a:srgbClr val="619C51"/>
            </a:solidFill>
            <a:miter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Shape 335"/>
          <p:cNvSpPr/>
          <p:nvPr/>
        </p:nvSpPr>
        <p:spPr>
          <a:xfrm>
            <a:off x="1476000" y="3920713"/>
            <a:ext cx="1380794" cy="25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288" tIns="19288" rIns="19288" bIns="19288">
            <a:spAutoFit/>
          </a:bodyPr>
          <a:lstStyle>
            <a:lvl1pPr defTabSz="1300480">
              <a:defRPr sz="1100"/>
            </a:lvl1pPr>
          </a:lstStyle>
          <a:p>
            <a:pPr marL="0" marR="0" lvl="0" indent="0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Trafiksäkerhetskriterier  </a:t>
            </a:r>
            <a:r>
              <a:rPr kumimoji="0" lang="sv-SE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-upphandling av leverantörslogistik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6" name="Shape 336"/>
          <p:cNvSpPr/>
          <p:nvPr/>
        </p:nvSpPr>
        <p:spPr>
          <a:xfrm>
            <a:off x="3308130" y="3685735"/>
            <a:ext cx="824624" cy="2"/>
          </a:xfrm>
          <a:prstGeom prst="line">
            <a:avLst/>
          </a:prstGeom>
          <a:ln w="38100">
            <a:solidFill>
              <a:srgbClr val="619C51"/>
            </a:solidFill>
            <a:miter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7" name="Shape 337"/>
          <p:cNvSpPr/>
          <p:nvPr/>
        </p:nvSpPr>
        <p:spPr>
          <a:xfrm>
            <a:off x="4563767" y="3711273"/>
            <a:ext cx="2" cy="388289"/>
          </a:xfrm>
          <a:prstGeom prst="line">
            <a:avLst/>
          </a:prstGeom>
          <a:ln w="3175">
            <a:solidFill>
              <a:srgbClr val="000000"/>
            </a:solidFill>
            <a:miter/>
            <a:tailEnd type="triangle"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8" name="Shape 339"/>
          <p:cNvSpPr/>
          <p:nvPr/>
        </p:nvSpPr>
        <p:spPr>
          <a:xfrm>
            <a:off x="3288923" y="3799167"/>
            <a:ext cx="947474" cy="25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288" tIns="19288" rIns="19288" bIns="19288">
            <a:spAutoFit/>
          </a:bodyPr>
          <a:lstStyle>
            <a:lvl1pPr defTabSz="1300480">
              <a:defRPr sz="1100"/>
            </a:lvl1pPr>
          </a:lstStyle>
          <a:p>
            <a:pPr marL="0" marR="0" lvl="0" indent="0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Trafiksäkerhetskriterier -  </a:t>
            </a:r>
            <a:r>
              <a:rPr kumimoji="0" lang="sv-SE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egen verksamhet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9" name="Shape 340"/>
          <p:cNvSpPr/>
          <p:nvPr/>
        </p:nvSpPr>
        <p:spPr>
          <a:xfrm>
            <a:off x="895325" y="2571717"/>
            <a:ext cx="2437505" cy="177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288" tIns="19288" rIns="19288" bIns="19288">
            <a:spAutoFit/>
          </a:bodyPr>
          <a:lstStyle>
            <a:lvl1pPr defTabSz="1300480">
              <a:defRPr sz="1600" b="1"/>
            </a:lvl1pPr>
          </a:lstStyle>
          <a:p>
            <a:pPr marL="0" marR="0" lvl="0" indent="0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Upstream</a:t>
            </a:r>
          </a:p>
        </p:txBody>
      </p:sp>
      <p:sp>
        <p:nvSpPr>
          <p:cNvPr id="30" name="Shape 341"/>
          <p:cNvSpPr/>
          <p:nvPr/>
        </p:nvSpPr>
        <p:spPr>
          <a:xfrm>
            <a:off x="4052886" y="2571717"/>
            <a:ext cx="2413362" cy="177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288" tIns="19288" rIns="19288" bIns="19288">
            <a:spAutoFit/>
          </a:bodyPr>
          <a:lstStyle>
            <a:lvl1pPr defTabSz="1300480">
              <a:defRPr sz="1600" b="1"/>
            </a:lvl1pPr>
          </a:lstStyle>
          <a:p>
            <a:pPr marL="0" marR="0" lvl="0" indent="0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Downstream</a:t>
            </a:r>
          </a:p>
        </p:txBody>
      </p:sp>
      <p:sp>
        <p:nvSpPr>
          <p:cNvPr id="31" name="Shape 342"/>
          <p:cNvSpPr/>
          <p:nvPr/>
        </p:nvSpPr>
        <p:spPr>
          <a:xfrm>
            <a:off x="3830707" y="4152850"/>
            <a:ext cx="1428860" cy="254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9288" tIns="19288" rIns="19288" bIns="19288">
            <a:spAutoFit/>
          </a:bodyPr>
          <a:lstStyle>
            <a:lvl1pPr defTabSz="1300480">
              <a:defRPr sz="1100"/>
            </a:lvl1pPr>
          </a:lstStyle>
          <a:p>
            <a:pPr marL="0" marR="0" lvl="0" indent="0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Trafiksäkerhetskriterier - upphandling </a:t>
            </a:r>
            <a:r>
              <a:rPr kumimoji="0" lang="sv-SE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av distributionslogistik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2" name="Shape 343"/>
          <p:cNvSpPr/>
          <p:nvPr/>
        </p:nvSpPr>
        <p:spPr>
          <a:xfrm>
            <a:off x="6148485" y="3711274"/>
            <a:ext cx="2" cy="364178"/>
          </a:xfrm>
          <a:prstGeom prst="line">
            <a:avLst/>
          </a:prstGeom>
          <a:ln w="3175">
            <a:solidFill>
              <a:srgbClr val="000000"/>
            </a:solidFill>
            <a:miter/>
            <a:tailEnd type="triangle"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3" name="Shape 344"/>
          <p:cNvSpPr/>
          <p:nvPr/>
        </p:nvSpPr>
        <p:spPr>
          <a:xfrm>
            <a:off x="3733229" y="3711274"/>
            <a:ext cx="2" cy="104252"/>
          </a:xfrm>
          <a:prstGeom prst="line">
            <a:avLst/>
          </a:prstGeom>
          <a:ln w="3175">
            <a:solidFill>
              <a:srgbClr val="000000"/>
            </a:solidFill>
            <a:miter/>
            <a:tailEnd type="triangle"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4" name="Shape 345"/>
          <p:cNvSpPr/>
          <p:nvPr/>
        </p:nvSpPr>
        <p:spPr>
          <a:xfrm>
            <a:off x="4847243" y="3799167"/>
            <a:ext cx="1075196" cy="362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288" tIns="19288" rIns="19288" bIns="19288">
            <a:spAutoFit/>
          </a:bodyPr>
          <a:lstStyle>
            <a:lvl1pPr defTabSz="1300480">
              <a:defRPr sz="1100"/>
            </a:lvl1pPr>
          </a:lstStyle>
          <a:p>
            <a:pPr marL="0" marR="0" lvl="0" indent="0" defTabSz="13004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Utveckla supportsystem för förare, uppkopplade bilar mm</a:t>
            </a:r>
            <a:endParaRPr kumimoji="0" sz="7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5" name="Shape 346"/>
          <p:cNvSpPr/>
          <p:nvPr/>
        </p:nvSpPr>
        <p:spPr>
          <a:xfrm>
            <a:off x="5320979" y="3711274"/>
            <a:ext cx="2" cy="104252"/>
          </a:xfrm>
          <a:prstGeom prst="line">
            <a:avLst/>
          </a:prstGeom>
          <a:ln w="3175">
            <a:solidFill>
              <a:srgbClr val="000000"/>
            </a:solidFill>
            <a:miter/>
            <a:tailEnd type="triangle"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Shape 347"/>
          <p:cNvSpPr/>
          <p:nvPr/>
        </p:nvSpPr>
        <p:spPr>
          <a:xfrm>
            <a:off x="4170813" y="3685735"/>
            <a:ext cx="755356" cy="2"/>
          </a:xfrm>
          <a:prstGeom prst="line">
            <a:avLst/>
          </a:prstGeom>
          <a:ln w="38100">
            <a:solidFill>
              <a:srgbClr val="619C51"/>
            </a:solidFill>
            <a:miter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Shape 348"/>
          <p:cNvSpPr/>
          <p:nvPr/>
        </p:nvSpPr>
        <p:spPr>
          <a:xfrm>
            <a:off x="4969912" y="3685735"/>
            <a:ext cx="755356" cy="2"/>
          </a:xfrm>
          <a:prstGeom prst="line">
            <a:avLst/>
          </a:prstGeom>
          <a:ln w="38100">
            <a:solidFill>
              <a:srgbClr val="619C51"/>
            </a:solidFill>
            <a:miter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Shape 349"/>
          <p:cNvSpPr/>
          <p:nvPr/>
        </p:nvSpPr>
        <p:spPr>
          <a:xfrm>
            <a:off x="5768554" y="3685735"/>
            <a:ext cx="755356" cy="2"/>
          </a:xfrm>
          <a:prstGeom prst="line">
            <a:avLst/>
          </a:prstGeom>
          <a:ln w="38100">
            <a:solidFill>
              <a:srgbClr val="619C51"/>
            </a:solidFill>
            <a:miter/>
          </a:ln>
        </p:spPr>
        <p:txBody>
          <a:bodyPr lIns="25717" rIns="25717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textruta 38"/>
          <p:cNvSpPr txBox="1"/>
          <p:nvPr/>
        </p:nvSpPr>
        <p:spPr>
          <a:xfrm>
            <a:off x="5558478" y="4122010"/>
            <a:ext cx="16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7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Trafiksäkerhetskriterirer – upphandling av returlogistik </a:t>
            </a:r>
          </a:p>
        </p:txBody>
      </p:sp>
    </p:spTree>
    <p:extLst>
      <p:ext uri="{BB962C8B-B14F-4D97-AF65-F5344CB8AC3E}">
        <p14:creationId xmlns:p14="http://schemas.microsoft.com/office/powerpoint/2010/main" val="228829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83494"/>
            <a:ext cx="6961762" cy="3232547"/>
          </a:xfrm>
        </p:spPr>
        <p:txBody>
          <a:bodyPr/>
          <a:lstStyle/>
          <a:p>
            <a:r>
              <a:rPr lang="sv-SE" dirty="0" smtClean="0"/>
              <a:t>Rekommendationerna ska sträcka sig längre än tidigare resolutioner, deklarationer m.m.</a:t>
            </a:r>
          </a:p>
          <a:p>
            <a:r>
              <a:rPr lang="sv-SE" dirty="0" smtClean="0"/>
              <a:t>Synergier med andra hållbarhetsmål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305828"/>
            <a:ext cx="8229600" cy="857250"/>
          </a:xfrm>
        </p:spPr>
        <p:txBody>
          <a:bodyPr/>
          <a:lstStyle/>
          <a:p>
            <a:r>
              <a:rPr lang="sv-SE" dirty="0" smtClean="0"/>
              <a:t>Viktiga utgångspunkter (forts.)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136" y="1745253"/>
            <a:ext cx="3619527" cy="269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0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Modal </a:t>
            </a:r>
            <a:r>
              <a:rPr lang="sv-SE" dirty="0" err="1" smtClean="0"/>
              <a:t>shift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594" y="1546789"/>
            <a:ext cx="3079595" cy="233931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457200" y="130295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order to achieve sustainability in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global safety, health and environment,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recommend that nations and cities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urban and transport planning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along with mobility policies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travel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toward cleaner, safer and</a:t>
            </a:r>
          </a:p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modes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incorporating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levels of physical activity such as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walking, bicycling and use of public</a:t>
            </a:r>
          </a:p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transit.</a:t>
            </a:r>
          </a:p>
        </p:txBody>
      </p:sp>
    </p:spTree>
    <p:extLst>
      <p:ext uri="{BB962C8B-B14F-4D97-AF65-F5344CB8AC3E}">
        <p14:creationId xmlns:p14="http://schemas.microsoft.com/office/powerpoint/2010/main" val="376207143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98166C6A-83BB-40A3-A167-7DA6A225286C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widescreen.potx" id="{4BC99D8B-8970-4CE6-823D-579F6B5F9C94}" vid="{2FA095CB-CA20-4CA3-BB03-C376CA1854F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titel_x0020_NY xmlns="46b3c23b-5501-4bd0-8fef-8fe7f3b10f57"/>
    <TRVversionNY xmlns="http://schemas.microsoft.com/sharepoint/v4/fields">0.1</TRVversionNY>
    <Dokumentdatum_x0020_NY xmlns="46b3c23b-5501-4bd0-8fef-8fe7f3b10f57"/>
    <Skapat_x0020_av_x0020_NY xmlns="46b3c23b-5501-4bd0-8fef-8fe7f3b10f57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esentation widescreen" ma:contentTypeID="0x0101005A4DA58428FAF14BBDBE9C070D181AF800653B609B8B483840AFA20383A82E6496" ma:contentTypeVersion="4" ma:contentTypeDescription="Skapa ett nytt dokument." ma:contentTypeScope="" ma:versionID="dc6c71b70de6a737b0b35c5988ce94b1">
  <xsd:schema xmlns:xsd="http://www.w3.org/2001/XMLSchema" xmlns:xs="http://www.w3.org/2001/XMLSchema" xmlns:p="http://schemas.microsoft.com/office/2006/metadata/properties" xmlns:ns2="46b3c23b-5501-4bd0-8fef-8fe7f3b10f57" xmlns:ns3="http://schemas.microsoft.com/sharepoint/v4/fields" targetNamespace="http://schemas.microsoft.com/office/2006/metadata/properties" ma:root="true" ma:fieldsID="ea7898610d9aacea52f0d6cf4fc7be7a" ns2:_="" ns3:_="">
    <xsd:import namespace="46b3c23b-5501-4bd0-8fef-8fe7f3b10f57"/>
    <xsd:import namespace="http://schemas.microsoft.com/sharepoint/v4/fields"/>
    <xsd:element name="properties">
      <xsd:complexType>
        <xsd:sequence>
          <xsd:element name="documentManagement">
            <xsd:complexType>
              <xsd:all>
                <xsd:element ref="ns2:Skapat_x0020_av_x0020_NY"/>
                <xsd:element ref="ns2:Dokumenttitel_x0020_NY"/>
                <xsd:element ref="ns2:Dokumentdatum_x0020_NY"/>
                <xsd:element ref="ns3:TRVversionN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b3c23b-5501-4bd0-8fef-8fe7f3b10f57" elementFormDefault="qualified">
    <xsd:import namespace="http://schemas.microsoft.com/office/2006/documentManagement/types"/>
    <xsd:import namespace="http://schemas.microsoft.com/office/infopath/2007/PartnerControls"/>
    <xsd:element name="Skapat_x0020_av_x0020_NY" ma:index="9" ma:displayName="Skapat av NY" ma:internalName="Skapat_x0020_av_x0020_NY" ma:readOnly="false">
      <xsd:simpleType>
        <xsd:restriction base="dms:Text">
          <xsd:maxLength value="255"/>
        </xsd:restriction>
      </xsd:simpleType>
    </xsd:element>
    <xsd:element name="Dokumenttitel_x0020_NY" ma:index="10" ma:displayName="Dokumenttitel NY" ma:internalName="Dokumenttitel_x0020_NY" ma:readOnly="false">
      <xsd:simpleType>
        <xsd:restriction base="dms:Text">
          <xsd:maxLength value="255"/>
        </xsd:restriction>
      </xsd:simpleType>
    </xsd:element>
    <xsd:element name="Dokumentdatum_x0020_NY" ma:index="11" ma:displayName="Dokumentdatum NY" ma:format="DateOnly" ma:internalName="Dokumentdatum_x0020_NY" ma:readOnly="fals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/fields" elementFormDefault="qualified">
    <xsd:import namespace="http://schemas.microsoft.com/office/2006/documentManagement/types"/>
    <xsd:import namespace="http://schemas.microsoft.com/office/infopath/2007/PartnerControls"/>
    <xsd:element name="TRVversionNY" ma:index="12" nillable="true" ma:displayName="TRVversionNY" ma:internalName="TRVversionNY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B394D379-36F8-476F-B5C3-D48C866224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E614B0-48FE-4AAA-9696-01192C6B451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4/fields"/>
    <ds:schemaRef ds:uri="http://purl.org/dc/terms/"/>
    <ds:schemaRef ds:uri="http://schemas.openxmlformats.org/package/2006/metadata/core-properties"/>
    <ds:schemaRef ds:uri="46b3c23b-5501-4bd0-8fef-8fe7f3b10f5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DD13C9F-944D-445C-A75A-0A41E99C5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b3c23b-5501-4bd0-8fef-8fe7f3b10f57"/>
    <ds:schemaRef ds:uri="http://schemas.microsoft.com/sharepoint/v4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823ED54-F63E-41DC-88DE-D7112F5D544F}">
  <ds:schemaRefs>
    <ds:schemaRef ds:uri="http://schemas.microsoft.com/office/2006/metadata/customXs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widescreen</Template>
  <TotalTime>586</TotalTime>
  <Words>1309</Words>
  <Application>Microsoft Office PowerPoint</Application>
  <PresentationFormat>Bildspel på skärmen (16:9)</PresentationFormat>
  <Paragraphs>99</Paragraphs>
  <Slides>17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17</vt:i4>
      </vt:variant>
    </vt:vector>
  </HeadingPairs>
  <TitlesOfParts>
    <vt:vector size="23" baseType="lpstr">
      <vt:lpstr>Arial</vt:lpstr>
      <vt:lpstr>ArialMT</vt:lpstr>
      <vt:lpstr>Calibri</vt:lpstr>
      <vt:lpstr>Helvetica-Bold</vt:lpstr>
      <vt:lpstr>Presentation</vt:lpstr>
      <vt:lpstr>Anpassad formgivning</vt:lpstr>
      <vt:lpstr>Internationella expertgruppen</vt:lpstr>
      <vt:lpstr>Syfte</vt:lpstr>
      <vt:lpstr>Deltagare</vt:lpstr>
      <vt:lpstr>Viktiga utgångspunkter</vt:lpstr>
      <vt:lpstr>Viktiga utgångspunkter (forts.)</vt:lpstr>
      <vt:lpstr>Viktiga utgångspunkter (forts.)</vt:lpstr>
      <vt:lpstr>Viktiga utgångspunkter (forts.)</vt:lpstr>
      <vt:lpstr>Viktiga utgångspunkter (forts.)</vt:lpstr>
      <vt:lpstr>Modal shift</vt:lpstr>
      <vt:lpstr>Sustainable Practices and Reporting</vt:lpstr>
      <vt:lpstr>Safe Vehicles across the Globe</vt:lpstr>
      <vt:lpstr>Childrens health</vt:lpstr>
      <vt:lpstr>Procurement</vt:lpstr>
      <vt:lpstr>30 km/h</vt:lpstr>
      <vt:lpstr>Upgrade Infrastructure</vt:lpstr>
      <vt:lpstr>Zero Speeding</vt:lpstr>
      <vt:lpstr>Technology</vt:lpstr>
    </vt:vector>
  </TitlesOfParts>
  <Company>Trafikverket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Internationella expertgruppen</dc:title>
  <dc:creator>Larsson Peter, PLkvtv</dc:creator>
  <cp:lastModifiedBy>Larsson Peter, PLkvtv</cp:lastModifiedBy>
  <cp:revision>36</cp:revision>
  <cp:lastPrinted>2014-04-29T09:09:09Z</cp:lastPrinted>
  <dcterms:created xsi:type="dcterms:W3CDTF">2019-09-13T12:37:53Z</dcterms:created>
  <dcterms:modified xsi:type="dcterms:W3CDTF">2019-09-23T08:22:19Z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0x0101005A4DA58428FAF14BBDBE9C070D181AF8</vt:lpwstr>
  </property>
</Properties>
</file>