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679" r:id="rId5"/>
    <p:sldId id="676" r:id="rId6"/>
    <p:sldId id="374" r:id="rId7"/>
    <p:sldId id="667" r:id="rId8"/>
    <p:sldId id="680" r:id="rId9"/>
    <p:sldId id="670" r:id="rId10"/>
    <p:sldId id="672" r:id="rId11"/>
    <p:sldId id="581" r:id="rId12"/>
    <p:sldId id="675" r:id="rId13"/>
    <p:sldId id="674" r:id="rId14"/>
    <p:sldId id="673" r:id="rId15"/>
    <p:sldId id="671" r:id="rId16"/>
    <p:sldId id="681" r:id="rId17"/>
  </p:sldIdLst>
  <p:sldSz cx="12192000" cy="6858000"/>
  <p:notesSz cx="6858000" cy="9144000"/>
  <p:custDataLst>
    <p:tags r:id="rId2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orient="horz" pos="278" userDrawn="1">
          <p15:clr>
            <a:srgbClr val="A4A3A4"/>
          </p15:clr>
        </p15:guide>
        <p15:guide id="3" orient="horz" pos="4042" userDrawn="1">
          <p15:clr>
            <a:srgbClr val="A4A3A4"/>
          </p15:clr>
        </p15:guide>
        <p15:guide id="4" orient="horz" pos="1162" userDrawn="1">
          <p15:clr>
            <a:srgbClr val="A4A3A4"/>
          </p15:clr>
        </p15:guide>
        <p15:guide id="5" orient="horz" pos="3974" userDrawn="1">
          <p15:clr>
            <a:srgbClr val="A4A3A4"/>
          </p15:clr>
        </p15:guide>
        <p15:guide id="6" orient="horz" pos="3816" userDrawn="1">
          <p15:clr>
            <a:srgbClr val="A4A3A4"/>
          </p15:clr>
        </p15:guide>
        <p15:guide id="7" orient="horz" pos="3022" userDrawn="1">
          <p15:clr>
            <a:srgbClr val="A4A3A4"/>
          </p15:clr>
        </p15:guide>
        <p15:guide id="8" orient="horz" pos="3135" userDrawn="1">
          <p15:clr>
            <a:srgbClr val="A4A3A4"/>
          </p15:clr>
        </p15:guide>
        <p15:guide id="9" orient="horz" pos="572" userDrawn="1">
          <p15:clr>
            <a:srgbClr val="A4A3A4"/>
          </p15:clr>
        </p15:guide>
        <p15:guide id="10" orient="horz" pos="1253" userDrawn="1">
          <p15:clr>
            <a:srgbClr val="A4A3A4"/>
          </p15:clr>
        </p15:guide>
        <p15:guide id="11" orient="horz" pos="2001" userDrawn="1">
          <p15:clr>
            <a:srgbClr val="A4A3A4"/>
          </p15:clr>
        </p15:guide>
        <p15:guide id="12" pos="3749" userDrawn="1">
          <p15:clr>
            <a:srgbClr val="A4A3A4"/>
          </p15:clr>
        </p15:guide>
        <p15:guide id="13" pos="363" userDrawn="1">
          <p15:clr>
            <a:srgbClr val="A4A3A4"/>
          </p15:clr>
        </p15:guide>
        <p15:guide id="14" pos="7317" userDrawn="1">
          <p15:clr>
            <a:srgbClr val="A4A3A4"/>
          </p15:clr>
        </p15:guide>
        <p15:guide id="15" pos="3900" userDrawn="1">
          <p15:clr>
            <a:srgbClr val="A4A3A4"/>
          </p15:clr>
        </p15:guide>
        <p15:guide id="16" pos="2752" userDrawn="1">
          <p15:clr>
            <a:srgbClr val="A4A3A4"/>
          </p15:clr>
        </p15:guide>
        <p15:guide id="17" pos="2569" userDrawn="1">
          <p15:clr>
            <a:srgbClr val="A4A3A4"/>
          </p15:clr>
        </p15:guide>
        <p15:guide id="18" pos="1541" userDrawn="1">
          <p15:clr>
            <a:srgbClr val="A4A3A4"/>
          </p15:clr>
        </p15:guide>
        <p15:guide id="19" pos="1360" userDrawn="1">
          <p15:clr>
            <a:srgbClr val="A4A3A4"/>
          </p15:clr>
        </p15:guide>
        <p15:guide id="20" pos="4928" userDrawn="1">
          <p15:clr>
            <a:srgbClr val="A4A3A4"/>
          </p15:clr>
        </p15:guide>
        <p15:guide id="21" pos="5111" userDrawn="1">
          <p15:clr>
            <a:srgbClr val="A4A3A4"/>
          </p15:clr>
        </p15:guide>
        <p15:guide id="22" pos="6139" userDrawn="1">
          <p15:clr>
            <a:srgbClr val="A4A3A4"/>
          </p15:clr>
        </p15:guide>
        <p15:guide id="23" pos="6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Lindqvist" initials="ML" lastIdx="3" clrIdx="0">
    <p:extLst>
      <p:ext uri="{19B8F6BF-5375-455C-9EA6-DF929625EA0E}">
        <p15:presenceInfo xmlns:p15="http://schemas.microsoft.com/office/powerpoint/2012/main" userId="S-1-5-21-2401176923-1108262827-754777720-17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7E"/>
    <a:srgbClr val="FFE57E"/>
    <a:srgbClr val="F0A5C3"/>
    <a:srgbClr val="7DC8F0"/>
    <a:srgbClr val="009FE4"/>
    <a:srgbClr val="D2E182"/>
    <a:srgbClr val="B0CB0B"/>
    <a:srgbClr val="FFB900"/>
    <a:srgbClr val="EBF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Objects="1" showGuides="1">
      <p:cViewPr varScale="1">
        <p:scale>
          <a:sx n="104" d="100"/>
          <a:sy n="104" d="100"/>
        </p:scale>
        <p:origin x="138" y="246"/>
      </p:cViewPr>
      <p:guideLst>
        <p:guide orient="horz" pos="2115"/>
        <p:guide orient="horz" pos="278"/>
        <p:guide orient="horz" pos="4042"/>
        <p:guide orient="horz" pos="1162"/>
        <p:guide orient="horz" pos="3974"/>
        <p:guide orient="horz" pos="3816"/>
        <p:guide orient="horz" pos="3022"/>
        <p:guide orient="horz" pos="3135"/>
        <p:guide orient="horz" pos="572"/>
        <p:guide orient="horz" pos="1253"/>
        <p:guide orient="horz" pos="2001"/>
        <p:guide pos="3749"/>
        <p:guide pos="363"/>
        <p:guide pos="7317"/>
        <p:guide pos="3900"/>
        <p:guide pos="2752"/>
        <p:guide pos="2569"/>
        <p:guide pos="1541"/>
        <p:guide pos="1360"/>
        <p:guide pos="4928"/>
        <p:guide pos="5111"/>
        <p:guide pos="6139"/>
        <p:guide pos="6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RPMI\Validering%20RPMI%202018\Analys\Netigate%20ihop%20med%20H50%20och%20Olycksfall%20(20190815)%20justera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RPMI\Validering%20RPMI%202018\Analys\Netigate%20ihop%20med%20H50%20och%20Olycksfall%20+%20med%20matchning%20injury%20till%20PMI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RPMI\Validering%20RPMI%202018\Analys\Netigate%20ihop%20med%20H50%20och%20Olycksfall%20+%20med%20matchning%20injury%20till%20PM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RPMI\Validering%20RPMI%202018\Analys\Netigate%20ihop%20med%20H50%20och%20Olycksfall%20+%20med%20matchning%20injury%20till%20PM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RPMI\Validering%20RPMI%202018\Analys\Netigate%20ihop%20med%20H50%20och%20Olycksfall%20+%20med%20matchning%20injury%20till%20PM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RPMI\Validering%20RPMI%202018\Analys\Netigate%20ihop%20med%20H50%20och%20Olycksfall%20+%20med%20matchning%20injury%20till%20PM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RPMI\Validering%20RPMI%202018\Analys\Netigate%20ihop%20med%20H50%20och%20Olycksfall%20+%20med%20matchning%20injury%20till%20PM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RPMI\Validering%20RPMI%202018\Analys\Netigate%20ihop%20med%20H50%20och%20Olycksfall%20+%20med%20matchning%20injury%20till%20PM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RPMI\Validering%20RPMI%202018\Analys\Netigate%20ihop%20med%20H50%20och%20Olycksfall%20+%20med%20matchning%20injury%20till%20PM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RPMI\Validering%20RPMI%202018\Analys\Netigate%20ihop%20med%20H50%20och%20Olycksfall%20+%20med%20matchning%20injury%20till%20PMI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Tabeller!$B$11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Tabeller!$A$12:$A$16</c:f>
              <c:strCache>
                <c:ptCount val="5"/>
                <c:pt idx="0">
                  <c:v>Bil</c:v>
                </c:pt>
                <c:pt idx="1">
                  <c:v>Cykel-motorfordon</c:v>
                </c:pt>
                <c:pt idx="2">
                  <c:v>Cykel-singel</c:v>
                </c:pt>
                <c:pt idx="3">
                  <c:v>Fotgängare-motorfordon</c:v>
                </c:pt>
                <c:pt idx="4">
                  <c:v>MC/moped</c:v>
                </c:pt>
              </c:strCache>
            </c:strRef>
          </c:cat>
          <c:val>
            <c:numRef>
              <c:f>Tabeller!$B$12:$B$16</c:f>
              <c:numCache>
                <c:formatCode>0%</c:formatCode>
                <c:ptCount val="5"/>
                <c:pt idx="0">
                  <c:v>0.8659730722154223</c:v>
                </c:pt>
                <c:pt idx="1">
                  <c:v>0.76923076923076927</c:v>
                </c:pt>
                <c:pt idx="2">
                  <c:v>0.8232323232323232</c:v>
                </c:pt>
                <c:pt idx="3">
                  <c:v>0.83333333333333337</c:v>
                </c:pt>
                <c:pt idx="4">
                  <c:v>0.921875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5E-483C-A8A4-17FE0769C75F}"/>
            </c:ext>
          </c:extLst>
        </c:ser>
        <c:ser>
          <c:idx val="1"/>
          <c:order val="1"/>
          <c:tx>
            <c:strRef>
              <c:f>Tabeller!$C$11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Tabeller!$A$12:$A$16</c:f>
              <c:strCache>
                <c:ptCount val="5"/>
                <c:pt idx="0">
                  <c:v>Bil</c:v>
                </c:pt>
                <c:pt idx="1">
                  <c:v>Cykel-motorfordon</c:v>
                </c:pt>
                <c:pt idx="2">
                  <c:v>Cykel-singel</c:v>
                </c:pt>
                <c:pt idx="3">
                  <c:v>Fotgängare-motorfordon</c:v>
                </c:pt>
                <c:pt idx="4">
                  <c:v>MC/moped</c:v>
                </c:pt>
              </c:strCache>
            </c:strRef>
          </c:cat>
          <c:val>
            <c:numRef>
              <c:f>Tabeller!$C$12:$C$16</c:f>
              <c:numCache>
                <c:formatCode>0%</c:formatCode>
                <c:ptCount val="5"/>
                <c:pt idx="0">
                  <c:v>0.13402692778457773</c:v>
                </c:pt>
                <c:pt idx="1">
                  <c:v>0.23076923076923078</c:v>
                </c:pt>
                <c:pt idx="2">
                  <c:v>0.17676767676767677</c:v>
                </c:pt>
                <c:pt idx="3">
                  <c:v>0.16666666666666666</c:v>
                </c:pt>
                <c:pt idx="4">
                  <c:v>7.8125E-2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5E-483C-A8A4-17FE0769C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83122056"/>
        <c:axId val="583121400"/>
      </c:barChart>
      <c:catAx>
        <c:axId val="583122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3121400"/>
        <c:crosses val="autoZero"/>
        <c:auto val="1"/>
        <c:lblAlgn val="ctr"/>
        <c:lblOffset val="100"/>
        <c:noMultiLvlLbl val="0"/>
      </c:catAx>
      <c:valAx>
        <c:axId val="583121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3122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'Fysisk aktivitet'!$M$102</c:f>
              <c:strCache>
                <c:ptCount val="1"/>
                <c:pt idx="0">
                  <c:v>60- år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'Fysisk aktivitet'!$L$103:$L$106</c:f>
              <c:strCache>
                <c:ptCount val="4"/>
                <c:pt idx="0">
                  <c:v>Stillasittande fritid</c:v>
                </c:pt>
                <c:pt idx="1">
                  <c:v> Någon fysisk aktivitet på fritiden under minst 4 timmar per vecka</c:v>
                </c:pt>
                <c:pt idx="2">
                  <c:v>Regelbunden måttlig fysisk aktivitet och träning under minst 2 till 3 timmar per vecka </c:v>
                </c:pt>
                <c:pt idx="3">
                  <c:v>Regelbunden hård träning och tävlingsidrott (aktivitet med hög intensitet)</c:v>
                </c:pt>
              </c:strCache>
            </c:strRef>
          </c:cat>
          <c:val>
            <c:numRef>
              <c:f>'Fysisk aktivitet'!$M$103:$M$106</c:f>
              <c:numCache>
                <c:formatCode>0%</c:formatCode>
                <c:ptCount val="4"/>
                <c:pt idx="0">
                  <c:v>0.05</c:v>
                </c:pt>
                <c:pt idx="1">
                  <c:v>0.37</c:v>
                </c:pt>
                <c:pt idx="2">
                  <c:v>0.51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8-43A0-87FE-795E8F3FDA52}"/>
            </c:ext>
          </c:extLst>
        </c:ser>
        <c:ser>
          <c:idx val="1"/>
          <c:order val="1"/>
          <c:tx>
            <c:strRef>
              <c:f>'Fysisk aktivitet'!$N$102</c:f>
              <c:strCache>
                <c:ptCount val="1"/>
                <c:pt idx="0">
                  <c:v>35-59 år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'Fysisk aktivitet'!$L$103:$L$106</c:f>
              <c:strCache>
                <c:ptCount val="4"/>
                <c:pt idx="0">
                  <c:v>Stillasittande fritid</c:v>
                </c:pt>
                <c:pt idx="1">
                  <c:v> Någon fysisk aktivitet på fritiden under minst 4 timmar per vecka</c:v>
                </c:pt>
                <c:pt idx="2">
                  <c:v>Regelbunden måttlig fysisk aktivitet och träning under minst 2 till 3 timmar per vecka </c:v>
                </c:pt>
                <c:pt idx="3">
                  <c:v>Regelbunden hård träning och tävlingsidrott (aktivitet med hög intensitet)</c:v>
                </c:pt>
              </c:strCache>
            </c:strRef>
          </c:cat>
          <c:val>
            <c:numRef>
              <c:f>'Fysisk aktivitet'!$N$103:$N$106</c:f>
              <c:numCache>
                <c:formatCode>0%</c:formatCode>
                <c:ptCount val="4"/>
                <c:pt idx="0">
                  <c:v>0.05</c:v>
                </c:pt>
                <c:pt idx="1">
                  <c:v>0.36</c:v>
                </c:pt>
                <c:pt idx="2">
                  <c:v>0.52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88-43A0-87FE-795E8F3FDA52}"/>
            </c:ext>
          </c:extLst>
        </c:ser>
        <c:ser>
          <c:idx val="2"/>
          <c:order val="2"/>
          <c:tx>
            <c:strRef>
              <c:f>'Fysisk aktivitet'!$O$102</c:f>
              <c:strCache>
                <c:ptCount val="1"/>
                <c:pt idx="0">
                  <c:v>10-34 år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'Fysisk aktivitet'!$L$103:$L$106</c:f>
              <c:strCache>
                <c:ptCount val="4"/>
                <c:pt idx="0">
                  <c:v>Stillasittande fritid</c:v>
                </c:pt>
                <c:pt idx="1">
                  <c:v> Någon fysisk aktivitet på fritiden under minst 4 timmar per vecka</c:v>
                </c:pt>
                <c:pt idx="2">
                  <c:v>Regelbunden måttlig fysisk aktivitet och träning under minst 2 till 3 timmar per vecka </c:v>
                </c:pt>
                <c:pt idx="3">
                  <c:v>Regelbunden hård träning och tävlingsidrott (aktivitet med hög intensitet)</c:v>
                </c:pt>
              </c:strCache>
            </c:strRef>
          </c:cat>
          <c:val>
            <c:numRef>
              <c:f>'Fysisk aktivitet'!$O$103:$O$106</c:f>
              <c:numCache>
                <c:formatCode>0%</c:formatCode>
                <c:ptCount val="4"/>
                <c:pt idx="0">
                  <c:v>0.04</c:v>
                </c:pt>
                <c:pt idx="1">
                  <c:v>0.24</c:v>
                </c:pt>
                <c:pt idx="2">
                  <c:v>0.52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88-43A0-87FE-795E8F3FDA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4312736"/>
        <c:axId val="754313064"/>
      </c:barChart>
      <c:catAx>
        <c:axId val="754312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4313064"/>
        <c:crosses val="autoZero"/>
        <c:auto val="1"/>
        <c:lblAlgn val="ctr"/>
        <c:lblOffset val="100"/>
        <c:noMultiLvlLbl val="0"/>
      </c:catAx>
      <c:valAx>
        <c:axId val="754313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4312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Tabeller!$T$20</c:f>
              <c:strCache>
                <c:ptCount val="1"/>
                <c:pt idx="0">
                  <c:v>Bil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Tabeller!$U$19:$AB$19</c:f>
              <c:strCache>
                <c:ptCount val="8"/>
                <c:pt idx="0">
                  <c:v>Huvud</c:v>
                </c:pt>
                <c:pt idx="1">
                  <c:v>Nacke</c:v>
                </c:pt>
                <c:pt idx="2">
                  <c:v>Bröstrygg</c:v>
                </c:pt>
                <c:pt idx="3">
                  <c:v>Ländrygg</c:v>
                </c:pt>
                <c:pt idx="4">
                  <c:v>Bröstkorg</c:v>
                </c:pt>
                <c:pt idx="5">
                  <c:v>Arm</c:v>
                </c:pt>
                <c:pt idx="6">
                  <c:v>Buk bål</c:v>
                </c:pt>
                <c:pt idx="7">
                  <c:v>Ben</c:v>
                </c:pt>
              </c:strCache>
            </c:strRef>
          </c:cat>
          <c:val>
            <c:numRef>
              <c:f>Tabeller!$U$20:$AB$20</c:f>
              <c:numCache>
                <c:formatCode>0.0%</c:formatCode>
                <c:ptCount val="8"/>
                <c:pt idx="0">
                  <c:v>0.32293577981651378</c:v>
                </c:pt>
                <c:pt idx="1">
                  <c:v>0.6477064220183486</c:v>
                </c:pt>
                <c:pt idx="2">
                  <c:v>0.35902140672782873</c:v>
                </c:pt>
                <c:pt idx="3">
                  <c:v>0.27339449541284405</c:v>
                </c:pt>
                <c:pt idx="4">
                  <c:v>8.5626911314984705E-2</c:v>
                </c:pt>
                <c:pt idx="5">
                  <c:v>0.47339449541284406</c:v>
                </c:pt>
                <c:pt idx="6">
                  <c:v>2.3241590214067277E-2</c:v>
                </c:pt>
                <c:pt idx="7">
                  <c:v>0.26177370030581038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16-4796-8D88-92F2F2F6F97E}"/>
            </c:ext>
          </c:extLst>
        </c:ser>
        <c:ser>
          <c:idx val="1"/>
          <c:order val="1"/>
          <c:tx>
            <c:strRef>
              <c:f>Tabeller!$T$21</c:f>
              <c:strCache>
                <c:ptCount val="1"/>
                <c:pt idx="0">
                  <c:v>Cykel-motorfordon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Tabeller!$U$19:$AB$19</c:f>
              <c:strCache>
                <c:ptCount val="8"/>
                <c:pt idx="0">
                  <c:v>Huvud</c:v>
                </c:pt>
                <c:pt idx="1">
                  <c:v>Nacke</c:v>
                </c:pt>
                <c:pt idx="2">
                  <c:v>Bröstrygg</c:v>
                </c:pt>
                <c:pt idx="3">
                  <c:v>Ländrygg</c:v>
                </c:pt>
                <c:pt idx="4">
                  <c:v>Bröstkorg</c:v>
                </c:pt>
                <c:pt idx="5">
                  <c:v>Arm</c:v>
                </c:pt>
                <c:pt idx="6">
                  <c:v>Buk bål</c:v>
                </c:pt>
                <c:pt idx="7">
                  <c:v>Ben</c:v>
                </c:pt>
              </c:strCache>
            </c:strRef>
          </c:cat>
          <c:val>
            <c:numRef>
              <c:f>Tabeller!$U$21:$AB$21</c:f>
              <c:numCache>
                <c:formatCode>0.0%</c:formatCode>
                <c:ptCount val="8"/>
                <c:pt idx="0">
                  <c:v>0.13461538461538461</c:v>
                </c:pt>
                <c:pt idx="1">
                  <c:v>0.18269230769230768</c:v>
                </c:pt>
                <c:pt idx="2">
                  <c:v>7.6923076923076927E-2</c:v>
                </c:pt>
                <c:pt idx="3">
                  <c:v>0.11538461538461539</c:v>
                </c:pt>
                <c:pt idx="4">
                  <c:v>3.8461538461538464E-2</c:v>
                </c:pt>
                <c:pt idx="5">
                  <c:v>0.33653846153846156</c:v>
                </c:pt>
                <c:pt idx="6">
                  <c:v>0</c:v>
                </c:pt>
                <c:pt idx="7">
                  <c:v>0.32692307692307693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16-4796-8D88-92F2F2F6F97E}"/>
            </c:ext>
          </c:extLst>
        </c:ser>
        <c:ser>
          <c:idx val="2"/>
          <c:order val="2"/>
          <c:tx>
            <c:strRef>
              <c:f>Tabeller!$T$22</c:f>
              <c:strCache>
                <c:ptCount val="1"/>
                <c:pt idx="0">
                  <c:v>Cykel-singel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Tabeller!$U$19:$AB$19</c:f>
              <c:strCache>
                <c:ptCount val="8"/>
                <c:pt idx="0">
                  <c:v>Huvud</c:v>
                </c:pt>
                <c:pt idx="1">
                  <c:v>Nacke</c:v>
                </c:pt>
                <c:pt idx="2">
                  <c:v>Bröstrygg</c:v>
                </c:pt>
                <c:pt idx="3">
                  <c:v>Ländrygg</c:v>
                </c:pt>
                <c:pt idx="4">
                  <c:v>Bröstkorg</c:v>
                </c:pt>
                <c:pt idx="5">
                  <c:v>Arm</c:v>
                </c:pt>
                <c:pt idx="6">
                  <c:v>Buk bål</c:v>
                </c:pt>
                <c:pt idx="7">
                  <c:v>Ben</c:v>
                </c:pt>
              </c:strCache>
            </c:strRef>
          </c:cat>
          <c:val>
            <c:numRef>
              <c:f>Tabeller!$U$22:$AB$22</c:f>
              <c:numCache>
                <c:formatCode>0.0%</c:formatCode>
                <c:ptCount val="8"/>
                <c:pt idx="0">
                  <c:v>0.12121212121212122</c:v>
                </c:pt>
                <c:pt idx="1">
                  <c:v>0.17676767676767677</c:v>
                </c:pt>
                <c:pt idx="2">
                  <c:v>6.0606060606060608E-2</c:v>
                </c:pt>
                <c:pt idx="3">
                  <c:v>9.0909090909090912E-2</c:v>
                </c:pt>
                <c:pt idx="4">
                  <c:v>1.5151515151515152E-2</c:v>
                </c:pt>
                <c:pt idx="5">
                  <c:v>0.47474747474747475</c:v>
                </c:pt>
                <c:pt idx="6">
                  <c:v>1.0101010101010102E-2</c:v>
                </c:pt>
                <c:pt idx="7">
                  <c:v>0.29292929292929293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16-4796-8D88-92F2F2F6F97E}"/>
            </c:ext>
          </c:extLst>
        </c:ser>
        <c:ser>
          <c:idx val="3"/>
          <c:order val="3"/>
          <c:tx>
            <c:strRef>
              <c:f>Tabeller!$T$23</c:f>
              <c:strCache>
                <c:ptCount val="1"/>
                <c:pt idx="0">
                  <c:v>Fotgängare-motorfordon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Tabeller!$U$19:$AB$19</c:f>
              <c:strCache>
                <c:ptCount val="8"/>
                <c:pt idx="0">
                  <c:v>Huvud</c:v>
                </c:pt>
                <c:pt idx="1">
                  <c:v>Nacke</c:v>
                </c:pt>
                <c:pt idx="2">
                  <c:v>Bröstrygg</c:v>
                </c:pt>
                <c:pt idx="3">
                  <c:v>Ländrygg</c:v>
                </c:pt>
                <c:pt idx="4">
                  <c:v>Bröstkorg</c:v>
                </c:pt>
                <c:pt idx="5">
                  <c:v>Arm</c:v>
                </c:pt>
                <c:pt idx="6">
                  <c:v>Buk bål</c:v>
                </c:pt>
                <c:pt idx="7">
                  <c:v>Ben</c:v>
                </c:pt>
              </c:strCache>
            </c:strRef>
          </c:cat>
          <c:val>
            <c:numRef>
              <c:f>Tabeller!$U$23:$AB$23</c:f>
              <c:numCache>
                <c:formatCode>0.0%</c:formatCode>
                <c:ptCount val="8"/>
                <c:pt idx="0">
                  <c:v>0.125</c:v>
                </c:pt>
                <c:pt idx="1">
                  <c:v>0.125</c:v>
                </c:pt>
                <c:pt idx="2">
                  <c:v>0.125</c:v>
                </c:pt>
                <c:pt idx="3">
                  <c:v>0.25</c:v>
                </c:pt>
                <c:pt idx="4">
                  <c:v>0</c:v>
                </c:pt>
                <c:pt idx="5">
                  <c:v>0.5</c:v>
                </c:pt>
                <c:pt idx="6">
                  <c:v>0</c:v>
                </c:pt>
                <c:pt idx="7">
                  <c:v>0.41666666666666669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16-4796-8D88-92F2F2F6F97E}"/>
            </c:ext>
          </c:extLst>
        </c:ser>
        <c:ser>
          <c:idx val="4"/>
          <c:order val="4"/>
          <c:tx>
            <c:strRef>
              <c:f>Tabeller!$T$24</c:f>
              <c:strCache>
                <c:ptCount val="1"/>
                <c:pt idx="0">
                  <c:v>MC/moped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Tabeller!$U$19:$AB$19</c:f>
              <c:strCache>
                <c:ptCount val="8"/>
                <c:pt idx="0">
                  <c:v>Huvud</c:v>
                </c:pt>
                <c:pt idx="1">
                  <c:v>Nacke</c:v>
                </c:pt>
                <c:pt idx="2">
                  <c:v>Bröstrygg</c:v>
                </c:pt>
                <c:pt idx="3">
                  <c:v>Ländrygg</c:v>
                </c:pt>
                <c:pt idx="4">
                  <c:v>Bröstkorg</c:v>
                </c:pt>
                <c:pt idx="5">
                  <c:v>Arm</c:v>
                </c:pt>
                <c:pt idx="6">
                  <c:v>Buk bål</c:v>
                </c:pt>
                <c:pt idx="7">
                  <c:v>Ben</c:v>
                </c:pt>
              </c:strCache>
            </c:strRef>
          </c:cat>
          <c:val>
            <c:numRef>
              <c:f>Tabeller!$U$24:$AB$24</c:f>
              <c:numCache>
                <c:formatCode>0.0%</c:formatCode>
                <c:ptCount val="8"/>
                <c:pt idx="0">
                  <c:v>0.140625</c:v>
                </c:pt>
                <c:pt idx="1">
                  <c:v>0.28125</c:v>
                </c:pt>
                <c:pt idx="2">
                  <c:v>0.171875</c:v>
                </c:pt>
                <c:pt idx="3">
                  <c:v>0.1875</c:v>
                </c:pt>
                <c:pt idx="4">
                  <c:v>4.6875E-2</c:v>
                </c:pt>
                <c:pt idx="5">
                  <c:v>0.390625</c:v>
                </c:pt>
                <c:pt idx="6">
                  <c:v>0</c:v>
                </c:pt>
                <c:pt idx="7">
                  <c:v>0.625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16-4796-8D88-92F2F2F6F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20719352"/>
        <c:axId val="820719680"/>
      </c:barChart>
      <c:catAx>
        <c:axId val="820719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20719680"/>
        <c:crosses val="autoZero"/>
        <c:auto val="1"/>
        <c:lblAlgn val="ctr"/>
        <c:lblOffset val="100"/>
        <c:noMultiLvlLbl val="0"/>
      </c:catAx>
      <c:valAx>
        <c:axId val="82071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20719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Tabeller!$C$58:$L$58</c:f>
              <c:strCache>
                <c:ptCount val="10"/>
                <c:pt idx="0">
                  <c:v>Huvud</c:v>
                </c:pt>
                <c:pt idx="1">
                  <c:v>Nacke</c:v>
                </c:pt>
                <c:pt idx="2">
                  <c:v>Ansikte</c:v>
                </c:pt>
                <c:pt idx="3">
                  <c:v>Bröstkorg</c:v>
                </c:pt>
                <c:pt idx="4">
                  <c:v>Bröstrygg</c:v>
                </c:pt>
                <c:pt idx="5">
                  <c:v>Arm</c:v>
                </c:pt>
                <c:pt idx="6">
                  <c:v>Ben</c:v>
                </c:pt>
                <c:pt idx="7">
                  <c:v>Buk</c:v>
                </c:pt>
                <c:pt idx="8">
                  <c:v>Ländrygg</c:v>
                </c:pt>
                <c:pt idx="9">
                  <c:v>Ytliga hudskador</c:v>
                </c:pt>
              </c:strCache>
            </c:strRef>
          </c:cat>
          <c:val>
            <c:numRef>
              <c:f>Tabeller!$C$62:$L$62</c:f>
              <c:numCache>
                <c:formatCode>0.0%</c:formatCode>
                <c:ptCount val="10"/>
                <c:pt idx="0">
                  <c:v>0.15231788079470199</c:v>
                </c:pt>
                <c:pt idx="1">
                  <c:v>7.2847682119205295E-2</c:v>
                </c:pt>
                <c:pt idx="2">
                  <c:v>9.9337748344370865E-3</c:v>
                </c:pt>
                <c:pt idx="3">
                  <c:v>3.3112582781456956E-2</c:v>
                </c:pt>
                <c:pt idx="4">
                  <c:v>3.9735099337748346E-2</c:v>
                </c:pt>
                <c:pt idx="5">
                  <c:v>0.42715231788079472</c:v>
                </c:pt>
                <c:pt idx="6">
                  <c:v>0.31125827814569534</c:v>
                </c:pt>
                <c:pt idx="7">
                  <c:v>0</c:v>
                </c:pt>
                <c:pt idx="8">
                  <c:v>3.3112582781456956E-2</c:v>
                </c:pt>
                <c:pt idx="9">
                  <c:v>2.9801324503311258E-2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C7-4269-88CD-F8C2D4042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64705376"/>
        <c:axId val="764701440"/>
      </c:barChart>
      <c:catAx>
        <c:axId val="76470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4701440"/>
        <c:crosses val="autoZero"/>
        <c:auto val="1"/>
        <c:lblAlgn val="ctr"/>
        <c:lblOffset val="100"/>
        <c:noMultiLvlLbl val="0"/>
      </c:catAx>
      <c:valAx>
        <c:axId val="764701440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4705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cat>
            <c:strRef>
              <c:f>Tabeller!$C$58:$L$58</c:f>
              <c:strCache>
                <c:ptCount val="10"/>
                <c:pt idx="0">
                  <c:v>Huvud</c:v>
                </c:pt>
                <c:pt idx="1">
                  <c:v>Nacke</c:v>
                </c:pt>
                <c:pt idx="2">
                  <c:v>Ansikte</c:v>
                </c:pt>
                <c:pt idx="3">
                  <c:v>Bröstkorg</c:v>
                </c:pt>
                <c:pt idx="4">
                  <c:v>Bröstrygg</c:v>
                </c:pt>
                <c:pt idx="5">
                  <c:v>Arm</c:v>
                </c:pt>
                <c:pt idx="6">
                  <c:v>Ben</c:v>
                </c:pt>
                <c:pt idx="7">
                  <c:v>Buk</c:v>
                </c:pt>
                <c:pt idx="8">
                  <c:v>Ländrygg</c:v>
                </c:pt>
                <c:pt idx="9">
                  <c:v>Ytliga hudskador</c:v>
                </c:pt>
              </c:strCache>
            </c:strRef>
          </c:cat>
          <c:val>
            <c:numRef>
              <c:f>Tabeller!$C$59:$L$59</c:f>
              <c:numCache>
                <c:formatCode>0.0%</c:formatCode>
                <c:ptCount val="10"/>
                <c:pt idx="0">
                  <c:v>3.1804281345565746E-2</c:v>
                </c:pt>
                <c:pt idx="1">
                  <c:v>0.6978593272171254</c:v>
                </c:pt>
                <c:pt idx="2">
                  <c:v>1.345565749235474E-2</c:v>
                </c:pt>
                <c:pt idx="3">
                  <c:v>1.345565749235474E-2</c:v>
                </c:pt>
                <c:pt idx="4">
                  <c:v>5.1987767584097858E-2</c:v>
                </c:pt>
                <c:pt idx="5">
                  <c:v>0.12782874617737003</c:v>
                </c:pt>
                <c:pt idx="6">
                  <c:v>0.12110091743119267</c:v>
                </c:pt>
                <c:pt idx="7">
                  <c:v>1.834862385321101E-3</c:v>
                </c:pt>
                <c:pt idx="8">
                  <c:v>7.155963302752294E-2</c:v>
                </c:pt>
                <c:pt idx="9">
                  <c:v>2.4464831804281344E-3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2B-4B93-BDD1-5AD5E46E91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4208296"/>
        <c:axId val="894210592"/>
      </c:barChart>
      <c:catAx>
        <c:axId val="894208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94210592"/>
        <c:crosses val="autoZero"/>
        <c:auto val="1"/>
        <c:lblAlgn val="ctr"/>
        <c:lblOffset val="100"/>
        <c:noMultiLvlLbl val="0"/>
      </c:catAx>
      <c:valAx>
        <c:axId val="894210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94208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Tabeller!$B$50:$L$50</c:f>
              <c:strCache>
                <c:ptCount val="11"/>
                <c:pt idx="0">
                  <c:v>Totalt</c:v>
                </c:pt>
                <c:pt idx="1">
                  <c:v>head PMI</c:v>
                </c:pt>
                <c:pt idx="2">
                  <c:v>cervical_spine PMI</c:v>
                </c:pt>
                <c:pt idx="3">
                  <c:v>face PMI</c:v>
                </c:pt>
                <c:pt idx="4">
                  <c:v>thorax PMI</c:v>
                </c:pt>
                <c:pt idx="5">
                  <c:v>thoracal PMI</c:v>
                </c:pt>
                <c:pt idx="6">
                  <c:v>u_extremities PMI</c:v>
                </c:pt>
                <c:pt idx="7">
                  <c:v>l_extremities PMI</c:v>
                </c:pt>
                <c:pt idx="8">
                  <c:v>abdomen PMI</c:v>
                </c:pt>
                <c:pt idx="9">
                  <c:v>lumbar PMI</c:v>
                </c:pt>
                <c:pt idx="10">
                  <c:v>external PMI</c:v>
                </c:pt>
              </c:strCache>
            </c:strRef>
          </c:cat>
          <c:val>
            <c:numRef>
              <c:f>Tabeller!$B$57:$L$57</c:f>
              <c:numCache>
                <c:formatCode>0.0%</c:formatCode>
                <c:ptCount val="11"/>
                <c:pt idx="0">
                  <c:v>0.85827160493827159</c:v>
                </c:pt>
                <c:pt idx="1">
                  <c:v>0.90196078431372551</c:v>
                </c:pt>
                <c:pt idx="2">
                  <c:v>0.89473684210526316</c:v>
                </c:pt>
                <c:pt idx="3">
                  <c:v>0.96</c:v>
                </c:pt>
                <c:pt idx="4">
                  <c:v>0.90625</c:v>
                </c:pt>
                <c:pt idx="5">
                  <c:v>0.85436893203883491</c:v>
                </c:pt>
                <c:pt idx="6">
                  <c:v>0.76943699731903481</c:v>
                </c:pt>
                <c:pt idx="7">
                  <c:v>0.84592145015105735</c:v>
                </c:pt>
                <c:pt idx="8">
                  <c:v>0.66666666666666663</c:v>
                </c:pt>
                <c:pt idx="9">
                  <c:v>0.88461538461538458</c:v>
                </c:pt>
                <c:pt idx="10">
                  <c:v>0.92307692307692313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81-4AAF-9E76-DD82BF5BF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6565448"/>
        <c:axId val="586565776"/>
      </c:barChart>
      <c:catAx>
        <c:axId val="586565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6565776"/>
        <c:crosses val="autoZero"/>
        <c:auto val="1"/>
        <c:lblAlgn val="ctr"/>
        <c:lblOffset val="100"/>
        <c:noMultiLvlLbl val="0"/>
      </c:catAx>
      <c:valAx>
        <c:axId val="58656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6565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Tabeller!$F$12</c:f>
              <c:strCache>
                <c:ptCount val="1"/>
                <c:pt idx="0">
                  <c:v>Bil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Tabeller!$G$11:$K$11</c:f>
              <c:strCache>
                <c:ptCount val="5"/>
                <c:pt idx="0">
                  <c:v>Mycket bra</c:v>
                </c:pt>
                <c:pt idx="1">
                  <c:v>Bra</c:v>
                </c:pt>
                <c:pt idx="2">
                  <c:v>Någorlunda</c:v>
                </c:pt>
                <c:pt idx="3">
                  <c:v>Dåligt</c:v>
                </c:pt>
                <c:pt idx="4">
                  <c:v>Mycket dåligt</c:v>
                </c:pt>
              </c:strCache>
            </c:strRef>
          </c:cat>
          <c:val>
            <c:numRef>
              <c:f>Tabeller!$G$12:$K$12</c:f>
              <c:numCache>
                <c:formatCode>0%</c:formatCode>
                <c:ptCount val="5"/>
                <c:pt idx="0">
                  <c:v>4.2372881355932202E-2</c:v>
                </c:pt>
                <c:pt idx="1">
                  <c:v>0.24576271186440679</c:v>
                </c:pt>
                <c:pt idx="2">
                  <c:v>0.43290960451977401</c:v>
                </c:pt>
                <c:pt idx="3">
                  <c:v>0.20903954802259886</c:v>
                </c:pt>
                <c:pt idx="4">
                  <c:v>6.9209039548022599E-2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B-4C1F-835D-B565C2C3B09C}"/>
            </c:ext>
          </c:extLst>
        </c:ser>
        <c:ser>
          <c:idx val="1"/>
          <c:order val="1"/>
          <c:tx>
            <c:strRef>
              <c:f>Tabeller!$F$13</c:f>
              <c:strCache>
                <c:ptCount val="1"/>
                <c:pt idx="0">
                  <c:v>Cykel-motorfordon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Tabeller!$G$11:$K$11</c:f>
              <c:strCache>
                <c:ptCount val="5"/>
                <c:pt idx="0">
                  <c:v>Mycket bra</c:v>
                </c:pt>
                <c:pt idx="1">
                  <c:v>Bra</c:v>
                </c:pt>
                <c:pt idx="2">
                  <c:v>Någorlunda</c:v>
                </c:pt>
                <c:pt idx="3">
                  <c:v>Dåligt</c:v>
                </c:pt>
                <c:pt idx="4">
                  <c:v>Mycket dåligt</c:v>
                </c:pt>
              </c:strCache>
            </c:strRef>
          </c:cat>
          <c:val>
            <c:numRef>
              <c:f>Tabeller!$G$13:$K$13</c:f>
              <c:numCache>
                <c:formatCode>0%</c:formatCode>
                <c:ptCount val="5"/>
                <c:pt idx="0">
                  <c:v>7.4999999999999997E-2</c:v>
                </c:pt>
                <c:pt idx="1">
                  <c:v>0.45</c:v>
                </c:pt>
                <c:pt idx="2">
                  <c:v>0.38750000000000001</c:v>
                </c:pt>
                <c:pt idx="3">
                  <c:v>7.4999999999999997E-2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B-4C1F-835D-B565C2C3B09C}"/>
            </c:ext>
          </c:extLst>
        </c:ser>
        <c:ser>
          <c:idx val="2"/>
          <c:order val="2"/>
          <c:tx>
            <c:strRef>
              <c:f>Tabeller!$F$14</c:f>
              <c:strCache>
                <c:ptCount val="1"/>
                <c:pt idx="0">
                  <c:v>Cykel-singel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Tabeller!$G$11:$K$11</c:f>
              <c:strCache>
                <c:ptCount val="5"/>
                <c:pt idx="0">
                  <c:v>Mycket bra</c:v>
                </c:pt>
                <c:pt idx="1">
                  <c:v>Bra</c:v>
                </c:pt>
                <c:pt idx="2">
                  <c:v>Någorlunda</c:v>
                </c:pt>
                <c:pt idx="3">
                  <c:v>Dåligt</c:v>
                </c:pt>
                <c:pt idx="4">
                  <c:v>Mycket dåligt</c:v>
                </c:pt>
              </c:strCache>
            </c:strRef>
          </c:cat>
          <c:val>
            <c:numRef>
              <c:f>Tabeller!$G$14:$K$14</c:f>
              <c:numCache>
                <c:formatCode>0%</c:formatCode>
                <c:ptCount val="5"/>
                <c:pt idx="0">
                  <c:v>8.5889570552147243E-2</c:v>
                </c:pt>
                <c:pt idx="1">
                  <c:v>0.35582822085889571</c:v>
                </c:pt>
                <c:pt idx="2">
                  <c:v>0.3619631901840491</c:v>
                </c:pt>
                <c:pt idx="3">
                  <c:v>0.14723926380368099</c:v>
                </c:pt>
                <c:pt idx="4">
                  <c:v>4.9079754601226995E-2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9B-4C1F-835D-B565C2C3B09C}"/>
            </c:ext>
          </c:extLst>
        </c:ser>
        <c:ser>
          <c:idx val="3"/>
          <c:order val="3"/>
          <c:tx>
            <c:strRef>
              <c:f>Tabeller!$F$15</c:f>
              <c:strCache>
                <c:ptCount val="1"/>
                <c:pt idx="0">
                  <c:v>Fotgängare-motorfordon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Tabeller!$G$11:$K$11</c:f>
              <c:strCache>
                <c:ptCount val="5"/>
                <c:pt idx="0">
                  <c:v>Mycket bra</c:v>
                </c:pt>
                <c:pt idx="1">
                  <c:v>Bra</c:v>
                </c:pt>
                <c:pt idx="2">
                  <c:v>Någorlunda</c:v>
                </c:pt>
                <c:pt idx="3">
                  <c:v>Dåligt</c:v>
                </c:pt>
                <c:pt idx="4">
                  <c:v>Mycket dåligt</c:v>
                </c:pt>
              </c:strCache>
            </c:strRef>
          </c:cat>
          <c:val>
            <c:numRef>
              <c:f>Tabeller!$G$15:$K$15</c:f>
              <c:numCache>
                <c:formatCode>0%</c:formatCode>
                <c:ptCount val="5"/>
                <c:pt idx="0">
                  <c:v>0</c:v>
                </c:pt>
                <c:pt idx="1">
                  <c:v>0.35</c:v>
                </c:pt>
                <c:pt idx="2">
                  <c:v>0.55000000000000004</c:v>
                </c:pt>
                <c:pt idx="3">
                  <c:v>0.1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9B-4C1F-835D-B565C2C3B09C}"/>
            </c:ext>
          </c:extLst>
        </c:ser>
        <c:ser>
          <c:idx val="4"/>
          <c:order val="4"/>
          <c:tx>
            <c:strRef>
              <c:f>Tabeller!$F$16</c:f>
              <c:strCache>
                <c:ptCount val="1"/>
                <c:pt idx="0">
                  <c:v>MC/moped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Tabeller!$G$11:$K$11</c:f>
              <c:strCache>
                <c:ptCount val="5"/>
                <c:pt idx="0">
                  <c:v>Mycket bra</c:v>
                </c:pt>
                <c:pt idx="1">
                  <c:v>Bra</c:v>
                </c:pt>
                <c:pt idx="2">
                  <c:v>Någorlunda</c:v>
                </c:pt>
                <c:pt idx="3">
                  <c:v>Dåligt</c:v>
                </c:pt>
                <c:pt idx="4">
                  <c:v>Mycket dåligt</c:v>
                </c:pt>
              </c:strCache>
            </c:strRef>
          </c:cat>
          <c:val>
            <c:numRef>
              <c:f>Tabeller!$G$16:$K$16</c:f>
              <c:numCache>
                <c:formatCode>0%</c:formatCode>
                <c:ptCount val="5"/>
                <c:pt idx="0">
                  <c:v>0.2</c:v>
                </c:pt>
                <c:pt idx="1">
                  <c:v>0.28813559322033899</c:v>
                </c:pt>
                <c:pt idx="2">
                  <c:v>0.4576271186440678</c:v>
                </c:pt>
                <c:pt idx="3">
                  <c:v>0.15254237288135594</c:v>
                </c:pt>
                <c:pt idx="4">
                  <c:v>3.3898305084745763E-2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9B-4C1F-835D-B565C2C3B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6553272"/>
        <c:axId val="756563112"/>
      </c:barChart>
      <c:catAx>
        <c:axId val="756553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6563112"/>
        <c:crosses val="autoZero"/>
        <c:auto val="1"/>
        <c:lblAlgn val="ctr"/>
        <c:lblOffset val="100"/>
        <c:noMultiLvlLbl val="0"/>
      </c:catAx>
      <c:valAx>
        <c:axId val="756563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6553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149796525650003E-2"/>
          <c:y val="1.5592096482752614E-2"/>
          <c:w val="0.94364686726497415"/>
          <c:h val="0.8100190123640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Tabeller!$O$12</c:f>
              <c:strCache>
                <c:ptCount val="1"/>
                <c:pt idx="0">
                  <c:v>Bil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Tabeller!$P$11:$T$11</c:f>
              <c:strCache>
                <c:ptCount val="5"/>
                <c:pt idx="0">
                  <c:v>Mycket bättre</c:v>
                </c:pt>
                <c:pt idx="1">
                  <c:v>Bättre</c:v>
                </c:pt>
                <c:pt idx="2">
                  <c:v>Lika</c:v>
                </c:pt>
                <c:pt idx="3">
                  <c:v>Sämre</c:v>
                </c:pt>
                <c:pt idx="4">
                  <c:v>Mycket sämre</c:v>
                </c:pt>
              </c:strCache>
            </c:strRef>
          </c:cat>
          <c:val>
            <c:numRef>
              <c:f>Tabeller!$P$12:$T$12</c:f>
              <c:numCache>
                <c:formatCode>0%</c:formatCode>
                <c:ptCount val="5"/>
                <c:pt idx="0">
                  <c:v>1.6949152542372881E-2</c:v>
                </c:pt>
                <c:pt idx="1">
                  <c:v>3.7429378531073448E-2</c:v>
                </c:pt>
                <c:pt idx="2">
                  <c:v>0.12782485875706215</c:v>
                </c:pt>
                <c:pt idx="3">
                  <c:v>0.55649717514124297</c:v>
                </c:pt>
                <c:pt idx="4">
                  <c:v>0.26059322033898308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8-4386-8000-4247D8764770}"/>
            </c:ext>
          </c:extLst>
        </c:ser>
        <c:ser>
          <c:idx val="1"/>
          <c:order val="1"/>
          <c:tx>
            <c:strRef>
              <c:f>Tabeller!$O$13</c:f>
              <c:strCache>
                <c:ptCount val="1"/>
                <c:pt idx="0">
                  <c:v>Cykel-motorfordon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Tabeller!$P$11:$T$11</c:f>
              <c:strCache>
                <c:ptCount val="5"/>
                <c:pt idx="0">
                  <c:v>Mycket bättre</c:v>
                </c:pt>
                <c:pt idx="1">
                  <c:v>Bättre</c:v>
                </c:pt>
                <c:pt idx="2">
                  <c:v>Lika</c:v>
                </c:pt>
                <c:pt idx="3">
                  <c:v>Sämre</c:v>
                </c:pt>
                <c:pt idx="4">
                  <c:v>Mycket sämre</c:v>
                </c:pt>
              </c:strCache>
            </c:strRef>
          </c:cat>
          <c:val>
            <c:numRef>
              <c:f>Tabeller!$P$13:$T$13</c:f>
              <c:numCache>
                <c:formatCode>0%</c:formatCode>
                <c:ptCount val="5"/>
                <c:pt idx="0">
                  <c:v>1.2500000000000001E-2</c:v>
                </c:pt>
                <c:pt idx="1">
                  <c:v>2.5000000000000001E-2</c:v>
                </c:pt>
                <c:pt idx="2">
                  <c:v>0.21249999999999999</c:v>
                </c:pt>
                <c:pt idx="3">
                  <c:v>0.625</c:v>
                </c:pt>
                <c:pt idx="4">
                  <c:v>0.1125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8-4386-8000-4247D8764770}"/>
            </c:ext>
          </c:extLst>
        </c:ser>
        <c:ser>
          <c:idx val="2"/>
          <c:order val="2"/>
          <c:tx>
            <c:strRef>
              <c:f>Tabeller!$O$14</c:f>
              <c:strCache>
                <c:ptCount val="1"/>
                <c:pt idx="0">
                  <c:v>Cykel-singel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Tabeller!$P$11:$T$11</c:f>
              <c:strCache>
                <c:ptCount val="5"/>
                <c:pt idx="0">
                  <c:v>Mycket bättre</c:v>
                </c:pt>
                <c:pt idx="1">
                  <c:v>Bättre</c:v>
                </c:pt>
                <c:pt idx="2">
                  <c:v>Lika</c:v>
                </c:pt>
                <c:pt idx="3">
                  <c:v>Sämre</c:v>
                </c:pt>
                <c:pt idx="4">
                  <c:v>Mycket sämre</c:v>
                </c:pt>
              </c:strCache>
            </c:strRef>
          </c:cat>
          <c:val>
            <c:numRef>
              <c:f>Tabeller!$P$14:$T$14</c:f>
              <c:numCache>
                <c:formatCode>0%</c:formatCode>
                <c:ptCount val="5"/>
                <c:pt idx="0">
                  <c:v>6.1349693251533744E-3</c:v>
                </c:pt>
                <c:pt idx="1">
                  <c:v>3.0674846625766871E-2</c:v>
                </c:pt>
                <c:pt idx="2">
                  <c:v>0.31901840490797545</c:v>
                </c:pt>
                <c:pt idx="3">
                  <c:v>0.4785276073619632</c:v>
                </c:pt>
                <c:pt idx="4">
                  <c:v>0.16564417177914109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8-4386-8000-4247D8764770}"/>
            </c:ext>
          </c:extLst>
        </c:ser>
        <c:ser>
          <c:idx val="3"/>
          <c:order val="3"/>
          <c:tx>
            <c:strRef>
              <c:f>Tabeller!$O$15</c:f>
              <c:strCache>
                <c:ptCount val="1"/>
                <c:pt idx="0">
                  <c:v>Fotgängare-motorfordon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Tabeller!$P$11:$T$11</c:f>
              <c:strCache>
                <c:ptCount val="5"/>
                <c:pt idx="0">
                  <c:v>Mycket bättre</c:v>
                </c:pt>
                <c:pt idx="1">
                  <c:v>Bättre</c:v>
                </c:pt>
                <c:pt idx="2">
                  <c:v>Lika</c:v>
                </c:pt>
                <c:pt idx="3">
                  <c:v>Sämre</c:v>
                </c:pt>
                <c:pt idx="4">
                  <c:v>Mycket sämre</c:v>
                </c:pt>
              </c:strCache>
            </c:strRef>
          </c:cat>
          <c:val>
            <c:numRef>
              <c:f>Tabeller!$P$15:$T$15</c:f>
              <c:numCache>
                <c:formatCode>0%</c:formatCode>
                <c:ptCount val="5"/>
                <c:pt idx="0">
                  <c:v>0.05</c:v>
                </c:pt>
                <c:pt idx="1">
                  <c:v>0.15</c:v>
                </c:pt>
                <c:pt idx="2">
                  <c:v>0.2</c:v>
                </c:pt>
                <c:pt idx="3">
                  <c:v>0.35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18-4386-8000-4247D8764770}"/>
            </c:ext>
          </c:extLst>
        </c:ser>
        <c:ser>
          <c:idx val="4"/>
          <c:order val="4"/>
          <c:tx>
            <c:strRef>
              <c:f>Tabeller!$O$16</c:f>
              <c:strCache>
                <c:ptCount val="1"/>
                <c:pt idx="0">
                  <c:v>MC/moped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Tabeller!$P$11:$T$11</c:f>
              <c:strCache>
                <c:ptCount val="5"/>
                <c:pt idx="0">
                  <c:v>Mycket bättre</c:v>
                </c:pt>
                <c:pt idx="1">
                  <c:v>Bättre</c:v>
                </c:pt>
                <c:pt idx="2">
                  <c:v>Lika</c:v>
                </c:pt>
                <c:pt idx="3">
                  <c:v>Sämre</c:v>
                </c:pt>
                <c:pt idx="4">
                  <c:v>Mycket sämre</c:v>
                </c:pt>
              </c:strCache>
            </c:strRef>
          </c:cat>
          <c:val>
            <c:numRef>
              <c:f>Tabeller!$P$16:$T$16</c:f>
              <c:numCache>
                <c:formatCode>0%</c:formatCode>
                <c:ptCount val="5"/>
                <c:pt idx="0">
                  <c:v>1.6949152542372881E-2</c:v>
                </c:pt>
                <c:pt idx="1">
                  <c:v>0</c:v>
                </c:pt>
                <c:pt idx="2">
                  <c:v>0.25423728813559321</c:v>
                </c:pt>
                <c:pt idx="3">
                  <c:v>0.49152542372881358</c:v>
                </c:pt>
                <c:pt idx="4">
                  <c:v>0.23728813559322035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18-4386-8000-4247D8764770}"/>
            </c:ext>
          </c:extLst>
        </c:ser>
        <c:ser>
          <c:idx val="5"/>
          <c:order val="5"/>
          <c:tx>
            <c:strRef>
              <c:f>Tabeller!$O$17</c:f>
              <c:strCache>
                <c:ptCount val="1"/>
                <c:pt idx="0">
                  <c:v>Totalsumma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Tabeller!$P$11:$T$11</c:f>
              <c:strCache>
                <c:ptCount val="5"/>
                <c:pt idx="0">
                  <c:v>Mycket bättre</c:v>
                </c:pt>
                <c:pt idx="1">
                  <c:v>Bättre</c:v>
                </c:pt>
                <c:pt idx="2">
                  <c:v>Lika</c:v>
                </c:pt>
                <c:pt idx="3">
                  <c:v>Sämre</c:v>
                </c:pt>
                <c:pt idx="4">
                  <c:v>Mycket sämre</c:v>
                </c:pt>
              </c:strCache>
            </c:strRef>
          </c:cat>
          <c:val>
            <c:numRef>
              <c:f>Tabeller!$P$17:$T$17</c:f>
              <c:numCache>
                <c:formatCode>0%</c:formatCode>
                <c:ptCount val="5"/>
                <c:pt idx="0">
                  <c:v>1.611047180667434E-2</c:v>
                </c:pt>
                <c:pt idx="1">
                  <c:v>3.6248561565017261E-2</c:v>
                </c:pt>
                <c:pt idx="2">
                  <c:v>0.15477560414269276</c:v>
                </c:pt>
                <c:pt idx="3">
                  <c:v>0.54775604142692746</c:v>
                </c:pt>
                <c:pt idx="4">
                  <c:v>0.24395857307249713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18-4386-8000-4247D87647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7450784"/>
        <c:axId val="987451768"/>
      </c:barChart>
      <c:catAx>
        <c:axId val="98745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87451768"/>
        <c:crosses val="autoZero"/>
        <c:auto val="1"/>
        <c:lblAlgn val="ctr"/>
        <c:lblOffset val="100"/>
        <c:noMultiLvlLbl val="0"/>
      </c:catAx>
      <c:valAx>
        <c:axId val="987451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8745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'Fysisk aktivitet'!$M$9</c:f>
              <c:strCache>
                <c:ptCount val="1"/>
                <c:pt idx="0">
                  <c:v>Efter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'Fysisk aktivitet'!$L$10:$L$14</c:f>
              <c:strCache>
                <c:ptCount val="5"/>
                <c:pt idx="0">
                  <c:v>Stillasittande fritid</c:v>
                </c:pt>
                <c:pt idx="1">
                  <c:v> Någon fysisk aktivitet på fritiden under minst 4 timmar per vecka</c:v>
                </c:pt>
                <c:pt idx="2">
                  <c:v>Regelbunden måttlig fysisk aktivitet och träning under minst 2 till 3 timmar per vecka </c:v>
                </c:pt>
                <c:pt idx="3">
                  <c:v>Regelbunden hård träning och tävlingsidrott (aktivitet med hög intensitet)</c:v>
                </c:pt>
                <c:pt idx="4">
                  <c:v>Ej svarat</c:v>
                </c:pt>
              </c:strCache>
            </c:strRef>
          </c:cat>
          <c:val>
            <c:numRef>
              <c:f>'Fysisk aktivitet'!$M$10:$M$14</c:f>
              <c:numCache>
                <c:formatCode>0%</c:formatCode>
                <c:ptCount val="5"/>
                <c:pt idx="0">
                  <c:v>0.26869965477560415</c:v>
                </c:pt>
                <c:pt idx="1">
                  <c:v>0.38780207134637512</c:v>
                </c:pt>
                <c:pt idx="2">
                  <c:v>0.31415420023014962</c:v>
                </c:pt>
                <c:pt idx="3">
                  <c:v>2.1288837744533946E-2</c:v>
                </c:pt>
                <c:pt idx="4">
                  <c:v>8.0552359033371698E-3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7F-415C-893D-3CAADAF25942}"/>
            </c:ext>
          </c:extLst>
        </c:ser>
        <c:ser>
          <c:idx val="1"/>
          <c:order val="1"/>
          <c:tx>
            <c:strRef>
              <c:f>'Fysisk aktivitet'!$N$9</c:f>
              <c:strCache>
                <c:ptCount val="1"/>
                <c:pt idx="0">
                  <c:v>Före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'Fysisk aktivitet'!$L$10:$L$14</c:f>
              <c:strCache>
                <c:ptCount val="5"/>
                <c:pt idx="0">
                  <c:v>Stillasittande fritid</c:v>
                </c:pt>
                <c:pt idx="1">
                  <c:v> Någon fysisk aktivitet på fritiden under minst 4 timmar per vecka</c:v>
                </c:pt>
                <c:pt idx="2">
                  <c:v>Regelbunden måttlig fysisk aktivitet och träning under minst 2 till 3 timmar per vecka </c:v>
                </c:pt>
                <c:pt idx="3">
                  <c:v>Regelbunden hård träning och tävlingsidrott (aktivitet med hög intensitet)</c:v>
                </c:pt>
                <c:pt idx="4">
                  <c:v>Ej svarat</c:v>
                </c:pt>
              </c:strCache>
            </c:strRef>
          </c:cat>
          <c:val>
            <c:numRef>
              <c:f>'Fysisk aktivitet'!$N$10:$N$14</c:f>
              <c:numCache>
                <c:formatCode>0%</c:formatCode>
                <c:ptCount val="5"/>
                <c:pt idx="0">
                  <c:v>4.8906789413118525E-2</c:v>
                </c:pt>
                <c:pt idx="1">
                  <c:v>0.32163406214039125</c:v>
                </c:pt>
                <c:pt idx="2">
                  <c:v>0.51150747986191025</c:v>
                </c:pt>
                <c:pt idx="3">
                  <c:v>0.10989643268124281</c:v>
                </c:pt>
                <c:pt idx="4">
                  <c:v>8.0552359033371698E-3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7F-415C-893D-3CAADAF25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49022480"/>
        <c:axId val="749022808"/>
      </c:barChart>
      <c:catAx>
        <c:axId val="749022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9022808"/>
        <c:crosses val="autoZero"/>
        <c:auto val="1"/>
        <c:lblAlgn val="ctr"/>
        <c:lblOffset val="100"/>
        <c:noMultiLvlLbl val="0"/>
      </c:catAx>
      <c:valAx>
        <c:axId val="749022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902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'Fysisk aktivitet'!$M$108</c:f>
              <c:strCache>
                <c:ptCount val="1"/>
                <c:pt idx="0">
                  <c:v>60- år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'Fysisk aktivitet'!$L$109:$L$112</c:f>
              <c:strCache>
                <c:ptCount val="4"/>
                <c:pt idx="0">
                  <c:v>Stillasittande fritid</c:v>
                </c:pt>
                <c:pt idx="1">
                  <c:v> Någon fysisk aktivitet på fritiden under minst 4 timmar per vecka</c:v>
                </c:pt>
                <c:pt idx="2">
                  <c:v>Regelbunden måttlig fysisk aktivitet och träning under minst 2 till 3 timmar per vecka </c:v>
                </c:pt>
                <c:pt idx="3">
                  <c:v>Regelbunden hård träning och tävlingsidrott (aktivitet med hög intensitet)</c:v>
                </c:pt>
              </c:strCache>
            </c:strRef>
          </c:cat>
          <c:val>
            <c:numRef>
              <c:f>'Fysisk aktivitet'!$M$109:$M$112</c:f>
              <c:numCache>
                <c:formatCode>0%</c:formatCode>
                <c:ptCount val="4"/>
                <c:pt idx="0">
                  <c:v>0.25</c:v>
                </c:pt>
                <c:pt idx="1">
                  <c:v>0.43</c:v>
                </c:pt>
                <c:pt idx="2">
                  <c:v>0.31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92-42C7-9EA7-BE856D3EE3DD}"/>
            </c:ext>
          </c:extLst>
        </c:ser>
        <c:ser>
          <c:idx val="1"/>
          <c:order val="1"/>
          <c:tx>
            <c:strRef>
              <c:f>'Fysisk aktivitet'!$N$108</c:f>
              <c:strCache>
                <c:ptCount val="1"/>
                <c:pt idx="0">
                  <c:v>35-59 år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'Fysisk aktivitet'!$L$109:$L$112</c:f>
              <c:strCache>
                <c:ptCount val="4"/>
                <c:pt idx="0">
                  <c:v>Stillasittande fritid</c:v>
                </c:pt>
                <c:pt idx="1">
                  <c:v> Någon fysisk aktivitet på fritiden under minst 4 timmar per vecka</c:v>
                </c:pt>
                <c:pt idx="2">
                  <c:v>Regelbunden måttlig fysisk aktivitet och träning under minst 2 till 3 timmar per vecka </c:v>
                </c:pt>
                <c:pt idx="3">
                  <c:v>Regelbunden hård träning och tävlingsidrott (aktivitet med hög intensitet)</c:v>
                </c:pt>
              </c:strCache>
            </c:strRef>
          </c:cat>
          <c:val>
            <c:numRef>
              <c:f>'Fysisk aktivitet'!$N$109:$N$112</c:f>
              <c:numCache>
                <c:formatCode>0%</c:formatCode>
                <c:ptCount val="4"/>
                <c:pt idx="0">
                  <c:v>0.27</c:v>
                </c:pt>
                <c:pt idx="1">
                  <c:v>0.39</c:v>
                </c:pt>
                <c:pt idx="2">
                  <c:v>0.33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92-42C7-9EA7-BE856D3EE3DD}"/>
            </c:ext>
          </c:extLst>
        </c:ser>
        <c:ser>
          <c:idx val="2"/>
          <c:order val="2"/>
          <c:tx>
            <c:strRef>
              <c:f>'Fysisk aktivitet'!$O$108</c:f>
              <c:strCache>
                <c:ptCount val="1"/>
                <c:pt idx="0">
                  <c:v>10-34 år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'Fysisk aktivitet'!$L$109:$L$112</c:f>
              <c:strCache>
                <c:ptCount val="4"/>
                <c:pt idx="0">
                  <c:v>Stillasittande fritid</c:v>
                </c:pt>
                <c:pt idx="1">
                  <c:v> Någon fysisk aktivitet på fritiden under minst 4 timmar per vecka</c:v>
                </c:pt>
                <c:pt idx="2">
                  <c:v>Regelbunden måttlig fysisk aktivitet och träning under minst 2 till 3 timmar per vecka </c:v>
                </c:pt>
                <c:pt idx="3">
                  <c:v>Regelbunden hård träning och tävlingsidrott (aktivitet med hög intensitet)</c:v>
                </c:pt>
              </c:strCache>
            </c:strRef>
          </c:cat>
          <c:val>
            <c:numRef>
              <c:f>'Fysisk aktivitet'!$O$109:$O$112</c:f>
              <c:numCache>
                <c:formatCode>0%</c:formatCode>
                <c:ptCount val="4"/>
                <c:pt idx="0">
                  <c:v>0.28000000000000003</c:v>
                </c:pt>
                <c:pt idx="1">
                  <c:v>0.38</c:v>
                </c:pt>
                <c:pt idx="2">
                  <c:v>0.3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92-42C7-9EA7-BE856D3EE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8767056"/>
        <c:axId val="758762792"/>
      </c:barChart>
      <c:catAx>
        <c:axId val="758767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8762792"/>
        <c:crosses val="autoZero"/>
        <c:auto val="1"/>
        <c:lblAlgn val="ctr"/>
        <c:lblOffset val="100"/>
        <c:noMultiLvlLbl val="0"/>
      </c:catAx>
      <c:valAx>
        <c:axId val="758762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5876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EA533-60AC-44C0-B84B-FCA2A1650258}" type="datetimeFigureOut">
              <a:rPr lang="sv-SE" smtClean="0"/>
              <a:t>2019-09-23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5F18B-6733-442E-B7B4-69E7D2E57F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0256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6FDA3-B0B5-4894-A737-0FC3459D609F}" type="datetimeFigureOut">
              <a:rPr lang="sv-SE" smtClean="0"/>
              <a:pPr/>
              <a:t>2019-09-23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8F7C9-FBDD-47A0-B9D7-977B78E559D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680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Enkäten bestod av 18 frågor 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Svarsfrekvens 28% (kvinnor 32,4% och män 23,4%) medelålder 44 på svarade jämfört med 54 på totalen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8F7C9-FBDD-47A0-B9D7-977B78E559D4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1643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Utskick</a:t>
            </a:r>
            <a:r>
              <a:rPr lang="en-GB" dirty="0"/>
              <a:t> till 53% </a:t>
            </a:r>
            <a:r>
              <a:rPr lang="en-GB" dirty="0" err="1"/>
              <a:t>kvinnor</a:t>
            </a:r>
            <a:r>
              <a:rPr lang="en-GB" dirty="0"/>
              <a:t> </a:t>
            </a:r>
            <a:r>
              <a:rPr lang="en-GB" dirty="0" err="1"/>
              <a:t>och</a:t>
            </a:r>
            <a:r>
              <a:rPr lang="en-GB" dirty="0"/>
              <a:t> 47% </a:t>
            </a:r>
            <a:r>
              <a:rPr lang="en-GB" dirty="0" err="1"/>
              <a:t>män</a:t>
            </a:r>
            <a:r>
              <a:rPr lang="en-GB" dirty="0"/>
              <a:t> </a:t>
            </a:r>
            <a:r>
              <a:rPr lang="en-GB" dirty="0" err="1"/>
              <a:t>svarsfrekvensen</a:t>
            </a:r>
            <a:r>
              <a:rPr lang="en-GB" dirty="0"/>
              <a:t> </a:t>
            </a:r>
            <a:r>
              <a:rPr lang="en-GB" dirty="0" err="1"/>
              <a:t>högre</a:t>
            </a:r>
            <a:r>
              <a:rPr lang="en-GB" dirty="0"/>
              <a:t> bland </a:t>
            </a:r>
            <a:r>
              <a:rPr lang="en-GB" dirty="0" err="1"/>
              <a:t>kvinnor</a:t>
            </a:r>
            <a:r>
              <a:rPr lang="en-GB" dirty="0"/>
              <a:t> 32% </a:t>
            </a:r>
            <a:r>
              <a:rPr lang="en-GB" dirty="0" err="1"/>
              <a:t>jämfört</a:t>
            </a:r>
            <a:r>
              <a:rPr lang="en-GB" dirty="0"/>
              <a:t> med 23%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8F7C9-FBDD-47A0-B9D7-977B78E559D4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0064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50813" y="784225"/>
            <a:ext cx="6959600" cy="39147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Av de som svarat och som har fortfarande besvär – vilken kroppsdel har de fått invaliditet på ? N=2025 och antal 2290 skador som lett till invaliditet dvs summan % blir över 100%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93072-AA2E-44EC-9772-3AC6F04FC61C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2545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Ju </a:t>
            </a:r>
            <a:r>
              <a:rPr lang="en-GB" dirty="0" err="1"/>
              <a:t>större</a:t>
            </a:r>
            <a:r>
              <a:rPr lang="en-GB" dirty="0"/>
              <a:t> </a:t>
            </a:r>
            <a:r>
              <a:rPr lang="en-GB" dirty="0" err="1"/>
              <a:t>besvär</a:t>
            </a:r>
            <a:r>
              <a:rPr lang="en-GB" dirty="0"/>
              <a:t> </a:t>
            </a:r>
            <a:r>
              <a:rPr lang="en-GB" dirty="0" err="1"/>
              <a:t>ju</a:t>
            </a:r>
            <a:r>
              <a:rPr lang="en-GB" dirty="0"/>
              <a:t> </a:t>
            </a:r>
            <a:r>
              <a:rPr lang="en-GB" dirty="0" err="1"/>
              <a:t>högre</a:t>
            </a:r>
            <a:r>
              <a:rPr lang="en-GB" dirty="0"/>
              <a:t> </a:t>
            </a:r>
            <a:r>
              <a:rPr lang="en-GB" dirty="0" err="1"/>
              <a:t>medelvärde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medicinsk</a:t>
            </a:r>
            <a:r>
              <a:rPr lang="en-GB" dirty="0"/>
              <a:t> </a:t>
            </a:r>
            <a:r>
              <a:rPr lang="en-GB" dirty="0" err="1"/>
              <a:t>invaliditet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8F7C9-FBDD-47A0-B9D7-977B78E559D4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036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62% </a:t>
            </a:r>
            <a:r>
              <a:rPr lang="en-GB" dirty="0" err="1"/>
              <a:t>var</a:t>
            </a:r>
            <a:r>
              <a:rPr lang="en-GB" dirty="0"/>
              <a:t> </a:t>
            </a:r>
            <a:r>
              <a:rPr lang="en-GB" dirty="0" err="1"/>
              <a:t>innan</a:t>
            </a:r>
            <a:r>
              <a:rPr lang="en-GB" dirty="0"/>
              <a:t> </a:t>
            </a:r>
            <a:r>
              <a:rPr lang="en-GB" dirty="0" err="1"/>
              <a:t>olyckan</a:t>
            </a:r>
            <a:r>
              <a:rPr lang="en-GB" dirty="0"/>
              <a:t> </a:t>
            </a:r>
            <a:r>
              <a:rPr lang="en-GB" dirty="0" err="1"/>
              <a:t>mycket</a:t>
            </a:r>
            <a:r>
              <a:rPr lang="en-GB" dirty="0"/>
              <a:t> </a:t>
            </a:r>
            <a:r>
              <a:rPr lang="en-GB" dirty="0" err="1"/>
              <a:t>aktiva</a:t>
            </a:r>
            <a:r>
              <a:rPr lang="en-GB" dirty="0"/>
              <a:t> </a:t>
            </a:r>
            <a:r>
              <a:rPr lang="en-GB" dirty="0" err="1"/>
              <a:t>jämfört</a:t>
            </a:r>
            <a:r>
              <a:rPr lang="en-GB" dirty="0"/>
              <a:t> med 34% </a:t>
            </a:r>
            <a:r>
              <a:rPr lang="en-GB" dirty="0" err="1"/>
              <a:t>efter</a:t>
            </a:r>
            <a:r>
              <a:rPr lang="en-GB" dirty="0"/>
              <a:t> </a:t>
            </a:r>
            <a:r>
              <a:rPr lang="en-GB" dirty="0" err="1"/>
              <a:t>olyckan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8F7C9-FBDD-47A0-B9D7-977B78E559D4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0331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Bildobjekt 26">
            <a:extLst>
              <a:ext uri="{FF2B5EF4-FFF2-40B4-BE49-F238E27FC236}">
                <a16:creationId xmlns:a16="http://schemas.microsoft.com/office/drawing/2014/main" id="{52753511-62F7-4E14-BB20-D7A438BCC5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59" b="1899"/>
          <a:stretch/>
        </p:blipFill>
        <p:spPr>
          <a:xfrm>
            <a:off x="4370400" y="4068000"/>
            <a:ext cx="7821600" cy="2790000"/>
          </a:xfrm>
          <a:prstGeom prst="rect">
            <a:avLst/>
          </a:prstGeom>
        </p:spPr>
      </p:pic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75733" y="2085931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7A4790E8-FC37-49F6-8692-3A9B86C0864A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491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pic>
        <p:nvPicPr>
          <p:cNvPr id="29" name="Bildobjekt 28">
            <a:extLst>
              <a:ext uri="{FF2B5EF4-FFF2-40B4-BE49-F238E27FC236}">
                <a16:creationId xmlns:a16="http://schemas.microsoft.com/office/drawing/2014/main" id="{3D9A8033-6197-468F-BF48-780D44E44B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6"/>
          <a:stretch/>
        </p:blipFill>
        <p:spPr>
          <a:xfrm>
            <a:off x="1918800" y="4892400"/>
            <a:ext cx="8985441" cy="19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21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och 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575734" y="441326"/>
            <a:ext cx="5376333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9934" y="332657"/>
            <a:ext cx="5376333" cy="151201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39934" y="1844676"/>
            <a:ext cx="5376333" cy="42132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047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halv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6239934" y="441326"/>
            <a:ext cx="5376333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1932" y="332657"/>
            <a:ext cx="5376333" cy="151201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1932" y="1844676"/>
            <a:ext cx="5376333" cy="42132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6807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och innehåll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575734" y="441326"/>
            <a:ext cx="5376333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39934" y="441326"/>
            <a:ext cx="5376333" cy="56165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202030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halv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6239934" y="441326"/>
            <a:ext cx="5376333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1932" y="441326"/>
            <a:ext cx="5376333" cy="56165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35281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575734" y="441326"/>
            <a:ext cx="11040533" cy="27352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4"/>
          </p:nvPr>
        </p:nvSpPr>
        <p:spPr>
          <a:xfrm>
            <a:off x="575734" y="3357564"/>
            <a:ext cx="8303684" cy="2700337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7882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575734" y="441326"/>
            <a:ext cx="11040533" cy="27352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4"/>
          </p:nvPr>
        </p:nvSpPr>
        <p:spPr>
          <a:xfrm>
            <a:off x="6239934" y="3357564"/>
            <a:ext cx="5376333" cy="2700337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5"/>
          </p:nvPr>
        </p:nvSpPr>
        <p:spPr>
          <a:xfrm>
            <a:off x="575734" y="3357564"/>
            <a:ext cx="5376333" cy="2700337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660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75733" y="1844675"/>
            <a:ext cx="5418667" cy="42814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844675"/>
            <a:ext cx="5418667" cy="42814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667366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1844675"/>
            <a:ext cx="3503084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0" indent="0">
              <a:buNone/>
              <a:defRPr sz="1600"/>
            </a:lvl1pPr>
            <a:lvl2pPr marL="466725" indent="-285750">
              <a:buFont typeface="Arial" panose="020B0604020202020204" pitchFamily="34" charset="0"/>
              <a:buChar char="•"/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4" hasCustomPrompt="1"/>
          </p:nvPr>
        </p:nvSpPr>
        <p:spPr>
          <a:xfrm>
            <a:off x="4344459" y="1844675"/>
            <a:ext cx="3503084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FontTx/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8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8113183" y="1844675"/>
            <a:ext cx="3503084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FontTx/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707694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1844675"/>
            <a:ext cx="5376333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marL="292100" lvl="0" indent="-285750"/>
            <a:r>
              <a:rPr lang="sv-SE" dirty="0"/>
              <a:t>Nivå ett</a:t>
            </a:r>
          </a:p>
          <a:p>
            <a:pPr marL="466725" lvl="1" indent="-285750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4" hasCustomPrompt="1"/>
          </p:nvPr>
        </p:nvSpPr>
        <p:spPr>
          <a:xfrm>
            <a:off x="6242954" y="1844675"/>
            <a:ext cx="5376333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marL="292100" lvl="0" indent="-285750"/>
            <a:r>
              <a:rPr lang="sv-SE" dirty="0"/>
              <a:t>Nivå ett</a:t>
            </a:r>
          </a:p>
          <a:p>
            <a:pPr marL="466725" lvl="1" indent="-285750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080763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dskap mo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2928000" y="914400"/>
            <a:ext cx="6336000" cy="4684714"/>
          </a:xfrm>
          <a:custGeom>
            <a:avLst/>
            <a:gdLst>
              <a:gd name="connsiteX0" fmla="*/ 2513287 w 6334804"/>
              <a:gd name="connsiteY0" fmla="*/ 0 h 4684714"/>
              <a:gd name="connsiteX1" fmla="*/ 3782311 w 6334804"/>
              <a:gd name="connsiteY1" fmla="*/ 656273 h 4684714"/>
              <a:gd name="connsiteX2" fmla="*/ 4374523 w 6334804"/>
              <a:gd name="connsiteY2" fmla="*/ 462280 h 4684714"/>
              <a:gd name="connsiteX3" fmla="*/ 5381488 w 6334804"/>
              <a:gd name="connsiteY3" fmla="*/ 1469391 h 4684714"/>
              <a:gd name="connsiteX4" fmla="*/ 5352600 w 6334804"/>
              <a:gd name="connsiteY4" fmla="*/ 1702594 h 4684714"/>
              <a:gd name="connsiteX5" fmla="*/ 6334804 w 6334804"/>
              <a:gd name="connsiteY5" fmla="*/ 3141029 h 4684714"/>
              <a:gd name="connsiteX6" fmla="*/ 4793404 w 6334804"/>
              <a:gd name="connsiteY6" fmla="*/ 4684714 h 4684714"/>
              <a:gd name="connsiteX7" fmla="*/ 1411402 w 6334804"/>
              <a:gd name="connsiteY7" fmla="*/ 4684714 h 4684714"/>
              <a:gd name="connsiteX8" fmla="*/ 0 w 6334804"/>
              <a:gd name="connsiteY8" fmla="*/ 3271045 h 4684714"/>
              <a:gd name="connsiteX9" fmla="*/ 998712 w 6334804"/>
              <a:gd name="connsiteY9" fmla="*/ 1921352 h 4684714"/>
              <a:gd name="connsiteX10" fmla="*/ 955379 w 6334804"/>
              <a:gd name="connsiteY10" fmla="*/ 1558132 h 4684714"/>
              <a:gd name="connsiteX11" fmla="*/ 2513287 w 6334804"/>
              <a:gd name="connsiteY11" fmla="*/ 0 h 468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34804" h="4684714">
                <a:moveTo>
                  <a:pt x="2513287" y="0"/>
                </a:moveTo>
                <a:cubicBezTo>
                  <a:pt x="3037405" y="0"/>
                  <a:pt x="3499618" y="260033"/>
                  <a:pt x="3782311" y="656273"/>
                </a:cubicBezTo>
                <a:cubicBezTo>
                  <a:pt x="3947388" y="534511"/>
                  <a:pt x="4151670" y="462280"/>
                  <a:pt x="4374523" y="462280"/>
                </a:cubicBezTo>
                <a:cubicBezTo>
                  <a:pt x="4929592" y="462280"/>
                  <a:pt x="5381488" y="912178"/>
                  <a:pt x="5381488" y="1469391"/>
                </a:cubicBezTo>
                <a:cubicBezTo>
                  <a:pt x="5381488" y="1549877"/>
                  <a:pt x="5371171" y="1628299"/>
                  <a:pt x="5352600" y="1702594"/>
                </a:cubicBezTo>
                <a:cubicBezTo>
                  <a:pt x="5928304" y="1927543"/>
                  <a:pt x="6334804" y="2486820"/>
                  <a:pt x="6334804" y="3141029"/>
                </a:cubicBezTo>
                <a:cubicBezTo>
                  <a:pt x="6334804" y="3993358"/>
                  <a:pt x="5645611" y="4684714"/>
                  <a:pt x="4793404" y="4684714"/>
                </a:cubicBezTo>
                <a:cubicBezTo>
                  <a:pt x="4793404" y="4684714"/>
                  <a:pt x="4793404" y="4684714"/>
                  <a:pt x="1411402" y="4684714"/>
                </a:cubicBezTo>
                <a:cubicBezTo>
                  <a:pt x="631417" y="4684714"/>
                  <a:pt x="0" y="4051143"/>
                  <a:pt x="0" y="3271045"/>
                </a:cubicBezTo>
                <a:cubicBezTo>
                  <a:pt x="0" y="2635410"/>
                  <a:pt x="420945" y="2096771"/>
                  <a:pt x="998712" y="1921352"/>
                </a:cubicBezTo>
                <a:cubicBezTo>
                  <a:pt x="971887" y="1803718"/>
                  <a:pt x="955379" y="1681957"/>
                  <a:pt x="955379" y="1558132"/>
                </a:cubicBezTo>
                <a:cubicBezTo>
                  <a:pt x="955379" y="697548"/>
                  <a:pt x="1652827" y="0"/>
                  <a:pt x="2513287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684000" anchor="ctr"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180975" indent="0" algn="ctr">
              <a:buNone/>
              <a:defRPr/>
            </a:lvl2pPr>
            <a:lvl3pPr marL="355600" indent="0" algn="ctr">
              <a:buNone/>
              <a:defRPr/>
            </a:lvl3pPr>
            <a:lvl4pPr marL="536575" indent="0" algn="ctr">
              <a:buNone/>
              <a:defRPr/>
            </a:lvl4pPr>
            <a:lvl5pPr marL="719138" indent="0" algn="ctr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04134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89D25663-0EB7-4F8A-92C7-C93119B9BF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59" b="1899"/>
          <a:stretch/>
        </p:blipFill>
        <p:spPr>
          <a:xfrm>
            <a:off x="4370400" y="4068000"/>
            <a:ext cx="7821600" cy="2790000"/>
          </a:xfrm>
          <a:prstGeom prst="rect">
            <a:avLst/>
          </a:prstGeom>
        </p:spPr>
      </p:pic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75733" y="2085931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CA8BB441-5810-4BED-A2A0-4C448C0F463A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2086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351275C2-767D-49D0-9542-EC7C75E9C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6"/>
          <a:stretch/>
        </p:blipFill>
        <p:spPr>
          <a:xfrm>
            <a:off x="1918800" y="4892400"/>
            <a:ext cx="8985441" cy="19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183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dskap hjä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/>
          </p:cNvSpPr>
          <p:nvPr userDrawn="1"/>
        </p:nvSpPr>
        <p:spPr bwMode="auto">
          <a:xfrm>
            <a:off x="1595143" y="3298680"/>
            <a:ext cx="4375213" cy="2426668"/>
          </a:xfrm>
          <a:custGeom>
            <a:avLst/>
            <a:gdLst>
              <a:gd name="T0" fmla="*/ 2594 w 3070"/>
              <a:gd name="T1" fmla="*/ 825 h 2270"/>
              <a:gd name="T2" fmla="*/ 2608 w 3070"/>
              <a:gd name="T3" fmla="*/ 712 h 2270"/>
              <a:gd name="T4" fmla="*/ 2120 w 3070"/>
              <a:gd name="T5" fmla="*/ 224 h 2270"/>
              <a:gd name="T6" fmla="*/ 1833 w 3070"/>
              <a:gd name="T7" fmla="*/ 318 h 2270"/>
              <a:gd name="T8" fmla="*/ 1218 w 3070"/>
              <a:gd name="T9" fmla="*/ 0 h 2270"/>
              <a:gd name="T10" fmla="*/ 463 w 3070"/>
              <a:gd name="T11" fmla="*/ 755 h 2270"/>
              <a:gd name="T12" fmla="*/ 484 w 3070"/>
              <a:gd name="T13" fmla="*/ 931 h 2270"/>
              <a:gd name="T14" fmla="*/ 0 w 3070"/>
              <a:gd name="T15" fmla="*/ 1585 h 2270"/>
              <a:gd name="T16" fmla="*/ 684 w 3070"/>
              <a:gd name="T17" fmla="*/ 2270 h 2270"/>
              <a:gd name="T18" fmla="*/ 2323 w 3070"/>
              <a:gd name="T19" fmla="*/ 2270 h 2270"/>
              <a:gd name="T20" fmla="*/ 3070 w 3070"/>
              <a:gd name="T21" fmla="*/ 1522 h 2270"/>
              <a:gd name="T22" fmla="*/ 2594 w 3070"/>
              <a:gd name="T23" fmla="*/ 825 h 2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0" h="2270">
                <a:moveTo>
                  <a:pt x="2594" y="825"/>
                </a:moveTo>
                <a:cubicBezTo>
                  <a:pt x="2603" y="789"/>
                  <a:pt x="2608" y="751"/>
                  <a:pt x="2608" y="712"/>
                </a:cubicBezTo>
                <a:cubicBezTo>
                  <a:pt x="2608" y="442"/>
                  <a:pt x="2389" y="224"/>
                  <a:pt x="2120" y="224"/>
                </a:cubicBezTo>
                <a:cubicBezTo>
                  <a:pt x="2012" y="224"/>
                  <a:pt x="1913" y="259"/>
                  <a:pt x="1833" y="318"/>
                </a:cubicBezTo>
                <a:cubicBezTo>
                  <a:pt x="1696" y="126"/>
                  <a:pt x="1472" y="0"/>
                  <a:pt x="1218" y="0"/>
                </a:cubicBezTo>
                <a:cubicBezTo>
                  <a:pt x="801" y="0"/>
                  <a:pt x="463" y="338"/>
                  <a:pt x="463" y="755"/>
                </a:cubicBezTo>
                <a:cubicBezTo>
                  <a:pt x="463" y="815"/>
                  <a:pt x="471" y="874"/>
                  <a:pt x="484" y="931"/>
                </a:cubicBezTo>
                <a:cubicBezTo>
                  <a:pt x="204" y="1016"/>
                  <a:pt x="0" y="1277"/>
                  <a:pt x="0" y="1585"/>
                </a:cubicBezTo>
                <a:cubicBezTo>
                  <a:pt x="0" y="1963"/>
                  <a:pt x="306" y="2270"/>
                  <a:pt x="684" y="2270"/>
                </a:cubicBezTo>
                <a:cubicBezTo>
                  <a:pt x="2323" y="2270"/>
                  <a:pt x="2323" y="2270"/>
                  <a:pt x="2323" y="2270"/>
                </a:cubicBezTo>
                <a:cubicBezTo>
                  <a:pt x="2736" y="2270"/>
                  <a:pt x="3070" y="1935"/>
                  <a:pt x="3070" y="1522"/>
                </a:cubicBezTo>
                <a:cubicBezTo>
                  <a:pt x="3070" y="1205"/>
                  <a:pt x="2873" y="934"/>
                  <a:pt x="2594" y="82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90000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0000"/>
              </a:lnSpc>
            </a:pPr>
            <a:endParaRPr lang="sv-SE" sz="3600" dirty="0">
              <a:solidFill>
                <a:schemeClr val="bg1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3019406" y="522514"/>
            <a:ext cx="6238800" cy="5541284"/>
          </a:xfrm>
          <a:custGeom>
            <a:avLst/>
            <a:gdLst>
              <a:gd name="connsiteX0" fmla="*/ 1686149 w 6237432"/>
              <a:gd name="connsiteY0" fmla="*/ 0 h 5541284"/>
              <a:gd name="connsiteX1" fmla="*/ 3064926 w 6237432"/>
              <a:gd name="connsiteY1" fmla="*/ 742058 h 5541284"/>
              <a:gd name="connsiteX2" fmla="*/ 3117618 w 6237432"/>
              <a:gd name="connsiteY2" fmla="*/ 777185 h 5541284"/>
              <a:gd name="connsiteX3" fmla="*/ 3170311 w 6237432"/>
              <a:gd name="connsiteY3" fmla="*/ 742058 h 5541284"/>
              <a:gd name="connsiteX4" fmla="*/ 4549088 w 6237432"/>
              <a:gd name="connsiteY4" fmla="*/ 0 h 5541284"/>
              <a:gd name="connsiteX5" fmla="*/ 4698383 w 6237432"/>
              <a:gd name="connsiteY5" fmla="*/ 6586 h 5541284"/>
              <a:gd name="connsiteX6" fmla="*/ 6182545 w 6237432"/>
              <a:gd name="connsiteY6" fmla="*/ 1299699 h 5541284"/>
              <a:gd name="connsiteX7" fmla="*/ 6184740 w 6237432"/>
              <a:gd name="connsiteY7" fmla="*/ 1308481 h 5541284"/>
              <a:gd name="connsiteX8" fmla="*/ 6184740 w 6237432"/>
              <a:gd name="connsiteY8" fmla="*/ 1310676 h 5541284"/>
              <a:gd name="connsiteX9" fmla="*/ 6237432 w 6237432"/>
              <a:gd name="connsiteY9" fmla="*/ 1736591 h 5541284"/>
              <a:gd name="connsiteX10" fmla="*/ 5815895 w 6237432"/>
              <a:gd name="connsiteY10" fmla="*/ 3240466 h 5541284"/>
              <a:gd name="connsiteX11" fmla="*/ 3993625 w 6237432"/>
              <a:gd name="connsiteY11" fmla="*/ 5067070 h 5541284"/>
              <a:gd name="connsiteX12" fmla="*/ 3117618 w 6237432"/>
              <a:gd name="connsiteY12" fmla="*/ 5541284 h 5541284"/>
              <a:gd name="connsiteX13" fmla="*/ 2241612 w 6237432"/>
              <a:gd name="connsiteY13" fmla="*/ 5067070 h 5541284"/>
              <a:gd name="connsiteX14" fmla="*/ 419342 w 6237432"/>
              <a:gd name="connsiteY14" fmla="*/ 3240466 h 5541284"/>
              <a:gd name="connsiteX15" fmla="*/ 0 w 6237432"/>
              <a:gd name="connsiteY15" fmla="*/ 1736591 h 5541284"/>
              <a:gd name="connsiteX16" fmla="*/ 50497 w 6237432"/>
              <a:gd name="connsiteY16" fmla="*/ 1310676 h 5541284"/>
              <a:gd name="connsiteX17" fmla="*/ 50497 w 6237432"/>
              <a:gd name="connsiteY17" fmla="*/ 1308481 h 5541284"/>
              <a:gd name="connsiteX18" fmla="*/ 52692 w 6237432"/>
              <a:gd name="connsiteY18" fmla="*/ 1299699 h 5541284"/>
              <a:gd name="connsiteX19" fmla="*/ 1536854 w 6237432"/>
              <a:gd name="connsiteY19" fmla="*/ 6586 h 5541284"/>
              <a:gd name="connsiteX20" fmla="*/ 1686149 w 6237432"/>
              <a:gd name="connsiteY20" fmla="*/ 0 h 554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37432" h="5541284">
                <a:moveTo>
                  <a:pt x="1686149" y="0"/>
                </a:moveTo>
                <a:cubicBezTo>
                  <a:pt x="2256980" y="0"/>
                  <a:pt x="2761946" y="294189"/>
                  <a:pt x="3064926" y="742058"/>
                </a:cubicBezTo>
                <a:cubicBezTo>
                  <a:pt x="3075904" y="759621"/>
                  <a:pt x="3093468" y="781576"/>
                  <a:pt x="3117618" y="777185"/>
                </a:cubicBezTo>
                <a:cubicBezTo>
                  <a:pt x="3141769" y="781576"/>
                  <a:pt x="3159333" y="759621"/>
                  <a:pt x="3170311" y="742058"/>
                </a:cubicBezTo>
                <a:cubicBezTo>
                  <a:pt x="3475486" y="294189"/>
                  <a:pt x="3978257" y="0"/>
                  <a:pt x="4549088" y="0"/>
                </a:cubicBezTo>
                <a:cubicBezTo>
                  <a:pt x="4599585" y="0"/>
                  <a:pt x="4650082" y="2195"/>
                  <a:pt x="4698383" y="6586"/>
                </a:cubicBezTo>
                <a:cubicBezTo>
                  <a:pt x="5444855" y="39518"/>
                  <a:pt x="6015686" y="577400"/>
                  <a:pt x="6182545" y="1299699"/>
                </a:cubicBezTo>
                <a:cubicBezTo>
                  <a:pt x="6182545" y="1301894"/>
                  <a:pt x="6182545" y="1304090"/>
                  <a:pt x="6184740" y="1308481"/>
                </a:cubicBezTo>
                <a:cubicBezTo>
                  <a:pt x="6184740" y="1308481"/>
                  <a:pt x="6184740" y="1308481"/>
                  <a:pt x="6184740" y="1310676"/>
                </a:cubicBezTo>
                <a:cubicBezTo>
                  <a:pt x="6217673" y="1446793"/>
                  <a:pt x="6237432" y="1589497"/>
                  <a:pt x="6237432" y="1736591"/>
                </a:cubicBezTo>
                <a:cubicBezTo>
                  <a:pt x="6237432" y="2261301"/>
                  <a:pt x="6096920" y="2766251"/>
                  <a:pt x="5815895" y="3240466"/>
                </a:cubicBezTo>
                <a:cubicBezTo>
                  <a:pt x="5409727" y="3923247"/>
                  <a:pt x="4715947" y="4537969"/>
                  <a:pt x="3993625" y="5067070"/>
                </a:cubicBezTo>
                <a:cubicBezTo>
                  <a:pt x="3567697" y="5381017"/>
                  <a:pt x="3319605" y="5541284"/>
                  <a:pt x="3117618" y="5541284"/>
                </a:cubicBezTo>
                <a:cubicBezTo>
                  <a:pt x="2924414" y="5541284"/>
                  <a:pt x="2656562" y="5381017"/>
                  <a:pt x="2241612" y="5067070"/>
                </a:cubicBezTo>
                <a:cubicBezTo>
                  <a:pt x="1525877" y="4526992"/>
                  <a:pt x="825510" y="3923247"/>
                  <a:pt x="419342" y="3240466"/>
                </a:cubicBezTo>
                <a:cubicBezTo>
                  <a:pt x="138317" y="2766251"/>
                  <a:pt x="0" y="2261301"/>
                  <a:pt x="0" y="1736591"/>
                </a:cubicBezTo>
                <a:cubicBezTo>
                  <a:pt x="0" y="1589497"/>
                  <a:pt x="17564" y="1446793"/>
                  <a:pt x="50497" y="1310676"/>
                </a:cubicBezTo>
                <a:cubicBezTo>
                  <a:pt x="50497" y="1308481"/>
                  <a:pt x="50497" y="1308481"/>
                  <a:pt x="50497" y="1308481"/>
                </a:cubicBezTo>
                <a:cubicBezTo>
                  <a:pt x="52692" y="1304090"/>
                  <a:pt x="52692" y="1301894"/>
                  <a:pt x="52692" y="1299699"/>
                </a:cubicBezTo>
                <a:cubicBezTo>
                  <a:pt x="219551" y="577400"/>
                  <a:pt x="790382" y="39518"/>
                  <a:pt x="1536854" y="6586"/>
                </a:cubicBezTo>
                <a:cubicBezTo>
                  <a:pt x="1585155" y="2195"/>
                  <a:pt x="1635652" y="0"/>
                  <a:pt x="1686149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lIns="90000" tIns="0" rIns="90000" bIns="288000" anchor="ctr"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180975" indent="0" algn="ctr">
              <a:buNone/>
              <a:defRPr/>
            </a:lvl2pPr>
            <a:lvl3pPr marL="355600" indent="0" algn="ctr">
              <a:buNone/>
              <a:defRPr/>
            </a:lvl3pPr>
            <a:lvl4pPr marL="536575" indent="0" algn="ctr">
              <a:buNone/>
              <a:defRPr/>
            </a:lvl4pPr>
            <a:lvl5pPr marL="719138" indent="0" algn="ctr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881595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036954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Klicka här för att ändra format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1064C8-62B2-4F0A-9239-901D308016DC}" type="slidenum">
              <a:rPr lang="sv-SE"/>
              <a:pPr/>
              <a:t>‹#›</a:t>
            </a:fld>
            <a:r>
              <a:rPr lang="sv-SE"/>
              <a:t>  Titel på presentationen  </a:t>
            </a:r>
            <a:fld id="{88BBE308-889E-47ED-8618-94FD15612EBC}" type="datetime1">
              <a:rPr lang="sv-SE"/>
              <a:pPr/>
              <a:t>2019-09-23</a:t>
            </a:fld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520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B00AFE19-220C-4D46-B2D1-A18687E3C3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59" b="1899"/>
          <a:stretch/>
        </p:blipFill>
        <p:spPr>
          <a:xfrm>
            <a:off x="4370400" y="4068000"/>
            <a:ext cx="7821600" cy="2790000"/>
          </a:xfrm>
          <a:prstGeom prst="rect">
            <a:avLst/>
          </a:prstGeom>
        </p:spPr>
      </p:pic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75733" y="2085931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A970D43E-7880-4F5A-B4C6-3EBC46702F4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491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520E900-7DD2-4FFD-8A7C-097DEFA546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6"/>
          <a:stretch/>
        </p:blipFill>
        <p:spPr>
          <a:xfrm>
            <a:off x="1918800" y="4892400"/>
            <a:ext cx="8985441" cy="19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1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CC073CA-979D-4CF8-814C-05490F6385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59" b="1899"/>
          <a:stretch/>
        </p:blipFill>
        <p:spPr>
          <a:xfrm>
            <a:off x="4370400" y="4068000"/>
            <a:ext cx="7821600" cy="2790000"/>
          </a:xfrm>
          <a:prstGeom prst="rect">
            <a:avLst/>
          </a:prstGeom>
        </p:spPr>
      </p:pic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75733" y="2085931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1501FF33-3E2C-4969-AD81-929B0C56A40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491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43824EC3-3E9F-4573-9D9A-0C684070EA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6"/>
          <a:stretch/>
        </p:blipFill>
        <p:spPr>
          <a:xfrm>
            <a:off x="1918800" y="4892400"/>
            <a:ext cx="8985441" cy="19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7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andsfigur 11"/>
          <p:cNvSpPr>
            <a:spLocks/>
          </p:cNvSpPr>
          <p:nvPr userDrawn="1"/>
        </p:nvSpPr>
        <p:spPr bwMode="auto">
          <a:xfrm>
            <a:off x="6418800" y="1828596"/>
            <a:ext cx="577440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rgbClr val="B0CB0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sz="1800" dirty="0"/>
          </a:p>
        </p:txBody>
      </p:sp>
      <p:sp>
        <p:nvSpPr>
          <p:cNvPr id="13" name="Freeform 6"/>
          <p:cNvSpPr>
            <a:spLocks/>
          </p:cNvSpPr>
          <p:nvPr userDrawn="1"/>
        </p:nvSpPr>
        <p:spPr bwMode="auto">
          <a:xfrm>
            <a:off x="3647728" y="3245534"/>
            <a:ext cx="6811200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D2E18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734" y="1844676"/>
            <a:ext cx="6768405" cy="42132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A49852AE-E8D8-401E-B134-C93F3E15F64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1200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73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andsfigur 12"/>
          <p:cNvSpPr>
            <a:spLocks/>
          </p:cNvSpPr>
          <p:nvPr userDrawn="1"/>
        </p:nvSpPr>
        <p:spPr bwMode="auto">
          <a:xfrm>
            <a:off x="6418800" y="1828596"/>
            <a:ext cx="577440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rgbClr val="009F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sz="1800"/>
          </a:p>
        </p:txBody>
      </p:sp>
      <p:sp>
        <p:nvSpPr>
          <p:cNvPr id="15" name="Freeform 6"/>
          <p:cNvSpPr>
            <a:spLocks/>
          </p:cNvSpPr>
          <p:nvPr userDrawn="1"/>
        </p:nvSpPr>
        <p:spPr bwMode="auto">
          <a:xfrm>
            <a:off x="3646800" y="3245534"/>
            <a:ext cx="6811200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7DC8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734" y="1844676"/>
            <a:ext cx="6768405" cy="42132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3A114A3-F526-44D5-8F89-536D36D4779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491" y="6346800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142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andsfigur 11"/>
          <p:cNvSpPr>
            <a:spLocks/>
          </p:cNvSpPr>
          <p:nvPr userDrawn="1"/>
        </p:nvSpPr>
        <p:spPr bwMode="auto">
          <a:xfrm>
            <a:off x="6418800" y="1828596"/>
            <a:ext cx="577440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sz="1800"/>
          </a:p>
        </p:txBody>
      </p:sp>
      <p:sp>
        <p:nvSpPr>
          <p:cNvPr id="15" name="Freeform 6"/>
          <p:cNvSpPr>
            <a:spLocks/>
          </p:cNvSpPr>
          <p:nvPr userDrawn="1"/>
        </p:nvSpPr>
        <p:spPr bwMode="auto">
          <a:xfrm>
            <a:off x="3646800" y="3245534"/>
            <a:ext cx="6811200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F0A5C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734" y="1844676"/>
            <a:ext cx="6768405" cy="42132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7D90598-2E4E-4342-9D37-3326872E619B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1200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27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andsfigur 18"/>
          <p:cNvSpPr>
            <a:spLocks/>
          </p:cNvSpPr>
          <p:nvPr userDrawn="1"/>
        </p:nvSpPr>
        <p:spPr bwMode="auto">
          <a:xfrm>
            <a:off x="6418800" y="1828596"/>
            <a:ext cx="577440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rgbClr val="FFB9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sz="1800"/>
          </a:p>
        </p:txBody>
      </p:sp>
      <p:sp>
        <p:nvSpPr>
          <p:cNvPr id="12" name="Freeform 6"/>
          <p:cNvSpPr>
            <a:spLocks/>
          </p:cNvSpPr>
          <p:nvPr userDrawn="1"/>
        </p:nvSpPr>
        <p:spPr bwMode="auto">
          <a:xfrm>
            <a:off x="3646800" y="3245534"/>
            <a:ext cx="6811200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FFE57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734" y="1844676"/>
            <a:ext cx="6768405" cy="42132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51317DF-B9BA-45E4-80C4-3E49AD4D4A46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1200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088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731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Rak 25"/>
          <p:cNvCxnSpPr/>
          <p:nvPr userDrawn="1"/>
        </p:nvCxnSpPr>
        <p:spPr>
          <a:xfrm>
            <a:off x="575552" y="6230344"/>
            <a:ext cx="11040533" cy="0"/>
          </a:xfrm>
          <a:prstGeom prst="line">
            <a:avLst/>
          </a:prstGeom>
          <a:ln w="6350" cap="rnd">
            <a:solidFill>
              <a:srgbClr val="009FE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734" y="332657"/>
            <a:ext cx="11040533" cy="151201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5734" y="1844676"/>
            <a:ext cx="11040533" cy="42132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75733" y="6348682"/>
            <a:ext cx="528000" cy="24170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Vänster klammerparentes 3"/>
          <p:cNvSpPr/>
          <p:nvPr userDrawn="1"/>
        </p:nvSpPr>
        <p:spPr>
          <a:xfrm flipH="1">
            <a:off x="12432704" y="425450"/>
            <a:ext cx="288032" cy="1419225"/>
          </a:xfrm>
          <a:prstGeom prst="leftBrace">
            <a:avLst>
              <a:gd name="adj1" fmla="val 52425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cxnSp>
        <p:nvCxnSpPr>
          <p:cNvPr id="7" name="Rak 6"/>
          <p:cNvCxnSpPr/>
          <p:nvPr userDrawn="1"/>
        </p:nvCxnSpPr>
        <p:spPr>
          <a:xfrm flipH="1">
            <a:off x="12192000" y="425450"/>
            <a:ext cx="240704" cy="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>
            <a:stCxn id="4" idx="2"/>
          </p:cNvCxnSpPr>
          <p:nvPr userDrawn="1"/>
        </p:nvCxnSpPr>
        <p:spPr>
          <a:xfrm flipH="1">
            <a:off x="12192000" y="1844675"/>
            <a:ext cx="240704" cy="1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Vänster klammerparentes 11"/>
          <p:cNvSpPr/>
          <p:nvPr userDrawn="1"/>
        </p:nvSpPr>
        <p:spPr>
          <a:xfrm rot="5400000">
            <a:off x="5989045" y="-5801171"/>
            <a:ext cx="216024" cy="11042649"/>
          </a:xfrm>
          <a:prstGeom prst="leftBrace">
            <a:avLst>
              <a:gd name="adj1" fmla="val 52425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cxnSp>
        <p:nvCxnSpPr>
          <p:cNvPr id="15" name="Rak 14"/>
          <p:cNvCxnSpPr/>
          <p:nvPr userDrawn="1"/>
        </p:nvCxnSpPr>
        <p:spPr>
          <a:xfrm>
            <a:off x="-288709" y="6057900"/>
            <a:ext cx="288709" cy="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 userDrawn="1"/>
        </p:nvSpPr>
        <p:spPr>
          <a:xfrm>
            <a:off x="-1827510" y="3064832"/>
            <a:ext cx="9060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>
                <a:solidFill>
                  <a:schemeClr val="accent2"/>
                </a:solidFill>
              </a:rPr>
              <a:t>Innehållsyta</a:t>
            </a:r>
          </a:p>
        </p:txBody>
      </p:sp>
      <p:sp>
        <p:nvSpPr>
          <p:cNvPr id="16" name="textruta 15"/>
          <p:cNvSpPr txBox="1"/>
          <p:nvPr userDrawn="1"/>
        </p:nvSpPr>
        <p:spPr>
          <a:xfrm>
            <a:off x="5470616" y="-705723"/>
            <a:ext cx="9060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>
                <a:solidFill>
                  <a:schemeClr val="accent2"/>
                </a:solidFill>
              </a:rPr>
              <a:t>Innehållsyta</a:t>
            </a:r>
          </a:p>
        </p:txBody>
      </p:sp>
      <p:cxnSp>
        <p:nvCxnSpPr>
          <p:cNvPr id="18" name="Rak 17"/>
          <p:cNvCxnSpPr>
            <a:stCxn id="12" idx="2"/>
          </p:cNvCxnSpPr>
          <p:nvPr userDrawn="1"/>
        </p:nvCxnSpPr>
        <p:spPr>
          <a:xfrm>
            <a:off x="575733" y="-171834"/>
            <a:ext cx="0" cy="171834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 userDrawn="1"/>
        </p:nvCxnSpPr>
        <p:spPr>
          <a:xfrm flipH="1">
            <a:off x="11618382" y="-171834"/>
            <a:ext cx="1" cy="171834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 userDrawn="1"/>
        </p:nvSpPr>
        <p:spPr>
          <a:xfrm>
            <a:off x="12720737" y="957861"/>
            <a:ext cx="7553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>
                <a:solidFill>
                  <a:schemeClr val="accent2"/>
                </a:solidFill>
              </a:rPr>
              <a:t>Rubrikyta</a:t>
            </a:r>
          </a:p>
        </p:txBody>
      </p:sp>
      <p:sp>
        <p:nvSpPr>
          <p:cNvPr id="24" name="Vänster klammerparentes 23"/>
          <p:cNvSpPr/>
          <p:nvPr userDrawn="1"/>
        </p:nvSpPr>
        <p:spPr>
          <a:xfrm>
            <a:off x="-576741" y="425450"/>
            <a:ext cx="288032" cy="5632450"/>
          </a:xfrm>
          <a:prstGeom prst="leftBrace">
            <a:avLst>
              <a:gd name="adj1" fmla="val 52425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cxnSp>
        <p:nvCxnSpPr>
          <p:cNvPr id="25" name="Rak 24"/>
          <p:cNvCxnSpPr/>
          <p:nvPr userDrawn="1"/>
        </p:nvCxnSpPr>
        <p:spPr>
          <a:xfrm>
            <a:off x="-288709" y="425450"/>
            <a:ext cx="288709" cy="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ate Placeholder 3"/>
          <p:cNvSpPr>
            <a:spLocks noGrp="1"/>
          </p:cNvSpPr>
          <p:nvPr>
            <p:ph type="dt" sz="half" idx="2"/>
          </p:nvPr>
        </p:nvSpPr>
        <p:spPr>
          <a:xfrm>
            <a:off x="8399179" y="6348681"/>
            <a:ext cx="1209792" cy="24170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>
              <a:defRPr lang="en-GB" sz="900" smtClean="0">
                <a:solidFill>
                  <a:schemeClr val="accent1"/>
                </a:solidFill>
              </a:defRPr>
            </a:lvl1pPr>
          </a:lstStyle>
          <a:p>
            <a:r>
              <a:rPr lang="sv-SE" noProof="0" dirty="0"/>
              <a:t>2019-05-20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9456" y="6348681"/>
            <a:ext cx="7104000" cy="24581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>
              <a:defRPr lang="en-GB" sz="900">
                <a:solidFill>
                  <a:schemeClr val="accent1"/>
                </a:solidFill>
              </a:defRPr>
            </a:lvl1pPr>
          </a:lstStyle>
          <a:p>
            <a:endParaRPr lang="sv-SE" noProof="0" dirty="0"/>
          </a:p>
        </p:txBody>
      </p:sp>
      <p:sp>
        <p:nvSpPr>
          <p:cNvPr id="21" name="Freeform 8">
            <a:extLst>
              <a:ext uri="{FF2B5EF4-FFF2-40B4-BE49-F238E27FC236}">
                <a16:creationId xmlns:a16="http://schemas.microsoft.com/office/drawing/2014/main" id="{38092D51-8C53-49F9-9859-FC10B1023E6A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085" y="6346800"/>
            <a:ext cx="1116000" cy="241703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rgbClr val="009F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84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1" r:id="rId3"/>
    <p:sldLayoutId id="2147483672" r:id="rId4"/>
    <p:sldLayoutId id="2147483658" r:id="rId5"/>
    <p:sldLayoutId id="2147483673" r:id="rId6"/>
    <p:sldLayoutId id="2147483674" r:id="rId7"/>
    <p:sldLayoutId id="2147483675" r:id="rId8"/>
    <p:sldLayoutId id="2147483650" r:id="rId9"/>
    <p:sldLayoutId id="2147483656" r:id="rId10"/>
    <p:sldLayoutId id="2147483661" r:id="rId11"/>
    <p:sldLayoutId id="2147483662" r:id="rId12"/>
    <p:sldLayoutId id="2147483663" r:id="rId13"/>
    <p:sldLayoutId id="2147483659" r:id="rId14"/>
    <p:sldLayoutId id="2147483660" r:id="rId15"/>
    <p:sldLayoutId id="2147483652" r:id="rId16"/>
    <p:sldLayoutId id="2147483654" r:id="rId17"/>
    <p:sldLayoutId id="2147483657" r:id="rId18"/>
    <p:sldLayoutId id="2147483667" r:id="rId19"/>
    <p:sldLayoutId id="2147483668" r:id="rId20"/>
    <p:sldLayoutId id="2147483655" r:id="rId21"/>
    <p:sldLayoutId id="2147483676" r:id="rId2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355600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536575" indent="-18097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719138" indent="-182563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900113" indent="-18097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000" dirty="0"/>
              <a:t>Hur mår man efter en allvarlig skada? </a:t>
            </a:r>
            <a:br>
              <a:rPr lang="sv-SE" sz="4000" dirty="0"/>
            </a:br>
            <a:r>
              <a:rPr lang="sv-SE" sz="2800" dirty="0"/>
              <a:t>–</a:t>
            </a:r>
            <a:r>
              <a:rPr lang="sv-SE" sz="4000" dirty="0"/>
              <a:t> </a:t>
            </a:r>
            <a:r>
              <a:rPr lang="sv-SE" sz="2800" dirty="0"/>
              <a:t>kartläggning av trafikskadade som fått medicinsk invaliditet</a:t>
            </a:r>
            <a:br>
              <a:rPr lang="en-GB" sz="4000" dirty="0"/>
            </a:br>
            <a:br>
              <a:rPr lang="en-GB" sz="4000" dirty="0"/>
            </a:br>
            <a:endParaRPr lang="sv-SE" sz="400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294967295"/>
          </p:nvPr>
        </p:nvSpPr>
        <p:spPr>
          <a:xfrm>
            <a:off x="0" y="6348413"/>
            <a:ext cx="527050" cy="241300"/>
          </a:xfrm>
        </p:spPr>
        <p:txBody>
          <a:bodyPr/>
          <a:lstStyle/>
          <a:p>
            <a:fld id="{9C77FE8C-F1C2-4836-9107-962F8D87D201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9329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9D549E-2E1F-4598-BDA2-C97D8E54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Allmänna hälsotillståndet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CB950A1-120C-4C5D-85EC-892EE9B1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6D8FBE4-D72E-4F90-A6F3-6E6AB812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10</a:t>
            </a:fld>
            <a:endParaRPr lang="sv-SE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A4E95657-EB37-4F61-9AFA-602418C13FF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76263" y="980729"/>
          <a:ext cx="11039475" cy="5077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7884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16F176-8351-4066-B49B-65D0A0CD5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mår de nu jämfört med innan olyckan?</a:t>
            </a:r>
            <a:br>
              <a:rPr lang="sv-SE" dirty="0"/>
            </a:br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1EA1C1-5D15-4034-9E92-88F7AEC33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E16D7D4-E340-4502-8E30-AF8A48674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11</a:t>
            </a:fld>
            <a:endParaRPr lang="sv-SE"/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8F47A3C3-026F-442F-854B-3A472542C400}"/>
              </a:ext>
            </a:extLst>
          </p:cNvPr>
          <p:cNvCxnSpPr/>
          <p:nvPr/>
        </p:nvCxnSpPr>
        <p:spPr>
          <a:xfrm>
            <a:off x="1271464" y="2204864"/>
            <a:ext cx="475252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6D366625-BA8D-4430-9965-4B4C6E22466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76263" y="1052737"/>
          <a:ext cx="11039475" cy="500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88DBC667-DE47-4348-B7D6-A3E0A5EFA36A}"/>
              </a:ext>
            </a:extLst>
          </p:cNvPr>
          <p:cNvSpPr txBox="1"/>
          <p:nvPr/>
        </p:nvSpPr>
        <p:spPr>
          <a:xfrm>
            <a:off x="8276013" y="12687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79% </a:t>
            </a:r>
            <a:r>
              <a:rPr lang="en-GB" b="1" dirty="0" err="1">
                <a:solidFill>
                  <a:schemeClr val="accent1"/>
                </a:solidFill>
              </a:rPr>
              <a:t>mår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b="1" dirty="0" err="1">
                <a:solidFill>
                  <a:schemeClr val="accent1"/>
                </a:solidFill>
              </a:rPr>
              <a:t>sämre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18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A04FBE-E5A1-4475-A12A-1DEDCAA58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100" dirty="0"/>
              <a:t>Förändring av fysisk aktivitet efter trafikolycka</a:t>
            </a:r>
            <a:br>
              <a:rPr lang="sv-SE" dirty="0"/>
            </a:br>
            <a:r>
              <a:rPr lang="sv-SE" dirty="0"/>
              <a:t>– </a:t>
            </a:r>
            <a:r>
              <a:rPr lang="en-GB" sz="2000" dirty="0"/>
              <a:t>62% </a:t>
            </a:r>
            <a:r>
              <a:rPr lang="en-GB" sz="2000" dirty="0" err="1"/>
              <a:t>var</a:t>
            </a:r>
            <a:r>
              <a:rPr lang="en-GB" sz="2000" dirty="0"/>
              <a:t> </a:t>
            </a:r>
            <a:r>
              <a:rPr lang="en-GB" sz="2000" dirty="0" err="1"/>
              <a:t>innan</a:t>
            </a:r>
            <a:r>
              <a:rPr lang="en-GB" sz="2000" dirty="0"/>
              <a:t> </a:t>
            </a:r>
            <a:r>
              <a:rPr lang="en-GB" sz="2000" dirty="0" err="1"/>
              <a:t>olyckan</a:t>
            </a:r>
            <a:r>
              <a:rPr lang="en-GB" sz="2000" dirty="0"/>
              <a:t> </a:t>
            </a:r>
            <a:r>
              <a:rPr lang="en-GB" sz="2000" dirty="0" err="1"/>
              <a:t>mycket</a:t>
            </a:r>
            <a:r>
              <a:rPr lang="en-GB" sz="2000" dirty="0"/>
              <a:t> </a:t>
            </a:r>
            <a:r>
              <a:rPr lang="en-GB" sz="2000" dirty="0" err="1"/>
              <a:t>aktiva</a:t>
            </a:r>
            <a:r>
              <a:rPr lang="en-GB" sz="2000" dirty="0"/>
              <a:t> </a:t>
            </a:r>
            <a:r>
              <a:rPr lang="en-GB" sz="2000" dirty="0" err="1"/>
              <a:t>jämfört</a:t>
            </a:r>
            <a:r>
              <a:rPr lang="en-GB" sz="2000" dirty="0"/>
              <a:t> med 34% </a:t>
            </a:r>
            <a:r>
              <a:rPr lang="en-GB" sz="2000" dirty="0" err="1"/>
              <a:t>efter</a:t>
            </a:r>
            <a:r>
              <a:rPr lang="en-GB" sz="2000" dirty="0"/>
              <a:t> </a:t>
            </a:r>
            <a:r>
              <a:rPr lang="en-GB" sz="2000" dirty="0" err="1"/>
              <a:t>olyckan</a:t>
            </a:r>
            <a:br>
              <a:rPr lang="en-GB" sz="2000" dirty="0"/>
            </a:br>
            <a:br>
              <a:rPr lang="sv-SE" sz="2000" dirty="0"/>
            </a:br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38B3309-043F-4B60-9D7E-9EF35FA3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B5C6DD2-821B-457B-A598-ACC6BA643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12</a:t>
            </a:fld>
            <a:endParaRPr lang="sv-SE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96F9906C-6D4E-4378-A0CC-B56FA1D0914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76263" y="1340768"/>
          <a:ext cx="11039475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6391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8A8274F8-7604-4849-A1D2-3F282E535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332657"/>
            <a:ext cx="11040533" cy="936103"/>
          </a:xfrm>
        </p:spPr>
        <p:txBody>
          <a:bodyPr>
            <a:normAutofit fontScale="90000"/>
          </a:bodyPr>
          <a:lstStyle/>
          <a:p>
            <a:r>
              <a:rPr lang="sv-SE" dirty="0"/>
              <a:t>Förändring av fysisk aktivitet efter trafikolycka uppdelat på ålder</a:t>
            </a:r>
            <a:br>
              <a:rPr lang="sv-SE" sz="1300" dirty="0"/>
            </a:br>
            <a:br>
              <a:rPr lang="sv-SE" sz="1300" dirty="0"/>
            </a:br>
            <a:r>
              <a:rPr lang="sv-SE" dirty="0"/>
              <a:t>                         </a:t>
            </a:r>
            <a:r>
              <a:rPr lang="sv-SE" sz="2000" dirty="0"/>
              <a:t>Före                                                                Efter</a:t>
            </a:r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AA05A35-9C40-4D1A-AC3B-CA37381D0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16890E1-D8BA-45B2-AFB2-97BC71B2C3D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noProof="0"/>
          </a:p>
        </p:txBody>
      </p:sp>
      <p:graphicFrame>
        <p:nvGraphicFramePr>
          <p:cNvPr id="14" name="Platshållare för innehåll 13">
            <a:extLst>
              <a:ext uri="{FF2B5EF4-FFF2-40B4-BE49-F238E27FC236}">
                <a16:creationId xmlns:a16="http://schemas.microsoft.com/office/drawing/2014/main" id="{F7DEF796-859E-4130-9C91-1DA252932EC8}"/>
              </a:ext>
            </a:extLst>
          </p:cNvPr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97600" y="1340768"/>
          <a:ext cx="5418138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Platshållare för innehåll 11">
            <a:extLst>
              <a:ext uri="{FF2B5EF4-FFF2-40B4-BE49-F238E27FC236}">
                <a16:creationId xmlns:a16="http://schemas.microsoft.com/office/drawing/2014/main" id="{5C64EF91-347B-4558-A618-AD044C76F420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576263" y="1340768"/>
          <a:ext cx="5418137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596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60F0551A-2595-40D1-9532-913CE9360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029" y="459637"/>
            <a:ext cx="10972800" cy="789582"/>
          </a:xfrm>
        </p:spPr>
        <p:txBody>
          <a:bodyPr>
            <a:normAutofit fontScale="90000"/>
          </a:bodyPr>
          <a:lstStyle/>
          <a:p>
            <a:r>
              <a:rPr lang="sv-SE" sz="3600" dirty="0"/>
              <a:t>Nationella definitionen på allvarlig skada </a:t>
            </a:r>
            <a:br>
              <a:rPr lang="sv-SE" dirty="0"/>
            </a:br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2B9CA4A-5F92-4B28-865F-B70D9F800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 noProof="0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65AE728B-F421-4708-A947-6833D4883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8" name="Bildobjekt 7" descr="rpmi.jpg">
            <a:extLst>
              <a:ext uri="{FF2B5EF4-FFF2-40B4-BE49-F238E27FC236}">
                <a16:creationId xmlns:a16="http://schemas.microsoft.com/office/drawing/2014/main" id="{03AD0B3D-5D14-46C8-B06B-8BB6E43B2C2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98300">
            <a:off x="8418448" y="356405"/>
            <a:ext cx="3501488" cy="2500201"/>
          </a:xfrm>
          <a:prstGeom prst="rect">
            <a:avLst/>
          </a:prstGeom>
        </p:spPr>
      </p:pic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F33C7A8D-C02C-40CD-B82D-5A6B22F98806}"/>
              </a:ext>
            </a:extLst>
          </p:cNvPr>
          <p:cNvSpPr txBox="1">
            <a:spLocks/>
          </p:cNvSpPr>
          <p:nvPr/>
        </p:nvSpPr>
        <p:spPr>
          <a:xfrm>
            <a:off x="575733" y="6348682"/>
            <a:ext cx="528000" cy="241703"/>
          </a:xfrm>
          <a:prstGeom prst="rect">
            <a:avLst/>
          </a:prstGeom>
        </p:spPr>
        <p:txBody>
          <a:bodyPr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02974A-7183-4EB9-AD37-5F8212133593}" type="slidenum">
              <a:rPr lang="sv-SE" smtClean="0"/>
              <a:pPr/>
              <a:t>2</a:t>
            </a:fld>
            <a:endParaRPr lang="sv-SE" dirty="0"/>
          </a:p>
        </p:txBody>
      </p:sp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8638FCBE-F2BD-49D7-83A3-3151787425E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0588" y="2671152"/>
          <a:ext cx="4855907" cy="3566160"/>
        </p:xfrm>
        <a:graphic>
          <a:graphicData uri="http://schemas.openxmlformats.org/drawingml/2006/table">
            <a:tbl>
              <a:tblPr/>
              <a:tblGrid>
                <a:gridCol w="892832">
                  <a:extLst>
                    <a:ext uri="{9D8B030D-6E8A-4147-A177-3AD203B41FA5}">
                      <a16:colId xmlns:a16="http://schemas.microsoft.com/office/drawing/2014/main" val="4020614037"/>
                    </a:ext>
                  </a:extLst>
                </a:gridCol>
                <a:gridCol w="792615">
                  <a:extLst>
                    <a:ext uri="{9D8B030D-6E8A-4147-A177-3AD203B41FA5}">
                      <a16:colId xmlns:a16="http://schemas.microsoft.com/office/drawing/2014/main" val="314288012"/>
                    </a:ext>
                  </a:extLst>
                </a:gridCol>
                <a:gridCol w="792615">
                  <a:extLst>
                    <a:ext uri="{9D8B030D-6E8A-4147-A177-3AD203B41FA5}">
                      <a16:colId xmlns:a16="http://schemas.microsoft.com/office/drawing/2014/main" val="3238901134"/>
                    </a:ext>
                  </a:extLst>
                </a:gridCol>
                <a:gridCol w="792615">
                  <a:extLst>
                    <a:ext uri="{9D8B030D-6E8A-4147-A177-3AD203B41FA5}">
                      <a16:colId xmlns:a16="http://schemas.microsoft.com/office/drawing/2014/main" val="221308195"/>
                    </a:ext>
                  </a:extLst>
                </a:gridCol>
                <a:gridCol w="792615">
                  <a:extLst>
                    <a:ext uri="{9D8B030D-6E8A-4147-A177-3AD203B41FA5}">
                      <a16:colId xmlns:a16="http://schemas.microsoft.com/office/drawing/2014/main" val="722251872"/>
                    </a:ext>
                  </a:extLst>
                </a:gridCol>
                <a:gridCol w="792615">
                  <a:extLst>
                    <a:ext uri="{9D8B030D-6E8A-4147-A177-3AD203B41FA5}">
                      <a16:colId xmlns:a16="http://schemas.microsoft.com/office/drawing/2014/main" val="1316386553"/>
                    </a:ext>
                  </a:extLst>
                </a:gridCol>
              </a:tblGrid>
              <a:tr h="220725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&gt;1% </a:t>
                      </a:r>
                      <a:r>
                        <a:rPr lang="sv-SE" sz="1400" b="1" i="0" u="none" strike="noStrike" dirty="0" err="1">
                          <a:effectLst/>
                          <a:latin typeface="Calibri" panose="020F0502020204030204" pitchFamily="34" charset="0"/>
                        </a:rPr>
                        <a:t>inv</a:t>
                      </a:r>
                      <a:endParaRPr lang="sv-SE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AIS-nivå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804553"/>
                  </a:ext>
                </a:extLst>
              </a:tr>
              <a:tr h="220725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Kroppsdel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100758"/>
                  </a:ext>
                </a:extLst>
              </a:tr>
              <a:tr h="208463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Huvud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545606"/>
                  </a:ext>
                </a:extLst>
              </a:tr>
              <a:tr h="208463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Nacke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398773"/>
                  </a:ext>
                </a:extLst>
              </a:tr>
              <a:tr h="208463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Ansikte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072000"/>
                  </a:ext>
                </a:extLst>
              </a:tr>
              <a:tr h="208463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Arm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endParaRPr lang="sv-SE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120404"/>
                  </a:ext>
                </a:extLst>
              </a:tr>
              <a:tr h="208463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Ben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908328"/>
                  </a:ext>
                </a:extLst>
              </a:tr>
              <a:tr h="208463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Bröst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469228"/>
                  </a:ext>
                </a:extLst>
              </a:tr>
              <a:tr h="184482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Bröstrygg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122687"/>
                  </a:ext>
                </a:extLst>
              </a:tr>
              <a:tr h="208463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Buk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508812"/>
                  </a:ext>
                </a:extLst>
              </a:tr>
              <a:tr h="208463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Ländrygg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856367"/>
                  </a:ext>
                </a:extLst>
              </a:tr>
              <a:tr h="220725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Övrigt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622121"/>
                  </a:ext>
                </a:extLst>
              </a:tr>
              <a:tr h="220725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792534"/>
                  </a:ext>
                </a:extLst>
              </a:tr>
              <a:tr h="208463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0-7,99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Låg risk för allvarlig skada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222569"/>
                  </a:ext>
                </a:extLst>
              </a:tr>
              <a:tr h="208463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8-49,9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Hög risk för allvarlig skada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389883"/>
                  </a:ext>
                </a:extLst>
              </a:tr>
              <a:tr h="208463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50-100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Mycket hör risk för allvarlig skada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796847"/>
                  </a:ext>
                </a:extLst>
              </a:tr>
            </a:tbl>
          </a:graphicData>
        </a:graphic>
      </p:graphicFrame>
      <p:graphicFrame>
        <p:nvGraphicFramePr>
          <p:cNvPr id="13" name="Tabell 12">
            <a:extLst>
              <a:ext uri="{FF2B5EF4-FFF2-40B4-BE49-F238E27FC236}">
                <a16:creationId xmlns:a16="http://schemas.microsoft.com/office/drawing/2014/main" id="{960B85BF-E2F7-4655-A820-807A264616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814348" y="2675138"/>
          <a:ext cx="5394219" cy="3380465"/>
        </p:xfrm>
        <a:graphic>
          <a:graphicData uri="http://schemas.openxmlformats.org/drawingml/2006/table">
            <a:tbl>
              <a:tblPr/>
              <a:tblGrid>
                <a:gridCol w="991809">
                  <a:extLst>
                    <a:ext uri="{9D8B030D-6E8A-4147-A177-3AD203B41FA5}">
                      <a16:colId xmlns:a16="http://schemas.microsoft.com/office/drawing/2014/main" val="2232249826"/>
                    </a:ext>
                  </a:extLst>
                </a:gridCol>
                <a:gridCol w="880482">
                  <a:extLst>
                    <a:ext uri="{9D8B030D-6E8A-4147-A177-3AD203B41FA5}">
                      <a16:colId xmlns:a16="http://schemas.microsoft.com/office/drawing/2014/main" val="3955250471"/>
                    </a:ext>
                  </a:extLst>
                </a:gridCol>
                <a:gridCol w="880482">
                  <a:extLst>
                    <a:ext uri="{9D8B030D-6E8A-4147-A177-3AD203B41FA5}">
                      <a16:colId xmlns:a16="http://schemas.microsoft.com/office/drawing/2014/main" val="966800453"/>
                    </a:ext>
                  </a:extLst>
                </a:gridCol>
                <a:gridCol w="880482">
                  <a:extLst>
                    <a:ext uri="{9D8B030D-6E8A-4147-A177-3AD203B41FA5}">
                      <a16:colId xmlns:a16="http://schemas.microsoft.com/office/drawing/2014/main" val="2387195060"/>
                    </a:ext>
                  </a:extLst>
                </a:gridCol>
                <a:gridCol w="880482">
                  <a:extLst>
                    <a:ext uri="{9D8B030D-6E8A-4147-A177-3AD203B41FA5}">
                      <a16:colId xmlns:a16="http://schemas.microsoft.com/office/drawing/2014/main" val="3187829629"/>
                    </a:ext>
                  </a:extLst>
                </a:gridCol>
                <a:gridCol w="880482">
                  <a:extLst>
                    <a:ext uri="{9D8B030D-6E8A-4147-A177-3AD203B41FA5}">
                      <a16:colId xmlns:a16="http://schemas.microsoft.com/office/drawing/2014/main" val="60498240"/>
                    </a:ext>
                  </a:extLst>
                </a:gridCol>
              </a:tblGrid>
              <a:tr h="237689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&gt;10% inv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>
                          <a:effectLst/>
                          <a:latin typeface="Arial" panose="020B0604020202020204" pitchFamily="34" charset="0"/>
                        </a:rPr>
                        <a:t>AIS-nivå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544559"/>
                  </a:ext>
                </a:extLst>
              </a:tr>
              <a:tr h="2244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Kroppsdel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02955"/>
                  </a:ext>
                </a:extLst>
              </a:tr>
              <a:tr h="2244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Huvud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07142"/>
                  </a:ext>
                </a:extLst>
              </a:tr>
              <a:tr h="2244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Nacke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797154"/>
                  </a:ext>
                </a:extLst>
              </a:tr>
              <a:tr h="2244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Ansikte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9457"/>
                  </a:ext>
                </a:extLst>
              </a:tr>
              <a:tr h="2244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Arm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899985"/>
                  </a:ext>
                </a:extLst>
              </a:tr>
              <a:tr h="2244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Ben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297886"/>
                  </a:ext>
                </a:extLst>
              </a:tr>
              <a:tr h="2244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Bröst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036662"/>
                  </a:ext>
                </a:extLst>
              </a:tr>
              <a:tr h="2244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Bröstrygg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261204"/>
                  </a:ext>
                </a:extLst>
              </a:tr>
              <a:tr h="2244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Buk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749095"/>
                  </a:ext>
                </a:extLst>
              </a:tr>
              <a:tr h="2244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Ländrygg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753714"/>
                  </a:ext>
                </a:extLst>
              </a:tr>
              <a:tr h="224484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effectLst/>
                          <a:latin typeface="Calibri" panose="020F0502020204030204" pitchFamily="34" charset="0"/>
                        </a:rPr>
                        <a:t>Övrigt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985478"/>
                  </a:ext>
                </a:extLst>
              </a:tr>
              <a:tr h="224484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884243"/>
                  </a:ext>
                </a:extLst>
              </a:tr>
              <a:tr h="224484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0-4,99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Låg risk för mycket allvarlig skada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780112"/>
                  </a:ext>
                </a:extLst>
              </a:tr>
              <a:tr h="224484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>
                          <a:effectLst/>
                          <a:latin typeface="Calibri" panose="020F0502020204030204" pitchFamily="34" charset="0"/>
                        </a:rPr>
                        <a:t>5-100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Hög risk för mycket allvarlig skada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716427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AA34345E-2F79-46FE-8A1A-DF0EC28D98F5}"/>
              </a:ext>
            </a:extLst>
          </p:cNvPr>
          <p:cNvSpPr/>
          <p:nvPr/>
        </p:nvSpPr>
        <p:spPr>
          <a:xfrm>
            <a:off x="575733" y="2133681"/>
            <a:ext cx="7933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Allvarlig skada</a:t>
            </a:r>
            <a:r>
              <a:rPr lang="sv-SE" dirty="0"/>
              <a:t>				         </a:t>
            </a:r>
            <a:r>
              <a:rPr lang="sv-SE" b="1" dirty="0"/>
              <a:t>Mycket allvarlig skada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835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93586" y="692696"/>
            <a:ext cx="11040533" cy="1512018"/>
          </a:xfrm>
        </p:spPr>
        <p:txBody>
          <a:bodyPr/>
          <a:lstStyle/>
          <a:p>
            <a:r>
              <a:rPr lang="sv-SE" dirty="0"/>
              <a:t>Medicinsk invaliditet – definition</a:t>
            </a:r>
            <a:br>
              <a:rPr lang="sv-SE" dirty="0"/>
            </a:br>
            <a:endParaRPr lang="sv-SE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75734" y="1685985"/>
            <a:ext cx="8688619" cy="2715439"/>
          </a:xfrm>
        </p:spPr>
        <p:txBody>
          <a:bodyPr>
            <a:normAutofit/>
          </a:bodyPr>
          <a:lstStyle/>
          <a:p>
            <a:r>
              <a:rPr lang="sv-SE" sz="2400" dirty="0"/>
              <a:t>Fysisk och/eller psykisk funktionsnedsättning </a:t>
            </a:r>
          </a:p>
          <a:p>
            <a:pPr lvl="1"/>
            <a:r>
              <a:rPr lang="sv-SE" sz="2400" dirty="0"/>
              <a:t>oberoende av orsak </a:t>
            </a:r>
          </a:p>
          <a:p>
            <a:pPr lvl="1"/>
            <a:r>
              <a:rPr lang="sv-SE" sz="2400" dirty="0"/>
              <a:t>utan hänsyn till den skadades yrke, fritidsintressen eller andra speciella förhållanden</a:t>
            </a:r>
          </a:p>
          <a:p>
            <a:pPr marL="0" indent="0">
              <a:buNone/>
            </a:pPr>
            <a:r>
              <a:rPr lang="sv-SE" sz="2400" dirty="0"/>
              <a:t>          </a:t>
            </a:r>
            <a:endParaRPr lang="sv-SE" sz="2400" b="1" dirty="0"/>
          </a:p>
        </p:txBody>
      </p:sp>
      <p:pic>
        <p:nvPicPr>
          <p:cNvPr id="5" name="Picture 3" descr="C:\Mina_Dokument\Mina bilder\injury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76302" y="361009"/>
            <a:ext cx="1157817" cy="27154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045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7F067F94-AE75-4683-9875-F81368A5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Enkätstudie för att fastställa den egenuppskattade hälsan </a:t>
            </a:r>
            <a:br>
              <a:rPr lang="sv-SE" dirty="0"/>
            </a:br>
            <a:r>
              <a:rPr lang="sv-SE" sz="2400" dirty="0"/>
              <a:t>– Hur mår en trafikskadad som fått medicinsk invaliditet?</a:t>
            </a:r>
            <a:br>
              <a:rPr lang="sv-SE" dirty="0"/>
            </a:br>
            <a:endParaRPr lang="en-GB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B4FBA0B-4D69-4CDD-9528-8C44EF952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Trafikanter som skadats under 2001-2013 och som fått medicinsk invaliditet (n=7180)</a:t>
            </a:r>
          </a:p>
          <a:p>
            <a:r>
              <a:rPr lang="sv-SE" dirty="0"/>
              <a:t>Exkluderade </a:t>
            </a:r>
          </a:p>
          <a:p>
            <a:pPr lvl="1"/>
            <a:r>
              <a:rPr lang="sv-SE" dirty="0"/>
              <a:t>Individer med skalltrauma &gt;30% invaliditet</a:t>
            </a:r>
          </a:p>
          <a:p>
            <a:pPr lvl="1"/>
            <a:r>
              <a:rPr lang="sv-SE" dirty="0"/>
              <a:t>Individer som avlidit</a:t>
            </a:r>
          </a:p>
          <a:p>
            <a:pPr lvl="1"/>
            <a:r>
              <a:rPr lang="sv-SE" dirty="0"/>
              <a:t>Individer under 17 år </a:t>
            </a:r>
          </a:p>
          <a:p>
            <a:r>
              <a:rPr lang="sv-SE" dirty="0"/>
              <a:t>Totalt svarade 2073 personer på enkäten</a:t>
            </a:r>
          </a:p>
          <a:p>
            <a:pPr lvl="1"/>
            <a:r>
              <a:rPr lang="sv-SE" dirty="0"/>
              <a:t>2026 med i studien  </a:t>
            </a:r>
          </a:p>
          <a:p>
            <a:pPr lvl="1"/>
            <a:r>
              <a:rPr lang="sv-SE" dirty="0"/>
              <a:t>6 till 18 år efter olycksåret (medel13 år)</a:t>
            </a:r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207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6597E0-5367-4787-8D1F-1357B4F72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Beskrivning av studiepopulationen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B37DF6F-B7EA-47CB-82E8-BF04BC0F38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61% kvinnor respektive 39% män </a:t>
            </a:r>
          </a:p>
          <a:p>
            <a:r>
              <a:rPr lang="sv-SE" dirty="0"/>
              <a:t>Medelålder vid olyckan 44 år</a:t>
            </a:r>
          </a:p>
          <a:p>
            <a:r>
              <a:rPr lang="sv-SE" dirty="0"/>
              <a:t>Tid efter olycka 13 år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282E4267-7641-4E83-A842-2A2BCB2BAEB8}"/>
              </a:ext>
            </a:extLst>
          </p:cNvPr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767408" y="3356693"/>
          <a:ext cx="3969156" cy="2693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5007">
                  <a:extLst>
                    <a:ext uri="{9D8B030D-6E8A-4147-A177-3AD203B41FA5}">
                      <a16:colId xmlns:a16="http://schemas.microsoft.com/office/drawing/2014/main" val="3691081299"/>
                    </a:ext>
                  </a:extLst>
                </a:gridCol>
                <a:gridCol w="1114149">
                  <a:extLst>
                    <a:ext uri="{9D8B030D-6E8A-4147-A177-3AD203B41FA5}">
                      <a16:colId xmlns:a16="http://schemas.microsoft.com/office/drawing/2014/main" val="1608628424"/>
                    </a:ext>
                  </a:extLst>
                </a:gridCol>
              </a:tblGrid>
              <a:tr h="422307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Ålder vid olyckan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Andel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5000732"/>
                  </a:ext>
                </a:extLst>
              </a:tr>
              <a:tr h="23331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10-19</a:t>
                      </a:r>
                      <a:endParaRPr lang="sv-SE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6278367"/>
                  </a:ext>
                </a:extLst>
              </a:tr>
              <a:tr h="23331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20-29</a:t>
                      </a:r>
                      <a:endParaRPr lang="sv-SE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885477"/>
                  </a:ext>
                </a:extLst>
              </a:tr>
              <a:tr h="23331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30-39</a:t>
                      </a:r>
                      <a:endParaRPr lang="sv-SE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302330"/>
                  </a:ext>
                </a:extLst>
              </a:tr>
              <a:tr h="23331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40-49</a:t>
                      </a:r>
                      <a:endParaRPr lang="sv-SE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083311"/>
                  </a:ext>
                </a:extLst>
              </a:tr>
              <a:tr h="23331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solidFill>
                            <a:schemeClr val="tx2"/>
                          </a:solidFill>
                          <a:effectLst/>
                        </a:rPr>
                        <a:t>50-59</a:t>
                      </a:r>
                      <a:endParaRPr lang="sv-SE" sz="18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857405"/>
                  </a:ext>
                </a:extLst>
              </a:tr>
              <a:tr h="23331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60-69</a:t>
                      </a:r>
                      <a:endParaRPr lang="sv-SE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794671"/>
                  </a:ext>
                </a:extLst>
              </a:tr>
              <a:tr h="23331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solidFill>
                            <a:schemeClr val="tx2"/>
                          </a:solidFill>
                          <a:effectLst/>
                        </a:rPr>
                        <a:t>70-89</a:t>
                      </a:r>
                      <a:endParaRPr lang="sv-SE" sz="18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638998"/>
                  </a:ext>
                </a:extLst>
              </a:tr>
              <a:tr h="23331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Totalt</a:t>
                      </a:r>
                      <a:endParaRPr lang="sv-SE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8821843"/>
                  </a:ext>
                </a:extLst>
              </a:tr>
            </a:tbl>
          </a:graphicData>
        </a:graphic>
      </p:graphicFrame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0500663-E9EA-47B0-9484-66B889B2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5CE18A2-3A3C-4A86-9150-77718D31517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noProof="0"/>
          </a:p>
        </p:txBody>
      </p:sp>
      <p:graphicFrame>
        <p:nvGraphicFramePr>
          <p:cNvPr id="8" name="Platshållare för innehåll 5">
            <a:extLst>
              <a:ext uri="{FF2B5EF4-FFF2-40B4-BE49-F238E27FC236}">
                <a16:creationId xmlns:a16="http://schemas.microsoft.com/office/drawing/2014/main" id="{74442D64-F778-48DC-BFC6-564F430CC7A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588360" y="3356693"/>
          <a:ext cx="5430192" cy="2693068"/>
        </p:xfrm>
        <a:graphic>
          <a:graphicData uri="http://schemas.openxmlformats.org/drawingml/2006/table">
            <a:tbl>
              <a:tblPr/>
              <a:tblGrid>
                <a:gridCol w="3174574">
                  <a:extLst>
                    <a:ext uri="{9D8B030D-6E8A-4147-A177-3AD203B41FA5}">
                      <a16:colId xmlns:a16="http://schemas.microsoft.com/office/drawing/2014/main" val="1824999351"/>
                    </a:ext>
                  </a:extLst>
                </a:gridCol>
                <a:gridCol w="1132129">
                  <a:extLst>
                    <a:ext uri="{9D8B030D-6E8A-4147-A177-3AD203B41FA5}">
                      <a16:colId xmlns:a16="http://schemas.microsoft.com/office/drawing/2014/main" val="3941473992"/>
                    </a:ext>
                  </a:extLst>
                </a:gridCol>
                <a:gridCol w="1123489">
                  <a:extLst>
                    <a:ext uri="{9D8B030D-6E8A-4147-A177-3AD203B41FA5}">
                      <a16:colId xmlns:a16="http://schemas.microsoft.com/office/drawing/2014/main" val="417476066"/>
                    </a:ext>
                  </a:extLst>
                </a:gridCol>
              </a:tblGrid>
              <a:tr h="384724">
                <a:tc>
                  <a:txBody>
                    <a:bodyPr/>
                    <a:lstStyle/>
                    <a:p>
                      <a:pPr algn="l" fontAlgn="b"/>
                      <a:r>
                        <a:rPr lang="sv-SE" sz="2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Trafikant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4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412125"/>
                  </a:ext>
                </a:extLst>
              </a:tr>
              <a:tr h="384724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Bil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1636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2575540"/>
                  </a:ext>
                </a:extLst>
              </a:tr>
              <a:tr h="384724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Cykel-motorfordon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925240"/>
                  </a:ext>
                </a:extLst>
              </a:tr>
              <a:tr h="384724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Cykel-singel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939088"/>
                  </a:ext>
                </a:extLst>
              </a:tr>
              <a:tr h="384724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Fotgängare-motorfordon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439553"/>
                  </a:ext>
                </a:extLst>
              </a:tr>
              <a:tr h="384724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MC/moped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953091"/>
                  </a:ext>
                </a:extLst>
              </a:tr>
              <a:tr h="384724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Totalt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90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64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09FA41-573C-45C1-88B4-130ECEBA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Totalt har 85% fortfarande besvär efter</a:t>
            </a:r>
            <a:r>
              <a:rPr lang="en-GB" dirty="0"/>
              <a:t> </a:t>
            </a:r>
            <a:r>
              <a:rPr lang="sv-SE" dirty="0"/>
              <a:t>personskada som bedömts ha en medicinsk invaliditet</a:t>
            </a:r>
            <a:br>
              <a:rPr lang="sv-SE" dirty="0"/>
            </a:br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B48A94F-4F0C-48D4-BA48-CB96D5BB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F11D073-298D-413D-959C-344A53733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6</a:t>
            </a:fld>
            <a:endParaRPr lang="sv-SE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2D46591D-4C5E-4D50-93BB-989FFC02FD3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76263" y="1844675"/>
          <a:ext cx="11039475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580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625623-02B3-45A3-B730-0F729BBD8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Påverkade kroppsdelar uppdelat per trafikanttyp</a:t>
            </a:r>
            <a:br>
              <a:rPr lang="sv-SE" dirty="0"/>
            </a:br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6A5CBB-E741-4DC6-91FD-3A4BF279C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D87F798-5095-40FC-85EE-1D701CCF4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7</a:t>
            </a:fld>
            <a:endParaRPr lang="sv-SE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36886224-E161-45E7-B8FC-E9245F2ED2F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76263" y="1844675"/>
          <a:ext cx="11039475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4740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ubrik 3"/>
          <p:cNvSpPr>
            <a:spLocks noGrp="1"/>
          </p:cNvSpPr>
          <p:nvPr>
            <p:ph type="title"/>
          </p:nvPr>
        </p:nvSpPr>
        <p:spPr>
          <a:xfrm rot="16200000">
            <a:off x="-1791717" y="2366663"/>
            <a:ext cx="5889789" cy="843396"/>
          </a:xfrm>
        </p:spPr>
        <p:txBody>
          <a:bodyPr>
            <a:noAutofit/>
          </a:bodyPr>
          <a:lstStyle/>
          <a:p>
            <a:r>
              <a:rPr lang="sv-SE" sz="6600" dirty="0"/>
              <a:t>Cyklist</a:t>
            </a:r>
          </a:p>
        </p:txBody>
      </p:sp>
      <p:sp>
        <p:nvSpPr>
          <p:cNvPr id="26" name="Rubrik 3"/>
          <p:cNvSpPr txBox="1">
            <a:spLocks/>
          </p:cNvSpPr>
          <p:nvPr/>
        </p:nvSpPr>
        <p:spPr>
          <a:xfrm rot="16200000">
            <a:off x="3399359" y="2364469"/>
            <a:ext cx="5894177" cy="84339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6000" dirty="0">
                <a:solidFill>
                  <a:schemeClr val="accent2"/>
                </a:solidFill>
              </a:rPr>
              <a:t>Bilist</a:t>
            </a:r>
            <a:endParaRPr lang="en-US" sz="6000" dirty="0">
              <a:solidFill>
                <a:schemeClr val="accent2"/>
              </a:solidFill>
            </a:endParaRPr>
          </a:p>
        </p:txBody>
      </p:sp>
      <p:graphicFrame>
        <p:nvGraphicFramePr>
          <p:cNvPr id="31" name="Diagram 30">
            <a:extLst>
              <a:ext uri="{FF2B5EF4-FFF2-40B4-BE49-F238E27FC236}">
                <a16:creationId xmlns:a16="http://schemas.microsoft.com/office/drawing/2014/main" id="{621F8202-69D5-43A9-8AC5-516B880D7BC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74446" y="1196752"/>
          <a:ext cx="388950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F78C8B1A-1026-4C0C-BC4A-86C1AB22A09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032104" y="1196752"/>
          <a:ext cx="41764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ubrik 1">
            <a:extLst>
              <a:ext uri="{FF2B5EF4-FFF2-40B4-BE49-F238E27FC236}">
                <a16:creationId xmlns:a16="http://schemas.microsoft.com/office/drawing/2014/main" id="{D7B60321-143A-49D6-994E-AC1557CC46E6}"/>
              </a:ext>
            </a:extLst>
          </p:cNvPr>
          <p:cNvSpPr txBox="1">
            <a:spLocks/>
          </p:cNvSpPr>
          <p:nvPr/>
        </p:nvSpPr>
        <p:spPr>
          <a:xfrm>
            <a:off x="575734" y="332657"/>
            <a:ext cx="11040533" cy="151201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Personskada som givit medicinsk invaliditet</a:t>
            </a:r>
            <a:br>
              <a:rPr lang="sv-SE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299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A7F3A0-A32A-4DC1-88D2-A616E6019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Uppdelat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kroppsdel</a:t>
            </a:r>
            <a:r>
              <a:rPr lang="en-GB" dirty="0"/>
              <a:t> bland de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fortfarande</a:t>
            </a:r>
            <a:r>
              <a:rPr lang="en-GB" dirty="0"/>
              <a:t> </a:t>
            </a:r>
            <a:r>
              <a:rPr lang="en-GB" dirty="0" err="1"/>
              <a:t>har</a:t>
            </a:r>
            <a:r>
              <a:rPr lang="en-GB" dirty="0"/>
              <a:t> problem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475B4E6-664D-4D01-B6CF-8B5951D9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6F62F96-11A2-43BA-BC38-22461CFD6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9</a:t>
            </a:fld>
            <a:endParaRPr lang="sv-SE"/>
          </a:p>
        </p:txBody>
      </p:sp>
      <p:graphicFrame>
        <p:nvGraphicFramePr>
          <p:cNvPr id="8" name="Platshållare för innehåll 7">
            <a:extLst>
              <a:ext uri="{FF2B5EF4-FFF2-40B4-BE49-F238E27FC236}">
                <a16:creationId xmlns:a16="http://schemas.microsoft.com/office/drawing/2014/main" id="{EDCA1CC3-5B91-45E8-B285-6D13EFA5145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6263" y="1844675"/>
          <a:ext cx="11039475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82754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Office-tema">
  <a:themeElements>
    <a:clrScheme name="Folksam">
      <a:dk1>
        <a:sysClr val="windowText" lastClr="000000"/>
      </a:dk1>
      <a:lt1>
        <a:sysClr val="window" lastClr="FFFFFF"/>
      </a:lt1>
      <a:dk2>
        <a:srgbClr val="0A4682"/>
      </a:dk2>
      <a:lt2>
        <a:srgbClr val="F2EEE6"/>
      </a:lt2>
      <a:accent1>
        <a:srgbClr val="009FE4"/>
      </a:accent1>
      <a:accent2>
        <a:srgbClr val="E6007E"/>
      </a:accent2>
      <a:accent3>
        <a:srgbClr val="B0CB0B"/>
      </a:accent3>
      <a:accent4>
        <a:srgbClr val="FFB9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681B807-6F34-4FA4-A56C-EA51614DBA9D}" vid="{C7162375-2B80-401D-8F36-8232A3961E3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EE872C1BFB9004688CA7AF4B85F5699" ma:contentTypeVersion="10" ma:contentTypeDescription="Skapa ett nytt dokument." ma:contentTypeScope="" ma:versionID="4a0d18a8989130a5edaeeb7d1bb51107">
  <xsd:schema xmlns:xsd="http://www.w3.org/2001/XMLSchema" xmlns:xs="http://www.w3.org/2001/XMLSchema" xmlns:p="http://schemas.microsoft.com/office/2006/metadata/properties" xmlns:ns1="http://schemas.microsoft.com/sharepoint/v3" xmlns:ns2="4f3c2eff-4db3-424b-8fae-3a4f02102036" xmlns:ns3="dfc77bc2-bfc5-459d-bfec-934ca4bafa0a" targetNamespace="http://schemas.microsoft.com/office/2006/metadata/properties" ma:root="true" ma:fieldsID="1fbfb49a5f9e41611475327e92582fa3" ns1:_="" ns2:_="" ns3:_="">
    <xsd:import namespace="http://schemas.microsoft.com/sharepoint/v3"/>
    <xsd:import namespace="4f3c2eff-4db3-424b-8fae-3a4f02102036"/>
    <xsd:import namespace="dfc77bc2-bfc5-459d-bfec-934ca4bafa0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PublishingStartDate" minOccurs="0"/>
                <xsd:element ref="ns1:PublishingExpirationDate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internalName="PublishingStartDate">
      <xsd:simpleType>
        <xsd:restriction base="dms:Unknown"/>
      </xsd:simpleType>
    </xsd:element>
    <xsd:element name="PublishingExpirationDate" ma:index="11" nillable="true" ma:displayName="Schemalagt slutdatum" ma:description="Schemalagt slutdatum är en webbplatskolumn som skapas via publiceringsfunktionen. Den används för att ange datum och tid för när sidan inte längre ska visas för besökare på webbplatsen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3c2eff-4db3-424b-8fae-3a4f021020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77bc2-bfc5-459d-bfec-934ca4baf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F22207-AC4F-4AD6-B2E2-EDFB066410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291E72-0AD8-4C53-B6CD-7798D8AA57A9}">
  <ds:schemaRefs>
    <ds:schemaRef ds:uri="http://schemas.microsoft.com/sharepoint/v3"/>
    <ds:schemaRef ds:uri="http://purl.org/dc/terms/"/>
    <ds:schemaRef ds:uri="dfc77bc2-bfc5-459d-bfec-934ca4bafa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4f3c2eff-4db3-424b-8fae-3a4f0210203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3234D9A-0259-4C04-AC42-07A2DFC80E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3c2eff-4db3-424b-8fae-3a4f02102036"/>
    <ds:schemaRef ds:uri="dfc77bc2-bfc5-459d-bfec-934ca4bafa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2134</TotalTime>
  <Words>528</Words>
  <Application>Microsoft Office PowerPoint</Application>
  <PresentationFormat>Bredbild</PresentationFormat>
  <Paragraphs>237</Paragraphs>
  <Slides>13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Office-tema</vt:lpstr>
      <vt:lpstr>Hur mår man efter en allvarlig skada?  – kartläggning av trafikskadade som fått medicinsk invaliditet  </vt:lpstr>
      <vt:lpstr>Nationella definitionen på allvarlig skada  </vt:lpstr>
      <vt:lpstr>Medicinsk invaliditet – definition </vt:lpstr>
      <vt:lpstr>Enkätstudie för att fastställa den egenuppskattade hälsan  – Hur mår en trafikskadad som fått medicinsk invaliditet? </vt:lpstr>
      <vt:lpstr>Beskrivning av studiepopulationen</vt:lpstr>
      <vt:lpstr>Totalt har 85% fortfarande besvär efter personskada som bedömts ha en medicinsk invaliditet </vt:lpstr>
      <vt:lpstr>Påverkade kroppsdelar uppdelat per trafikanttyp </vt:lpstr>
      <vt:lpstr>Cyklist</vt:lpstr>
      <vt:lpstr>Uppdelat på kroppsdel bland de som fortfarande har problem</vt:lpstr>
      <vt:lpstr>Allmänna hälsotillståndet</vt:lpstr>
      <vt:lpstr>Hur mår de nu jämfört med innan olyckan? </vt:lpstr>
      <vt:lpstr>Förändring av fysisk aktivitet efter trafikolycka – 62% var innan olyckan mycket aktiva jämfört med 34% efter olyckan  </vt:lpstr>
      <vt:lpstr>Förändring av fysisk aktivitet efter trafikolycka uppdelat på ålder                           Före                                                                Efter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Bergfeldt</dc:creator>
  <cp:lastModifiedBy>Anders Kullgren</cp:lastModifiedBy>
  <cp:revision>25</cp:revision>
  <dcterms:created xsi:type="dcterms:W3CDTF">2019-08-22T06:58:24Z</dcterms:created>
  <dcterms:modified xsi:type="dcterms:W3CDTF">2019-09-24T12:50:42Z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49c2d45-cf8f-4adf-a778-3c33aaf3f9b7_Enabled">
    <vt:lpwstr>True</vt:lpwstr>
  </property>
  <property fmtid="{D5CDD505-2E9C-101B-9397-08002B2CF9AE}" pid="3" name="MSIP_Label_149c2d45-cf8f-4adf-a778-3c33aaf3f9b7_SiteId">
    <vt:lpwstr>04368cd7-79db-48c2-a243-1f6c2025dec8</vt:lpwstr>
  </property>
  <property fmtid="{D5CDD505-2E9C-101B-9397-08002B2CF9AE}" pid="4" name="MSIP_Label_149c2d45-cf8f-4adf-a778-3c33aaf3f9b7_Owner">
    <vt:lpwstr>eva.bergfeldt@folksam.se</vt:lpwstr>
  </property>
  <property fmtid="{D5CDD505-2E9C-101B-9397-08002B2CF9AE}" pid="5" name="MSIP_Label_149c2d45-cf8f-4adf-a778-3c33aaf3f9b7_SetDate">
    <vt:lpwstr>2019-08-22T06:58:32.7347650Z</vt:lpwstr>
  </property>
  <property fmtid="{D5CDD505-2E9C-101B-9397-08002B2CF9AE}" pid="6" name="MSIP_Label_149c2d45-cf8f-4adf-a778-3c33aaf3f9b7_Name">
    <vt:lpwstr>Öppen</vt:lpwstr>
  </property>
  <property fmtid="{D5CDD505-2E9C-101B-9397-08002B2CF9AE}" pid="7" name="MSIP_Label_149c2d45-cf8f-4adf-a778-3c33aaf3f9b7_Application">
    <vt:lpwstr>Microsoft Azure Information Protection</vt:lpwstr>
  </property>
  <property fmtid="{D5CDD505-2E9C-101B-9397-08002B2CF9AE}" pid="8" name="MSIP_Label_149c2d45-cf8f-4adf-a778-3c33aaf3f9b7_Extended_MSFT_Method">
    <vt:lpwstr>Automatic</vt:lpwstr>
  </property>
  <property fmtid="{D5CDD505-2E9C-101B-9397-08002B2CF9AE}" pid="9" name="Sensitivity">
    <vt:lpwstr>Öppen</vt:lpwstr>
  </property>
  <property fmtid="{D5CDD505-2E9C-101B-9397-08002B2CF9AE}" pid="10" name="ContentTypeId">
    <vt:lpwstr>0x0101005EE872C1BFB9004688CA7AF4B85F5699</vt:lpwstr>
  </property>
</Properties>
</file>