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 id="2147483692" r:id="rId5"/>
  </p:sldMasterIdLst>
  <p:notesMasterIdLst>
    <p:notesMasterId r:id="rId12"/>
  </p:notesMasterIdLst>
  <p:handoutMasterIdLst>
    <p:handoutMasterId r:id="rId13"/>
  </p:handoutMasterIdLst>
  <p:sldIdLst>
    <p:sldId id="391" r:id="rId6"/>
    <p:sldId id="264" r:id="rId7"/>
    <p:sldId id="386" r:id="rId8"/>
    <p:sldId id="392" r:id="rId9"/>
    <p:sldId id="389" r:id="rId10"/>
    <p:sldId id="390" r:id="rId11"/>
  </p:sldIdLst>
  <p:sldSz cx="9144000" cy="5143500" type="screen16x9"/>
  <p:notesSz cx="6797675" cy="9926638"/>
  <p:defaultTextStyle>
    <a:defPPr>
      <a:defRPr lang="sv-S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Instruktioner" id="{40C2F80C-18F7-4AD6-BBDE-064A44E03217}">
          <p14:sldIdLst/>
        </p14:section>
        <p14:section name="Namnlöst avsnitt" id="{6F7F7766-974C-4094-B22A-4A9245BEF43F}">
          <p14:sldIdLst>
            <p14:sldId id="391"/>
            <p14:sldId id="264"/>
            <p14:sldId id="386"/>
            <p14:sldId id="392"/>
            <p14:sldId id="389"/>
            <p14:sldId id="390"/>
          </p14:sldIdLst>
        </p14:section>
      </p14:sectionLst>
    </p:ext>
    <p:ext uri="{EFAFB233-063F-42B5-8137-9DF3F51BA10A}">
      <p15:sldGuideLst xmlns:p15="http://schemas.microsoft.com/office/powerpoint/2012/main">
        <p15:guide id="1" orient="horz" pos="2845" userDrawn="1">
          <p15:clr>
            <a:srgbClr val="A4A3A4"/>
          </p15:clr>
        </p15:guide>
        <p15:guide id="2" pos="4700" userDrawn="1">
          <p15:clr>
            <a:srgbClr val="A4A3A4"/>
          </p15:clr>
        </p15:guide>
        <p15:guide id="3" orient="horz" pos="3171" userDrawn="1">
          <p15:clr>
            <a:srgbClr val="A4A3A4"/>
          </p15:clr>
        </p15:guide>
        <p15:guide id="4" orient="horz" pos="2568" userDrawn="1">
          <p15:clr>
            <a:srgbClr val="A4A3A4"/>
          </p15:clr>
        </p15:guide>
        <p15:guide id="5" orient="horz" pos="1611" userDrawn="1">
          <p15:clr>
            <a:srgbClr val="A4A3A4"/>
          </p15:clr>
        </p15:guide>
        <p15:guide id="6" pos="5670" userDrawn="1">
          <p15:clr>
            <a:srgbClr val="A4A3A4"/>
          </p15:clr>
        </p15:guide>
        <p15:guide id="7" pos="284" userDrawn="1">
          <p15:clr>
            <a:srgbClr val="A4A3A4"/>
          </p15:clr>
        </p15:guide>
        <p15:guide id="8" orient="horz" pos="554" userDrawn="1">
          <p15:clr>
            <a:srgbClr val="A4A3A4"/>
          </p15:clr>
        </p15:guide>
        <p15:guide id="9" orient="horz" pos="985" userDrawn="1">
          <p15:clr>
            <a:srgbClr val="A4A3A4"/>
          </p15:clr>
        </p15:guide>
        <p15:guide id="10" orient="horz" pos="194" userDrawn="1">
          <p15:clr>
            <a:srgbClr val="A4A3A4"/>
          </p15:clr>
        </p15:guide>
        <p15:guide id="11" orient="horz" pos="80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71930"/>
    <a:srgbClr val="D52B1E"/>
    <a:srgbClr val="A8B4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049" autoAdjust="0"/>
    <p:restoredTop sz="48580" autoAdjust="0"/>
  </p:normalViewPr>
  <p:slideViewPr>
    <p:cSldViewPr snapToGrid="0" showGuides="1">
      <p:cViewPr varScale="1">
        <p:scale>
          <a:sx n="54" d="100"/>
          <a:sy n="54" d="100"/>
        </p:scale>
        <p:origin x="2256" y="66"/>
      </p:cViewPr>
      <p:guideLst>
        <p:guide orient="horz" pos="2845"/>
        <p:guide pos="4700"/>
        <p:guide orient="horz" pos="3171"/>
        <p:guide orient="horz" pos="2568"/>
        <p:guide orient="horz" pos="1611"/>
        <p:guide pos="5670"/>
        <p:guide pos="284"/>
        <p:guide orient="horz" pos="554"/>
        <p:guide orient="horz" pos="985"/>
        <p:guide orient="horz" pos="194"/>
        <p:guide orient="horz" pos="804"/>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endParaRPr lang="sv-SE"/>
          </a:p>
        </p:txBody>
      </p:sp>
      <p:sp>
        <p:nvSpPr>
          <p:cNvPr id="21507" name="Rectangle 3"/>
          <p:cNvSpPr>
            <a:spLocks noGrp="1" noChangeArrowheads="1"/>
          </p:cNvSpPr>
          <p:nvPr>
            <p:ph type="dt" sz="quarter" idx="1"/>
          </p:nvPr>
        </p:nvSpPr>
        <p:spPr bwMode="auto">
          <a:xfrm>
            <a:off x="3850444"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fld id="{9D3478FE-3648-4C64-8A1C-DF3C33E06B99}" type="datetimeFigureOut">
              <a:rPr lang="sv-SE"/>
              <a:pPr/>
              <a:t>2019-09-24</a:t>
            </a:fld>
            <a:endParaRPr lang="sv-SE"/>
          </a:p>
        </p:txBody>
      </p:sp>
      <p:sp>
        <p:nvSpPr>
          <p:cNvPr id="21508" name="Rectangle 4"/>
          <p:cNvSpPr>
            <a:spLocks noGrp="1" noChangeArrowheads="1"/>
          </p:cNvSpPr>
          <p:nvPr>
            <p:ph type="ftr" sz="quarter" idx="2"/>
          </p:nvPr>
        </p:nvSpPr>
        <p:spPr bwMode="auto">
          <a:xfrm>
            <a:off x="0" y="9428583"/>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endParaRPr lang="sv-SE"/>
          </a:p>
        </p:txBody>
      </p:sp>
      <p:sp>
        <p:nvSpPr>
          <p:cNvPr id="21509" name="Rectangle 5"/>
          <p:cNvSpPr>
            <a:spLocks noGrp="1" noChangeArrowheads="1"/>
          </p:cNvSpPr>
          <p:nvPr>
            <p:ph type="sldNum" sz="quarter" idx="3"/>
          </p:nvPr>
        </p:nvSpPr>
        <p:spPr bwMode="auto">
          <a:xfrm>
            <a:off x="3850444" y="9428583"/>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224DF4B1-9755-41A5-A919-27724CFB82AA}" type="slidenum">
              <a:rPr lang="sv-SE"/>
              <a:pPr/>
              <a:t>‹#›</a:t>
            </a:fld>
            <a:endParaRPr lang="sv-SE"/>
          </a:p>
        </p:txBody>
      </p:sp>
    </p:spTree>
    <p:extLst>
      <p:ext uri="{BB962C8B-B14F-4D97-AF65-F5344CB8AC3E}">
        <p14:creationId xmlns:p14="http://schemas.microsoft.com/office/powerpoint/2010/main" val="4711876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pPr>
              <a:defRPr/>
            </a:pPr>
            <a:endParaRPr lang="sv-SE"/>
          </a:p>
        </p:txBody>
      </p:sp>
      <p:sp>
        <p:nvSpPr>
          <p:cNvPr id="3" name="Platshållare för datum 2"/>
          <p:cNvSpPr>
            <a:spLocks noGrp="1"/>
          </p:cNvSpPr>
          <p:nvPr>
            <p:ph type="dt" idx="1"/>
          </p:nvPr>
        </p:nvSpPr>
        <p:spPr>
          <a:xfrm>
            <a:off x="3850444" y="0"/>
            <a:ext cx="2945659" cy="496332"/>
          </a:xfrm>
          <a:prstGeom prst="rect">
            <a:avLst/>
          </a:prstGeom>
        </p:spPr>
        <p:txBody>
          <a:bodyPr vert="horz" lIns="91440" tIns="45720" rIns="91440" bIns="45720" rtlCol="0"/>
          <a:lstStyle>
            <a:lvl1pPr algn="r">
              <a:defRPr sz="1200"/>
            </a:lvl1pPr>
          </a:lstStyle>
          <a:p>
            <a:pPr>
              <a:defRPr/>
            </a:pPr>
            <a:fld id="{E9E5CD91-217C-4F11-B1BA-F0531FD36C9F}" type="datetimeFigureOut">
              <a:rPr lang="sv-SE"/>
              <a:pPr>
                <a:defRPr/>
              </a:pPr>
              <a:t>2019-09-24</a:t>
            </a:fld>
            <a:endParaRPr lang="sv-SE"/>
          </a:p>
        </p:txBody>
      </p:sp>
      <p:sp>
        <p:nvSpPr>
          <p:cNvPr id="4" name="Platshållare för bildobjekt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pPr lvl="0"/>
            <a:endParaRPr lang="sv-SE" noProof="0" smtClean="0"/>
          </a:p>
        </p:txBody>
      </p:sp>
      <p:sp>
        <p:nvSpPr>
          <p:cNvPr id="5" name="Platshållare för anteckningar 4"/>
          <p:cNvSpPr>
            <a:spLocks noGrp="1"/>
          </p:cNvSpPr>
          <p:nvPr>
            <p:ph type="body" sz="quarter" idx="3"/>
          </p:nvPr>
        </p:nvSpPr>
        <p:spPr>
          <a:xfrm>
            <a:off x="679768" y="4715153"/>
            <a:ext cx="5438140" cy="4466987"/>
          </a:xfrm>
          <a:prstGeom prst="rect">
            <a:avLst/>
          </a:prstGeom>
        </p:spPr>
        <p:txBody>
          <a:bodyPr vert="horz" wrap="square" lIns="91440" tIns="45720" rIns="91440" bIns="45720" numCol="1" anchor="t" anchorCtr="0" compatLnSpc="1">
            <a:prstTxWarp prst="textNoShape">
              <a:avLst/>
            </a:prstTxWarp>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p>
        </p:txBody>
      </p:sp>
      <p:sp>
        <p:nvSpPr>
          <p:cNvPr id="6" name="Platshållare för sidfot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pPr>
              <a:defRPr/>
            </a:pPr>
            <a:endParaRPr lang="sv-SE"/>
          </a:p>
        </p:txBody>
      </p:sp>
      <p:sp>
        <p:nvSpPr>
          <p:cNvPr id="7" name="Platshållare för bildnummer 6"/>
          <p:cNvSpPr>
            <a:spLocks noGrp="1"/>
          </p:cNvSpPr>
          <p:nvPr>
            <p:ph type="sldNum" sz="quarter" idx="5"/>
          </p:nvPr>
        </p:nvSpPr>
        <p:spPr>
          <a:xfrm>
            <a:off x="3850444" y="9428583"/>
            <a:ext cx="2945659" cy="496332"/>
          </a:xfrm>
          <a:prstGeom prst="rect">
            <a:avLst/>
          </a:prstGeom>
        </p:spPr>
        <p:txBody>
          <a:bodyPr vert="horz" lIns="91440" tIns="45720" rIns="91440" bIns="45720" rtlCol="0" anchor="b"/>
          <a:lstStyle>
            <a:lvl1pPr algn="r">
              <a:defRPr sz="1200"/>
            </a:lvl1pPr>
          </a:lstStyle>
          <a:p>
            <a:pPr>
              <a:defRPr/>
            </a:pPr>
            <a:fld id="{D877D7A1-C6AB-4B30-B456-D10DEEDCE0F3}" type="slidenum">
              <a:rPr lang="sv-SE"/>
              <a:pPr>
                <a:defRPr/>
              </a:pPr>
              <a:t>‹#›</a:t>
            </a:fld>
            <a:endParaRPr lang="sv-SE"/>
          </a:p>
        </p:txBody>
      </p:sp>
    </p:spTree>
    <p:extLst>
      <p:ext uri="{BB962C8B-B14F-4D97-AF65-F5344CB8AC3E}">
        <p14:creationId xmlns:p14="http://schemas.microsoft.com/office/powerpoint/2010/main" val="97996968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pPr>
              <a:defRPr/>
            </a:pPr>
            <a:fld id="{D877D7A1-C6AB-4B30-B456-D10DEEDCE0F3}" type="slidenum">
              <a:rPr lang="sv-SE" smtClean="0"/>
              <a:pPr>
                <a:defRPr/>
              </a:pPr>
              <a:t>1</a:t>
            </a:fld>
            <a:endParaRPr lang="sv-SE"/>
          </a:p>
        </p:txBody>
      </p:sp>
    </p:spTree>
    <p:extLst>
      <p:ext uri="{BB962C8B-B14F-4D97-AF65-F5344CB8AC3E}">
        <p14:creationId xmlns:p14="http://schemas.microsoft.com/office/powerpoint/2010/main" val="33313657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Det svenska </a:t>
            </a:r>
            <a:r>
              <a:rPr lang="sv-SE" dirty="0" err="1" smtClean="0"/>
              <a:t>ts</a:t>
            </a:r>
            <a:r>
              <a:rPr lang="sv-SE" dirty="0" smtClean="0"/>
              <a:t>-arbetet utgår från Nollvisionen och etappmål på vägen dit.</a:t>
            </a:r>
          </a:p>
          <a:p>
            <a:endParaRPr lang="sv-SE" dirty="0" smtClean="0"/>
          </a:p>
          <a:p>
            <a:r>
              <a:rPr lang="sv-SE" dirty="0" smtClean="0"/>
              <a:t>Etappmålet </a:t>
            </a:r>
            <a:r>
              <a:rPr lang="sv-SE" baseline="0" dirty="0" smtClean="0"/>
              <a:t>innebär att antalet omkomna</a:t>
            </a:r>
            <a:r>
              <a:rPr lang="sv-SE" dirty="0" smtClean="0"/>
              <a:t> ska halveras och antalet allvarligt skadade ska minskas</a:t>
            </a:r>
            <a:r>
              <a:rPr lang="sv-SE" baseline="0" dirty="0" smtClean="0"/>
              <a:t> </a:t>
            </a:r>
            <a:r>
              <a:rPr lang="sv-SE" dirty="0" smtClean="0"/>
              <a:t>med en fjärdedel</a:t>
            </a:r>
            <a:r>
              <a:rPr lang="sv-SE" baseline="0" dirty="0" smtClean="0"/>
              <a:t> mellan</a:t>
            </a:r>
            <a:r>
              <a:rPr lang="sv-SE" dirty="0" smtClean="0"/>
              <a:t> 2007-2020</a:t>
            </a:r>
            <a:r>
              <a:rPr lang="sv-SE" baseline="0" dirty="0" smtClean="0"/>
              <a:t> (i praktiken </a:t>
            </a:r>
            <a:r>
              <a:rPr lang="sv-SE" dirty="0" smtClean="0"/>
              <a:t>220 omkomna 4100 allvarligt skadade</a:t>
            </a:r>
            <a:r>
              <a:rPr lang="sv-SE" baseline="0" dirty="0" smtClean="0"/>
              <a:t> 2020).</a:t>
            </a:r>
          </a:p>
          <a:p>
            <a:endParaRPr lang="sv-SE" baseline="0" dirty="0" smtClean="0"/>
          </a:p>
          <a:p>
            <a:r>
              <a:rPr lang="sv-SE" baseline="0" dirty="0" smtClean="0"/>
              <a:t>Etappmål för 10 </a:t>
            </a:r>
            <a:r>
              <a:rPr lang="sv-SE" baseline="0" dirty="0" err="1" smtClean="0"/>
              <a:t>st</a:t>
            </a:r>
            <a:r>
              <a:rPr lang="sv-SE" baseline="0" dirty="0" smtClean="0"/>
              <a:t> </a:t>
            </a:r>
            <a:r>
              <a:rPr lang="sv-SE" baseline="0" dirty="0" err="1" smtClean="0"/>
              <a:t>ts</a:t>
            </a:r>
            <a:r>
              <a:rPr lang="sv-SE" baseline="0" dirty="0" smtClean="0"/>
              <a:t>-indikatorer som mäter viktiga tillstånd i vägtrafiksystemet. Dessa tillstånd har ett belagt effektsamband  med antalet omkomna och allvarligt skadade. De är mer åtgärdsnära och tanken är att aktörerna på det sättet lättare skulle kunna se hur de kan bidra till målet.</a:t>
            </a:r>
          </a:p>
          <a:p>
            <a:endParaRPr lang="sv-SE" baseline="0" dirty="0" smtClean="0"/>
          </a:p>
          <a:p>
            <a:r>
              <a:rPr lang="sv-SE" baseline="0" dirty="0" smtClean="0"/>
              <a:t>Arbetssätt/styrmodell för att uppnå etappmålen..</a:t>
            </a:r>
          </a:p>
          <a:p>
            <a:endParaRPr lang="sv-SE" baseline="0" dirty="0" smtClean="0"/>
          </a:p>
          <a:p>
            <a:r>
              <a:rPr lang="sv-SE" baseline="0" dirty="0" smtClean="0"/>
              <a:t>Gruppen för Nollvisionen i Samverkan</a:t>
            </a:r>
          </a:p>
          <a:p>
            <a:endParaRPr lang="sv-SE" baseline="0" dirty="0" smtClean="0"/>
          </a:p>
          <a:p>
            <a:r>
              <a:rPr lang="sv-SE" baseline="0" dirty="0" smtClean="0"/>
              <a:t>Aktörssamverkan. Regionala trafiksäkerhetskonferensen (lokalt engagemang)</a:t>
            </a:r>
            <a:endParaRPr lang="sv-SE" dirty="0"/>
          </a:p>
        </p:txBody>
      </p:sp>
      <p:sp>
        <p:nvSpPr>
          <p:cNvPr id="4" name="Platshållare för bildnummer 3"/>
          <p:cNvSpPr>
            <a:spLocks noGrp="1"/>
          </p:cNvSpPr>
          <p:nvPr>
            <p:ph type="sldNum" sz="quarter" idx="10"/>
          </p:nvPr>
        </p:nvSpPr>
        <p:spPr/>
        <p:txBody>
          <a:bodyPr/>
          <a:lstStyle/>
          <a:p>
            <a:pPr>
              <a:defRPr/>
            </a:pPr>
            <a:fld id="{D877D7A1-C6AB-4B30-B456-D10DEEDCE0F3}" type="slidenum">
              <a:rPr lang="sv-SE" smtClean="0"/>
              <a:pPr>
                <a:defRPr/>
              </a:pPr>
              <a:t>2</a:t>
            </a:fld>
            <a:endParaRPr lang="sv-SE"/>
          </a:p>
        </p:txBody>
      </p:sp>
    </p:spTree>
    <p:extLst>
      <p:ext uri="{BB962C8B-B14F-4D97-AF65-F5344CB8AC3E}">
        <p14:creationId xmlns:p14="http://schemas.microsoft.com/office/powerpoint/2010/main" val="2778825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Kom ihåg att klicka!</a:t>
            </a:r>
            <a:endParaRPr lang="sv-SE" dirty="0"/>
          </a:p>
        </p:txBody>
      </p:sp>
      <p:sp>
        <p:nvSpPr>
          <p:cNvPr id="4" name="Platshållare för bildnummer 3"/>
          <p:cNvSpPr>
            <a:spLocks noGrp="1"/>
          </p:cNvSpPr>
          <p:nvPr>
            <p:ph type="sldNum" sz="quarter" idx="10"/>
          </p:nvPr>
        </p:nvSpPr>
        <p:spPr/>
        <p:txBody>
          <a:bodyPr/>
          <a:lstStyle/>
          <a:p>
            <a:pPr>
              <a:defRPr/>
            </a:pPr>
            <a:fld id="{D877D7A1-C6AB-4B30-B456-D10DEEDCE0F3}" type="slidenum">
              <a:rPr lang="sv-SE" smtClean="0"/>
              <a:pPr>
                <a:defRPr/>
              </a:pPr>
              <a:t>3</a:t>
            </a:fld>
            <a:endParaRPr lang="sv-SE"/>
          </a:p>
        </p:txBody>
      </p:sp>
    </p:spTree>
    <p:extLst>
      <p:ext uri="{BB962C8B-B14F-4D97-AF65-F5344CB8AC3E}">
        <p14:creationId xmlns:p14="http://schemas.microsoft.com/office/powerpoint/2010/main" val="30695908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fontScale="92500"/>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sv-SE" dirty="0" smtClean="0"/>
              <a:t>Genomfördes av </a:t>
            </a:r>
            <a:r>
              <a:rPr lang="sv-SE" dirty="0" err="1" smtClean="0"/>
              <a:t>Trivector</a:t>
            </a:r>
            <a:r>
              <a:rPr lang="sv-SE" dirty="0" smtClean="0"/>
              <a:t> vintern 2018-2019.</a:t>
            </a:r>
          </a:p>
          <a:p>
            <a:endParaRPr lang="sv-SE" dirty="0" smtClean="0"/>
          </a:p>
          <a:p>
            <a:r>
              <a:rPr lang="sv-SE" dirty="0" smtClean="0"/>
              <a:t>Bl.a. VTI-studie (2018), översyn av måluppfyllelse, målnivåer och indikatorer 2012 och 2016.</a:t>
            </a:r>
          </a:p>
          <a:p>
            <a:endParaRPr lang="sv-SE" dirty="0" smtClean="0"/>
          </a:p>
          <a:p>
            <a:r>
              <a:rPr lang="sv-SE" dirty="0" smtClean="0"/>
              <a:t>Gruppen för Nollvisionen i Samverkan</a:t>
            </a:r>
            <a:r>
              <a:rPr lang="sv-SE" baseline="0" dirty="0" smtClean="0"/>
              <a:t> (GNS):</a:t>
            </a:r>
          </a:p>
          <a:p>
            <a:r>
              <a:rPr lang="sv-SE" baseline="0" dirty="0" smtClean="0"/>
              <a:t>Trafikverket</a:t>
            </a:r>
          </a:p>
          <a:p>
            <a:r>
              <a:rPr lang="sv-SE" baseline="0" dirty="0" smtClean="0"/>
              <a:t>Näringsdepartementet</a:t>
            </a:r>
          </a:p>
          <a:p>
            <a:r>
              <a:rPr lang="sv-SE" baseline="0" dirty="0" smtClean="0"/>
              <a:t>Arbetsmiljöverket</a:t>
            </a:r>
          </a:p>
          <a:p>
            <a:r>
              <a:rPr lang="sv-SE" baseline="0" dirty="0" smtClean="0"/>
              <a:t>Polismyndigheten</a:t>
            </a:r>
          </a:p>
          <a:p>
            <a:r>
              <a:rPr lang="sv-SE" baseline="0" dirty="0" smtClean="0"/>
              <a:t>SKL</a:t>
            </a:r>
          </a:p>
          <a:p>
            <a:r>
              <a:rPr lang="sv-SE" baseline="0" dirty="0" smtClean="0"/>
              <a:t>Stockholms stad</a:t>
            </a:r>
          </a:p>
          <a:p>
            <a:r>
              <a:rPr lang="sv-SE" baseline="0" dirty="0" smtClean="0"/>
              <a:t>Göteborgs stad</a:t>
            </a:r>
          </a:p>
          <a:p>
            <a:r>
              <a:rPr lang="sv-SE" baseline="0" dirty="0" smtClean="0"/>
              <a:t>Sveriges Trafikutbildares Riksförbund (STR)</a:t>
            </a:r>
          </a:p>
          <a:p>
            <a:r>
              <a:rPr lang="sv-SE" baseline="0" dirty="0" smtClean="0"/>
              <a:t>Sveriges åkeriföretag</a:t>
            </a:r>
          </a:p>
          <a:p>
            <a:r>
              <a:rPr lang="sv-SE" baseline="0" dirty="0" smtClean="0"/>
              <a:t>Transportstyrelsen</a:t>
            </a:r>
          </a:p>
          <a:p>
            <a:r>
              <a:rPr lang="sv-SE" baseline="0" dirty="0" smtClean="0"/>
              <a:t>Sveriges bussföretag</a:t>
            </a:r>
          </a:p>
          <a:p>
            <a:endParaRPr lang="sv-SE" baseline="0" dirty="0" smtClean="0"/>
          </a:p>
          <a:p>
            <a:r>
              <a:rPr lang="sv-SE" baseline="0" dirty="0" smtClean="0"/>
              <a:t>158 av 290 kommuner svarade.</a:t>
            </a:r>
          </a:p>
          <a:p>
            <a:r>
              <a:rPr lang="sv-SE" baseline="0" dirty="0" smtClean="0"/>
              <a:t>16 organisationer svarade; tre åkeriföretag, fem transportköpare, fyra bussföretag och fyra taxiföretag.</a:t>
            </a:r>
          </a:p>
          <a:p>
            <a:endParaRPr lang="sv-SE" baseline="0" dirty="0" smtClean="0"/>
          </a:p>
          <a:p>
            <a:endParaRPr lang="sv-SE" baseline="0" dirty="0" smtClean="0"/>
          </a:p>
          <a:p>
            <a:endParaRPr lang="sv-SE" dirty="0"/>
          </a:p>
        </p:txBody>
      </p:sp>
      <p:sp>
        <p:nvSpPr>
          <p:cNvPr id="4" name="Platshållare för bildnummer 3"/>
          <p:cNvSpPr>
            <a:spLocks noGrp="1"/>
          </p:cNvSpPr>
          <p:nvPr>
            <p:ph type="sldNum" sz="quarter" idx="10"/>
          </p:nvPr>
        </p:nvSpPr>
        <p:spPr/>
        <p:txBody>
          <a:bodyPr/>
          <a:lstStyle/>
          <a:p>
            <a:pPr>
              <a:defRPr/>
            </a:pPr>
            <a:fld id="{D877D7A1-C6AB-4B30-B456-D10DEEDCE0F3}" type="slidenum">
              <a:rPr lang="sv-SE" smtClean="0"/>
              <a:pPr>
                <a:defRPr/>
              </a:pPr>
              <a:t>4</a:t>
            </a:fld>
            <a:endParaRPr lang="sv-SE"/>
          </a:p>
        </p:txBody>
      </p:sp>
    </p:spTree>
    <p:extLst>
      <p:ext uri="{BB962C8B-B14F-4D97-AF65-F5344CB8AC3E}">
        <p14:creationId xmlns:p14="http://schemas.microsoft.com/office/powerpoint/2010/main" val="24130680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lnSpcReduction="10000"/>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sv-SE" dirty="0" smtClean="0"/>
              <a:t>Mål, indikatorer,</a:t>
            </a:r>
            <a:r>
              <a:rPr lang="sv-SE" baseline="0" dirty="0" smtClean="0"/>
              <a:t> regelbunden uppföljning och analys.</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sv-SE" dirty="0" smtClean="0"/>
          </a:p>
          <a:p>
            <a:pPr marL="0" marR="0" lvl="0" indent="0" algn="l" defTabSz="914400" rtl="0" eaLnBrk="1" fontAlgn="base" latinLnBrk="0" hangingPunct="1">
              <a:lnSpc>
                <a:spcPct val="100000"/>
              </a:lnSpc>
              <a:spcBef>
                <a:spcPct val="30000"/>
              </a:spcBef>
              <a:spcAft>
                <a:spcPct val="0"/>
              </a:spcAft>
              <a:buClrTx/>
              <a:buSzTx/>
              <a:buFontTx/>
              <a:buNone/>
              <a:tabLst/>
              <a:defRPr/>
            </a:pPr>
            <a:r>
              <a:rPr lang="sv-SE" dirty="0" smtClean="0"/>
              <a:t>Undantag fordon och bälten. </a:t>
            </a:r>
            <a:r>
              <a:rPr lang="sv-SE" baseline="0" dirty="0" smtClean="0"/>
              <a:t>Detta ses tydligt i</a:t>
            </a:r>
            <a:r>
              <a:rPr lang="sv-SE" dirty="0" smtClean="0"/>
              <a:t> utvecklingen av utfallet av omkomna och allvarligt skadade. </a:t>
            </a:r>
            <a:r>
              <a:rPr lang="sv-SE" baseline="0" dirty="0" smtClean="0"/>
              <a:t>Tyder på att inte tillräckliga åtgärder införts (för få eller inte tillräckligt effektiva). </a:t>
            </a:r>
            <a:endParaRPr lang="sv-SE" dirty="0" smtClean="0"/>
          </a:p>
          <a:p>
            <a:pPr marL="0" marR="0" lvl="0" indent="0" algn="l" defTabSz="914400" rtl="0" eaLnBrk="1" fontAlgn="base" latinLnBrk="0" hangingPunct="1">
              <a:lnSpc>
                <a:spcPct val="100000"/>
              </a:lnSpc>
              <a:spcBef>
                <a:spcPct val="30000"/>
              </a:spcBef>
              <a:spcAft>
                <a:spcPct val="0"/>
              </a:spcAft>
              <a:buClrTx/>
              <a:buSzTx/>
              <a:buFontTx/>
              <a:buNone/>
              <a:tabLst/>
              <a:defRPr/>
            </a:pPr>
            <a:r>
              <a:rPr lang="sv-SE" dirty="0" smtClean="0"/>
              <a:t>Något som återkommer i studien  är</a:t>
            </a:r>
            <a:r>
              <a:rPr lang="sv-SE" baseline="0" dirty="0" smtClean="0"/>
              <a:t> att d</a:t>
            </a:r>
            <a:r>
              <a:rPr lang="sv-SE" dirty="0" smtClean="0"/>
              <a:t>et är ett tydligt glapp mellan analyser och genomförande</a:t>
            </a:r>
            <a:r>
              <a:rPr lang="sv-SE" baseline="0" dirty="0" smtClean="0"/>
              <a:t> av </a:t>
            </a:r>
            <a:r>
              <a:rPr lang="sv-SE" dirty="0" smtClean="0"/>
              <a:t>åtgärder. </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sv-SE" dirty="0" smtClean="0"/>
          </a:p>
          <a:p>
            <a:pPr marL="0" marR="0" lvl="0" indent="0" algn="l" defTabSz="914400" rtl="0" eaLnBrk="1" fontAlgn="base" latinLnBrk="0" hangingPunct="1">
              <a:lnSpc>
                <a:spcPct val="100000"/>
              </a:lnSpc>
              <a:spcBef>
                <a:spcPct val="30000"/>
              </a:spcBef>
              <a:spcAft>
                <a:spcPct val="0"/>
              </a:spcAft>
              <a:buClrTx/>
              <a:buSzTx/>
              <a:buFontTx/>
              <a:buNone/>
              <a:tabLst/>
              <a:defRPr/>
            </a:pPr>
            <a:r>
              <a:rPr lang="sv-SE" dirty="0" smtClean="0"/>
              <a:t>Av de kommuner som svarat samt GNS vägs aktörer anser man att analysrapporten och resultatkonferensen har bidragit till en ökad kunskap och ökat engagemang i trafiksäkerhetsarbetet. Ökad kunskap om trafiksäkerhetsproblemet leder till större enighet och mindre spekulationer om orsaker och lämpliga åtgärder.</a:t>
            </a:r>
            <a:r>
              <a:rPr lang="sv-SE" baseline="0" dirty="0" smtClean="0"/>
              <a:t> </a:t>
            </a:r>
            <a:endParaRPr lang="sv-SE" dirty="0" smtClean="0"/>
          </a:p>
          <a:p>
            <a:pPr marL="0" marR="0" lvl="0" indent="0" algn="l" defTabSz="914400" rtl="0" eaLnBrk="1" fontAlgn="base" latinLnBrk="0" hangingPunct="1">
              <a:lnSpc>
                <a:spcPct val="100000"/>
              </a:lnSpc>
              <a:spcBef>
                <a:spcPct val="30000"/>
              </a:spcBef>
              <a:spcAft>
                <a:spcPct val="0"/>
              </a:spcAft>
              <a:buClrTx/>
              <a:buSzTx/>
              <a:buFontTx/>
              <a:buNone/>
              <a:tabLst/>
              <a:defRPr/>
            </a:pPr>
            <a:endParaRPr lang="sv-SE" dirty="0" smtClean="0"/>
          </a:p>
          <a:p>
            <a:pPr marL="0" marR="0" lvl="0" indent="0" algn="l" defTabSz="914400" rtl="0" eaLnBrk="1" fontAlgn="base" latinLnBrk="0" hangingPunct="1">
              <a:lnSpc>
                <a:spcPct val="100000"/>
              </a:lnSpc>
              <a:spcBef>
                <a:spcPct val="30000"/>
              </a:spcBef>
              <a:spcAft>
                <a:spcPct val="0"/>
              </a:spcAft>
              <a:buClrTx/>
              <a:buSzTx/>
              <a:buFontTx/>
              <a:buNone/>
              <a:tabLst/>
              <a:defRPr/>
            </a:pPr>
            <a:r>
              <a:rPr lang="sv-SE" dirty="0" smtClean="0"/>
              <a:t>Men</a:t>
            </a:r>
            <a:r>
              <a:rPr lang="sv-SE" baseline="0" dirty="0" smtClean="0"/>
              <a:t> ett flertal respondenter </a:t>
            </a:r>
            <a:r>
              <a:rPr lang="sv-SE" dirty="0" smtClean="0"/>
              <a:t>anser dock</a:t>
            </a:r>
            <a:r>
              <a:rPr lang="sv-SE" baseline="0" dirty="0" smtClean="0"/>
              <a:t> att det är de ”redan frälsta” som fått den ökade kunskapen och engagemanget. Kunskapen och engagemanget har inte nått inåt och uppåt i organisationerna. </a:t>
            </a:r>
            <a:r>
              <a:rPr lang="sv-SE" dirty="0" smtClean="0"/>
              <a:t>Grundtanke i målstyrningen</a:t>
            </a:r>
            <a:r>
              <a:rPr lang="sv-SE" baseline="0" dirty="0" smtClean="0"/>
              <a:t> är vikten av ledarskap i organisationerna. </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sv-SE" dirty="0" smtClean="0"/>
          </a:p>
          <a:p>
            <a:r>
              <a:rPr lang="sv-SE" dirty="0" smtClean="0"/>
              <a:t>Hänger ihop med att få kommuner känner väl till ställningstagandet.</a:t>
            </a:r>
            <a:r>
              <a:rPr lang="sv-SE" baseline="0" dirty="0" smtClean="0"/>
              <a:t> </a:t>
            </a:r>
            <a:r>
              <a:rPr lang="sv-SE" dirty="0" smtClean="0"/>
              <a:t>Ställningstagandet är heller inte tillräckligt</a:t>
            </a:r>
            <a:r>
              <a:rPr lang="sv-SE" baseline="0" dirty="0" smtClean="0"/>
              <a:t> vägledande och handfast för att leda till handling. Stor tilltro till att aktionsplanen för trafiksäkerhet 2019-2022 ska lyfta arbetet och tydligare specificera konkreta åtgärder. </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sv-SE" sz="1200" b="0" i="0" u="none" strike="noStrike" kern="1200" baseline="0" dirty="0" smtClean="0">
              <a:solidFill>
                <a:schemeClr val="tx1"/>
              </a:solidFill>
              <a:latin typeface="+mn-lt"/>
              <a:ea typeface="+mn-ea"/>
              <a:cs typeface="+mn-cs"/>
            </a:endParaRPr>
          </a:p>
          <a:p>
            <a:endParaRPr lang="sv-SE" baseline="0" dirty="0" smtClean="0"/>
          </a:p>
        </p:txBody>
      </p:sp>
      <p:sp>
        <p:nvSpPr>
          <p:cNvPr id="4" name="Platshållare för bildnummer 3"/>
          <p:cNvSpPr>
            <a:spLocks noGrp="1"/>
          </p:cNvSpPr>
          <p:nvPr>
            <p:ph type="sldNum" sz="quarter" idx="10"/>
          </p:nvPr>
        </p:nvSpPr>
        <p:spPr/>
        <p:txBody>
          <a:bodyPr/>
          <a:lstStyle/>
          <a:p>
            <a:pPr>
              <a:defRPr/>
            </a:pPr>
            <a:fld id="{D877D7A1-C6AB-4B30-B456-D10DEEDCE0F3}" type="slidenum">
              <a:rPr lang="sv-SE" smtClean="0"/>
              <a:pPr>
                <a:defRPr/>
              </a:pPr>
              <a:t>5</a:t>
            </a:fld>
            <a:endParaRPr lang="sv-SE"/>
          </a:p>
        </p:txBody>
      </p:sp>
    </p:spTree>
    <p:extLst>
      <p:ext uri="{BB962C8B-B14F-4D97-AF65-F5344CB8AC3E}">
        <p14:creationId xmlns:p14="http://schemas.microsoft.com/office/powerpoint/2010/main" val="16082178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fontScale="77500" lnSpcReduction="20000"/>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sv-SE" sz="1200" b="0" i="0" u="none" strike="noStrike" kern="1200" baseline="0" dirty="0" smtClean="0">
                <a:solidFill>
                  <a:schemeClr val="tx1"/>
                </a:solidFill>
                <a:latin typeface="+mn-lt"/>
                <a:ea typeface="+mn-ea"/>
                <a:cs typeface="+mn-cs"/>
              </a:rPr>
              <a:t>Vägverkets sektorsansvar upphörde vid bildandet av Trafikverket 2010 och ersattes inte av någon motsvarighet hos den nya myndigheten. Inom ramen för sektorsansvaret drev Vägverket på genomförandet av trafiksäkerhetsåtgärder hos aktörer, även genom finansiellt stöd. Även Polismyndigheten trappade ner sitt trafiksäkerhetsarbete under flera år, men Polismyndighetens trafiksäkerhetsarbete har fått en nystart enligt intervjuer i den här utvärderingen. I samband med regeringens nystart av Nollvisionen fick Trafikverket hösten 2016 uppdrag att leda övergripande samverkan i trafiksäkerhetsarbetet för vägtrafik. Detta uppdrag ger bättre förutsättning att utöva ledarskap i trafiksäkerhetsarbetet. Aktionsplanen ett tecken på detta.</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sv-SE" sz="1200" b="0" i="0" u="none" strike="noStrike" kern="1200" baseline="0" dirty="0" smtClean="0">
              <a:solidFill>
                <a:schemeClr val="tx1"/>
              </a:solidFill>
              <a:latin typeface="+mn-lt"/>
              <a:ea typeface="+mn-ea"/>
              <a:cs typeface="+mn-cs"/>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kumimoji="0" lang="sv-SE" sz="1200" b="0" i="0" u="none" strike="noStrike" kern="1200" cap="none" spc="0" normalizeH="0" baseline="0" noProof="0" dirty="0" smtClean="0">
                <a:ln>
                  <a:noFill/>
                </a:ln>
                <a:solidFill>
                  <a:prstClr val="black"/>
                </a:solidFill>
                <a:effectLst/>
                <a:uLnTx/>
                <a:uFillTx/>
                <a:latin typeface="+mn-lt"/>
                <a:ea typeface="+mn-ea"/>
                <a:cs typeface="+mn-cs"/>
              </a:rPr>
              <a:t>När målstyrningsarbetet infördes lyftes det lokala och regionala trafiksäkerhetsarbetet fram för att skapa förutsättningar för att få konkreta åtgärder införda. Man pratade bl.a. om aktörsmått (aktörerna sätta mål för sin egen verksamhets bidrag till måluppfyllelse) och regionala resultatkonferenser i syfte att omsätta de nationella etappmålen till regional/lokal nivå. I och med att sektorsansvaret försvann försvagades det här arbetet. Trafikverket behöver stärka den regionala samordningen. Nu finns det indikationer på att det regionala engagemanget kommer att öka från Trafikverkets sida. Man talar bl.a. om regionala åtgärdskonferenser. Det finns också ett önskemål från ett flertal kommuner att SKL behöver bli aktivare. </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sv-SE" sz="1200" b="0" i="0" u="none" strike="noStrike" kern="1200" baseline="0" dirty="0" smtClean="0">
              <a:solidFill>
                <a:schemeClr val="tx1"/>
              </a:solidFill>
              <a:latin typeface="+mn-lt"/>
              <a:ea typeface="+mn-ea"/>
              <a:cs typeface="+mn-cs"/>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sv-SE" sz="1200" b="0" i="0" u="none" strike="noStrike" kern="1200" baseline="0" dirty="0" smtClean="0">
                <a:solidFill>
                  <a:schemeClr val="tx1"/>
                </a:solidFill>
                <a:latin typeface="+mn-lt"/>
                <a:ea typeface="+mn-ea"/>
                <a:cs typeface="+mn-cs"/>
              </a:rPr>
              <a:t>När det gäller befintliga aktörer finns det anledning att se över hur engagemang säkerställs inåt och uppåt i organisationerna. I det ursprungliga förslaget till målstyrning för trafiksäkerheten från 2008 talades det om vikten av engagemang på ledningsnivå från aktörerna. </a:t>
            </a:r>
            <a:r>
              <a:rPr lang="sv-SE" baseline="0" dirty="0" smtClean="0"/>
              <a:t>Att skapa ett engagemang på ledningsnivå är en viktig förutsättning för att få saker att hända. </a:t>
            </a:r>
            <a:endParaRPr lang="sv-SE" dirty="0" smtClean="0"/>
          </a:p>
          <a:p>
            <a:pPr marL="0" marR="0" lvl="0" indent="0" algn="l" defTabSz="914400" rtl="0" eaLnBrk="1" fontAlgn="base" latinLnBrk="0" hangingPunct="1">
              <a:lnSpc>
                <a:spcPct val="100000"/>
              </a:lnSpc>
              <a:spcBef>
                <a:spcPct val="30000"/>
              </a:spcBef>
              <a:spcAft>
                <a:spcPct val="0"/>
              </a:spcAft>
              <a:buClrTx/>
              <a:buSzTx/>
              <a:buFontTx/>
              <a:buNone/>
              <a:tabLst/>
              <a:defRPr/>
            </a:pPr>
            <a:r>
              <a:rPr lang="sv-SE" sz="1200" b="0" i="0" u="none" strike="noStrike" kern="1200" baseline="0" dirty="0" smtClean="0">
                <a:solidFill>
                  <a:schemeClr val="tx1"/>
                </a:solidFill>
                <a:latin typeface="+mn-lt"/>
                <a:ea typeface="+mn-ea"/>
                <a:cs typeface="+mn-cs"/>
              </a:rPr>
              <a:t>Den här utvärderingen ger indikationer på att engagemanget från ledningsnivå var större initialt, men att representationen i GNS väg allt mer utgörs av tjänstepersoner med expert-/specialistroll. Det är oklart hur trafiksäkerhetsfrågan sedan förankras tillbaka in i organisationerna och inte stannar vid att ”frälsa de redan frälsta”. Det finns anledning att fundera över formerna för involveringen; vilka former som passar vilka målgrupper i organisationerna. Flera kommuner utrycker själva i intervjuerna att det saknas politisk vilja, engagemang och beslut som driver på trafiksäkerhetsarbetet. </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sv-SE" sz="1200" b="0" i="0" u="none" strike="noStrike" kern="1200" baseline="0" dirty="0" smtClean="0">
              <a:solidFill>
                <a:schemeClr val="tx1"/>
              </a:solidFill>
              <a:latin typeface="+mn-lt"/>
              <a:ea typeface="+mn-ea"/>
              <a:cs typeface="+mn-cs"/>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sv-SE" sz="1200" b="0" i="0" u="none" strike="noStrike" kern="1200" baseline="0" dirty="0" smtClean="0">
                <a:solidFill>
                  <a:schemeClr val="tx1"/>
                </a:solidFill>
                <a:latin typeface="+mn-lt"/>
                <a:ea typeface="+mn-ea"/>
                <a:cs typeface="+mn-cs"/>
              </a:rPr>
              <a:t>Målstyrningen i sig kan betraktas som ett styrmedel i viss mening, men det behövs fler styrmedel som var för sig, eller i kombination med varandra, kan bidra till eller säkerställa genomförandet av trafiksäkerhetsåtgärder hos olika aktörer. Krav vid upphandling är bra enligt såväl transportköpare som utförare av transporter, men samtidigt poängteras att uppföljning av sådana krav är viktig och att det sällan görs idag. Kommunerna efterfrågar mer påtryckning från nationellt håll för att arbeta mer med trafiksäkerhet.</a:t>
            </a:r>
          </a:p>
          <a:p>
            <a:endParaRPr lang="sv-SE" sz="1200" b="0" i="0" u="none" strike="noStrike" kern="1200" baseline="0" dirty="0" smtClean="0">
              <a:solidFill>
                <a:schemeClr val="tx1"/>
              </a:solidFill>
              <a:latin typeface="+mn-lt"/>
              <a:ea typeface="+mn-ea"/>
              <a:cs typeface="+mn-cs"/>
            </a:endParaRPr>
          </a:p>
          <a:p>
            <a:r>
              <a:rPr lang="sv-SE" sz="1200" b="0" i="0" u="none" strike="noStrike" kern="1200" baseline="0" dirty="0" smtClean="0">
                <a:solidFill>
                  <a:schemeClr val="tx1"/>
                </a:solidFill>
                <a:latin typeface="+mn-lt"/>
                <a:ea typeface="+mn-ea"/>
                <a:cs typeface="+mn-cs"/>
              </a:rPr>
              <a:t>Gäller främst hos kommunerna. I intervjuerna resoneras om en nedbrytning av indikatorer till lokal nivå. Till exempel, om 80 % av trafikarbetet på kommunal väg ska ske inom gällande hastighet år 2020, hur mycket ska var och en av kommunerna stå för?  Grundtanke var aktörsmått på regional/lokal nivå.</a:t>
            </a:r>
            <a:endParaRPr lang="sv-SE" dirty="0"/>
          </a:p>
        </p:txBody>
      </p:sp>
      <p:sp>
        <p:nvSpPr>
          <p:cNvPr id="4" name="Platshållare för bildnummer 3"/>
          <p:cNvSpPr>
            <a:spLocks noGrp="1"/>
          </p:cNvSpPr>
          <p:nvPr>
            <p:ph type="sldNum" sz="quarter" idx="10"/>
          </p:nvPr>
        </p:nvSpPr>
        <p:spPr/>
        <p:txBody>
          <a:bodyPr/>
          <a:lstStyle/>
          <a:p>
            <a:pPr>
              <a:defRPr/>
            </a:pPr>
            <a:fld id="{D877D7A1-C6AB-4B30-B456-D10DEEDCE0F3}" type="slidenum">
              <a:rPr lang="sv-SE" smtClean="0"/>
              <a:pPr>
                <a:defRPr/>
              </a:pPr>
              <a:t>6</a:t>
            </a:fld>
            <a:endParaRPr lang="sv-SE"/>
          </a:p>
        </p:txBody>
      </p:sp>
    </p:spTree>
    <p:extLst>
      <p:ext uri="{BB962C8B-B14F-4D97-AF65-F5344CB8AC3E}">
        <p14:creationId xmlns:p14="http://schemas.microsoft.com/office/powerpoint/2010/main" val="4140278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om">
    <p:spTree>
      <p:nvGrpSpPr>
        <p:cNvPr id="1" name=""/>
        <p:cNvGrpSpPr/>
        <p:nvPr/>
      </p:nvGrpSpPr>
      <p:grpSpPr>
        <a:xfrm>
          <a:off x="0" y="0"/>
          <a:ext cx="0" cy="0"/>
          <a:chOff x="0" y="0"/>
          <a:chExt cx="0" cy="0"/>
        </a:xfrm>
      </p:grpSpPr>
      <p:sp>
        <p:nvSpPr>
          <p:cNvPr id="2" name="textruta 1"/>
          <p:cNvSpPr txBox="1"/>
          <p:nvPr userDrawn="1"/>
        </p:nvSpPr>
        <p:spPr>
          <a:xfrm>
            <a:off x="148941" y="2684131"/>
            <a:ext cx="307777" cy="2337108"/>
          </a:xfrm>
          <a:prstGeom prst="rect">
            <a:avLst/>
          </a:prstGeom>
          <a:noFill/>
        </p:spPr>
        <p:txBody>
          <a:bodyPr vert="vert270" wrap="square" rtlCol="0">
            <a:spAutoFit/>
          </a:bodyPr>
          <a:lstStyle/>
          <a:p>
            <a:pPr marL="0" marR="0" indent="0" algn="l" defTabSz="914400" rtl="0" eaLnBrk="1" fontAlgn="base" latinLnBrk="0" hangingPunct="1">
              <a:lnSpc>
                <a:spcPct val="100000"/>
              </a:lnSpc>
              <a:spcBef>
                <a:spcPct val="0"/>
              </a:spcBef>
              <a:spcAft>
                <a:spcPct val="0"/>
              </a:spcAft>
              <a:buClrTx/>
              <a:buSzTx/>
              <a:buFontTx/>
              <a:buNone/>
              <a:tabLst/>
              <a:defRPr/>
            </a:pPr>
            <a:r>
              <a:rPr lang="sv-SE" sz="800" dirty="0" smtClean="0">
                <a:solidFill>
                  <a:srgbClr val="CC3300"/>
                </a:solidFill>
              </a:rPr>
              <a:t>TMALL 0794 Presentation bilder sommar</a:t>
            </a:r>
            <a:endParaRPr lang="sv-SE" sz="800" dirty="0">
              <a:solidFill>
                <a:srgbClr val="CC3300"/>
              </a:solidFill>
            </a:endParaRPr>
          </a:p>
        </p:txBody>
      </p:sp>
      <p:sp>
        <p:nvSpPr>
          <p:cNvPr id="3" name="Platshållare för rubrik 7"/>
          <p:cNvSpPr>
            <a:spLocks noGrp="1"/>
          </p:cNvSpPr>
          <p:nvPr>
            <p:ph type="title"/>
          </p:nvPr>
        </p:nvSpPr>
        <p:spPr bwMode="auto">
          <a:xfrm>
            <a:off x="285750" y="267891"/>
            <a:ext cx="2571750" cy="204430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sv-SE" smtClean="0"/>
              <a:t>Klicka här för att ändra format</a:t>
            </a:r>
            <a:endParaRPr lang="sv-SE" dirty="0" smtClean="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1597819"/>
            <a:ext cx="7772400" cy="1102519"/>
          </a:xfrm>
        </p:spPr>
        <p:txBody>
          <a:bodyPr/>
          <a:lstStyle/>
          <a:p>
            <a:r>
              <a:rPr lang="sv-SE" dirty="0" smtClean="0"/>
              <a:t>Klicka här för att ändra format</a:t>
            </a:r>
            <a:endParaRPr lang="sv-SE" dirty="0"/>
          </a:p>
        </p:txBody>
      </p:sp>
      <p:sp>
        <p:nvSpPr>
          <p:cNvPr id="3" name="Underrubrik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dirty="0" smtClean="0"/>
              <a:t>Klicka här för att ändra format på underrubrik i bakgrunden</a:t>
            </a:r>
            <a:endParaRPr lang="sv-SE" dirty="0"/>
          </a:p>
        </p:txBody>
      </p:sp>
      <p:sp>
        <p:nvSpPr>
          <p:cNvPr id="4" name="Rectangle 26"/>
          <p:cNvSpPr>
            <a:spLocks noGrp="1" noChangeArrowheads="1"/>
          </p:cNvSpPr>
          <p:nvPr>
            <p:ph type="ftr" sz="quarter" idx="10"/>
          </p:nvPr>
        </p:nvSpPr>
        <p:spPr>
          <a:ln/>
        </p:spPr>
        <p:txBody>
          <a:bodyPr/>
          <a:lstStyle>
            <a:lvl1pPr>
              <a:defRPr/>
            </a:lvl1pPr>
          </a:lstStyle>
          <a:p>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4" name="Rectangle 26"/>
          <p:cNvSpPr>
            <a:spLocks noGrp="1" noChangeArrowheads="1"/>
          </p:cNvSpPr>
          <p:nvPr>
            <p:ph type="ftr" sz="quarter" idx="10"/>
          </p:nvPr>
        </p:nvSpPr>
        <p:spPr>
          <a:ln/>
        </p:spPr>
        <p:txBody>
          <a:bodyPr/>
          <a:lstStyle>
            <a:lvl1pPr>
              <a:defRPr/>
            </a:lvl1pPr>
          </a:lstStyle>
          <a:p>
            <a:endParaRPr lang="sv-SE"/>
          </a:p>
        </p:txBody>
      </p:sp>
      <p:sp>
        <p:nvSpPr>
          <p:cNvPr id="6" name="Platshållare för innehåll 2"/>
          <p:cNvSpPr>
            <a:spLocks noGrp="1"/>
          </p:cNvSpPr>
          <p:nvPr>
            <p:ph idx="1"/>
          </p:nvPr>
        </p:nvSpPr>
        <p:spPr>
          <a:xfrm>
            <a:off x="457200" y="1283494"/>
            <a:ext cx="6793264" cy="3232547"/>
          </a:xfrm>
        </p:spPr>
        <p:txBody>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
        <p:nvSpPr>
          <p:cNvPr id="7" name="Platshållare för rubrik 1"/>
          <p:cNvSpPr>
            <a:spLocks noGrp="1"/>
          </p:cNvSpPr>
          <p:nvPr>
            <p:ph type="title"/>
          </p:nvPr>
        </p:nvSpPr>
        <p:spPr bwMode="auto">
          <a:xfrm>
            <a:off x="457200" y="310754"/>
            <a:ext cx="6793264" cy="857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sv-SE" dirty="0" smtClean="0"/>
              <a:t>Klicka här för att ändra format</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Klicka här för att ändra format</a:t>
            </a:r>
            <a:endParaRPr lang="sv-SE" dirty="0"/>
          </a:p>
        </p:txBody>
      </p:sp>
      <p:sp>
        <p:nvSpPr>
          <p:cNvPr id="3" name="Rectangle 26"/>
          <p:cNvSpPr>
            <a:spLocks noGrp="1" noChangeArrowheads="1"/>
          </p:cNvSpPr>
          <p:nvPr>
            <p:ph type="ftr" sz="quarter" idx="10"/>
          </p:nvPr>
        </p:nvSpPr>
        <p:spPr>
          <a:ln/>
        </p:spPr>
        <p:txBody>
          <a:bodyPr/>
          <a:lstStyle>
            <a:lvl1pPr>
              <a:defRPr/>
            </a:lvl1pPr>
          </a:lstStyle>
          <a:p>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emf"/></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59" name="Picture 35" descr="TRAFIKVERKET_element_till_ppt-mall"/>
          <p:cNvPicPr>
            <a:picLocks noChangeAspect="1" noChangeArrowheads="1"/>
          </p:cNvPicPr>
          <p:nvPr/>
        </p:nvPicPr>
        <p:blipFill>
          <a:blip r:embed="rId3" cstate="print">
            <a:extLst>
              <a:ext uri="{28A0092B-C50C-407E-A947-70E740481C1C}">
                <a14:useLocalDpi xmlns:a14="http://schemas.microsoft.com/office/drawing/2010/main" val="0"/>
              </a:ext>
            </a:extLst>
          </a:blip>
          <a:srcRect l="11249" t="2519" b="10538"/>
          <a:stretch>
            <a:fillRect/>
          </a:stretch>
        </p:blipFill>
        <p:spPr bwMode="auto">
          <a:xfrm>
            <a:off x="142877" y="123825"/>
            <a:ext cx="2843936" cy="4909703"/>
          </a:xfrm>
          <a:prstGeom prst="rect">
            <a:avLst/>
          </a:prstGeom>
          <a:noFill/>
        </p:spPr>
      </p:pic>
      <p:pic>
        <p:nvPicPr>
          <p:cNvPr id="5" name="Picture 35" descr="TRAFIKVERKET_element_till_ppt-mall"/>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l="11249" t="2519" b="10538"/>
          <a:stretch>
            <a:fillRect/>
          </a:stretch>
        </p:blipFill>
        <p:spPr bwMode="auto">
          <a:xfrm>
            <a:off x="853861" y="123825"/>
            <a:ext cx="2132952" cy="4909703"/>
          </a:xfrm>
          <a:prstGeom prst="rect">
            <a:avLst/>
          </a:prstGeom>
          <a:noFill/>
          <a:extLst>
            <a:ext uri="{909E8E84-426E-40DD-AFC4-6F175D3DCCD1}">
              <a14:hiddenFill xmlns:a14="http://schemas.microsoft.com/office/drawing/2010/main">
                <a:solidFill>
                  <a:srgbClr val="FFFFFF"/>
                </a:solidFill>
              </a14:hiddenFill>
            </a:ext>
          </a:extLst>
        </p:spPr>
      </p:pic>
      <p:sp>
        <p:nvSpPr>
          <p:cNvPr id="1028" name="Platshållare för rubrik 7"/>
          <p:cNvSpPr>
            <a:spLocks noGrp="1"/>
          </p:cNvSpPr>
          <p:nvPr>
            <p:ph type="title"/>
          </p:nvPr>
        </p:nvSpPr>
        <p:spPr bwMode="auto">
          <a:xfrm>
            <a:off x="285750" y="267891"/>
            <a:ext cx="2571750" cy="204430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sv-SE" dirty="0" smtClean="0"/>
              <a:t>Klicka här för att ange rubrik</a:t>
            </a:r>
          </a:p>
        </p:txBody>
      </p:sp>
      <p:pic>
        <p:nvPicPr>
          <p:cNvPr id="7" name="Bildobjekt 6"/>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155394" y="2836233"/>
            <a:ext cx="4875154" cy="959931"/>
          </a:xfrm>
          <a:prstGeom prst="rect">
            <a:avLst/>
          </a:prstGeom>
        </p:spPr>
      </p:pic>
      <p:sp>
        <p:nvSpPr>
          <p:cNvPr id="6" name="textruta 5"/>
          <p:cNvSpPr txBox="1"/>
          <p:nvPr userDrawn="1"/>
        </p:nvSpPr>
        <p:spPr>
          <a:xfrm>
            <a:off x="148941" y="2684131"/>
            <a:ext cx="307777" cy="2337108"/>
          </a:xfrm>
          <a:prstGeom prst="rect">
            <a:avLst/>
          </a:prstGeom>
          <a:noFill/>
        </p:spPr>
        <p:txBody>
          <a:bodyPr vert="vert270" wrap="square" rtlCol="0">
            <a:spAutoFit/>
          </a:bodyPr>
          <a:lstStyle/>
          <a:p>
            <a:r>
              <a:rPr lang="sv-SE" sz="800" dirty="0" smtClean="0">
                <a:solidFill>
                  <a:srgbClr val="CC3300"/>
                </a:solidFill>
              </a:rPr>
              <a:t>TMALL 0794 Presentation bilder sommar v 1.0</a:t>
            </a:r>
            <a:endParaRPr lang="sv-SE" sz="800" dirty="0">
              <a:solidFill>
                <a:srgbClr val="CC3300"/>
              </a:solidFill>
            </a:endParaRPr>
          </a:p>
        </p:txBody>
      </p:sp>
    </p:spTree>
  </p:cSld>
  <p:clrMap bg1="lt1" tx1="dk1" bg2="lt2" tx2="dk2" accent1="accent1" accent2="accent2" accent3="accent3" accent4="accent4" accent5="accent5" accent6="accent6" hlink="hlink" folHlink="folHlink"/>
  <p:sldLayoutIdLst>
    <p:sldLayoutId id="2147483696" r:id="rId1"/>
  </p:sldLayoutIdLst>
  <p:hf hdr="0" ftr="0" dt="0"/>
  <p:txStyles>
    <p:titleStyle>
      <a:lvl1pPr algn="l" rtl="0" eaLnBrk="1" fontAlgn="base" hangingPunct="1">
        <a:spcBef>
          <a:spcPct val="0"/>
        </a:spcBef>
        <a:spcAft>
          <a:spcPct val="0"/>
        </a:spcAft>
        <a:defRPr sz="2000" b="1" kern="1200">
          <a:solidFill>
            <a:schemeClr val="bg1"/>
          </a:solidFill>
          <a:latin typeface="Arial" pitchFamily="34" charset="0"/>
          <a:ea typeface="+mj-ea"/>
          <a:cs typeface="Arial" pitchFamily="34" charset="0"/>
        </a:defRPr>
      </a:lvl1pPr>
      <a:lvl2pPr algn="l" rtl="0" eaLnBrk="1" fontAlgn="base" hangingPunct="1">
        <a:spcBef>
          <a:spcPct val="0"/>
        </a:spcBef>
        <a:spcAft>
          <a:spcPct val="0"/>
        </a:spcAft>
        <a:defRPr sz="2000" b="1">
          <a:solidFill>
            <a:schemeClr val="bg1"/>
          </a:solidFill>
          <a:latin typeface="Arial" charset="0"/>
          <a:cs typeface="Arial" charset="0"/>
        </a:defRPr>
      </a:lvl2pPr>
      <a:lvl3pPr algn="l" rtl="0" eaLnBrk="1" fontAlgn="base" hangingPunct="1">
        <a:spcBef>
          <a:spcPct val="0"/>
        </a:spcBef>
        <a:spcAft>
          <a:spcPct val="0"/>
        </a:spcAft>
        <a:defRPr sz="2000" b="1">
          <a:solidFill>
            <a:schemeClr val="bg1"/>
          </a:solidFill>
          <a:latin typeface="Arial" charset="0"/>
          <a:cs typeface="Arial" charset="0"/>
        </a:defRPr>
      </a:lvl3pPr>
      <a:lvl4pPr algn="l" rtl="0" eaLnBrk="1" fontAlgn="base" hangingPunct="1">
        <a:spcBef>
          <a:spcPct val="0"/>
        </a:spcBef>
        <a:spcAft>
          <a:spcPct val="0"/>
        </a:spcAft>
        <a:defRPr sz="2000" b="1">
          <a:solidFill>
            <a:schemeClr val="bg1"/>
          </a:solidFill>
          <a:latin typeface="Arial" charset="0"/>
          <a:cs typeface="Arial" charset="0"/>
        </a:defRPr>
      </a:lvl4pPr>
      <a:lvl5pPr algn="l" rtl="0" eaLnBrk="1" fontAlgn="base" hangingPunct="1">
        <a:spcBef>
          <a:spcPct val="0"/>
        </a:spcBef>
        <a:spcAft>
          <a:spcPct val="0"/>
        </a:spcAft>
        <a:defRPr sz="2000" b="1">
          <a:solidFill>
            <a:schemeClr val="bg1"/>
          </a:solidFill>
          <a:latin typeface="Arial" charset="0"/>
          <a:cs typeface="Arial"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78" userDrawn="1">
          <p15:clr>
            <a:srgbClr val="F26B43"/>
          </p15:clr>
        </p15:guide>
        <p15:guide id="2" pos="288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71" name="Picture 23" descr="bottenstrip_rod_toning ljustillmork"/>
          <p:cNvPicPr>
            <a:picLocks noChangeAspect="1" noChangeArrowheads="1"/>
          </p:cNvPicPr>
          <p:nvPr userDrawn="1"/>
        </p:nvPicPr>
        <p:blipFill>
          <a:blip r:embed="rId5" cstate="print">
            <a:extLst>
              <a:ext uri="{28A0092B-C50C-407E-A947-70E740481C1C}">
                <a14:useLocalDpi xmlns:a14="http://schemas.microsoft.com/office/drawing/2010/main" val="0"/>
              </a:ext>
            </a:extLst>
          </a:blip>
          <a:stretch>
            <a:fillRect/>
          </a:stretch>
        </p:blipFill>
        <p:spPr bwMode="auto">
          <a:xfrm>
            <a:off x="0" y="4543702"/>
            <a:ext cx="9145711" cy="606942"/>
          </a:xfrm>
          <a:prstGeom prst="rect">
            <a:avLst/>
          </a:prstGeom>
          <a:noFill/>
        </p:spPr>
      </p:pic>
      <p:sp>
        <p:nvSpPr>
          <p:cNvPr id="2050" name="Platshållare för rubrik 1"/>
          <p:cNvSpPr>
            <a:spLocks noGrp="1"/>
          </p:cNvSpPr>
          <p:nvPr>
            <p:ph type="title"/>
          </p:nvPr>
        </p:nvSpPr>
        <p:spPr bwMode="auto">
          <a:xfrm>
            <a:off x="457200" y="310754"/>
            <a:ext cx="8229600" cy="857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sv-SE" dirty="0" smtClean="0"/>
              <a:t>Klicka här för att ändra format</a:t>
            </a:r>
          </a:p>
        </p:txBody>
      </p:sp>
      <p:sp>
        <p:nvSpPr>
          <p:cNvPr id="2051" name="Platshållare för text 2"/>
          <p:cNvSpPr>
            <a:spLocks noGrp="1"/>
          </p:cNvSpPr>
          <p:nvPr>
            <p:ph type="body" idx="1"/>
          </p:nvPr>
        </p:nvSpPr>
        <p:spPr bwMode="auto">
          <a:xfrm>
            <a:off x="457200" y="1283494"/>
            <a:ext cx="8229600" cy="323254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p>
        </p:txBody>
      </p:sp>
      <p:sp>
        <p:nvSpPr>
          <p:cNvPr id="7" name="textruta 6"/>
          <p:cNvSpPr txBox="1"/>
          <p:nvPr/>
        </p:nvSpPr>
        <p:spPr>
          <a:xfrm>
            <a:off x="288926" y="4836319"/>
            <a:ext cx="428625" cy="215444"/>
          </a:xfrm>
          <a:prstGeom prst="rect">
            <a:avLst/>
          </a:prstGeom>
          <a:noFill/>
        </p:spPr>
        <p:txBody>
          <a:bodyPr>
            <a:spAutoFit/>
          </a:bodyPr>
          <a:lstStyle/>
          <a:p>
            <a:pPr>
              <a:defRPr/>
            </a:pPr>
            <a:fld id="{E9BC935C-A7B0-4070-86E6-FF039B7A9B57}" type="slidenum">
              <a:rPr lang="sv-SE" sz="800">
                <a:solidFill>
                  <a:schemeClr val="bg1"/>
                </a:solidFill>
              </a:rPr>
              <a:pPr>
                <a:defRPr/>
              </a:pPr>
              <a:t>‹#›</a:t>
            </a:fld>
            <a:endParaRPr lang="sv-SE" sz="800" dirty="0">
              <a:solidFill>
                <a:schemeClr val="bg1"/>
              </a:solidFill>
            </a:endParaRPr>
          </a:p>
        </p:txBody>
      </p:sp>
      <p:sp>
        <p:nvSpPr>
          <p:cNvPr id="2074" name="Rectangle 26"/>
          <p:cNvSpPr>
            <a:spLocks noGrp="1" noChangeArrowheads="1"/>
          </p:cNvSpPr>
          <p:nvPr>
            <p:ph type="ftr" sz="quarter" idx="3"/>
          </p:nvPr>
        </p:nvSpPr>
        <p:spPr bwMode="auto">
          <a:xfrm>
            <a:off x="3336925" y="4817269"/>
            <a:ext cx="2895600" cy="26908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000">
                <a:solidFill>
                  <a:schemeClr val="bg1"/>
                </a:solidFill>
              </a:defRPr>
            </a:lvl1pPr>
          </a:lstStyle>
          <a:p>
            <a:endParaRPr lang="sv-SE"/>
          </a:p>
        </p:txBody>
      </p:sp>
    </p:spTree>
  </p:cSld>
  <p:clrMap bg1="lt1" tx1="dk1" bg2="lt2" tx2="dk2" accent1="accent1" accent2="accent2" accent3="accent3" accent4="accent4" accent5="accent5" accent6="accent6" hlink="hlink" folHlink="folHlink"/>
  <p:sldLayoutIdLst>
    <p:sldLayoutId id="2147483695" r:id="rId1"/>
    <p:sldLayoutId id="2147483694" r:id="rId2"/>
    <p:sldLayoutId id="2147483693" r:id="rId3"/>
  </p:sldLayoutIdLst>
  <p:hf hdr="0" ftr="0" dt="0"/>
  <p:txStyles>
    <p:titleStyle>
      <a:lvl1pPr algn="l" rtl="0" eaLnBrk="0" fontAlgn="base" hangingPunct="0">
        <a:spcBef>
          <a:spcPct val="0"/>
        </a:spcBef>
        <a:spcAft>
          <a:spcPct val="0"/>
        </a:spcAft>
        <a:defRPr sz="2800" kern="120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sz="2800">
          <a:solidFill>
            <a:schemeClr val="tx1"/>
          </a:solidFill>
          <a:latin typeface="Arial" charset="0"/>
          <a:cs typeface="Arial" charset="0"/>
        </a:defRPr>
      </a:lvl2pPr>
      <a:lvl3pPr algn="l" rtl="0" eaLnBrk="0" fontAlgn="base" hangingPunct="0">
        <a:spcBef>
          <a:spcPct val="0"/>
        </a:spcBef>
        <a:spcAft>
          <a:spcPct val="0"/>
        </a:spcAft>
        <a:defRPr sz="2800">
          <a:solidFill>
            <a:schemeClr val="tx1"/>
          </a:solidFill>
          <a:latin typeface="Arial" charset="0"/>
          <a:cs typeface="Arial" charset="0"/>
        </a:defRPr>
      </a:lvl3pPr>
      <a:lvl4pPr algn="l" rtl="0" eaLnBrk="0" fontAlgn="base" hangingPunct="0">
        <a:spcBef>
          <a:spcPct val="0"/>
        </a:spcBef>
        <a:spcAft>
          <a:spcPct val="0"/>
        </a:spcAft>
        <a:defRPr sz="2800">
          <a:solidFill>
            <a:schemeClr val="tx1"/>
          </a:solidFill>
          <a:latin typeface="Arial" charset="0"/>
          <a:cs typeface="Arial" charset="0"/>
        </a:defRPr>
      </a:lvl4pPr>
      <a:lvl5pPr algn="l" rtl="0" eaLnBrk="0" fontAlgn="base" hangingPunct="0">
        <a:spcBef>
          <a:spcPct val="0"/>
        </a:spcBef>
        <a:spcAft>
          <a:spcPct val="0"/>
        </a:spcAft>
        <a:defRPr sz="2800">
          <a:solidFill>
            <a:schemeClr val="tx1"/>
          </a:solidFill>
          <a:latin typeface="Arial" charset="0"/>
          <a:cs typeface="Arial" charset="0"/>
        </a:defRPr>
      </a:lvl5pPr>
      <a:lvl6pPr marL="457200" algn="l" rtl="0" fontAlgn="base">
        <a:spcBef>
          <a:spcPct val="0"/>
        </a:spcBef>
        <a:spcAft>
          <a:spcPct val="0"/>
        </a:spcAft>
        <a:defRPr sz="2800" b="1">
          <a:solidFill>
            <a:schemeClr val="tx1"/>
          </a:solidFill>
          <a:latin typeface="Arial" charset="0"/>
          <a:cs typeface="Arial" charset="0"/>
        </a:defRPr>
      </a:lvl6pPr>
      <a:lvl7pPr marL="914400" algn="l" rtl="0" fontAlgn="base">
        <a:spcBef>
          <a:spcPct val="0"/>
        </a:spcBef>
        <a:spcAft>
          <a:spcPct val="0"/>
        </a:spcAft>
        <a:defRPr sz="2800" b="1">
          <a:solidFill>
            <a:schemeClr val="tx1"/>
          </a:solidFill>
          <a:latin typeface="Arial" charset="0"/>
          <a:cs typeface="Arial" charset="0"/>
        </a:defRPr>
      </a:lvl7pPr>
      <a:lvl8pPr marL="1371600" algn="l" rtl="0" fontAlgn="base">
        <a:spcBef>
          <a:spcPct val="0"/>
        </a:spcBef>
        <a:spcAft>
          <a:spcPct val="0"/>
        </a:spcAft>
        <a:defRPr sz="2800" b="1">
          <a:solidFill>
            <a:schemeClr val="tx1"/>
          </a:solidFill>
          <a:latin typeface="Arial" charset="0"/>
          <a:cs typeface="Arial" charset="0"/>
        </a:defRPr>
      </a:lvl8pPr>
      <a:lvl9pPr marL="1828800" algn="l" rtl="0" fontAlgn="base">
        <a:spcBef>
          <a:spcPct val="0"/>
        </a:spcBef>
        <a:spcAft>
          <a:spcPct val="0"/>
        </a:spcAft>
        <a:defRPr sz="2800" b="1">
          <a:solidFill>
            <a:schemeClr val="tx1"/>
          </a:solidFill>
          <a:latin typeface="Arial" charset="0"/>
          <a:cs typeface="Arial" charset="0"/>
        </a:defRPr>
      </a:lvl9pPr>
    </p:titleStyle>
    <p:bodyStyle>
      <a:lvl1pPr marL="342900" indent="-342900" algn="l" rtl="0" eaLnBrk="0" fontAlgn="base" hangingPunct="0">
        <a:spcBef>
          <a:spcPct val="20000"/>
        </a:spcBef>
        <a:spcAft>
          <a:spcPct val="0"/>
        </a:spcAft>
        <a:buFont typeface="Arial" charset="0"/>
        <a:buChar char="•"/>
        <a:defRPr sz="1800" kern="12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NULL"/><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png"/><Relationship Id="rId9"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dobjekt 1"/>
          <p:cNvPicPr>
            <a:picLocks noChangeAspect="1"/>
          </p:cNvPicPr>
          <p:nvPr/>
        </p:nvPicPr>
        <p:blipFill rotWithShape="1">
          <a:blip r:embed="rId3" cstate="print">
            <a:extLst>
              <a:ext uri="{28A0092B-C50C-407E-A947-70E740481C1C}">
                <a14:useLocalDpi xmlns:a14="http://schemas.microsoft.com/office/drawing/2010/main" val="0"/>
              </a:ext>
            </a:extLst>
          </a:blip>
          <a:srcRect l="168" t="8422" r="222" b="7798"/>
          <a:stretch/>
        </p:blipFill>
        <p:spPr>
          <a:xfrm>
            <a:off x="-73742" y="-14748"/>
            <a:ext cx="9245243" cy="5184058"/>
          </a:xfrm>
          <a:prstGeom prst="rect">
            <a:avLst/>
          </a:prstGeom>
        </p:spPr>
      </p:pic>
      <p:pic>
        <p:nvPicPr>
          <p:cNvPr id="8" name="Bild 6">
            <a:extLst>
              <a:ext uri="{FF2B5EF4-FFF2-40B4-BE49-F238E27FC236}">
                <a16:creationId xmlns:a16="http://schemas.microsoft.com/office/drawing/2014/main" id="{F6D06EDD-E5A3-40F5-94E9-EF10146AE402}"/>
              </a:ext>
            </a:extLst>
          </p:cNvPr>
          <p:cNvPicPr>
            <a:picLocks noChangeAspect="1"/>
          </p:cNvPicPr>
          <p:nvPr/>
        </p:nvPicPr>
        <p:blipFill>
          <a:blip r:embed="rId4">
            <a:extLst>
              <a:ext uri="{96DAC541-7B7A-43D3-8B79-37D633B846F1}">
                <asvg:svgBlip xmlns:asvg="http://schemas.microsoft.com/office/drawing/2016/SVG/main" xmlns="" r:embed="rId8"/>
              </a:ext>
            </a:extLst>
          </a:blip>
          <a:stretch>
            <a:fillRect/>
          </a:stretch>
        </p:blipFill>
        <p:spPr>
          <a:xfrm>
            <a:off x="3814665" y="1192"/>
            <a:ext cx="1514670" cy="756000"/>
          </a:xfrm>
          <a:prstGeom prst="rect">
            <a:avLst/>
          </a:prstGeom>
          <a:blipFill>
            <a:blip r:embed="rId9"/>
            <a:stretch>
              <a:fillRect/>
            </a:stretch>
          </a:blipFill>
          <a:effectLst>
            <a:reflection stA="45000" endPos="1000" dist="50800" dir="5400000" sy="-100000" algn="bl" rotWithShape="0"/>
          </a:effectLst>
        </p:spPr>
      </p:pic>
      <p:sp>
        <p:nvSpPr>
          <p:cNvPr id="9" name="Platshållare för datum 2"/>
          <p:cNvSpPr txBox="1">
            <a:spLocks/>
          </p:cNvSpPr>
          <p:nvPr/>
        </p:nvSpPr>
        <p:spPr>
          <a:xfrm>
            <a:off x="7125771" y="123825"/>
            <a:ext cx="1767114" cy="365125"/>
          </a:xfrm>
          <a:prstGeom prst="rect">
            <a:avLst/>
          </a:prstGeom>
          <a:noFill/>
        </p:spPr>
        <p:txBody>
          <a:bodyPr vert="horz" lIns="91440" tIns="45720" rIns="91440" bIns="45720" rtlCol="0" anchor="ctr"/>
          <a:lstStyle>
            <a:defPPr>
              <a:defRPr lang="sv-SE"/>
            </a:defPPr>
            <a:lvl1pPr algn="r" rtl="0" fontAlgn="base">
              <a:spcBef>
                <a:spcPct val="0"/>
              </a:spcBef>
              <a:spcAft>
                <a:spcPct val="0"/>
              </a:spcAft>
              <a:defRPr sz="1000"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sv-SE" dirty="0">
              <a:solidFill>
                <a:schemeClr val="bg1"/>
              </a:solidFill>
            </a:endParaRPr>
          </a:p>
        </p:txBody>
      </p:sp>
      <p:sp>
        <p:nvSpPr>
          <p:cNvPr id="13" name="Rubrik 1"/>
          <p:cNvSpPr>
            <a:spLocks noGrp="1"/>
          </p:cNvSpPr>
          <p:nvPr>
            <p:ph type="title"/>
          </p:nvPr>
        </p:nvSpPr>
        <p:spPr>
          <a:xfrm>
            <a:off x="450850" y="3243309"/>
            <a:ext cx="6545328" cy="1514901"/>
          </a:xfrm>
        </p:spPr>
        <p:txBody>
          <a:bodyPr/>
          <a:lstStyle/>
          <a:p>
            <a:r>
              <a:rPr lang="sv-SE" sz="2800" dirty="0"/>
              <a:t>Utvärdering av </a:t>
            </a:r>
            <a:r>
              <a:rPr lang="sv-SE" sz="2800" dirty="0" smtClean="0"/>
              <a:t/>
            </a:r>
            <a:br>
              <a:rPr lang="sv-SE" sz="2800" dirty="0" smtClean="0"/>
            </a:br>
            <a:r>
              <a:rPr lang="sv-SE" sz="2800" dirty="0" smtClean="0"/>
              <a:t>målstyrningsarbetet</a:t>
            </a:r>
            <a:r>
              <a:rPr lang="sv-SE" i="1" dirty="0"/>
              <a:t/>
            </a:r>
            <a:br>
              <a:rPr lang="sv-SE" i="1" dirty="0"/>
            </a:br>
            <a:r>
              <a:rPr lang="sv-SE" i="1" dirty="0" smtClean="0"/>
              <a:t/>
            </a:r>
            <a:br>
              <a:rPr lang="sv-SE" i="1" dirty="0" smtClean="0"/>
            </a:br>
            <a:r>
              <a:rPr lang="sv-SE" i="1" dirty="0"/>
              <a:t>Peter Larsson</a:t>
            </a:r>
            <a:r>
              <a:rPr lang="sv-SE" sz="1400" dirty="0"/>
              <a:t/>
            </a:r>
            <a:br>
              <a:rPr lang="sv-SE" sz="1400" dirty="0"/>
            </a:br>
            <a:endParaRPr lang="sv-SE" sz="1400" dirty="0"/>
          </a:p>
        </p:txBody>
      </p:sp>
    </p:spTree>
    <p:extLst>
      <p:ext uri="{BB962C8B-B14F-4D97-AF65-F5344CB8AC3E}">
        <p14:creationId xmlns:p14="http://schemas.microsoft.com/office/powerpoint/2010/main" val="31713901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457200" y="1054894"/>
            <a:ext cx="4457701" cy="3232547"/>
          </a:xfrm>
        </p:spPr>
        <p:txBody>
          <a:bodyPr/>
          <a:lstStyle/>
          <a:p>
            <a:pPr>
              <a:spcBef>
                <a:spcPts val="300"/>
              </a:spcBef>
              <a:spcAft>
                <a:spcPts val="600"/>
              </a:spcAft>
            </a:pPr>
            <a:r>
              <a:rPr lang="sv-SE" sz="1600" dirty="0" smtClean="0"/>
              <a:t>Nollvisionen är utgångspunkten</a:t>
            </a:r>
          </a:p>
          <a:p>
            <a:pPr>
              <a:spcBef>
                <a:spcPts val="300"/>
              </a:spcBef>
              <a:spcAft>
                <a:spcPts val="600"/>
              </a:spcAft>
            </a:pPr>
            <a:r>
              <a:rPr lang="sv-SE" sz="1600" dirty="0" smtClean="0"/>
              <a:t>Etappmål för omkomna och allvarligt skadade 2020</a:t>
            </a:r>
          </a:p>
          <a:p>
            <a:pPr>
              <a:spcBef>
                <a:spcPts val="300"/>
              </a:spcBef>
              <a:spcAft>
                <a:spcPts val="600"/>
              </a:spcAft>
            </a:pPr>
            <a:r>
              <a:rPr lang="sv-SE" sz="1600" dirty="0" smtClean="0"/>
              <a:t>Etappmål för 10 trafiksäkerhetsindikatorer</a:t>
            </a:r>
          </a:p>
          <a:p>
            <a:pPr>
              <a:spcBef>
                <a:spcPts val="300"/>
              </a:spcBef>
              <a:spcAft>
                <a:spcPts val="600"/>
              </a:spcAft>
            </a:pPr>
            <a:r>
              <a:rPr lang="sv-SE" sz="1600" dirty="0" smtClean="0"/>
              <a:t>Årliga analysrapporter</a:t>
            </a:r>
          </a:p>
          <a:p>
            <a:pPr>
              <a:spcBef>
                <a:spcPts val="300"/>
              </a:spcBef>
              <a:spcAft>
                <a:spcPts val="600"/>
              </a:spcAft>
            </a:pPr>
            <a:r>
              <a:rPr lang="sv-SE" sz="1600" dirty="0" smtClean="0"/>
              <a:t>Årliga resultatkonferenser</a:t>
            </a:r>
          </a:p>
          <a:p>
            <a:pPr>
              <a:spcBef>
                <a:spcPts val="300"/>
              </a:spcBef>
              <a:spcAft>
                <a:spcPts val="600"/>
              </a:spcAft>
            </a:pPr>
            <a:r>
              <a:rPr lang="sv-SE" sz="1600" dirty="0" smtClean="0"/>
              <a:t>GNS vägs ställningstagande</a:t>
            </a:r>
          </a:p>
          <a:p>
            <a:pPr>
              <a:spcBef>
                <a:spcPts val="300"/>
              </a:spcBef>
              <a:spcAft>
                <a:spcPts val="600"/>
              </a:spcAft>
            </a:pPr>
            <a:r>
              <a:rPr lang="sv-SE" sz="1600" dirty="0"/>
              <a:t>Aktörer genomför åtgärder </a:t>
            </a:r>
          </a:p>
          <a:p>
            <a:pPr>
              <a:spcBef>
                <a:spcPts val="300"/>
              </a:spcBef>
              <a:spcAft>
                <a:spcPts val="600"/>
              </a:spcAft>
            </a:pPr>
            <a:r>
              <a:rPr lang="sv-SE" sz="1600" dirty="0" smtClean="0"/>
              <a:t>Aktörssamverkan (nationellt och lokalt/regionalt)</a:t>
            </a:r>
          </a:p>
          <a:p>
            <a:endParaRPr lang="sv-SE" dirty="0"/>
          </a:p>
        </p:txBody>
      </p:sp>
      <p:sp>
        <p:nvSpPr>
          <p:cNvPr id="2" name="Rubrik 1"/>
          <p:cNvSpPr>
            <a:spLocks noGrp="1"/>
          </p:cNvSpPr>
          <p:nvPr>
            <p:ph type="title"/>
          </p:nvPr>
        </p:nvSpPr>
        <p:spPr/>
        <p:txBody>
          <a:bodyPr/>
          <a:lstStyle/>
          <a:p>
            <a:r>
              <a:rPr lang="sv-SE" dirty="0" smtClean="0"/>
              <a:t>Målstyrningsmodell</a:t>
            </a:r>
            <a:endParaRPr lang="sv-SE" dirty="0"/>
          </a:p>
        </p:txBody>
      </p:sp>
      <p:pic>
        <p:nvPicPr>
          <p:cNvPr id="4" name="Bildobjekt 3"/>
          <p:cNvPicPr>
            <a:picLocks noChangeAspect="1"/>
          </p:cNvPicPr>
          <p:nvPr/>
        </p:nvPicPr>
        <p:blipFill>
          <a:blip r:embed="rId3"/>
          <a:stretch>
            <a:fillRect/>
          </a:stretch>
        </p:blipFill>
        <p:spPr>
          <a:xfrm>
            <a:off x="4691917" y="879475"/>
            <a:ext cx="3899074" cy="305336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fade">
                                      <p:cBhvr>
                                        <p:cTn id="30" dur="500"/>
                                        <p:tgtEl>
                                          <p:spTgt spid="3">
                                            <p:txEl>
                                              <p:pRg st="6" end="6"/>
                                            </p:txEl>
                                          </p:spTgt>
                                        </p:tgtEl>
                                      </p:cBhvr>
                                    </p:animEffect>
                                  </p:childTnLst>
                                </p:cTn>
                              </p:par>
                            </p:childTnLst>
                          </p:cTn>
                        </p:par>
                        <p:par>
                          <p:cTn id="31" fill="hold">
                            <p:stCondLst>
                              <p:cond delay="500"/>
                            </p:stCondLst>
                            <p:childTnLst>
                              <p:par>
                                <p:cTn id="32" presetID="10" presetClass="entr" presetSubtype="0" fill="hold" nodeType="afterEffect">
                                  <p:stCondLst>
                                    <p:cond delay="0"/>
                                  </p:stCondLst>
                                  <p:childTnLst>
                                    <p:set>
                                      <p:cBhvr>
                                        <p:cTn id="33" dur="1" fill="hold">
                                          <p:stCondLst>
                                            <p:cond delay="0"/>
                                          </p:stCondLst>
                                        </p:cTn>
                                        <p:tgtEl>
                                          <p:spTgt spid="4"/>
                                        </p:tgtEl>
                                        <p:attrNameLst>
                                          <p:attrName>style.visibility</p:attrName>
                                        </p:attrNameLst>
                                      </p:cBhvr>
                                      <p:to>
                                        <p:strVal val="visible"/>
                                      </p:to>
                                    </p:set>
                                    <p:animEffect transition="in" filter="fade">
                                      <p:cBhvr>
                                        <p:cTn id="3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457199" y="1283494"/>
            <a:ext cx="6850857" cy="3232547"/>
          </a:xfrm>
        </p:spPr>
        <p:txBody>
          <a:bodyPr/>
          <a:lstStyle/>
          <a:p>
            <a:pPr marL="0" indent="0">
              <a:spcBef>
                <a:spcPts val="300"/>
              </a:spcBef>
              <a:spcAft>
                <a:spcPts val="600"/>
              </a:spcAft>
              <a:buNone/>
            </a:pPr>
            <a:r>
              <a:rPr lang="sv-SE" dirty="0" smtClean="0"/>
              <a:t>Att </a:t>
            </a:r>
            <a:r>
              <a:rPr lang="sv-SE" dirty="0"/>
              <a:t>utvärdera </a:t>
            </a:r>
            <a:r>
              <a:rPr lang="sv-SE" dirty="0" smtClean="0"/>
              <a:t>hur målstyrningsarbetet, främst </a:t>
            </a:r>
            <a:r>
              <a:rPr lang="sv-SE" dirty="0"/>
              <a:t>med avseende på </a:t>
            </a:r>
            <a:r>
              <a:rPr lang="sv-SE" dirty="0" smtClean="0"/>
              <a:t>analysrapporten</a:t>
            </a:r>
            <a:r>
              <a:rPr lang="sv-SE" dirty="0"/>
              <a:t>, resultatkonferensen och ställningstagandet i GNS </a:t>
            </a:r>
            <a:r>
              <a:rPr lang="sv-SE" dirty="0" smtClean="0"/>
              <a:t>väg, påverkat aktörerna i trafiksäkerhetsarbetet:</a:t>
            </a:r>
            <a:br>
              <a:rPr lang="sv-SE" dirty="0" smtClean="0"/>
            </a:br>
            <a:endParaRPr lang="sv-SE" dirty="0" smtClean="0"/>
          </a:p>
          <a:p>
            <a:pPr>
              <a:spcBef>
                <a:spcPts val="300"/>
              </a:spcBef>
              <a:spcAft>
                <a:spcPts val="600"/>
              </a:spcAft>
            </a:pPr>
            <a:r>
              <a:rPr lang="sv-SE" dirty="0" smtClean="0"/>
              <a:t>Har kunskapen och </a:t>
            </a:r>
            <a:r>
              <a:rPr lang="sv-SE" dirty="0"/>
              <a:t>engagemanget </a:t>
            </a:r>
            <a:r>
              <a:rPr lang="sv-SE" dirty="0" smtClean="0"/>
              <a:t>ökat hos </a:t>
            </a:r>
            <a:r>
              <a:rPr lang="sv-SE" dirty="0"/>
              <a:t>aktörerna?</a:t>
            </a:r>
            <a:endParaRPr lang="sv-SE" dirty="0" smtClean="0"/>
          </a:p>
          <a:p>
            <a:pPr>
              <a:spcBef>
                <a:spcPts val="300"/>
              </a:spcBef>
              <a:spcAft>
                <a:spcPts val="600"/>
              </a:spcAft>
            </a:pPr>
            <a:r>
              <a:rPr lang="sv-SE" dirty="0" smtClean="0"/>
              <a:t>Har fler effektiva åtgärder införts?</a:t>
            </a:r>
          </a:p>
          <a:p>
            <a:pPr>
              <a:spcBef>
                <a:spcPts val="300"/>
              </a:spcBef>
              <a:spcAft>
                <a:spcPts val="600"/>
              </a:spcAft>
            </a:pPr>
            <a:r>
              <a:rPr lang="sv-SE" dirty="0" smtClean="0"/>
              <a:t>Vad kan utvecklas/förbättras i målstyrningsarbetet?</a:t>
            </a:r>
          </a:p>
          <a:p>
            <a:endParaRPr lang="sv-SE" dirty="0" smtClean="0"/>
          </a:p>
          <a:p>
            <a:pPr lvl="1"/>
            <a:endParaRPr lang="sv-SE" dirty="0"/>
          </a:p>
        </p:txBody>
      </p:sp>
      <p:sp>
        <p:nvSpPr>
          <p:cNvPr id="2" name="Rubrik 1"/>
          <p:cNvSpPr>
            <a:spLocks noGrp="1"/>
          </p:cNvSpPr>
          <p:nvPr>
            <p:ph type="title"/>
          </p:nvPr>
        </p:nvSpPr>
        <p:spPr/>
        <p:txBody>
          <a:bodyPr/>
          <a:lstStyle/>
          <a:p>
            <a:r>
              <a:rPr lang="sv-SE" dirty="0" smtClean="0"/>
              <a:t>Syfte</a:t>
            </a:r>
            <a:endParaRPr lang="sv-SE" dirty="0"/>
          </a:p>
        </p:txBody>
      </p:sp>
    </p:spTree>
    <p:extLst>
      <p:ext uri="{BB962C8B-B14F-4D97-AF65-F5344CB8AC3E}">
        <p14:creationId xmlns:p14="http://schemas.microsoft.com/office/powerpoint/2010/main" val="1507349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lstStyle/>
          <a:p>
            <a:pPr>
              <a:spcBef>
                <a:spcPts val="300"/>
              </a:spcBef>
              <a:spcAft>
                <a:spcPts val="600"/>
              </a:spcAft>
            </a:pPr>
            <a:r>
              <a:rPr lang="sv-SE" dirty="0"/>
              <a:t>Litteraturgenomgång</a:t>
            </a:r>
          </a:p>
          <a:p>
            <a:pPr>
              <a:spcBef>
                <a:spcPts val="300"/>
              </a:spcBef>
              <a:spcAft>
                <a:spcPts val="600"/>
              </a:spcAft>
            </a:pPr>
            <a:r>
              <a:rPr lang="sv-SE" dirty="0"/>
              <a:t>Strukturerade intervjuer med GNS vägs aktörer samt Sveriges </a:t>
            </a:r>
            <a:r>
              <a:rPr lang="sv-SE" dirty="0" smtClean="0"/>
              <a:t>Bussföretag</a:t>
            </a:r>
            <a:endParaRPr lang="sv-SE" dirty="0"/>
          </a:p>
          <a:p>
            <a:pPr>
              <a:spcBef>
                <a:spcPts val="300"/>
              </a:spcBef>
              <a:spcAft>
                <a:spcPts val="600"/>
              </a:spcAft>
            </a:pPr>
            <a:r>
              <a:rPr lang="sv-SE" dirty="0"/>
              <a:t>Enkät till kommuner</a:t>
            </a:r>
          </a:p>
          <a:p>
            <a:pPr>
              <a:spcBef>
                <a:spcPts val="300"/>
              </a:spcBef>
              <a:spcAft>
                <a:spcPts val="600"/>
              </a:spcAft>
            </a:pPr>
            <a:r>
              <a:rPr lang="sv-SE" dirty="0"/>
              <a:t>Enkät till större åkerier, stora transportköpare, bussbolag och taxibolag</a:t>
            </a:r>
          </a:p>
          <a:p>
            <a:endParaRPr lang="sv-SE" dirty="0"/>
          </a:p>
        </p:txBody>
      </p:sp>
      <p:sp>
        <p:nvSpPr>
          <p:cNvPr id="3" name="Rubrik 2"/>
          <p:cNvSpPr>
            <a:spLocks noGrp="1"/>
          </p:cNvSpPr>
          <p:nvPr>
            <p:ph type="title"/>
          </p:nvPr>
        </p:nvSpPr>
        <p:spPr/>
        <p:txBody>
          <a:bodyPr/>
          <a:lstStyle/>
          <a:p>
            <a:r>
              <a:rPr lang="sv-SE" dirty="0" smtClean="0"/>
              <a:t>Genomförande</a:t>
            </a:r>
            <a:endParaRPr lang="sv-SE" dirty="0"/>
          </a:p>
        </p:txBody>
      </p:sp>
    </p:spTree>
    <p:extLst>
      <p:ext uri="{BB962C8B-B14F-4D97-AF65-F5344CB8AC3E}">
        <p14:creationId xmlns:p14="http://schemas.microsoft.com/office/powerpoint/2010/main" val="512598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a:xfrm>
            <a:off x="457200" y="1265635"/>
            <a:ext cx="6793264" cy="3232547"/>
          </a:xfrm>
        </p:spPr>
        <p:txBody>
          <a:bodyPr/>
          <a:lstStyle/>
          <a:p>
            <a:pPr>
              <a:spcBef>
                <a:spcPts val="300"/>
              </a:spcBef>
              <a:spcAft>
                <a:spcPts val="600"/>
              </a:spcAft>
            </a:pPr>
            <a:r>
              <a:rPr lang="sv-SE" dirty="0" smtClean="0"/>
              <a:t>Målstyrningen har ökat systematiken i trafiksäkerhetsarbetet</a:t>
            </a:r>
          </a:p>
          <a:p>
            <a:pPr>
              <a:spcBef>
                <a:spcPts val="300"/>
              </a:spcBef>
              <a:spcAft>
                <a:spcPts val="600"/>
              </a:spcAft>
            </a:pPr>
            <a:r>
              <a:rPr lang="sv-SE" dirty="0" smtClean="0"/>
              <a:t>Målstyrningsarbetet </a:t>
            </a:r>
            <a:r>
              <a:rPr lang="sv-SE" dirty="0"/>
              <a:t>har inte bidragit till att </a:t>
            </a:r>
            <a:r>
              <a:rPr lang="sv-SE" dirty="0" smtClean="0"/>
              <a:t>indikatorerna utvecklats i tillräcklig </a:t>
            </a:r>
            <a:r>
              <a:rPr lang="sv-SE" dirty="0"/>
              <a:t>utsträckning</a:t>
            </a:r>
          </a:p>
          <a:p>
            <a:pPr>
              <a:spcBef>
                <a:spcPts val="300"/>
              </a:spcBef>
              <a:spcAft>
                <a:spcPts val="600"/>
              </a:spcAft>
            </a:pPr>
            <a:r>
              <a:rPr lang="sv-SE" dirty="0" smtClean="0"/>
              <a:t>Analysrapporten och resultatkonferensen har bidragit till en ökad kunskap och ökat engagemang i trafiksäkerhetsarbetet</a:t>
            </a:r>
          </a:p>
          <a:p>
            <a:pPr>
              <a:spcBef>
                <a:spcPts val="300"/>
              </a:spcBef>
              <a:spcAft>
                <a:spcPts val="600"/>
              </a:spcAft>
            </a:pPr>
            <a:r>
              <a:rPr lang="sv-SE" dirty="0" smtClean="0"/>
              <a:t>Kunskapen och engagemanget har inte tillräcklig förankring inåt och uppåt aktörernas organisationer</a:t>
            </a:r>
          </a:p>
          <a:p>
            <a:pPr>
              <a:spcBef>
                <a:spcPts val="300"/>
              </a:spcBef>
              <a:spcAft>
                <a:spcPts val="600"/>
              </a:spcAft>
            </a:pPr>
            <a:r>
              <a:rPr lang="sv-SE" dirty="0" smtClean="0"/>
              <a:t>GNS vägs ställningstagande har inte bidragit nämnvärt till aktörernas trafiksäkerhetsarbete</a:t>
            </a:r>
          </a:p>
          <a:p>
            <a:endParaRPr lang="sv-SE" dirty="0" smtClean="0"/>
          </a:p>
        </p:txBody>
      </p:sp>
      <p:sp>
        <p:nvSpPr>
          <p:cNvPr id="3" name="Rubrik 2"/>
          <p:cNvSpPr>
            <a:spLocks noGrp="1"/>
          </p:cNvSpPr>
          <p:nvPr>
            <p:ph type="title"/>
          </p:nvPr>
        </p:nvSpPr>
        <p:spPr/>
        <p:txBody>
          <a:bodyPr/>
          <a:lstStyle/>
          <a:p>
            <a:r>
              <a:rPr lang="sv-SE" dirty="0" smtClean="0"/>
              <a:t>Slutsatser</a:t>
            </a:r>
            <a:endParaRPr lang="sv-SE" dirty="0"/>
          </a:p>
        </p:txBody>
      </p:sp>
    </p:spTree>
    <p:extLst>
      <p:ext uri="{BB962C8B-B14F-4D97-AF65-F5344CB8AC3E}">
        <p14:creationId xmlns:p14="http://schemas.microsoft.com/office/powerpoint/2010/main" val="1643323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a:xfrm>
            <a:off x="457200" y="1020362"/>
            <a:ext cx="6629400" cy="3232547"/>
          </a:xfrm>
        </p:spPr>
        <p:txBody>
          <a:bodyPr/>
          <a:lstStyle/>
          <a:p>
            <a:r>
              <a:rPr lang="sv-SE" dirty="0"/>
              <a:t>Ledarskap är en kritisk framgångsfaktor för </a:t>
            </a:r>
            <a:r>
              <a:rPr lang="sv-SE" dirty="0" smtClean="0"/>
              <a:t>målstyrningen</a:t>
            </a:r>
          </a:p>
          <a:p>
            <a:pPr lvl="1"/>
            <a:r>
              <a:rPr lang="sv-SE" dirty="0" smtClean="0"/>
              <a:t>Nationellt ledarskap </a:t>
            </a:r>
          </a:p>
          <a:p>
            <a:pPr lvl="1"/>
            <a:r>
              <a:rPr lang="sv-SE" dirty="0"/>
              <a:t>Det lokala och regionala trafiksäkerhetsarbetet behöver stärkas</a:t>
            </a:r>
          </a:p>
          <a:p>
            <a:pPr lvl="1"/>
            <a:r>
              <a:rPr lang="sv-SE" dirty="0" smtClean="0"/>
              <a:t>Intern </a:t>
            </a:r>
            <a:r>
              <a:rPr lang="sv-SE" dirty="0"/>
              <a:t>spridning och förankring behöver förbättras i aktörernas organisationer</a:t>
            </a:r>
          </a:p>
          <a:p>
            <a:r>
              <a:rPr lang="sv-SE" dirty="0" smtClean="0"/>
              <a:t>Starkare styrmedel och incitament krävs för att minska glappet mellan analys och genomförande av åtgärder</a:t>
            </a:r>
          </a:p>
          <a:p>
            <a:r>
              <a:rPr lang="sv-SE" dirty="0" smtClean="0"/>
              <a:t>Indikatorerna behöver bli mer styrande/drivande</a:t>
            </a:r>
          </a:p>
          <a:p>
            <a:r>
              <a:rPr lang="sv-SE" dirty="0" smtClean="0"/>
              <a:t>Risker och möjligheter med trafiksäkerhet som en del </a:t>
            </a:r>
            <a:br>
              <a:rPr lang="sv-SE" dirty="0" smtClean="0"/>
            </a:br>
            <a:r>
              <a:rPr lang="sv-SE" dirty="0" smtClean="0"/>
              <a:t>i </a:t>
            </a:r>
            <a:r>
              <a:rPr lang="sv-SE" dirty="0" err="1" smtClean="0"/>
              <a:t>hållbarhetsbegreppet</a:t>
            </a:r>
            <a:endParaRPr lang="sv-SE" dirty="0"/>
          </a:p>
          <a:p>
            <a:endParaRPr lang="sv-SE" dirty="0"/>
          </a:p>
        </p:txBody>
      </p:sp>
      <p:sp>
        <p:nvSpPr>
          <p:cNvPr id="3" name="Rubrik 2"/>
          <p:cNvSpPr>
            <a:spLocks noGrp="1"/>
          </p:cNvSpPr>
          <p:nvPr>
            <p:ph type="title"/>
          </p:nvPr>
        </p:nvSpPr>
        <p:spPr/>
        <p:txBody>
          <a:bodyPr/>
          <a:lstStyle/>
          <a:p>
            <a:r>
              <a:rPr lang="sv-SE" dirty="0" smtClean="0"/>
              <a:t>Utmaningar </a:t>
            </a:r>
            <a:endParaRPr lang="sv-SE" sz="2000" dirty="0"/>
          </a:p>
        </p:txBody>
      </p:sp>
    </p:spTree>
    <p:extLst>
      <p:ext uri="{BB962C8B-B14F-4D97-AF65-F5344CB8AC3E}">
        <p14:creationId xmlns:p14="http://schemas.microsoft.com/office/powerpoint/2010/main" val="1504813519"/>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senta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_bilder_sommar_20180524" id="{758CF856-C706-4E3C-851B-3D1FEEFED4F3}" vid="{C0F41A92-2CCB-4D26-A7DC-398A06889AC1}"/>
    </a:ext>
  </a:extLst>
</a:theme>
</file>

<file path=ppt/theme/theme2.xml><?xml version="1.0" encoding="utf-8"?>
<a:theme xmlns:a="http://schemas.openxmlformats.org/drawingml/2006/main" name="Anpassad formgivn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rafikverk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_bilder_sommar_20180524" id="{758CF856-C706-4E3C-851B-3D1FEEFED4F3}" vid="{09D330AD-0F8C-471D-A541-C4A9969AF3D5}"/>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547C4D318C9EA047B5B78D7C73A1C810" ma:contentTypeVersion="0" ma:contentTypeDescription="Skapa ett nytt dokument." ma:contentTypeScope="" ma:versionID="d45e09701bdf7356f74f92acb6774ffd">
  <xsd:schema xmlns:xsd="http://www.w3.org/2001/XMLSchema" xmlns:xs="http://www.w3.org/2001/XMLSchema" xmlns:p="http://schemas.microsoft.com/office/2006/metadata/properties" targetNamespace="http://schemas.microsoft.com/office/2006/metadata/properties" ma:root="true" ma:fieldsID="988ddc45a2a1ba233d786d3fa5db79ea">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DE614B0-48FE-4AAA-9696-01192C6B4510}">
  <ds:schemaRef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B394D379-36F8-476F-B5C3-D48C866224F0}">
  <ds:schemaRefs>
    <ds:schemaRef ds:uri="http://schemas.microsoft.com/sharepoint/v3/contenttype/forms"/>
  </ds:schemaRefs>
</ds:datastoreItem>
</file>

<file path=customXml/itemProps3.xml><?xml version="1.0" encoding="utf-8"?>
<ds:datastoreItem xmlns:ds="http://schemas.openxmlformats.org/officeDocument/2006/customXml" ds:itemID="{D9746A61-1012-4FC7-B364-1B2C525978C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ppt-mall Tylösandsseminariet 2019</Template>
  <TotalTime>5741</TotalTime>
  <Words>1068</Words>
  <Application>Microsoft Office PowerPoint</Application>
  <PresentationFormat>Bildspel på skärmen (16:9)</PresentationFormat>
  <Paragraphs>92</Paragraphs>
  <Slides>6</Slides>
  <Notes>6</Notes>
  <HiddenSlides>0</HiddenSlides>
  <MMClips>0</MMClips>
  <ScaleCrop>false</ScaleCrop>
  <HeadingPairs>
    <vt:vector size="6" baseType="variant">
      <vt:variant>
        <vt:lpstr>Använt teckensnitt</vt:lpstr>
      </vt:variant>
      <vt:variant>
        <vt:i4>2</vt:i4>
      </vt:variant>
      <vt:variant>
        <vt:lpstr>Tema</vt:lpstr>
      </vt:variant>
      <vt:variant>
        <vt:i4>2</vt:i4>
      </vt:variant>
      <vt:variant>
        <vt:lpstr>Bildrubriker</vt:lpstr>
      </vt:variant>
      <vt:variant>
        <vt:i4>6</vt:i4>
      </vt:variant>
    </vt:vector>
  </HeadingPairs>
  <TitlesOfParts>
    <vt:vector size="10" baseType="lpstr">
      <vt:lpstr>Arial</vt:lpstr>
      <vt:lpstr>Calibri</vt:lpstr>
      <vt:lpstr>Presentation</vt:lpstr>
      <vt:lpstr>Anpassad formgivning</vt:lpstr>
      <vt:lpstr>Utvärdering av  målstyrningsarbetet  Peter Larsson </vt:lpstr>
      <vt:lpstr>Målstyrningsmodell</vt:lpstr>
      <vt:lpstr>Syfte</vt:lpstr>
      <vt:lpstr>Genomförande</vt:lpstr>
      <vt:lpstr>Slutsatser</vt:lpstr>
      <vt:lpstr>Utmaningar </vt:lpstr>
    </vt:vector>
  </TitlesOfParts>
  <Company>Trafikverket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Om denna presentation</dc:title>
  <dc:creator>Fexby Åsa, KMsak</dc:creator>
  <cp:lastModifiedBy>Larsson Peter, PLkvtv</cp:lastModifiedBy>
  <cp:revision>93</cp:revision>
  <cp:lastPrinted>2019-08-27T14:49:25Z</cp:lastPrinted>
  <dcterms:created xsi:type="dcterms:W3CDTF">2019-07-10T13:08:15Z</dcterms:created>
  <dcterms:modified xsi:type="dcterms:W3CDTF">2019-09-24T07:13:28Z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0x010100547C4D318C9EA047B5B78D7C73A1C810</vt:lpwstr>
  </property>
</Properties>
</file>