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692" r:id="rId6"/>
  </p:sldMasterIdLst>
  <p:notesMasterIdLst>
    <p:notesMasterId r:id="rId22"/>
  </p:notesMasterIdLst>
  <p:handoutMasterIdLst>
    <p:handoutMasterId r:id="rId23"/>
  </p:handoutMasterIdLst>
  <p:sldIdLst>
    <p:sldId id="266" r:id="rId7"/>
    <p:sldId id="277" r:id="rId8"/>
    <p:sldId id="296" r:id="rId9"/>
    <p:sldId id="297" r:id="rId10"/>
    <p:sldId id="281" r:id="rId11"/>
    <p:sldId id="269" r:id="rId12"/>
    <p:sldId id="284" r:id="rId13"/>
    <p:sldId id="286" r:id="rId14"/>
    <p:sldId id="298" r:id="rId15"/>
    <p:sldId id="280" r:id="rId16"/>
    <p:sldId id="278" r:id="rId17"/>
    <p:sldId id="293" r:id="rId18"/>
    <p:sldId id="279" r:id="rId19"/>
    <p:sldId id="299" r:id="rId20"/>
    <p:sldId id="292" r:id="rId21"/>
  </p:sldIdLst>
  <p:sldSz cx="9144000" cy="5143500" type="screen16x9"/>
  <p:notesSz cx="6794500" cy="99314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holm Magnus, PLkvtvu" initials="LMP" lastIdx="1" clrIdx="0">
    <p:extLst>
      <p:ext uri="{19B8F6BF-5375-455C-9EA6-DF929625EA0E}">
        <p15:presenceInfo xmlns:p15="http://schemas.microsoft.com/office/powerpoint/2012/main" userId="S-1-5-21-3282178652-2823510310-3805757255-104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3" autoAdjust="0"/>
    <p:restoredTop sz="85631" autoAdjust="0"/>
  </p:normalViewPr>
  <p:slideViewPr>
    <p:cSldViewPr snapToGrid="0" showGuides="1">
      <p:cViewPr varScale="1">
        <p:scale>
          <a:sx n="126" d="100"/>
          <a:sy n="126" d="100"/>
        </p:scale>
        <p:origin x="468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rafikverket.local\vv-bv\BL-OLY_STUD\TRAFIKD&#214;DADE\D&#246;dade%20per%20m&#229;nad%20exkl%20sjukdom%20(SCB)%201956-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44163311984459E-2"/>
          <c:y val="4.2680785668586851E-2"/>
          <c:w val="0.93067217385289636"/>
          <c:h val="0.768433839169473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'Stapel diag'!$B$1</c:f>
              <c:strCache>
                <c:ptCount val="1"/>
                <c:pt idx="0">
                  <c:v>Omkomna i olycka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'Stapel diag'!$A$13:$A$25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2010*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'Stapel diag'!$B$13:$B$25</c:f>
              <c:numCache>
                <c:formatCode>#,##0</c:formatCode>
                <c:ptCount val="13"/>
                <c:pt idx="0">
                  <c:v>315</c:v>
                </c:pt>
                <c:pt idx="1">
                  <c:v>288</c:v>
                </c:pt>
                <c:pt idx="2">
                  <c:v>233</c:v>
                </c:pt>
                <c:pt idx="3">
                  <c:v>178</c:v>
                </c:pt>
                <c:pt idx="4">
                  <c:v>219</c:v>
                </c:pt>
                <c:pt idx="5">
                  <c:v>181</c:v>
                </c:pt>
                <c:pt idx="6">
                  <c:v>173</c:v>
                </c:pt>
                <c:pt idx="7">
                  <c:v>177</c:v>
                </c:pt>
                <c:pt idx="8">
                  <c:v>158</c:v>
                </c:pt>
                <c:pt idx="9" formatCode="General">
                  <c:v>182</c:v>
                </c:pt>
                <c:pt idx="10">
                  <c:v>177</c:v>
                </c:pt>
                <c:pt idx="11">
                  <c:v>204</c:v>
                </c:pt>
                <c:pt idx="12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CB-4214-9962-6256B7D83640}"/>
            </c:ext>
          </c:extLst>
        </c:ser>
        <c:ser>
          <c:idx val="1"/>
          <c:order val="1"/>
          <c:tx>
            <c:strRef>
              <c:f>'Stapel diag'!$C$1</c:f>
              <c:strCache>
                <c:ptCount val="1"/>
                <c:pt idx="0">
                  <c:v>Självmord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'Stapel diag'!$A$13:$A$25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2010*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'Stapel diag'!$C$13:$C$25</c:f>
              <c:numCache>
                <c:formatCode>General</c:formatCode>
                <c:ptCount val="13"/>
                <c:pt idx="3" formatCode="#,##0">
                  <c:v>13</c:v>
                </c:pt>
                <c:pt idx="4" formatCode="#,##0">
                  <c:v>16</c:v>
                </c:pt>
                <c:pt idx="5" formatCode="#,##0">
                  <c:v>24</c:v>
                </c:pt>
                <c:pt idx="6">
                  <c:v>19</c:v>
                </c:pt>
                <c:pt idx="7" formatCode="#,##0">
                  <c:v>16</c:v>
                </c:pt>
                <c:pt idx="8" formatCode="#,##0">
                  <c:v>18</c:v>
                </c:pt>
                <c:pt idx="9" formatCode="#,##0">
                  <c:v>23</c:v>
                </c:pt>
                <c:pt idx="10" formatCode="#,##0">
                  <c:v>19</c:v>
                </c:pt>
                <c:pt idx="11" formatCode="#,##0">
                  <c:v>20</c:v>
                </c:pt>
                <c:pt idx="12" formatCode="#,##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CB-4214-9962-6256B7D83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508618776"/>
        <c:axId val="508623088"/>
      </c:barChart>
      <c:catAx>
        <c:axId val="508618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8623088"/>
        <c:crosses val="autoZero"/>
        <c:auto val="1"/>
        <c:lblAlgn val="ctr"/>
        <c:lblOffset val="100"/>
        <c:noMultiLvlLbl val="0"/>
      </c:catAx>
      <c:valAx>
        <c:axId val="50862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8618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D3478FE-3648-4C64-8A1C-DF3C33E06B99}" type="datetimeFigureOut">
              <a:rPr lang="sv-SE"/>
              <a:pPr/>
              <a:t>2019-09-23</a:t>
            </a:fld>
            <a:endParaRPr lang="sv-SE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24DF4B1-9755-41A5-A919-27724CFB82A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1187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9E5CD91-217C-4F11-B1BA-F0531FD36C9F}" type="datetimeFigureOut">
              <a:rPr lang="sv-SE"/>
              <a:pPr>
                <a:defRPr/>
              </a:pPr>
              <a:t>2019-09-23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77D7A1-C6AB-4B30-B456-D10DEEDCE0F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969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D7A1-C6AB-4B30-B456-D10DEEDCE0F3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2724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D7A1-C6AB-4B30-B456-D10DEEDCE0F3}" type="slidenum">
              <a:rPr lang="sv-SE" smtClean="0"/>
              <a:pPr>
                <a:defRPr/>
              </a:pPr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330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D7A1-C6AB-4B30-B456-D10DEEDCE0F3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27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Minskning</a:t>
            </a:r>
            <a:r>
              <a:rPr lang="sv-SE" baseline="0" dirty="0" smtClean="0"/>
              <a:t> av hast 2018 på sommarperiod som inte påverkas av väder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D7A1-C6AB-4B30-B456-D10DEEDCE0F3}" type="slidenum">
              <a:rPr lang="sv-SE" smtClean="0"/>
              <a:pPr>
                <a:defRPr/>
              </a:pPr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9171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Vi ser att stagnationen sedan 2013 fortsätter, 2018 orimligt hög kan visa sig delvis förklaras av slump.</a:t>
            </a:r>
          </a:p>
          <a:p>
            <a:endParaRPr lang="sv-SE" baseline="0" dirty="0" smtClean="0"/>
          </a:p>
          <a:p>
            <a:r>
              <a:rPr lang="sv-SE" baseline="0" dirty="0" smtClean="0"/>
              <a:t>325 omkomna 2018 </a:t>
            </a:r>
            <a:r>
              <a:rPr lang="sv-SE" baseline="0" dirty="0" err="1" smtClean="0"/>
              <a:t>prel</a:t>
            </a:r>
            <a:r>
              <a:rPr lang="sv-SE" baseline="0" dirty="0" smtClean="0"/>
              <a:t> data Transportstyrelsen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D7A1-C6AB-4B30-B456-D10DEEDCE0F3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2406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D7A1-C6AB-4B30-B456-D10DEEDCE0F3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532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D7A1-C6AB-4B30-B456-D10DEEDCE0F3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0058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D7A1-C6AB-4B30-B456-D10DEEDCE0F3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687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Bilförare	64 (87) 62	År 143 97 111</a:t>
            </a:r>
          </a:p>
          <a:p>
            <a:r>
              <a:rPr lang="sv-SE" dirty="0" err="1" smtClean="0"/>
              <a:t>Bilpass</a:t>
            </a:r>
            <a:r>
              <a:rPr lang="sv-SE" dirty="0" smtClean="0"/>
              <a:t>	25 (32) 35	År 54 45 40</a:t>
            </a:r>
          </a:p>
          <a:p>
            <a:r>
              <a:rPr lang="sv-SE" dirty="0" smtClean="0"/>
              <a:t>Mc 	25</a:t>
            </a:r>
            <a:r>
              <a:rPr lang="sv-SE" baseline="0" dirty="0" smtClean="0"/>
              <a:t> (39) 31	År 47 39 36</a:t>
            </a:r>
          </a:p>
          <a:p>
            <a:r>
              <a:rPr lang="sv-SE" baseline="0" dirty="0" smtClean="0"/>
              <a:t>Moped 	6 (4) 1	År 7 1 8</a:t>
            </a:r>
          </a:p>
          <a:p>
            <a:r>
              <a:rPr lang="sv-SE" baseline="0" dirty="0" smtClean="0"/>
              <a:t>Cykel 	7 (16) 20	År 23 26 22</a:t>
            </a:r>
          </a:p>
          <a:p>
            <a:r>
              <a:rPr lang="sv-SE" baseline="0" dirty="0" smtClean="0"/>
              <a:t>Gående 	15 (14) 22	År 34 37 42</a:t>
            </a: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D7A1-C6AB-4B30-B456-D10DEEDCE0F3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054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D7A1-C6AB-4B30-B456-D10DEEDCE0F3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9699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Hela ökningen på statligt 2018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D7A1-C6AB-4B30-B456-D10DEEDCE0F3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5588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Högre andel av total döden 2019, jan månad</a:t>
            </a:r>
            <a:r>
              <a:rPr lang="sv-SE" baseline="0" dirty="0" smtClean="0"/>
              <a:t> </a:t>
            </a:r>
            <a:r>
              <a:rPr lang="sv-SE" dirty="0" smtClean="0"/>
              <a:t>utgör hälften (21) av 2019</a:t>
            </a:r>
            <a:r>
              <a:rPr lang="sv-SE" dirty="0" smtClean="0"/>
              <a:t>. Totalt 40. 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Om feb-aug blir det samma andel som 2018 men nästan hälften till</a:t>
            </a:r>
            <a:r>
              <a:rPr lang="sv-SE" baseline="0" dirty="0" smtClean="0"/>
              <a:t> antalet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D7A1-C6AB-4B30-B456-D10DEEDCE0F3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1549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 userDrawn="1"/>
        </p:nvSpPr>
        <p:spPr>
          <a:xfrm>
            <a:off x="148941" y="2684131"/>
            <a:ext cx="307777" cy="23371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800" dirty="0" smtClean="0">
                <a:solidFill>
                  <a:srgbClr val="CC3300"/>
                </a:solidFill>
              </a:rPr>
              <a:t>TMALL 0145 Presentation </a:t>
            </a:r>
            <a:r>
              <a:rPr lang="sv-SE" sz="800" dirty="0" err="1" smtClean="0">
                <a:solidFill>
                  <a:srgbClr val="CC3300"/>
                </a:solidFill>
              </a:rPr>
              <a:t>Widescreen</a:t>
            </a:r>
            <a:r>
              <a:rPr lang="sv-SE" sz="800" dirty="0" smtClean="0">
                <a:solidFill>
                  <a:srgbClr val="CC3300"/>
                </a:solidFill>
              </a:rPr>
              <a:t> v 1.0</a:t>
            </a:r>
            <a:endParaRPr lang="sv-SE" sz="8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310754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9" name="Picture 35" descr="TRAFIKVERKET_element_till_ppt-mall"/>
          <p:cNvPicPr>
            <a:picLocks noChangeAspect="1" noChangeArrowheads="1"/>
          </p:cNvPicPr>
          <p:nvPr/>
        </p:nvPicPr>
        <p:blipFill>
          <a:blip r:embed="rId3" cstate="print"/>
          <a:srcRect l="11249" t="2519" b="10538"/>
          <a:stretch>
            <a:fillRect/>
          </a:stretch>
        </p:blipFill>
        <p:spPr bwMode="auto">
          <a:xfrm>
            <a:off x="142877" y="123825"/>
            <a:ext cx="2843936" cy="4909703"/>
          </a:xfrm>
          <a:prstGeom prst="rect">
            <a:avLst/>
          </a:prstGeom>
          <a:noFill/>
        </p:spPr>
      </p:pic>
      <p:pic>
        <p:nvPicPr>
          <p:cNvPr id="1065" name="Picture 41" descr="TRAFIKVERKET_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52778" y="2828247"/>
            <a:ext cx="4872038" cy="957263"/>
          </a:xfrm>
          <a:prstGeom prst="rect">
            <a:avLst/>
          </a:prstGeom>
          <a:noFill/>
        </p:spPr>
      </p:pic>
      <p:pic>
        <p:nvPicPr>
          <p:cNvPr id="5" name="Picture 35" descr="TRAFIKVERKET_element_till_ppt-mall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9" t="2519" b="10538"/>
          <a:stretch>
            <a:fillRect/>
          </a:stretch>
        </p:blipFill>
        <p:spPr bwMode="auto">
          <a:xfrm>
            <a:off x="853861" y="123825"/>
            <a:ext cx="2132952" cy="490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Platshållare för rubrik 7"/>
          <p:cNvSpPr>
            <a:spLocks noGrp="1"/>
          </p:cNvSpPr>
          <p:nvPr>
            <p:ph type="title"/>
          </p:nvPr>
        </p:nvSpPr>
        <p:spPr bwMode="auto">
          <a:xfrm>
            <a:off x="285750" y="267891"/>
            <a:ext cx="2571750" cy="204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ange rubrik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8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 descr="bottenstrip_rod_toning ljustillmork"/>
          <p:cNvPicPr>
            <a:picLocks noChangeAspect="1" noChangeArrowheads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0" y="4543702"/>
            <a:ext cx="9145711" cy="606942"/>
          </a:xfrm>
          <a:prstGeom prst="rect">
            <a:avLst/>
          </a:prstGeom>
          <a:noFill/>
        </p:spPr>
      </p:pic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310754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283494"/>
            <a:ext cx="8229600" cy="323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88926" y="4836319"/>
            <a:ext cx="428625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E9BC935C-A7B0-4070-86E6-FF039B7A9B57}" type="slidenum">
              <a:rPr lang="sv-SE" sz="80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sv-SE" sz="800" dirty="0">
              <a:solidFill>
                <a:schemeClr val="bg1"/>
              </a:solidFill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4817269"/>
            <a:ext cx="2895600" cy="26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>
                <a:latin typeface="Arial" charset="0"/>
                <a:cs typeface="Arial" charset="0"/>
              </a:rPr>
              <a:t>Omkomna i vägtrafik, aug 2019</a:t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>190918 </a:t>
            </a:r>
            <a:br>
              <a:rPr lang="sv-SE" dirty="0" smtClean="0">
                <a:latin typeface="Arial" charset="0"/>
                <a:cs typeface="Arial" charset="0"/>
              </a:rPr>
            </a:br>
            <a:endParaRPr lang="sv-SE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Omkomna i olyckor där tung lastbil varit delaktig, </a:t>
            </a:r>
            <a:br>
              <a:rPr lang="sv-SE" sz="2400" dirty="0"/>
            </a:br>
            <a:r>
              <a:rPr lang="sv-SE" sz="2400" dirty="0" smtClean="0"/>
              <a:t>jan-aug 2003-2018</a:t>
            </a:r>
            <a:endParaRPr lang="sv-SE" sz="2400" dirty="0"/>
          </a:p>
        </p:txBody>
      </p:sp>
      <p:sp>
        <p:nvSpPr>
          <p:cNvPr id="4" name="textruta 3"/>
          <p:cNvSpPr txBox="1"/>
          <p:nvPr/>
        </p:nvSpPr>
        <p:spPr>
          <a:xfrm>
            <a:off x="0" y="4299626"/>
            <a:ext cx="17011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*Fr o m 2010 exklusive självmord</a:t>
            </a:r>
            <a:endParaRPr lang="sv-SE" sz="8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806" y="1235704"/>
            <a:ext cx="6541499" cy="3091490"/>
          </a:xfrm>
          <a:prstGeom prst="rect">
            <a:avLst/>
          </a:prstGeom>
        </p:spPr>
      </p:pic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283763"/>
              </p:ext>
            </p:extLst>
          </p:nvPr>
        </p:nvGraphicFramePr>
        <p:xfrm>
          <a:off x="7942007" y="4192964"/>
          <a:ext cx="1124564" cy="293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870">
                  <a:extLst>
                    <a:ext uri="{9D8B030D-6E8A-4147-A177-3AD203B41FA5}">
                      <a16:colId xmlns:a16="http://schemas.microsoft.com/office/drawing/2014/main" val="4275934844"/>
                    </a:ext>
                  </a:extLst>
                </a:gridCol>
                <a:gridCol w="232898">
                  <a:extLst>
                    <a:ext uri="{9D8B030D-6E8A-4147-A177-3AD203B41FA5}">
                      <a16:colId xmlns:a16="http://schemas.microsoft.com/office/drawing/2014/main" val="1368778941"/>
                    </a:ext>
                  </a:extLst>
                </a:gridCol>
                <a:gridCol w="232898">
                  <a:extLst>
                    <a:ext uri="{9D8B030D-6E8A-4147-A177-3AD203B41FA5}">
                      <a16:colId xmlns:a16="http://schemas.microsoft.com/office/drawing/2014/main" val="2642188476"/>
                    </a:ext>
                  </a:extLst>
                </a:gridCol>
                <a:gridCol w="232898">
                  <a:extLst>
                    <a:ext uri="{9D8B030D-6E8A-4147-A177-3AD203B41FA5}">
                      <a16:colId xmlns:a16="http://schemas.microsoft.com/office/drawing/2014/main" val="379043115"/>
                    </a:ext>
                  </a:extLst>
                </a:gridCol>
              </a:tblGrid>
              <a:tr h="124589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u="none" strike="noStrike" dirty="0">
                          <a:effectLst/>
                        </a:rPr>
                        <a:t>Feb-aug</a:t>
                      </a:r>
                      <a:endParaRPr lang="sv-SE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23</a:t>
                      </a:r>
                      <a:endParaRPr lang="sv-SE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37</a:t>
                      </a:r>
                      <a:endParaRPr lang="sv-SE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23</a:t>
                      </a:r>
                      <a:endParaRPr lang="sv-SE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4780191"/>
                  </a:ext>
                </a:extLst>
              </a:tr>
              <a:tr h="153480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>
                          <a:effectLst/>
                        </a:rPr>
                        <a:t>0,14</a:t>
                      </a:r>
                      <a:endParaRPr lang="sv-SE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0,19</a:t>
                      </a:r>
                      <a:endParaRPr lang="sv-SE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u="none" strike="noStrike" dirty="0">
                          <a:effectLst/>
                        </a:rPr>
                        <a:t>0,19</a:t>
                      </a:r>
                      <a:endParaRPr lang="sv-SE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8173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9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Förändringsdata trafikarbete statlig väg, 2018/2019 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048" y="1754751"/>
            <a:ext cx="3212255" cy="146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13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Förändringsdata </a:t>
            </a:r>
            <a:r>
              <a:rPr lang="sv-SE" sz="2400" dirty="0" smtClean="0"/>
              <a:t>trafikarbete tunga lastbilar statlig väg, jan-aug 2011-2018 </a:t>
            </a:r>
            <a:endParaRPr lang="sv-SE" sz="24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116" y="1168004"/>
            <a:ext cx="6512094" cy="319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86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045" y="0"/>
            <a:ext cx="5495465" cy="445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87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264" y="71578"/>
            <a:ext cx="5599471" cy="445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56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075" y="57150"/>
            <a:ext cx="2939538" cy="438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65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48675"/>
            <a:ext cx="8229600" cy="550589"/>
          </a:xfrm>
        </p:spPr>
        <p:txBody>
          <a:bodyPr/>
          <a:lstStyle/>
          <a:p>
            <a:r>
              <a:rPr lang="sv-SE" sz="2400" dirty="0" smtClean="0"/>
              <a:t>Omkomna </a:t>
            </a:r>
            <a:r>
              <a:rPr lang="sv-SE" sz="2400" dirty="0"/>
              <a:t>i </a:t>
            </a:r>
            <a:r>
              <a:rPr lang="sv-SE" sz="2400" dirty="0" smtClean="0"/>
              <a:t>vägtrafik, jan-aug 2007-2019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98609"/>
            <a:ext cx="1700931" cy="231668"/>
          </a:xfrm>
          <a:prstGeom prst="rect">
            <a:avLst/>
          </a:prstGeom>
        </p:spPr>
      </p:pic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2600089"/>
              </p:ext>
            </p:extLst>
          </p:nvPr>
        </p:nvGraphicFramePr>
        <p:xfrm>
          <a:off x="457201" y="1135626"/>
          <a:ext cx="7624915" cy="3215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3857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O</a:t>
            </a:r>
            <a:r>
              <a:rPr lang="sv-SE" sz="2400" dirty="0" smtClean="0"/>
              <a:t>mkomna </a:t>
            </a:r>
            <a:r>
              <a:rPr lang="sv-SE" sz="2400" dirty="0"/>
              <a:t>i vägtrafik (rullande 12-mån värden), 2004-2018</a:t>
            </a:r>
            <a:r>
              <a:rPr lang="sv-SE" dirty="0"/>
              <a:t/>
            </a:r>
            <a:br>
              <a:rPr lang="sv-SE" dirty="0"/>
            </a:br>
            <a:endParaRPr lang="sv-SE" sz="2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880918"/>
            <a:ext cx="7447935" cy="3589567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6902244" y="1968909"/>
            <a:ext cx="361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700" dirty="0" smtClean="0"/>
              <a:t>Aug </a:t>
            </a:r>
          </a:p>
          <a:p>
            <a:r>
              <a:rPr lang="sv-SE" sz="700" dirty="0" smtClean="0"/>
              <a:t>268</a:t>
            </a:r>
            <a:endParaRPr lang="sv-SE" sz="700" dirty="0"/>
          </a:p>
        </p:txBody>
      </p:sp>
    </p:spTree>
    <p:extLst>
      <p:ext uri="{BB962C8B-B14F-4D97-AF65-F5344CB8AC3E}">
        <p14:creationId xmlns:p14="http://schemas.microsoft.com/office/powerpoint/2010/main" val="104516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/>
              <a:t>Omkomna i nordiska länder, 2012-2018</a:t>
            </a:r>
            <a:endParaRPr lang="sv-SE" sz="24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378" y="1006764"/>
            <a:ext cx="6920187" cy="345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56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Norge jan-aug, + 3 omkomna</a:t>
            </a:r>
          </a:p>
          <a:p>
            <a:r>
              <a:rPr lang="sv-SE" dirty="0" smtClean="0"/>
              <a:t>Finland jan-aug, + 6 omkomna</a:t>
            </a:r>
          </a:p>
          <a:p>
            <a:r>
              <a:rPr lang="sv-SE" dirty="0" smtClean="0"/>
              <a:t>Danmark jan-juli, - 4 omkomna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/>
              <a:t>Omkomna i nordiska länder, 2019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625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>
                <a:latin typeface="Arial" charset="0"/>
                <a:cs typeface="Arial" charset="0"/>
              </a:rPr>
              <a:t>Omkomna </a:t>
            </a:r>
            <a:r>
              <a:rPr lang="sv-SE" sz="2400" dirty="0" smtClean="0">
                <a:latin typeface="Arial" charset="0"/>
                <a:cs typeface="Arial" charset="0"/>
              </a:rPr>
              <a:t>efter trafikantkategori, jan-aug 2007-2019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0" y="4299626"/>
            <a:ext cx="17011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*Fr o m 2010 exklusive självmord</a:t>
            </a:r>
            <a:endParaRPr lang="sv-SE" sz="800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1028162"/>
            <a:ext cx="7374194" cy="32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0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>
                <a:latin typeface="Arial" charset="0"/>
                <a:cs typeface="Arial" charset="0"/>
              </a:rPr>
              <a:t>Omkomna efter </a:t>
            </a:r>
            <a:r>
              <a:rPr lang="sv-SE" sz="2400" dirty="0" smtClean="0">
                <a:latin typeface="Arial" charset="0"/>
                <a:cs typeface="Arial" charset="0"/>
              </a:rPr>
              <a:t>olyckstyp, jan-aug 2007-2019</a:t>
            </a:r>
            <a:endParaRPr lang="sv-SE" sz="2400" dirty="0"/>
          </a:p>
        </p:txBody>
      </p:sp>
      <p:sp>
        <p:nvSpPr>
          <p:cNvPr id="4" name="textruta 3"/>
          <p:cNvSpPr txBox="1"/>
          <p:nvPr/>
        </p:nvSpPr>
        <p:spPr>
          <a:xfrm>
            <a:off x="0" y="4299626"/>
            <a:ext cx="17011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*Fr o m 2010 exklusive självmord</a:t>
            </a:r>
            <a:endParaRPr lang="sv-SE" sz="800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812" y="1053284"/>
            <a:ext cx="7285703" cy="330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85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457200" y="311150"/>
            <a:ext cx="8229600" cy="857250"/>
          </a:xfrm>
        </p:spPr>
        <p:txBody>
          <a:bodyPr/>
          <a:lstStyle/>
          <a:p>
            <a:r>
              <a:rPr lang="sv-SE" sz="2400" dirty="0">
                <a:latin typeface="Arial" charset="0"/>
                <a:cs typeface="Arial" charset="0"/>
              </a:rPr>
              <a:t>Omkomna efter </a:t>
            </a:r>
            <a:r>
              <a:rPr lang="sv-SE" sz="2400" dirty="0" smtClean="0">
                <a:latin typeface="Arial" charset="0"/>
                <a:cs typeface="Arial" charset="0"/>
              </a:rPr>
              <a:t>väghållare</a:t>
            </a:r>
            <a:r>
              <a:rPr lang="sv-SE" sz="2400" dirty="0">
                <a:latin typeface="Arial" charset="0"/>
                <a:cs typeface="Arial" charset="0"/>
              </a:rPr>
              <a:t>, jan-aug </a:t>
            </a:r>
            <a:r>
              <a:rPr lang="sv-SE" sz="2400" dirty="0" smtClean="0">
                <a:latin typeface="Arial" charset="0"/>
                <a:cs typeface="Arial" charset="0"/>
              </a:rPr>
              <a:t>2007-2019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0" y="4299626"/>
            <a:ext cx="17011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*Fr o m 2010 exklusive självmord</a:t>
            </a:r>
            <a:endParaRPr lang="sv-SE" sz="800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662" y="1018776"/>
            <a:ext cx="7006338" cy="321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>
                <a:latin typeface="Arial" charset="0"/>
                <a:cs typeface="Arial" charset="0"/>
              </a:rPr>
              <a:t>Omkomna efter </a:t>
            </a:r>
            <a:r>
              <a:rPr lang="sv-SE" sz="2400" dirty="0" smtClean="0">
                <a:latin typeface="Arial" charset="0"/>
                <a:cs typeface="Arial" charset="0"/>
              </a:rPr>
              <a:t>ålder, jan-aug 2007-2019</a:t>
            </a:r>
            <a:endParaRPr lang="sv-SE" sz="24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70" y="1113503"/>
            <a:ext cx="7224392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11159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widescreen.potx" id="{4BC99D8B-8970-4CE6-823D-579F6B5F9C94}" vid="{98166C6A-83BB-40A3-A167-7DA6A225286C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widescreen.potx" id="{4BC99D8B-8970-4CE6-823D-579F6B5F9C94}" vid="{2FA095CB-CA20-4CA3-BB03-C376CA1854FF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titel_x0020_NY xmlns="46b3c23b-5501-4bd0-8fef-8fe7f3b10f57"/>
    <TRVversionNY xmlns="http://schemas.microsoft.com/sharepoint/v4/fields">0.1</TRVversionNY>
    <Dokumentdatum_x0020_NY xmlns="46b3c23b-5501-4bd0-8fef-8fe7f3b10f57"/>
    <Skapat_x0020_av_x0020_NY xmlns="46b3c23b-5501-4bd0-8fef-8fe7f3b10f57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esentation widescreen" ma:contentTypeID="0x0101005A4DA58428FAF14BBDBE9C070D181AF800653B609B8B483840AFA20383A82E6496" ma:contentTypeVersion="4" ma:contentTypeDescription="Skapa ett nytt dokument." ma:contentTypeScope="" ma:versionID="dc6c71b70de6a737b0b35c5988ce94b1">
  <xsd:schema xmlns:xsd="http://www.w3.org/2001/XMLSchema" xmlns:xs="http://www.w3.org/2001/XMLSchema" xmlns:p="http://schemas.microsoft.com/office/2006/metadata/properties" xmlns:ns2="46b3c23b-5501-4bd0-8fef-8fe7f3b10f57" xmlns:ns3="http://schemas.microsoft.com/sharepoint/v4/fields" targetNamespace="http://schemas.microsoft.com/office/2006/metadata/properties" ma:root="true" ma:fieldsID="ea7898610d9aacea52f0d6cf4fc7be7a" ns2:_="" ns3:_="">
    <xsd:import namespace="46b3c23b-5501-4bd0-8fef-8fe7f3b10f57"/>
    <xsd:import namespace="http://schemas.microsoft.com/sharepoint/v4/fields"/>
    <xsd:element name="properties">
      <xsd:complexType>
        <xsd:sequence>
          <xsd:element name="documentManagement">
            <xsd:complexType>
              <xsd:all>
                <xsd:element ref="ns2:Skapat_x0020_av_x0020_NY"/>
                <xsd:element ref="ns2:Dokumenttitel_x0020_NY"/>
                <xsd:element ref="ns2:Dokumentdatum_x0020_NY"/>
                <xsd:element ref="ns3:TRVversionN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b3c23b-5501-4bd0-8fef-8fe7f3b10f57" elementFormDefault="qualified">
    <xsd:import namespace="http://schemas.microsoft.com/office/2006/documentManagement/types"/>
    <xsd:import namespace="http://schemas.microsoft.com/office/infopath/2007/PartnerControls"/>
    <xsd:element name="Skapat_x0020_av_x0020_NY" ma:index="9" ma:displayName="Skapat av NY" ma:internalName="Skapat_x0020_av_x0020_NY" ma:readOnly="false">
      <xsd:simpleType>
        <xsd:restriction base="dms:Text">
          <xsd:maxLength value="255"/>
        </xsd:restriction>
      </xsd:simpleType>
    </xsd:element>
    <xsd:element name="Dokumenttitel_x0020_NY" ma:index="10" ma:displayName="Dokumenttitel NY" ma:internalName="Dokumenttitel_x0020_NY" ma:readOnly="false">
      <xsd:simpleType>
        <xsd:restriction base="dms:Text">
          <xsd:maxLength value="255"/>
        </xsd:restriction>
      </xsd:simpleType>
    </xsd:element>
    <xsd:element name="Dokumentdatum_x0020_NY" ma:index="11" ma:displayName="Dokumentdatum NY" ma:format="DateOnly" ma:internalName="Dokumentdatum_x0020_NY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/fields" elementFormDefault="qualified">
    <xsd:import namespace="http://schemas.microsoft.com/office/2006/documentManagement/types"/>
    <xsd:import namespace="http://schemas.microsoft.com/office/infopath/2007/PartnerControls"/>
    <xsd:element name="TRVversionNY" ma:index="12" nillable="true" ma:displayName="TRVversionNY" ma:internalName="TRVversionNY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E614B0-48FE-4AAA-9696-01192C6B451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4/fields"/>
    <ds:schemaRef ds:uri="46b3c23b-5501-4bd0-8fef-8fe7f3b10f5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394D379-36F8-476F-B5C3-D48C866224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23ED54-F63E-41DC-88DE-D7112F5D544F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0DD13C9F-944D-445C-A75A-0A41E99C52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b3c23b-5501-4bd0-8fef-8fe7f3b10f57"/>
    <ds:schemaRef ds:uri="http://schemas.microsoft.com/sharepoint/v4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widescreen</Template>
  <TotalTime>10516</TotalTime>
  <Words>223</Words>
  <Application>Microsoft Office PowerPoint</Application>
  <PresentationFormat>Bildspel på skärmen (16:9)</PresentationFormat>
  <Paragraphs>54</Paragraphs>
  <Slides>15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Presentation</vt:lpstr>
      <vt:lpstr>Anpassad formgivning</vt:lpstr>
      <vt:lpstr>Omkomna i vägtrafik, aug 2019 190918  </vt:lpstr>
      <vt:lpstr>Omkomna i vägtrafik, jan-aug 2007-2019 </vt:lpstr>
      <vt:lpstr>Omkomna i vägtrafik (rullande 12-mån värden), 2004-2018 </vt:lpstr>
      <vt:lpstr>Omkomna i nordiska länder, 2012-2018</vt:lpstr>
      <vt:lpstr>Omkomna i nordiska länder, 2019</vt:lpstr>
      <vt:lpstr>Omkomna efter trafikantkategori, jan-aug 2007-2019</vt:lpstr>
      <vt:lpstr>Omkomna efter olyckstyp, jan-aug 2007-2019</vt:lpstr>
      <vt:lpstr>Omkomna efter väghållare, jan-aug 2007-2019</vt:lpstr>
      <vt:lpstr>Omkomna efter ålder, jan-aug 2007-2019</vt:lpstr>
      <vt:lpstr>Omkomna i olyckor där tung lastbil varit delaktig,  jan-aug 2003-2018</vt:lpstr>
      <vt:lpstr>Förändringsdata trafikarbete statlig väg, 2018/2019 </vt:lpstr>
      <vt:lpstr>Förändringsdata trafikarbete tunga lastbilar statlig väg, jan-aug 2011-2018 </vt:lpstr>
      <vt:lpstr>PowerPoint-presentation</vt:lpstr>
      <vt:lpstr>PowerPoint-presentation</vt:lpstr>
      <vt:lpstr>PowerPoint-presentation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Officiell statistik dödsolyckor januari-juli  2003-2018</dc:title>
  <dc:creator>Hurtig Per, PLkvtv</dc:creator>
  <cp:lastModifiedBy>Lindholm Magnus, PLkvtvu</cp:lastModifiedBy>
  <cp:revision>148</cp:revision>
  <cp:lastPrinted>2014-04-29T09:09:09Z</cp:lastPrinted>
  <dcterms:created xsi:type="dcterms:W3CDTF">2018-08-23T10:32:43Z</dcterms:created>
  <dcterms:modified xsi:type="dcterms:W3CDTF">2019-09-23T13:53:10Z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0x0101005A4DA58428FAF14BBDBE9C070D181AF8</vt:lpwstr>
  </property>
</Properties>
</file>