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4"/>
    <p:sldMasterId id="2147483698" r:id="rId5"/>
  </p:sldMasterIdLst>
  <p:notesMasterIdLst>
    <p:notesMasterId r:id="rId18"/>
  </p:notesMasterIdLst>
  <p:handoutMasterIdLst>
    <p:handoutMasterId r:id="rId19"/>
  </p:handoutMasterIdLst>
  <p:sldIdLst>
    <p:sldId id="793" r:id="rId6"/>
    <p:sldId id="907" r:id="rId7"/>
    <p:sldId id="917" r:id="rId8"/>
    <p:sldId id="887" r:id="rId9"/>
    <p:sldId id="888" r:id="rId10"/>
    <p:sldId id="919" r:id="rId11"/>
    <p:sldId id="891" r:id="rId12"/>
    <p:sldId id="921" r:id="rId13"/>
    <p:sldId id="914" r:id="rId14"/>
    <p:sldId id="913" r:id="rId15"/>
    <p:sldId id="920" r:id="rId16"/>
    <p:sldId id="922" r:id="rId17"/>
  </p:sldIdLst>
  <p:sldSz cx="9144000" cy="6858000" type="screen4x3"/>
  <p:notesSz cx="6794500" cy="9906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5" autoAdjust="0"/>
    <p:restoredTop sz="96416" autoAdjust="0"/>
  </p:normalViewPr>
  <p:slideViewPr>
    <p:cSldViewPr snapToGrid="0">
      <p:cViewPr>
        <p:scale>
          <a:sx n="80" d="100"/>
          <a:sy n="80" d="100"/>
        </p:scale>
        <p:origin x="-564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ina%20dokument\Utbildning\Doktorandstudier\Studier\Framskrivning\Data\ESC%20NCAP%20SBR%20ABS%20mc%20i%20trafikarbete%20med%20scenari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--%20V&#196;GVERKET%20--\--%20PROJEKT%20--\TS-enhet\MoMS%202.0\faktaunderlag\motorcycle_and_moped_crashes_in_Sweden_11102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ina%20dokument\S&#228;kra%20fordon\Mc\Mc-%20och%20mopedstrategi\2.0\extremt%20beteend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/>
      <c:lineChart>
        <c:grouping val="standard"/>
        <c:ser>
          <c:idx val="0"/>
          <c:order val="0"/>
          <c:tx>
            <c:v>Andel trafikarbete 2000-2011</c:v>
          </c:tx>
          <c:cat>
            <c:numRef>
              <c:f>ESC!$AH$5:$BB$5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'ABS mc'!$AC$4:$AN$4</c:f>
              <c:numCache>
                <c:formatCode>0.0%</c:formatCode>
                <c:ptCount val="12"/>
                <c:pt idx="0">
                  <c:v>4.9652666609032031E-2</c:v>
                </c:pt>
                <c:pt idx="1">
                  <c:v>5.4454782776058822E-2</c:v>
                </c:pt>
                <c:pt idx="2">
                  <c:v>5.9453057856818807E-2</c:v>
                </c:pt>
                <c:pt idx="3">
                  <c:v>6.4005823300439593E-2</c:v>
                </c:pt>
                <c:pt idx="4" formatCode="0%">
                  <c:v>6.8185091812967835E-2</c:v>
                </c:pt>
                <c:pt idx="5" formatCode="0%">
                  <c:v>7.7846649172470972E-2</c:v>
                </c:pt>
                <c:pt idx="6" formatCode="0%">
                  <c:v>8.6050534571663312E-2</c:v>
                </c:pt>
                <c:pt idx="7" formatCode="0%">
                  <c:v>9.3046294836167012E-2</c:v>
                </c:pt>
                <c:pt idx="8" formatCode="0%">
                  <c:v>9.90621901067157E-2</c:v>
                </c:pt>
                <c:pt idx="9" formatCode="0%">
                  <c:v>0.12137403334122369</c:v>
                </c:pt>
                <c:pt idx="10" formatCode="0%">
                  <c:v>0.17708569924572021</c:v>
                </c:pt>
                <c:pt idx="11" formatCode="0%">
                  <c:v>0.22708611092839898</c:v>
                </c:pt>
              </c:numCache>
            </c:numRef>
          </c:val>
        </c:ser>
        <c:ser>
          <c:idx val="1"/>
          <c:order val="1"/>
          <c:tx>
            <c:v>Framskrivning 2012-2020</c:v>
          </c:tx>
          <c:cat>
            <c:numRef>
              <c:f>ESC!$AH$5:$BB$5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('ABS mc'!$AC$6:$AN$6,'ABS mc'!$AO$4:$AW$4)</c:f>
              <c:numCache>
                <c:formatCode>General</c:formatCode>
                <c:ptCount val="21"/>
                <c:pt idx="12" formatCode="0%">
                  <c:v>0.28835981667144772</c:v>
                </c:pt>
                <c:pt idx="13" formatCode="0%">
                  <c:v>0.35114450621568488</c:v>
                </c:pt>
                <c:pt idx="14" formatCode="0%">
                  <c:v>0.40087366658468226</c:v>
                </c:pt>
                <c:pt idx="15" formatCode="0%">
                  <c:v>0.45513336990117825</c:v>
                </c:pt>
                <c:pt idx="16" formatCode="0%">
                  <c:v>0.50209793741075071</c:v>
                </c:pt>
                <c:pt idx="17" formatCode="0%">
                  <c:v>0.55617425214204663</c:v>
                </c:pt>
                <c:pt idx="18" formatCode="0%">
                  <c:v>0.60619300079633653</c:v>
                </c:pt>
                <c:pt idx="19" formatCode="0%">
                  <c:v>0.65048008357084464</c:v>
                </c:pt>
                <c:pt idx="20" formatCode="0%">
                  <c:v>0.68842367616049516</c:v>
                </c:pt>
              </c:numCache>
            </c:numRef>
          </c:val>
        </c:ser>
        <c:marker val="1"/>
        <c:axId val="70301568"/>
        <c:axId val="71115904"/>
      </c:lineChart>
      <c:catAx>
        <c:axId val="70301568"/>
        <c:scaling>
          <c:orientation val="minMax"/>
        </c:scaling>
        <c:axPos val="b"/>
        <c:numFmt formatCode="General" sourceLinked="1"/>
        <c:majorTickMark val="none"/>
        <c:tickLblPos val="nextTo"/>
        <c:crossAx val="71115904"/>
        <c:crosses val="autoZero"/>
        <c:auto val="1"/>
        <c:lblAlgn val="ctr"/>
        <c:lblOffset val="100"/>
        <c:tickLblSkip val="5"/>
      </c:catAx>
      <c:valAx>
        <c:axId val="71115904"/>
        <c:scaling>
          <c:orientation val="minMax"/>
          <c:max val="1"/>
        </c:scaling>
        <c:axPos val="l"/>
        <c:majorGridlines/>
        <c:numFmt formatCode="0%" sourceLinked="0"/>
        <c:majorTickMark val="none"/>
        <c:tickLblPos val="nextTo"/>
        <c:crossAx val="70301568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200"/>
      </a:pPr>
      <a:endParaRPr lang="sv-S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>
        <c:manualLayout>
          <c:layoutTarget val="inner"/>
          <c:xMode val="edge"/>
          <c:yMode val="edge"/>
          <c:x val="0.27180744949495361"/>
          <c:y val="0.10098484848484848"/>
          <c:w val="0.40222222222222231"/>
          <c:h val="0.80444444444444463"/>
        </c:manualLayout>
      </c:layout>
      <c:pieChart>
        <c:varyColors val="1"/>
        <c:ser>
          <c:idx val="0"/>
          <c:order val="0"/>
          <c:explosion val="3"/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showVal val="1"/>
            <c:showLeaderLines val="1"/>
          </c:dLbls>
          <c:cat>
            <c:strRef>
              <c:f>motorcycles!$A$460:$A$462</c:f>
              <c:strCache>
                <c:ptCount val="3"/>
                <c:pt idx="0">
                  <c:v>inom</c:v>
                </c:pt>
                <c:pt idx="1">
                  <c:v>över</c:v>
                </c:pt>
                <c:pt idx="2">
                  <c:v>mycket över</c:v>
                </c:pt>
              </c:strCache>
            </c:strRef>
          </c:cat>
          <c:val>
            <c:numRef>
              <c:f>motorcycles!$C$460:$C$462</c:f>
              <c:numCache>
                <c:formatCode>0%</c:formatCode>
                <c:ptCount val="3"/>
                <c:pt idx="0">
                  <c:v>0.315789473684219</c:v>
                </c:pt>
                <c:pt idx="1">
                  <c:v>0.315789473684219</c:v>
                </c:pt>
                <c:pt idx="2">
                  <c:v>0.36842105263157893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zero"/>
  </c:chart>
  <c:txPr>
    <a:bodyPr/>
    <a:lstStyle/>
    <a:p>
      <a:pPr>
        <a:defRPr sz="1400"/>
      </a:pPr>
      <a:endParaRPr lang="sv-S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>
        <c:manualLayout>
          <c:layoutTarget val="inner"/>
          <c:xMode val="edge"/>
          <c:yMode val="edge"/>
          <c:x val="4.5115720658897393E-2"/>
          <c:y val="2.3157730154188778E-2"/>
          <c:w val="0.93428828504588812"/>
          <c:h val="0.92458931744133377"/>
        </c:manualLayout>
      </c:layout>
      <c:lineChart>
        <c:grouping val="standard"/>
        <c:ser>
          <c:idx val="0"/>
          <c:order val="0"/>
          <c:tx>
            <c:strRef>
              <c:f>Blad4!$E$9</c:f>
              <c:strCache>
                <c:ptCount val="1"/>
                <c:pt idx="0">
                  <c:v>Extremt beteende (totalt)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numRef>
              <c:f>Blad4!$B$10:$B$15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Blad4!$E$10:$E$15</c:f>
              <c:numCache>
                <c:formatCode>0%</c:formatCode>
                <c:ptCount val="6"/>
                <c:pt idx="0">
                  <c:v>0.51219512195121319</c:v>
                </c:pt>
                <c:pt idx="1">
                  <c:v>0.54347826086956519</c:v>
                </c:pt>
                <c:pt idx="2">
                  <c:v>0.71698113207548175</c:v>
                </c:pt>
                <c:pt idx="3">
                  <c:v>0.53061224489794845</c:v>
                </c:pt>
                <c:pt idx="4">
                  <c:v>0.54347826086956519</c:v>
                </c:pt>
                <c:pt idx="5">
                  <c:v>0.57894736842105254</c:v>
                </c:pt>
              </c:numCache>
            </c:numRef>
          </c:val>
        </c:ser>
        <c:ser>
          <c:idx val="1"/>
          <c:order val="1"/>
          <c:tx>
            <c:strRef>
              <c:f>Blad4!$G$9</c:f>
              <c:strCache>
                <c:ptCount val="1"/>
                <c:pt idx="0">
                  <c:v>Alkohol/droger</c:v>
                </c:pt>
              </c:strCache>
            </c:strRef>
          </c:tx>
          <c:spPr>
            <a:ln>
              <a:prstDash val="dash"/>
            </a:ln>
          </c:spPr>
          <c:marker>
            <c:spPr>
              <a:ln>
                <a:prstDash val="dash"/>
              </a:ln>
            </c:spPr>
          </c:marker>
          <c:cat>
            <c:numRef>
              <c:f>Blad4!$B$10:$B$15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Blad4!$G$10:$G$15</c:f>
              <c:numCache>
                <c:formatCode>0%</c:formatCode>
                <c:ptCount val="6"/>
                <c:pt idx="0">
                  <c:v>0.17073170731707321</c:v>
                </c:pt>
                <c:pt idx="1">
                  <c:v>0.1739130434782637</c:v>
                </c:pt>
                <c:pt idx="2">
                  <c:v>0.33962264150943927</c:v>
                </c:pt>
                <c:pt idx="3">
                  <c:v>0.24489795918367346</c:v>
                </c:pt>
                <c:pt idx="4">
                  <c:v>0.30434782608695682</c:v>
                </c:pt>
                <c:pt idx="5">
                  <c:v>0.31578947368421689</c:v>
                </c:pt>
              </c:numCache>
            </c:numRef>
          </c:val>
        </c:ser>
        <c:ser>
          <c:idx val="2"/>
          <c:order val="2"/>
          <c:tx>
            <c:strRef>
              <c:f>Blad4!$I$9</c:f>
              <c:strCache>
                <c:ptCount val="1"/>
                <c:pt idx="0">
                  <c:v>Aggressiv körning</c:v>
                </c:pt>
              </c:strCache>
            </c:strRef>
          </c:tx>
          <c:spPr>
            <a:ln>
              <a:prstDash val="dash"/>
            </a:ln>
          </c:spPr>
          <c:marker>
            <c:spPr>
              <a:ln>
                <a:prstDash val="dash"/>
              </a:ln>
            </c:spPr>
          </c:marker>
          <c:cat>
            <c:numRef>
              <c:f>Blad4!$B$10:$B$15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Blad4!$I$10:$I$15</c:f>
              <c:numCache>
                <c:formatCode>0%</c:formatCode>
                <c:ptCount val="6"/>
                <c:pt idx="0">
                  <c:v>4.8780487804878987E-2</c:v>
                </c:pt>
                <c:pt idx="1">
                  <c:v>4.3478260869565223E-2</c:v>
                </c:pt>
                <c:pt idx="2">
                  <c:v>5.6603773584905662E-2</c:v>
                </c:pt>
                <c:pt idx="3">
                  <c:v>4.0816326530612533E-2</c:v>
                </c:pt>
                <c:pt idx="4">
                  <c:v>2.1739130434782612E-2</c:v>
                </c:pt>
                <c:pt idx="5">
                  <c:v>2.6315789473684216E-2</c:v>
                </c:pt>
              </c:numCache>
            </c:numRef>
          </c:val>
        </c:ser>
        <c:ser>
          <c:idx val="3"/>
          <c:order val="3"/>
          <c:tx>
            <c:strRef>
              <c:f>Blad4!$K$9</c:f>
              <c:strCache>
                <c:ptCount val="1"/>
                <c:pt idx="0">
                  <c:v>Ej körkort</c:v>
                </c:pt>
              </c:strCache>
            </c:strRef>
          </c:tx>
          <c:spPr>
            <a:ln>
              <a:prstDash val="dash"/>
            </a:ln>
          </c:spPr>
          <c:marker>
            <c:spPr>
              <a:ln>
                <a:prstDash val="dash"/>
              </a:ln>
            </c:spPr>
          </c:marker>
          <c:cat>
            <c:numRef>
              <c:f>Blad4!$B$10:$B$15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Blad4!$K$10:$K$15</c:f>
              <c:numCache>
                <c:formatCode>0%</c:formatCode>
                <c:ptCount val="6"/>
                <c:pt idx="0">
                  <c:v>0.17073170731707321</c:v>
                </c:pt>
                <c:pt idx="1">
                  <c:v>0.1739130434782637</c:v>
                </c:pt>
                <c:pt idx="2">
                  <c:v>0.37735849056603782</c:v>
                </c:pt>
                <c:pt idx="3">
                  <c:v>0.24489795918367346</c:v>
                </c:pt>
                <c:pt idx="4">
                  <c:v>0.19565217391304154</c:v>
                </c:pt>
                <c:pt idx="5">
                  <c:v>0.28947368421052638</c:v>
                </c:pt>
              </c:numCache>
            </c:numRef>
          </c:val>
        </c:ser>
        <c:ser>
          <c:idx val="4"/>
          <c:order val="4"/>
          <c:tx>
            <c:strRef>
              <c:f>Blad4!$M$9</c:f>
              <c:strCache>
                <c:ptCount val="1"/>
                <c:pt idx="0">
                  <c:v>Mycket över hastighetsgräns</c:v>
                </c:pt>
              </c:strCache>
            </c:strRef>
          </c:tx>
          <c:spPr>
            <a:ln>
              <a:prstDash val="dash"/>
            </a:ln>
          </c:spPr>
          <c:marker>
            <c:spPr>
              <a:ln>
                <a:prstDash val="dash"/>
              </a:ln>
            </c:spPr>
          </c:marker>
          <c:cat>
            <c:numRef>
              <c:f>Blad4!$B$10:$B$15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Blad4!$M$10:$M$15</c:f>
              <c:numCache>
                <c:formatCode>0%</c:formatCode>
                <c:ptCount val="6"/>
                <c:pt idx="0">
                  <c:v>0.26829268292682928</c:v>
                </c:pt>
                <c:pt idx="1">
                  <c:v>0.34782608695652495</c:v>
                </c:pt>
                <c:pt idx="2">
                  <c:v>0.43396226415094979</c:v>
                </c:pt>
                <c:pt idx="3">
                  <c:v>0.34693877551020774</c:v>
                </c:pt>
                <c:pt idx="4">
                  <c:v>0.3260869565217393</c:v>
                </c:pt>
                <c:pt idx="5">
                  <c:v>0.39473684210526438</c:v>
                </c:pt>
              </c:numCache>
            </c:numRef>
          </c:val>
        </c:ser>
        <c:marker val="1"/>
        <c:axId val="70647808"/>
        <c:axId val="71625344"/>
      </c:lineChart>
      <c:catAx>
        <c:axId val="70647808"/>
        <c:scaling>
          <c:orientation val="minMax"/>
        </c:scaling>
        <c:axPos val="b"/>
        <c:numFmt formatCode="General" sourceLinked="1"/>
        <c:tickLblPos val="nextTo"/>
        <c:crossAx val="71625344"/>
        <c:crosses val="autoZero"/>
        <c:auto val="1"/>
        <c:lblAlgn val="ctr"/>
        <c:lblOffset val="100"/>
      </c:catAx>
      <c:valAx>
        <c:axId val="71625344"/>
        <c:scaling>
          <c:orientation val="minMax"/>
        </c:scaling>
        <c:axPos val="l"/>
        <c:majorGridlines/>
        <c:numFmt formatCode="0%" sourceLinked="1"/>
        <c:tickLblPos val="nextTo"/>
        <c:crossAx val="70647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915159036910824"/>
          <c:y val="1.7952922883587279E-2"/>
          <c:w val="0.28102908156403938"/>
          <c:h val="0.19168162804482861"/>
        </c:manualLayout>
      </c:layout>
      <c:spPr>
        <a:solidFill>
          <a:schemeClr val="bg1"/>
        </a:solidFill>
      </c:spPr>
      <c:txPr>
        <a:bodyPr/>
        <a:lstStyle/>
        <a:p>
          <a:pPr>
            <a:defRPr sz="1100"/>
          </a:pPr>
          <a:endParaRPr lang="sv-SE"/>
        </a:p>
      </c:txPr>
    </c:legend>
    <c:plotVisOnly val="1"/>
  </c:chart>
  <c:txPr>
    <a:bodyPr/>
    <a:lstStyle/>
    <a:p>
      <a:pPr>
        <a:defRPr sz="1200"/>
      </a:pPr>
      <a:endParaRPr lang="sv-SE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8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34C605B-2B84-4093-8E1D-5D352EE72002}" type="datetimeFigureOut">
              <a:rPr lang="sv-SE"/>
              <a:pPr/>
              <a:t>2013-04-24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0898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sv-S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8" y="940898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0B35322-7985-495D-865D-2E2F04C8A99E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8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D73E3C9-E8A4-4E6B-890C-294CC7A01FE6}" type="datetimeFigureOut">
              <a:rPr lang="sv-SE"/>
              <a:pPr>
                <a:defRPr/>
              </a:pPr>
              <a:t>2013-04-24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3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8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B095564-7B49-4BA7-BC55-D491C1A26A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4E5D1B-78EE-4A4F-84CC-3383D8839A19}" type="datetimeFigureOut">
              <a:rPr lang="sv-SE" smtClean="0"/>
              <a:pPr/>
              <a:t>2013-04-24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7E6C6-58A7-4C1F-93C6-D52F9770B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4E5D1B-78EE-4A4F-84CC-3383D8839A19}" type="datetimeFigureOut">
              <a:rPr lang="sv-SE" smtClean="0"/>
              <a:pPr/>
              <a:t>2013-04-24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7E6C6-58A7-4C1F-93C6-D52F9770B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4E5D1B-78EE-4A4F-84CC-3383D8839A19}" type="datetimeFigureOut">
              <a:rPr lang="sv-SE" smtClean="0"/>
              <a:pPr/>
              <a:t>2013-04-24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7E6C6-58A7-4C1F-93C6-D52F9770B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4E5D1B-78EE-4A4F-84CC-3383D8839A19}" type="datetimeFigureOut">
              <a:rPr lang="sv-SE" smtClean="0"/>
              <a:pPr/>
              <a:t>2013-04-24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7E6C6-58A7-4C1F-93C6-D52F9770B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4E5D1B-78EE-4A4F-84CC-3383D8839A19}" type="datetimeFigureOut">
              <a:rPr lang="sv-SE" smtClean="0"/>
              <a:pPr/>
              <a:t>2013-04-24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7E6C6-58A7-4C1F-93C6-D52F9770B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4E5D1B-78EE-4A4F-84CC-3383D8839A19}" type="datetimeFigureOut">
              <a:rPr lang="sv-SE" smtClean="0"/>
              <a:pPr/>
              <a:t>2013-04-24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7E6C6-58A7-4C1F-93C6-D52F9770B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4348" y="1467016"/>
            <a:ext cx="7632000" cy="4248000"/>
          </a:xfrm>
        </p:spPr>
        <p:txBody>
          <a:bodyPr/>
          <a:lstStyle>
            <a:lvl1pPr marL="273600" marR="0" indent="-273600" algn="l" defTabSz="914400" rtl="0" eaLnBrk="0" fontAlgn="base" latinLnBrk="0" hangingPunct="0">
              <a:lnSpc>
                <a:spcPts val="22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>
                <a:tab pos="266700" algn="l"/>
              </a:tabLst>
              <a:defRPr sz="1800"/>
            </a:lvl1pPr>
            <a:lvl2pPr>
              <a:spcBef>
                <a:spcPts val="24"/>
              </a:spcBef>
              <a:defRPr sz="1600"/>
            </a:lvl2pPr>
            <a:lvl3pPr>
              <a:spcBef>
                <a:spcPts val="24"/>
              </a:spcBef>
              <a:defRPr sz="1600"/>
            </a:lvl3pPr>
            <a:lvl4pPr>
              <a:spcBef>
                <a:spcPts val="24"/>
              </a:spcBef>
              <a:defRPr sz="1600"/>
            </a:lvl4pPr>
            <a:lvl5pPr>
              <a:spcBef>
                <a:spcPts val="24"/>
              </a:spcBef>
              <a:defRPr sz="1600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10368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4E5D1B-78EE-4A4F-84CC-3383D8839A19}" type="datetimeFigureOut">
              <a:rPr lang="sv-SE" smtClean="0"/>
              <a:pPr/>
              <a:t>2013-04-24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7E6C6-58A7-4C1F-93C6-D52F9770B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4E5D1B-78EE-4A4F-84CC-3383D8839A19}" type="datetimeFigureOut">
              <a:rPr lang="sv-SE" smtClean="0"/>
              <a:pPr/>
              <a:t>2013-04-24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7E6C6-58A7-4C1F-93C6-D52F9770B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4E5D1B-78EE-4A4F-84CC-3383D8839A19}" type="datetimeFigureOut">
              <a:rPr lang="sv-SE" smtClean="0"/>
              <a:pPr/>
              <a:t>2013-04-24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7E6C6-58A7-4C1F-93C6-D52F9770B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4E5D1B-78EE-4A4F-84CC-3383D8839A19}" type="datetimeFigureOut">
              <a:rPr lang="sv-SE" smtClean="0"/>
              <a:pPr/>
              <a:t>2013-04-24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7E6C6-58A7-4C1F-93C6-D52F9770B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4E5D1B-78EE-4A4F-84CC-3383D8839A19}" type="datetimeFigureOut">
              <a:rPr lang="sv-SE" smtClean="0"/>
              <a:pPr/>
              <a:t>2013-04-24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7E6C6-58A7-4C1F-93C6-D52F9770B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TRAFIKVERKET_sidfot_till_ppt-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75375"/>
            <a:ext cx="9142413" cy="704850"/>
          </a:xfrm>
          <a:prstGeom prst="rect">
            <a:avLst/>
          </a:prstGeom>
          <a:noFill/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711325"/>
            <a:ext cx="82296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42875" y="6357938"/>
            <a:ext cx="5715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9B58A0E5-722E-41D5-A51C-0E45DDDD110B}" type="slidenum">
              <a:rPr lang="sv-SE" sz="80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500063" y="6357938"/>
            <a:ext cx="10001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077D8C2F-A12E-42C7-9D8C-6FAF3C5D08E3}" type="datetime1">
              <a:rPr lang="sv-SE" sz="800">
                <a:solidFill>
                  <a:schemeClr val="bg1"/>
                </a:solidFill>
              </a:rPr>
              <a:pPr>
                <a:defRPr/>
              </a:pPr>
              <a:t>2013-04-24</a:t>
            </a:fld>
            <a:endParaRPr lang="sv-SE" sz="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711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Klicka här för att ändra format</a:t>
            </a:r>
          </a:p>
        </p:txBody>
      </p:sp>
      <p:sp>
        <p:nvSpPr>
          <p:cNvPr id="8" name="AutoShape 4"/>
          <p:cNvSpPr>
            <a:spLocks noChangeArrowheads="1"/>
          </p:cNvSpPr>
          <p:nvPr userDrawn="1"/>
        </p:nvSpPr>
        <p:spPr bwMode="auto">
          <a:xfrm>
            <a:off x="395288" y="981075"/>
            <a:ext cx="8280400" cy="714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sv-SE" sz="2400">
              <a:latin typeface="Times New Roman" pitchFamily="18" charset="0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r>
              <a:rPr lang="sv-SE"/>
              <a:t>Nationell strategi 21 april 2010</a:t>
            </a:r>
            <a:endParaRPr lang="en-US"/>
          </a:p>
        </p:txBody>
      </p:sp>
      <p:pic>
        <p:nvPicPr>
          <p:cNvPr id="10" name="Picture 10" descr="McRF-logo_rg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6263" y="6237288"/>
            <a:ext cx="16192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23736" y="299044"/>
            <a:ext cx="8920263" cy="6878254"/>
          </a:xfrm>
        </p:spPr>
        <p:txBody>
          <a:bodyPr/>
          <a:lstStyle/>
          <a:p>
            <a:pPr>
              <a:buNone/>
            </a:pPr>
            <a:r>
              <a:rPr lang="sv-SE" sz="2800" b="1" dirty="0" smtClean="0">
                <a:ea typeface="+mj-ea"/>
              </a:rPr>
              <a:t>Ökad säkerhet på motorcykel och moped </a:t>
            </a:r>
          </a:p>
          <a:p>
            <a:pPr>
              <a:buNone/>
            </a:pPr>
            <a:r>
              <a:rPr lang="sv-SE" sz="1600" i="1" dirty="0" smtClean="0"/>
              <a:t>Gemensam strategi för åren 2012-2020 2.0</a:t>
            </a:r>
          </a:p>
          <a:p>
            <a:pPr>
              <a:buNone/>
            </a:pPr>
            <a:endParaRPr lang="sv-SE" sz="1400" b="1" dirty="0" smtClean="0"/>
          </a:p>
          <a:p>
            <a:r>
              <a:rPr lang="sv-SE" b="1" dirty="0" smtClean="0"/>
              <a:t>Samverkan och prioriteringar</a:t>
            </a:r>
          </a:p>
          <a:p>
            <a:r>
              <a:rPr lang="sv-SE" b="1" dirty="0" smtClean="0"/>
              <a:t>Fakta och vetenskaplig grund</a:t>
            </a:r>
          </a:p>
          <a:p>
            <a:r>
              <a:rPr lang="sv-SE" b="1" dirty="0" smtClean="0">
                <a:solidFill>
                  <a:srgbClr val="00B050"/>
                </a:solidFill>
              </a:rPr>
              <a:t>Uppföljning</a:t>
            </a:r>
          </a:p>
          <a:p>
            <a:pPr lvl="1"/>
            <a:r>
              <a:rPr lang="sv-SE" sz="1800" dirty="0" smtClean="0">
                <a:solidFill>
                  <a:srgbClr val="00B050"/>
                </a:solidFill>
              </a:rPr>
              <a:t>Strategin är tydligt kopplad till målstyrningen av trafiksäkerhetsarbetet</a:t>
            </a:r>
          </a:p>
          <a:p>
            <a:pPr lvl="1"/>
            <a:r>
              <a:rPr lang="sv-SE" sz="1800" dirty="0" smtClean="0">
                <a:solidFill>
                  <a:srgbClr val="00B050"/>
                </a:solidFill>
              </a:rPr>
              <a:t>Sveriges moped- och mc-råd kommer att göra en årlig avstämning av aktörernas verksamhet.</a:t>
            </a:r>
          </a:p>
          <a:p>
            <a:r>
              <a:rPr lang="sv-SE" b="1" dirty="0" smtClean="0"/>
              <a:t>Regelbunden utveckling av strategin </a:t>
            </a:r>
          </a:p>
          <a:p>
            <a:pPr lvl="1"/>
            <a:r>
              <a:rPr lang="sv-SE" sz="1800" dirty="0" smtClean="0"/>
              <a:t>Sker utifrån utfallet av antalet skadade och dödade, de aktiviteter som aktörerna har genomfört och ny kunskap. </a:t>
            </a:r>
          </a:p>
          <a:p>
            <a:pPr lvl="1"/>
            <a:r>
              <a:rPr lang="sv-SE" sz="1800" dirty="0" smtClean="0"/>
              <a:t>Utvecklingsintervallerna kommer att följa etappmålsarbetets översynsintervaller.  Under 2014 kommer dock en extra översyn att göras. </a:t>
            </a:r>
          </a:p>
          <a:p>
            <a:pPr>
              <a:buNone/>
            </a:pPr>
            <a:endParaRPr lang="sv-SE" sz="1600" b="1" dirty="0" smtClean="0"/>
          </a:p>
          <a:p>
            <a:pPr>
              <a:buNone/>
            </a:pPr>
            <a:r>
              <a:rPr lang="sv-SE" sz="1600" dirty="0" smtClean="0"/>
              <a:t>				</a:t>
            </a:r>
          </a:p>
          <a:p>
            <a:pPr>
              <a:buNone/>
            </a:pPr>
            <a:r>
              <a:rPr lang="sv-SE" sz="1800" dirty="0" smtClean="0"/>
              <a:t>		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164" t="7947" r="24621" b="4336"/>
          <a:stretch>
            <a:fillRect/>
          </a:stretch>
        </p:blipFill>
        <p:spPr bwMode="auto">
          <a:xfrm rot="1130406">
            <a:off x="7542079" y="700644"/>
            <a:ext cx="1091278" cy="155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313824"/>
            <a:ext cx="8229600" cy="1143000"/>
          </a:xfrm>
        </p:spPr>
        <p:txBody>
          <a:bodyPr/>
          <a:lstStyle/>
          <a:p>
            <a:r>
              <a:rPr lang="sv-SE" b="1" dirty="0" smtClean="0"/>
              <a:t>Många olika typer </a:t>
            </a:r>
            <a:r>
              <a:rPr lang="sv-SE" dirty="0" smtClean="0"/>
              <a:t>(</a:t>
            </a:r>
            <a:r>
              <a:rPr lang="sv-SE" dirty="0" err="1" smtClean="0"/>
              <a:t>L-Category</a:t>
            </a:r>
            <a:r>
              <a:rPr lang="sv-SE" dirty="0" smtClean="0"/>
              <a:t> </a:t>
            </a:r>
            <a:r>
              <a:rPr lang="sv-SE" dirty="0" err="1" smtClean="0"/>
              <a:t>Vehicles</a:t>
            </a:r>
            <a:r>
              <a:rPr lang="sv-SE" dirty="0" smtClean="0"/>
              <a:t>)</a:t>
            </a:r>
            <a:endParaRPr lang="sv-S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320" t="16280" r="31879" b="4162"/>
          <a:stretch>
            <a:fillRect/>
          </a:stretch>
        </p:blipFill>
        <p:spPr bwMode="auto">
          <a:xfrm>
            <a:off x="1920862" y="442164"/>
            <a:ext cx="4605865" cy="575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 5"/>
          <p:cNvSpPr/>
          <p:nvPr/>
        </p:nvSpPr>
        <p:spPr>
          <a:xfrm>
            <a:off x="2962828" y="3106382"/>
            <a:ext cx="2912533" cy="309033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icture 4" descr="DSC_0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949" y="4339989"/>
            <a:ext cx="2403364" cy="15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SC_00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3947" y="657727"/>
            <a:ext cx="2718699" cy="180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4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364" y="542389"/>
            <a:ext cx="2346511" cy="169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0804_atvp_01_l+focus_april_wallpaper+thad_jose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5604" y="2403432"/>
            <a:ext cx="2402006" cy="18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 l="2288" t="16025" r="18845" b="6713"/>
          <a:stretch>
            <a:fillRect/>
          </a:stretch>
        </p:blipFill>
        <p:spPr bwMode="auto">
          <a:xfrm>
            <a:off x="5813197" y="2620370"/>
            <a:ext cx="2775193" cy="152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p1000434-3517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6284" y="4313766"/>
            <a:ext cx="2330450" cy="1746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199" y="314270"/>
            <a:ext cx="8509379" cy="6517456"/>
          </a:xfrm>
        </p:spPr>
        <p:txBody>
          <a:bodyPr/>
          <a:lstStyle/>
          <a:p>
            <a:pPr>
              <a:buNone/>
            </a:pPr>
            <a:r>
              <a:rPr lang="sv-SE" sz="1800" b="1" dirty="0" smtClean="0"/>
              <a:t>Styrgrupp</a:t>
            </a:r>
          </a:p>
          <a:p>
            <a:r>
              <a:rPr lang="sv-SE" sz="1200" dirty="0" smtClean="0"/>
              <a:t>Claes Tingvall </a:t>
            </a:r>
            <a:r>
              <a:rPr lang="sv-SE" sz="1200" dirty="0" err="1" smtClean="0"/>
              <a:t>Ordf</a:t>
            </a:r>
            <a:r>
              <a:rPr lang="sv-SE" sz="1200" dirty="0" smtClean="0"/>
              <a:t>, Åsa Anderzen (beställare) P-O Grummas Granström, </a:t>
            </a:r>
            <a:r>
              <a:rPr lang="sv-SE" sz="1200" b="1" dirty="0" smtClean="0"/>
              <a:t>Trafikverket</a:t>
            </a:r>
          </a:p>
          <a:p>
            <a:r>
              <a:rPr lang="sv-SE" sz="1200" dirty="0" smtClean="0"/>
              <a:t>Per Johansson, </a:t>
            </a:r>
            <a:r>
              <a:rPr lang="sv-SE" sz="1200" b="1" dirty="0" smtClean="0"/>
              <a:t>ALF</a:t>
            </a:r>
          </a:p>
          <a:p>
            <a:r>
              <a:rPr lang="sv-SE" sz="1200" dirty="0" smtClean="0"/>
              <a:t>Stig Brahn, </a:t>
            </a:r>
            <a:r>
              <a:rPr lang="sv-SE" sz="1200" b="1" dirty="0" smtClean="0"/>
              <a:t>Transportstyrelsen</a:t>
            </a:r>
          </a:p>
          <a:p>
            <a:r>
              <a:rPr lang="fi-FI" sz="1200" dirty="0" smtClean="0">
                <a:solidFill>
                  <a:srgbClr val="FF0000"/>
                </a:solidFill>
              </a:rPr>
              <a:t>Bengt Svensson, </a:t>
            </a:r>
            <a:r>
              <a:rPr lang="fi-FI" sz="1200" b="1" dirty="0" smtClean="0">
                <a:solidFill>
                  <a:srgbClr val="FF0000"/>
                </a:solidFill>
              </a:rPr>
              <a:t>RPS?</a:t>
            </a:r>
            <a:endParaRPr lang="sv-SE" sz="1200" b="1" dirty="0" smtClean="0">
              <a:solidFill>
                <a:srgbClr val="FF0000"/>
              </a:solidFill>
            </a:endParaRPr>
          </a:p>
          <a:p>
            <a:r>
              <a:rPr lang="sv-SE" sz="1200" dirty="0" smtClean="0">
                <a:solidFill>
                  <a:srgbClr val="FF0000"/>
                </a:solidFill>
              </a:rPr>
              <a:t>+Någon från det ”privata” ?</a:t>
            </a:r>
            <a:endParaRPr lang="sv-SE" sz="1800" b="1" dirty="0" smtClean="0"/>
          </a:p>
          <a:p>
            <a:pPr>
              <a:buNone/>
            </a:pPr>
            <a:r>
              <a:rPr lang="sv-SE" sz="1800" b="1" dirty="0" smtClean="0"/>
              <a:t>Arbetsgrupp</a:t>
            </a:r>
            <a:endParaRPr lang="sv-SE" sz="1600" dirty="0" smtClean="0">
              <a:solidFill>
                <a:srgbClr val="00B050"/>
              </a:solidFill>
            </a:endParaRPr>
          </a:p>
          <a:p>
            <a:r>
              <a:rPr lang="sv-SE" sz="1200" dirty="0" smtClean="0"/>
              <a:t>Jörgen Persson, Johan Strandroth, Roger Johansson, </a:t>
            </a:r>
            <a:r>
              <a:rPr lang="sv-SE" sz="1200" b="1" dirty="0" smtClean="0"/>
              <a:t>Trafikverket </a:t>
            </a:r>
          </a:p>
          <a:p>
            <a:r>
              <a:rPr lang="sv-SE" sz="1200" dirty="0" smtClean="0"/>
              <a:t>Niclas Nilsson, </a:t>
            </a:r>
            <a:r>
              <a:rPr lang="sv-SE" sz="1200" b="1" dirty="0" smtClean="0"/>
              <a:t>Transportstyrelsen</a:t>
            </a:r>
          </a:p>
          <a:p>
            <a:r>
              <a:rPr lang="sv-SE" sz="1200" dirty="0" smtClean="0"/>
              <a:t>Carl Axel Sundström, </a:t>
            </a:r>
            <a:r>
              <a:rPr lang="sv-SE" sz="1200" b="1" dirty="0" smtClean="0"/>
              <a:t>Arbetsmiljöverket</a:t>
            </a:r>
          </a:p>
          <a:p>
            <a:r>
              <a:rPr lang="fi-FI" sz="1200" dirty="0" smtClean="0"/>
              <a:t>Bengt Svensson, </a:t>
            </a:r>
            <a:r>
              <a:rPr lang="fi-FI" sz="1200" b="1" dirty="0" smtClean="0"/>
              <a:t>RPS</a:t>
            </a:r>
            <a:endParaRPr lang="sv-SE" sz="1200" b="1" dirty="0" smtClean="0"/>
          </a:p>
          <a:p>
            <a:r>
              <a:rPr lang="sv-SE" sz="1200" dirty="0" smtClean="0"/>
              <a:t>Maria Wedin,</a:t>
            </a:r>
            <a:r>
              <a:rPr lang="sv-SE" sz="1200" b="1" dirty="0" smtClean="0"/>
              <a:t> TFF, Trafikförsäkringsföreningen</a:t>
            </a:r>
          </a:p>
          <a:p>
            <a:r>
              <a:rPr lang="sv-SE" sz="1200" dirty="0" smtClean="0"/>
              <a:t>Per Johansson, Ingemar Lindberg , </a:t>
            </a:r>
            <a:r>
              <a:rPr lang="sv-SE" sz="1200" b="1" dirty="0" smtClean="0"/>
              <a:t>ALF ATV-leverantörernas förening</a:t>
            </a:r>
          </a:p>
          <a:p>
            <a:r>
              <a:rPr lang="sv-SE" sz="1200" dirty="0" smtClean="0"/>
              <a:t>Micke Anderzon</a:t>
            </a:r>
            <a:r>
              <a:rPr lang="en-US" sz="1200" dirty="0" smtClean="0"/>
              <a:t>, </a:t>
            </a:r>
            <a:r>
              <a:rPr lang="sv-SE" sz="1200" b="1" dirty="0" smtClean="0"/>
              <a:t>ATW Sweden</a:t>
            </a:r>
          </a:p>
          <a:p>
            <a:r>
              <a:rPr lang="en-US" sz="1200" dirty="0" smtClean="0"/>
              <a:t>Lars </a:t>
            </a:r>
            <a:r>
              <a:rPr lang="en-US" sz="1200" dirty="0" err="1" smtClean="0"/>
              <a:t>Harlin</a:t>
            </a:r>
            <a:r>
              <a:rPr lang="en-US" sz="1200" dirty="0" smtClean="0"/>
              <a:t>, </a:t>
            </a:r>
            <a:r>
              <a:rPr lang="en-GB" sz="1200" b="1" dirty="0" err="1" smtClean="0"/>
              <a:t>Dealy</a:t>
            </a:r>
            <a:r>
              <a:rPr lang="en-GB" sz="1200" b="1" dirty="0" smtClean="0"/>
              <a:t> Sweden AB</a:t>
            </a:r>
            <a:endParaRPr lang="en-US" sz="1200" b="1" dirty="0" smtClean="0"/>
          </a:p>
          <a:p>
            <a:r>
              <a:rPr lang="sv-SE" sz="1200" dirty="0" smtClean="0"/>
              <a:t>Peter Lundqvist, </a:t>
            </a:r>
            <a:r>
              <a:rPr lang="sv-SE" sz="1200" b="1" dirty="0" smtClean="0"/>
              <a:t>SLU Alnarp, Lantbrukets Arbetsmiljökommitté – LAMK</a:t>
            </a:r>
          </a:p>
          <a:p>
            <a:r>
              <a:rPr lang="en-US" sz="1200" dirty="0" smtClean="0"/>
              <a:t>Arne </a:t>
            </a:r>
            <a:r>
              <a:rPr lang="en-US" sz="1200" dirty="0" err="1" smtClean="0"/>
              <a:t>Heimdahl</a:t>
            </a:r>
            <a:r>
              <a:rPr lang="sv-SE" sz="1200" dirty="0" smtClean="0"/>
              <a:t>, </a:t>
            </a:r>
            <a:r>
              <a:rPr lang="en-US" sz="1200" b="1" dirty="0" err="1" smtClean="0"/>
              <a:t>Svenska</a:t>
            </a:r>
            <a:r>
              <a:rPr lang="en-US" sz="1200" b="1" dirty="0" smtClean="0"/>
              <a:t> ATV </a:t>
            </a:r>
            <a:r>
              <a:rPr lang="en-US" sz="1200" b="1" dirty="0" err="1" smtClean="0"/>
              <a:t>föreningen</a:t>
            </a:r>
            <a:endParaRPr lang="en-US" sz="1200" b="1" dirty="0" smtClean="0"/>
          </a:p>
          <a:p>
            <a:r>
              <a:rPr lang="sv-SE" sz="1200" dirty="0" smtClean="0"/>
              <a:t>Dag Abelsson, </a:t>
            </a:r>
            <a:r>
              <a:rPr lang="sv-SE" sz="1200" b="1" dirty="0" smtClean="0"/>
              <a:t>STHR (Sveriges terrängutbildares riksförbund)</a:t>
            </a:r>
          </a:p>
          <a:p>
            <a:r>
              <a:rPr lang="sv-SE" sz="1200" dirty="0" smtClean="0"/>
              <a:t>Per-Olov Sjöö, </a:t>
            </a:r>
            <a:r>
              <a:rPr lang="sv-SE" sz="1200" b="1" dirty="0" smtClean="0"/>
              <a:t>Konsumentverket</a:t>
            </a:r>
            <a:endParaRPr lang="sv-SE" sz="1800" b="1" dirty="0" smtClean="0"/>
          </a:p>
          <a:p>
            <a:r>
              <a:rPr lang="sv-SE" sz="1200" dirty="0" smtClean="0"/>
              <a:t>Anders Danielson, </a:t>
            </a:r>
            <a:r>
              <a:rPr lang="sv-SE" sz="1200" b="1" dirty="0" smtClean="0"/>
              <a:t>LRF</a:t>
            </a:r>
          </a:p>
          <a:p>
            <a:r>
              <a:rPr lang="en-US" sz="1200" dirty="0" smtClean="0"/>
              <a:t>Tomas Nordfjell, </a:t>
            </a:r>
            <a:r>
              <a:rPr lang="en-US" sz="1200" b="1" dirty="0" smtClean="0"/>
              <a:t>SLU </a:t>
            </a:r>
            <a:r>
              <a:rPr lang="en-US" sz="1200" b="1" dirty="0" err="1" smtClean="0"/>
              <a:t>Umeå</a:t>
            </a:r>
            <a:r>
              <a:rPr lang="sv-SE" sz="1200" b="1" dirty="0" smtClean="0"/>
              <a:t> </a:t>
            </a:r>
          </a:p>
          <a:p>
            <a:r>
              <a:rPr lang="sv-SE" sz="1200" dirty="0" smtClean="0"/>
              <a:t>Tomas Gullberg, </a:t>
            </a:r>
            <a:r>
              <a:rPr lang="sv-SE" sz="1200" b="1" dirty="0" smtClean="0"/>
              <a:t>Säker skog</a:t>
            </a:r>
          </a:p>
          <a:p>
            <a:pPr>
              <a:buNone/>
            </a:pPr>
            <a:endParaRPr lang="sv-SE" sz="1400" b="1" dirty="0" smtClean="0"/>
          </a:p>
          <a:p>
            <a:pPr>
              <a:buNone/>
            </a:pPr>
            <a:r>
              <a:rPr lang="sv-SE" sz="1200" b="1" dirty="0" smtClean="0"/>
              <a:t>Analysgrupp</a:t>
            </a:r>
          </a:p>
          <a:p>
            <a:pPr>
              <a:buNone/>
            </a:pPr>
            <a:r>
              <a:rPr lang="sv-SE" sz="1200" dirty="0" smtClean="0"/>
              <a:t>Johan Strandroth, Simon Sternlund, Jörgen Persson Trafikverket, Matteo Rizzi, Folksam</a:t>
            </a:r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10646" y="92048"/>
            <a:ext cx="8075612" cy="1143000"/>
          </a:xfrm>
        </p:spPr>
        <p:txBody>
          <a:bodyPr/>
          <a:lstStyle/>
          <a:p>
            <a:pPr defTabSz="1166813"/>
            <a:r>
              <a:rPr lang="sv-SE" dirty="0" smtClean="0"/>
              <a:t>Upplägg för framtagandet av gemensam strategi</a:t>
            </a:r>
            <a:endParaRPr lang="sv-SE" dirty="0"/>
          </a:p>
        </p:txBody>
      </p:sp>
      <p:sp>
        <p:nvSpPr>
          <p:cNvPr id="508931" name="Text Box 3"/>
          <p:cNvSpPr txBox="1">
            <a:spLocks noChangeArrowheads="1"/>
          </p:cNvSpPr>
          <p:nvPr/>
        </p:nvSpPr>
        <p:spPr bwMode="auto">
          <a:xfrm>
            <a:off x="1898088" y="1237147"/>
            <a:ext cx="2292153" cy="8151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75749" tIns="37874" rIns="75749" bIns="37874">
            <a:spAutoFit/>
          </a:bodyPr>
          <a:lstStyle/>
          <a:p>
            <a:pPr defTabSz="757238" eaLnBrk="0" hangingPunct="0"/>
            <a:r>
              <a:rPr lang="sv-SE" sz="1600" dirty="0" smtClean="0"/>
              <a:t>Syfte, objektiva fakta</a:t>
            </a:r>
          </a:p>
          <a:p>
            <a:pPr defTabSz="757238" eaLnBrk="0" hangingPunct="0"/>
            <a:r>
              <a:rPr lang="sv-SE" sz="1600" dirty="0" smtClean="0"/>
              <a:t>Vad vet vi tillsammans?</a:t>
            </a:r>
          </a:p>
          <a:p>
            <a:pPr defTabSz="757238" eaLnBrk="0" hangingPunct="0"/>
            <a:r>
              <a:rPr lang="sv-SE" sz="1600" dirty="0" smtClean="0"/>
              <a:t>Vad saknar vi?</a:t>
            </a:r>
            <a:endParaRPr lang="sv-SE" sz="1600" dirty="0"/>
          </a:p>
        </p:txBody>
      </p:sp>
      <p:sp>
        <p:nvSpPr>
          <p:cNvPr id="508932" name="Text Box 4"/>
          <p:cNvSpPr txBox="1">
            <a:spLocks noChangeArrowheads="1"/>
          </p:cNvSpPr>
          <p:nvPr/>
        </p:nvSpPr>
        <p:spPr bwMode="auto">
          <a:xfrm>
            <a:off x="1899667" y="2472766"/>
            <a:ext cx="2943037" cy="8151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75749" tIns="37874" rIns="75749" bIns="37874">
            <a:spAutoFit/>
          </a:bodyPr>
          <a:lstStyle/>
          <a:p>
            <a:pPr defTabSz="757238" eaLnBrk="0" hangingPunct="0"/>
            <a:r>
              <a:rPr lang="sv-SE" sz="1600" dirty="0" smtClean="0"/>
              <a:t>Förutsättningar, Avgränsningar</a:t>
            </a:r>
          </a:p>
          <a:p>
            <a:pPr defTabSz="757238" eaLnBrk="0" hangingPunct="0"/>
            <a:r>
              <a:rPr lang="sv-SE" sz="1600" dirty="0" smtClean="0"/>
              <a:t>Pröva tänkbara ”lösningar”</a:t>
            </a:r>
          </a:p>
          <a:p>
            <a:pPr defTabSz="757238" eaLnBrk="0" hangingPunct="0"/>
            <a:r>
              <a:rPr lang="sv-SE" sz="1600" dirty="0" smtClean="0"/>
              <a:t>Börja forma inriktning</a:t>
            </a:r>
            <a:endParaRPr lang="sv-SE" sz="1600" dirty="0"/>
          </a:p>
        </p:txBody>
      </p:sp>
      <p:sp>
        <p:nvSpPr>
          <p:cNvPr id="508933" name="Text Box 5"/>
          <p:cNvSpPr txBox="1">
            <a:spLocks noChangeArrowheads="1"/>
          </p:cNvSpPr>
          <p:nvPr/>
        </p:nvSpPr>
        <p:spPr bwMode="auto">
          <a:xfrm>
            <a:off x="1990682" y="4033807"/>
            <a:ext cx="1465837" cy="32270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75749" tIns="37874" rIns="75749" bIns="37874">
            <a:spAutoFit/>
          </a:bodyPr>
          <a:lstStyle/>
          <a:p>
            <a:pPr defTabSz="757238" eaLnBrk="0" hangingPunct="0"/>
            <a:r>
              <a:rPr lang="sv-SE" sz="1600" dirty="0" smtClean="0"/>
              <a:t>Strategi utkast</a:t>
            </a:r>
          </a:p>
        </p:txBody>
      </p:sp>
      <p:sp>
        <p:nvSpPr>
          <p:cNvPr id="508934" name="Text Box 6"/>
          <p:cNvSpPr txBox="1">
            <a:spLocks noChangeArrowheads="1"/>
          </p:cNvSpPr>
          <p:nvPr/>
        </p:nvSpPr>
        <p:spPr bwMode="auto">
          <a:xfrm>
            <a:off x="1963187" y="5130799"/>
            <a:ext cx="1982646" cy="5689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75749" tIns="37874" rIns="75749" bIns="37874">
            <a:spAutoFit/>
          </a:bodyPr>
          <a:lstStyle/>
          <a:p>
            <a:pPr defTabSz="757238" eaLnBrk="0" hangingPunct="0"/>
            <a:r>
              <a:rPr lang="sv-SE" sz="1600" dirty="0" smtClean="0"/>
              <a:t>Gemensam strategi</a:t>
            </a:r>
          </a:p>
          <a:p>
            <a:pPr defTabSz="757238" eaLnBrk="0" hangingPunct="0"/>
            <a:r>
              <a:rPr lang="sv-SE" sz="1600" dirty="0" smtClean="0"/>
              <a:t>Offentliggörande?</a:t>
            </a:r>
            <a:endParaRPr lang="sv-SE" sz="1600" dirty="0"/>
          </a:p>
        </p:txBody>
      </p:sp>
      <p:sp>
        <p:nvSpPr>
          <p:cNvPr id="508935" name="Text Box 7"/>
          <p:cNvSpPr txBox="1">
            <a:spLocks noChangeArrowheads="1"/>
          </p:cNvSpPr>
          <p:nvPr/>
        </p:nvSpPr>
        <p:spPr bwMode="auto">
          <a:xfrm>
            <a:off x="4707494" y="1285294"/>
            <a:ext cx="3098782" cy="32270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75749" tIns="37874" rIns="75749" bIns="37874">
            <a:spAutoFit/>
          </a:bodyPr>
          <a:lstStyle/>
          <a:p>
            <a:pPr defTabSz="757238" eaLnBrk="0" hangingPunct="0"/>
            <a:r>
              <a:rPr lang="sv-SE" sz="1600" dirty="0" smtClean="0"/>
              <a:t>Möte: </a:t>
            </a:r>
            <a:r>
              <a:rPr lang="sv-SE" sz="1600" b="1" dirty="0" smtClean="0"/>
              <a:t>14 maj</a:t>
            </a:r>
            <a:r>
              <a:rPr lang="sv-SE" sz="1600" dirty="0" smtClean="0"/>
              <a:t>	  </a:t>
            </a:r>
            <a:endParaRPr lang="sv-SE" sz="1600" dirty="0"/>
          </a:p>
        </p:txBody>
      </p:sp>
      <p:sp>
        <p:nvSpPr>
          <p:cNvPr id="508936" name="Text Box 8"/>
          <p:cNvSpPr txBox="1">
            <a:spLocks noChangeArrowheads="1"/>
          </p:cNvSpPr>
          <p:nvPr/>
        </p:nvSpPr>
        <p:spPr bwMode="auto">
          <a:xfrm>
            <a:off x="4699020" y="2509799"/>
            <a:ext cx="2015048" cy="8151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75749" tIns="37874" rIns="75749" bIns="37874">
            <a:spAutoFit/>
          </a:bodyPr>
          <a:lstStyle/>
          <a:p>
            <a:pPr defTabSz="757238" eaLnBrk="0" hangingPunct="0"/>
            <a:r>
              <a:rPr lang="sv-SE" sz="1600" dirty="0" smtClean="0"/>
              <a:t>Möte:  </a:t>
            </a:r>
            <a:r>
              <a:rPr lang="sv-SE" sz="1600" b="1" dirty="0" smtClean="0"/>
              <a:t>3 juni  </a:t>
            </a:r>
            <a:r>
              <a:rPr lang="sv-SE" sz="1600" dirty="0" smtClean="0"/>
              <a:t>	</a:t>
            </a:r>
          </a:p>
          <a:p>
            <a:pPr defTabSz="757238" eaLnBrk="0" hangingPunct="0"/>
            <a:r>
              <a:rPr lang="sv-SE" sz="1600" dirty="0" smtClean="0"/>
              <a:t>Möte: </a:t>
            </a:r>
            <a:r>
              <a:rPr lang="sv-SE" sz="1600" b="1" dirty="0" smtClean="0"/>
              <a:t>17 juni </a:t>
            </a:r>
            <a:r>
              <a:rPr lang="sv-SE" sz="1600" dirty="0" smtClean="0"/>
              <a:t>		</a:t>
            </a:r>
            <a:endParaRPr lang="sv-SE" sz="1600" dirty="0"/>
          </a:p>
        </p:txBody>
      </p:sp>
      <p:sp>
        <p:nvSpPr>
          <p:cNvPr id="508937" name="Text Box 9"/>
          <p:cNvSpPr txBox="1">
            <a:spLocks noChangeArrowheads="1"/>
          </p:cNvSpPr>
          <p:nvPr/>
        </p:nvSpPr>
        <p:spPr bwMode="auto">
          <a:xfrm>
            <a:off x="4741361" y="4060256"/>
            <a:ext cx="2192847" cy="8151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75749" tIns="37874" rIns="75749" bIns="37874">
            <a:spAutoFit/>
          </a:bodyPr>
          <a:lstStyle/>
          <a:p>
            <a:pPr defTabSz="757238" eaLnBrk="0" hangingPunct="0"/>
            <a:r>
              <a:rPr lang="sv-SE" sz="1600" dirty="0" smtClean="0"/>
              <a:t>Möte: </a:t>
            </a:r>
            <a:r>
              <a:rPr lang="sv-SE" sz="1600" b="1" dirty="0" err="1" smtClean="0"/>
              <a:t>xx</a:t>
            </a:r>
            <a:r>
              <a:rPr lang="sv-SE" sz="1600" b="1" dirty="0" smtClean="0"/>
              <a:t> aug </a:t>
            </a:r>
            <a:r>
              <a:rPr lang="sv-SE" sz="1600" dirty="0" smtClean="0"/>
              <a:t>	</a:t>
            </a:r>
          </a:p>
          <a:p>
            <a:pPr defTabSz="757238" eaLnBrk="0" hangingPunct="0"/>
            <a:r>
              <a:rPr lang="sv-SE" sz="1600" dirty="0" smtClean="0"/>
              <a:t>Möte: </a:t>
            </a:r>
            <a:r>
              <a:rPr lang="sv-SE" sz="1600" b="1" dirty="0" err="1" smtClean="0"/>
              <a:t>xx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sept</a:t>
            </a:r>
            <a:r>
              <a:rPr lang="sv-SE" sz="1600" b="1" dirty="0" smtClean="0"/>
              <a:t> </a:t>
            </a:r>
            <a:r>
              <a:rPr lang="sv-SE" sz="1600" dirty="0" smtClean="0"/>
              <a:t>		</a:t>
            </a:r>
            <a:endParaRPr lang="sv-SE" sz="1600" dirty="0"/>
          </a:p>
        </p:txBody>
      </p:sp>
      <p:sp>
        <p:nvSpPr>
          <p:cNvPr id="508938" name="AutoShape 10"/>
          <p:cNvSpPr>
            <a:spLocks noChangeArrowheads="1"/>
          </p:cNvSpPr>
          <p:nvPr/>
        </p:nvSpPr>
        <p:spPr bwMode="auto">
          <a:xfrm>
            <a:off x="2734734" y="2086466"/>
            <a:ext cx="219574" cy="385800"/>
          </a:xfrm>
          <a:prstGeom prst="downArrow">
            <a:avLst>
              <a:gd name="adj1" fmla="val 50000"/>
              <a:gd name="adj2" fmla="val 81102"/>
            </a:avLst>
          </a:prstGeom>
          <a:solidFill>
            <a:srgbClr val="8CA9E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08945" name="Text Box 17"/>
          <p:cNvSpPr txBox="1">
            <a:spLocks noChangeArrowheads="1"/>
          </p:cNvSpPr>
          <p:nvPr/>
        </p:nvSpPr>
        <p:spPr bwMode="auto">
          <a:xfrm>
            <a:off x="307406" y="2562188"/>
            <a:ext cx="1008062" cy="5847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600" dirty="0"/>
              <a:t>Intern-process</a:t>
            </a:r>
          </a:p>
        </p:txBody>
      </p:sp>
      <p:sp>
        <p:nvSpPr>
          <p:cNvPr id="508946" name="Line 18"/>
          <p:cNvSpPr>
            <a:spLocks noChangeShapeType="1"/>
          </p:cNvSpPr>
          <p:nvPr/>
        </p:nvSpPr>
        <p:spPr bwMode="auto">
          <a:xfrm flipH="1">
            <a:off x="819110" y="1651493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508947" name="Line 19"/>
          <p:cNvSpPr>
            <a:spLocks noChangeShapeType="1"/>
          </p:cNvSpPr>
          <p:nvPr/>
        </p:nvSpPr>
        <p:spPr bwMode="auto">
          <a:xfrm flipH="1">
            <a:off x="810642" y="1659467"/>
            <a:ext cx="2157" cy="9027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508948" name="Line 20"/>
          <p:cNvSpPr>
            <a:spLocks noChangeShapeType="1"/>
          </p:cNvSpPr>
          <p:nvPr/>
        </p:nvSpPr>
        <p:spPr bwMode="auto">
          <a:xfrm>
            <a:off x="1315468" y="288286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508949" name="Line 21"/>
          <p:cNvSpPr>
            <a:spLocks noChangeShapeType="1"/>
          </p:cNvSpPr>
          <p:nvPr/>
        </p:nvSpPr>
        <p:spPr bwMode="auto">
          <a:xfrm>
            <a:off x="810643" y="3209888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508950" name="Line 22"/>
          <p:cNvSpPr>
            <a:spLocks noChangeShapeType="1"/>
          </p:cNvSpPr>
          <p:nvPr/>
        </p:nvSpPr>
        <p:spPr bwMode="auto">
          <a:xfrm>
            <a:off x="810643" y="4217951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2760134" y="3407267"/>
            <a:ext cx="219574" cy="385800"/>
          </a:xfrm>
          <a:prstGeom prst="downArrow">
            <a:avLst>
              <a:gd name="adj1" fmla="val 50000"/>
              <a:gd name="adj2" fmla="val 81102"/>
            </a:avLst>
          </a:prstGeom>
          <a:solidFill>
            <a:srgbClr val="8CA9E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2777068" y="4575667"/>
            <a:ext cx="219574" cy="385800"/>
          </a:xfrm>
          <a:prstGeom prst="downArrow">
            <a:avLst>
              <a:gd name="adj1" fmla="val 50000"/>
              <a:gd name="adj2" fmla="val 81102"/>
            </a:avLst>
          </a:prstGeom>
          <a:solidFill>
            <a:srgbClr val="8CA9E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29" name="Rubrik 1"/>
          <p:cNvSpPr>
            <a:spLocks noGrp="1"/>
          </p:cNvSpPr>
          <p:nvPr>
            <p:ph type="title"/>
          </p:nvPr>
        </p:nvSpPr>
        <p:spPr>
          <a:xfrm>
            <a:off x="402336" y="81193"/>
            <a:ext cx="8229600" cy="833717"/>
          </a:xfrm>
        </p:spPr>
        <p:txBody>
          <a:bodyPr/>
          <a:lstStyle/>
          <a:p>
            <a:r>
              <a:rPr lang="sv-SE" sz="3200" b="1" dirty="0" smtClean="0"/>
              <a:t>Aktörer/ organisationer 2.0  </a:t>
            </a:r>
            <a:r>
              <a:rPr lang="sv-SE" sz="1800" dirty="0" smtClean="0"/>
              <a:t>(</a:t>
            </a:r>
            <a:r>
              <a:rPr lang="sv-SE" sz="1800" dirty="0" err="1" smtClean="0"/>
              <a:t>tot</a:t>
            </a:r>
            <a:r>
              <a:rPr lang="sv-SE" sz="1800" dirty="0" smtClean="0"/>
              <a:t> 20st)</a:t>
            </a:r>
            <a:endParaRPr lang="sv-SE" sz="3200" dirty="0" smtClean="0"/>
          </a:p>
        </p:txBody>
      </p:sp>
      <p:sp>
        <p:nvSpPr>
          <p:cNvPr id="406530" name="Platshållare för innehåll 2"/>
          <p:cNvSpPr>
            <a:spLocks noGrp="1"/>
          </p:cNvSpPr>
          <p:nvPr>
            <p:ph idx="1"/>
          </p:nvPr>
        </p:nvSpPr>
        <p:spPr>
          <a:xfrm>
            <a:off x="429904" y="972288"/>
            <a:ext cx="8877869" cy="75057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sv-SE" sz="18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sv-SE" sz="18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sv-SE" sz="1800" b="1" dirty="0" smtClean="0"/>
              <a:t>Arbetsgrupp:</a:t>
            </a:r>
            <a:endParaRPr lang="sv-SE" sz="1800" dirty="0" smtClean="0"/>
          </a:p>
          <a:p>
            <a:pPr>
              <a:lnSpc>
                <a:spcPct val="80000"/>
              </a:lnSpc>
              <a:buNone/>
            </a:pPr>
            <a:r>
              <a:rPr lang="sv-SE" sz="1600" dirty="0" err="1" smtClean="0"/>
              <a:t>McRF</a:t>
            </a:r>
            <a:r>
              <a:rPr lang="sv-SE" sz="1600" dirty="0" smtClean="0"/>
              <a:t>, NTF, RPS, SMC, STR, Trafikförsäkringsföreningen, Transportstyrelsen, Trafikverket</a:t>
            </a:r>
          </a:p>
          <a:p>
            <a:pPr>
              <a:lnSpc>
                <a:spcPct val="80000"/>
              </a:lnSpc>
              <a:buFontTx/>
              <a:buNone/>
            </a:pPr>
            <a:endParaRPr lang="sv-SE" sz="18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sv-SE" sz="1800" b="1" dirty="0" smtClean="0"/>
              <a:t>Styrgrupp: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v-SE" sz="1600" dirty="0" smtClean="0"/>
              <a:t>SMC, Transportstyrelsen, SKL, </a:t>
            </a:r>
            <a:r>
              <a:rPr lang="sv-SE" sz="1600" dirty="0" err="1" smtClean="0"/>
              <a:t>McRF</a:t>
            </a:r>
            <a:r>
              <a:rPr lang="sv-SE" sz="1600" dirty="0" smtClean="0"/>
              <a:t>, Trafikverket</a:t>
            </a:r>
          </a:p>
          <a:p>
            <a:pPr>
              <a:lnSpc>
                <a:spcPct val="80000"/>
              </a:lnSpc>
              <a:buFontTx/>
              <a:buNone/>
            </a:pPr>
            <a:endParaRPr lang="sv-SE" sz="16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sv-SE" sz="16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sv-SE" sz="1800" b="1" dirty="0" smtClean="0"/>
              <a:t>Referensgrupper:</a:t>
            </a:r>
          </a:p>
          <a:p>
            <a:pPr>
              <a:buFontTx/>
              <a:buNone/>
            </a:pPr>
            <a:r>
              <a:rPr lang="sv-SE" sz="1600" b="1" dirty="0" smtClean="0"/>
              <a:t>GNS </a:t>
            </a:r>
            <a:r>
              <a:rPr lang="sv-SE" sz="1600" dirty="0" smtClean="0"/>
              <a:t>(Gruppen för Nationell Samverkan)</a:t>
            </a:r>
          </a:p>
          <a:p>
            <a:pPr>
              <a:buFontTx/>
              <a:buNone/>
            </a:pPr>
            <a:r>
              <a:rPr lang="sv-SE" sz="1600" dirty="0" smtClean="0"/>
              <a:t>Arbetsmiljöverket, Folksam, NTF, Näringsdepartementet, RPS, SKL, Toyota Sweden AB</a:t>
            </a:r>
          </a:p>
          <a:p>
            <a:pPr>
              <a:buFontTx/>
              <a:buNone/>
            </a:pPr>
            <a:r>
              <a:rPr lang="sv-SE" sz="1600" dirty="0" smtClean="0"/>
              <a:t>Transportstyrelsen , Trafikverket</a:t>
            </a:r>
          </a:p>
          <a:p>
            <a:pPr>
              <a:buFontTx/>
              <a:buNone/>
            </a:pPr>
            <a:endParaRPr lang="sv-SE" sz="1600" b="1" dirty="0" smtClean="0"/>
          </a:p>
          <a:p>
            <a:pPr>
              <a:buFontTx/>
              <a:buNone/>
            </a:pPr>
            <a:r>
              <a:rPr lang="sv-SE" sz="1600" b="1" dirty="0" smtClean="0"/>
              <a:t>Mc- och mopedrådet </a:t>
            </a:r>
          </a:p>
          <a:p>
            <a:pPr>
              <a:buFontTx/>
              <a:buNone/>
            </a:pPr>
            <a:r>
              <a:rPr lang="sv-SE" sz="1600" dirty="0" smtClean="0"/>
              <a:t>Folksam, SMC, NTF, CMS, RPS, FMCK, Trafikverket, Försäkringsförbundet, VTI,</a:t>
            </a:r>
          </a:p>
          <a:p>
            <a:pPr>
              <a:buFontTx/>
              <a:buNone/>
            </a:pPr>
            <a:r>
              <a:rPr lang="sv-SE" sz="1600" dirty="0" smtClean="0"/>
              <a:t>McRF, MHF, Transportstyrelsen, SVEMO, SMR, STR 	</a:t>
            </a:r>
            <a:endParaRPr lang="sv-SE" sz="1600" b="1" dirty="0" smtClean="0"/>
          </a:p>
          <a:p>
            <a:pPr>
              <a:buFontTx/>
              <a:buNone/>
            </a:pPr>
            <a:endParaRPr lang="sv-SE" sz="16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sv-SE" sz="1400" dirty="0" smtClean="0"/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57200" y="69963"/>
            <a:ext cx="8229600" cy="1143000"/>
          </a:xfrm>
        </p:spPr>
        <p:txBody>
          <a:bodyPr/>
          <a:lstStyle/>
          <a:p>
            <a:r>
              <a:rPr lang="sv-SE" b="1" dirty="0" smtClean="0"/>
              <a:t>Program Mc- o mopedrådets avstämningsmöte 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457200" y="1176950"/>
            <a:ext cx="8229600" cy="5639482"/>
          </a:xfrm>
        </p:spPr>
        <p:txBody>
          <a:bodyPr/>
          <a:lstStyle/>
          <a:p>
            <a:pPr>
              <a:buNone/>
            </a:pPr>
            <a:r>
              <a:rPr lang="sv-SE" sz="1600" b="1" dirty="0" smtClean="0"/>
              <a:t>10.00	Gemensam inledning tillsammans med GNS, utveckling av indikatorerna</a:t>
            </a:r>
          </a:p>
          <a:p>
            <a:pPr>
              <a:buNone/>
            </a:pPr>
            <a:r>
              <a:rPr lang="sv-SE" sz="1600" b="1" dirty="0" smtClean="0"/>
              <a:t>11.30-12.15 Lunch</a:t>
            </a:r>
            <a:endParaRPr lang="sv-SE" sz="1600" dirty="0" smtClean="0"/>
          </a:p>
          <a:p>
            <a:pPr>
              <a:buNone/>
            </a:pPr>
            <a:r>
              <a:rPr lang="sv-SE" sz="1600" dirty="0" smtClean="0"/>
              <a:t>		</a:t>
            </a:r>
            <a:r>
              <a:rPr lang="sv-SE" sz="1600" b="1" dirty="0" smtClean="0"/>
              <a:t>Pågående arbete inom de prioriterade insatsområdena för motorcykel </a:t>
            </a:r>
          </a:p>
          <a:p>
            <a:pPr>
              <a:buNone/>
            </a:pPr>
            <a:r>
              <a:rPr lang="sv-SE" sz="1600" dirty="0" smtClean="0"/>
              <a:t>           	• öka andelen motorcyklar med ABS-bromsar</a:t>
            </a:r>
          </a:p>
          <a:p>
            <a:pPr>
              <a:buNone/>
            </a:pPr>
            <a:r>
              <a:rPr lang="sv-SE" sz="1600" dirty="0" smtClean="0"/>
              <a:t>		• öka andelen motorcyklister som håller hastighetsgränsen</a:t>
            </a:r>
          </a:p>
          <a:p>
            <a:pPr>
              <a:buNone/>
            </a:pPr>
            <a:r>
              <a:rPr lang="sv-SE" sz="1600" dirty="0" smtClean="0"/>
              <a:t>		• öka fokus på synbarhet och uppmärksamhet</a:t>
            </a:r>
          </a:p>
          <a:p>
            <a:pPr>
              <a:buNone/>
            </a:pPr>
            <a:r>
              <a:rPr lang="sv-SE" sz="1600" dirty="0" smtClean="0"/>
              <a:t>		• säkrare vägar och gator</a:t>
            </a:r>
          </a:p>
          <a:p>
            <a:pPr>
              <a:buNone/>
            </a:pPr>
            <a:r>
              <a:rPr lang="sv-SE" sz="1600" dirty="0" smtClean="0"/>
              <a:t>		• minska extremt beteende på motorcykel.</a:t>
            </a:r>
            <a:endParaRPr lang="sv-SE" sz="1600" b="1" dirty="0" smtClean="0"/>
          </a:p>
          <a:p>
            <a:pPr>
              <a:buNone/>
            </a:pPr>
            <a:r>
              <a:rPr lang="sv-SE" sz="1600" b="1" dirty="0" smtClean="0"/>
              <a:t>		</a:t>
            </a:r>
          </a:p>
          <a:p>
            <a:pPr>
              <a:buNone/>
            </a:pPr>
            <a:r>
              <a:rPr lang="sv-SE" sz="1600" b="1" dirty="0" smtClean="0"/>
              <a:t>		Pågående arbete inom de prioriterade insatsområdena för moped    </a:t>
            </a:r>
          </a:p>
          <a:p>
            <a:pPr>
              <a:buNone/>
            </a:pPr>
            <a:r>
              <a:rPr lang="sv-SE" sz="1600" dirty="0" smtClean="0"/>
              <a:t>  		• minskad trimning och tekniska brister</a:t>
            </a:r>
          </a:p>
          <a:p>
            <a:pPr>
              <a:buNone/>
            </a:pPr>
            <a:r>
              <a:rPr lang="sv-SE" sz="1600" dirty="0" smtClean="0"/>
              <a:t>		• ökad och rätt hjälmanvändning</a:t>
            </a:r>
          </a:p>
          <a:p>
            <a:pPr>
              <a:buNone/>
            </a:pPr>
            <a:r>
              <a:rPr lang="sv-SE" sz="1600" dirty="0" smtClean="0"/>
              <a:t>		• säkrare vägar och gator.</a:t>
            </a:r>
          </a:p>
          <a:p>
            <a:pPr>
              <a:buNone/>
            </a:pPr>
            <a:r>
              <a:rPr lang="sv-SE" sz="1600" b="1" dirty="0" smtClean="0"/>
              <a:t>		</a:t>
            </a:r>
            <a:r>
              <a:rPr lang="sv-SE" sz="1600" b="1" dirty="0" err="1" smtClean="0"/>
              <a:t>FOI-läget</a:t>
            </a:r>
            <a:endParaRPr lang="sv-SE" sz="1600" b="1" dirty="0" smtClean="0"/>
          </a:p>
          <a:p>
            <a:pPr>
              <a:buNone/>
            </a:pPr>
            <a:r>
              <a:rPr lang="sv-SE" sz="1600" b="1" dirty="0" smtClean="0"/>
              <a:t>ca14.30	Kaffe</a:t>
            </a:r>
          </a:p>
          <a:p>
            <a:pPr>
              <a:buNone/>
            </a:pPr>
            <a:r>
              <a:rPr lang="sv-SE" sz="1600" b="1" dirty="0" smtClean="0"/>
              <a:t>15.00-16.00</a:t>
            </a:r>
            <a:r>
              <a:rPr lang="sv-SE" sz="1600" dirty="0" smtClean="0"/>
              <a:t> Trivector informerar om utredningen Mopeder klass 1 på GCM-vägar (</a:t>
            </a:r>
            <a:r>
              <a:rPr lang="sv-SE" sz="1600" dirty="0" err="1" smtClean="0"/>
              <a:t>GNS-bjuds</a:t>
            </a:r>
            <a:r>
              <a:rPr lang="sv-SE" sz="1600" dirty="0" smtClean="0"/>
              <a:t> in)</a:t>
            </a:r>
          </a:p>
          <a:p>
            <a:pPr>
              <a:buNone/>
            </a:pPr>
            <a:r>
              <a:rPr lang="sv-SE" sz="1400" dirty="0" smtClean="0"/>
              <a:t> </a:t>
            </a:r>
          </a:p>
          <a:p>
            <a:pPr>
              <a:buNone/>
            </a:pPr>
            <a:endParaRPr lang="sv-SE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805" t="12237" r="33766" b="8687"/>
          <a:stretch>
            <a:fillRect/>
          </a:stretch>
        </p:blipFill>
        <p:spPr bwMode="auto">
          <a:xfrm rot="927452">
            <a:off x="7829558" y="3870630"/>
            <a:ext cx="1122957" cy="158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>
            <a:graphicFrameLocks noGrp="1"/>
          </p:cNvGraphicFramePr>
          <p:nvPr/>
        </p:nvGraphicFramePr>
        <p:xfrm>
          <a:off x="395536" y="1196752"/>
          <a:ext cx="820891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1656581" cy="19235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26754" t="9515" r="26903" b="53265"/>
          <a:stretch>
            <a:fillRect/>
          </a:stretch>
        </p:blipFill>
        <p:spPr bwMode="auto">
          <a:xfrm rot="619857">
            <a:off x="1300550" y="3564269"/>
            <a:ext cx="1903871" cy="122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14747" t="14758" r="54475" b="39567"/>
          <a:stretch>
            <a:fillRect/>
          </a:stretch>
        </p:blipFill>
        <p:spPr bwMode="auto">
          <a:xfrm rot="624064">
            <a:off x="2957583" y="1709092"/>
            <a:ext cx="1742466" cy="206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ktangel 6"/>
          <p:cNvSpPr/>
          <p:nvPr/>
        </p:nvSpPr>
        <p:spPr>
          <a:xfrm>
            <a:off x="5383660" y="1114470"/>
            <a:ext cx="3143892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sv-SE" sz="1400" dirty="0" smtClean="0">
                <a:latin typeface="Arial" pitchFamily="34" charset="0"/>
                <a:cs typeface="Arial" pitchFamily="34" charset="0"/>
              </a:rPr>
              <a:t>80% kommer att efterfråga ABS på sin nästa hoj, SMC 2010</a:t>
            </a:r>
            <a:endParaRPr lang="sv-S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5382175" y="1743858"/>
            <a:ext cx="2128853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sv-SE" sz="1400" dirty="0" smtClean="0"/>
              <a:t>94% är positiva till ABS, </a:t>
            </a:r>
          </a:p>
          <a:p>
            <a:r>
              <a:rPr lang="sv-SE" sz="1400" dirty="0" smtClean="0"/>
              <a:t>Allt om MC 2010</a:t>
            </a:r>
          </a:p>
        </p:txBody>
      </p:sp>
      <p:sp>
        <p:nvSpPr>
          <p:cNvPr id="11" name="Rektangel 10"/>
          <p:cNvSpPr/>
          <p:nvPr/>
        </p:nvSpPr>
        <p:spPr>
          <a:xfrm>
            <a:off x="6000108" y="4058044"/>
            <a:ext cx="2520894" cy="116955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sv-SE" sz="1400" b="1" dirty="0" smtClean="0">
                <a:latin typeface="Arial" pitchFamily="34" charset="0"/>
                <a:cs typeface="Arial" pitchFamily="34" charset="0"/>
              </a:rPr>
              <a:t>Såld mc med ABS (</a:t>
            </a:r>
            <a:r>
              <a:rPr lang="sv-SE" sz="1400" b="1" dirty="0" err="1" smtClean="0">
                <a:latin typeface="Arial" pitchFamily="34" charset="0"/>
                <a:cs typeface="Arial" pitchFamily="34" charset="0"/>
              </a:rPr>
              <a:t>McRF</a:t>
            </a:r>
            <a:r>
              <a:rPr lang="sv-SE" sz="1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lvl="0" indent="-342900" eaLnBrk="0" hangingPunct="0">
              <a:buAutoNum type="arabicPlain" startAt="2008"/>
              <a:defRPr/>
            </a:pPr>
            <a:r>
              <a:rPr lang="sv-SE" sz="1400" dirty="0" smtClean="0">
                <a:latin typeface="Arial" pitchFamily="34" charset="0"/>
                <a:cs typeface="Arial" pitchFamily="34" charset="0"/>
              </a:rPr>
              <a:t>   15%</a:t>
            </a:r>
          </a:p>
          <a:p>
            <a:pPr marL="342900" lvl="0" indent="-342900" eaLnBrk="0" hangingPunct="0">
              <a:defRPr/>
            </a:pPr>
            <a:r>
              <a:rPr lang="sv-SE" sz="1400" dirty="0" smtClean="0">
                <a:latin typeface="Arial" pitchFamily="34" charset="0"/>
                <a:cs typeface="Arial" pitchFamily="34" charset="0"/>
              </a:rPr>
              <a:t>2010   59%</a:t>
            </a:r>
          </a:p>
          <a:p>
            <a:pPr marL="342900" lvl="0" indent="-342900" eaLnBrk="0" hangingPunct="0">
              <a:buAutoNum type="arabicPlain" startAt="2011"/>
              <a:defRPr/>
            </a:pPr>
            <a:r>
              <a:rPr lang="sv-SE" sz="1400" dirty="0" smtClean="0">
                <a:latin typeface="Arial" pitchFamily="34" charset="0"/>
                <a:cs typeface="Arial" pitchFamily="34" charset="0"/>
              </a:rPr>
              <a:t>   62%</a:t>
            </a:r>
          </a:p>
          <a:p>
            <a:pPr marL="342900" lvl="0" indent="-342900" eaLnBrk="0" hangingPunct="0">
              <a:buAutoNum type="arabicPlain" startAt="2011"/>
              <a:defRPr/>
            </a:pPr>
            <a:r>
              <a:rPr lang="sv-SE" sz="1400" dirty="0" smtClean="0">
                <a:latin typeface="Arial" pitchFamily="34" charset="0"/>
                <a:cs typeface="Arial" pitchFamily="34" charset="0"/>
              </a:rPr>
              <a:t> &gt;70% </a:t>
            </a:r>
            <a:r>
              <a:rPr lang="sv-SE" sz="1400" dirty="0" err="1" smtClean="0">
                <a:latin typeface="Arial" pitchFamily="34" charset="0"/>
                <a:cs typeface="Arial" pitchFamily="34" charset="0"/>
              </a:rPr>
              <a:t>prel</a:t>
            </a:r>
            <a:endParaRPr lang="sv-SE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 l="10823" t="11289" r="12872" b="6232"/>
          <a:stretch>
            <a:fillRect/>
          </a:stretch>
        </p:blipFill>
        <p:spPr bwMode="auto">
          <a:xfrm rot="677210">
            <a:off x="5024224" y="2388478"/>
            <a:ext cx="1275102" cy="110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ubrik 1"/>
          <p:cNvSpPr txBox="1">
            <a:spLocks/>
          </p:cNvSpPr>
          <p:nvPr/>
        </p:nvSpPr>
        <p:spPr bwMode="auto">
          <a:xfrm>
            <a:off x="345022" y="253522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Bedömning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av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GB" sz="2800" b="1" dirty="0" err="1" smtClean="0">
                <a:latin typeface="Arial" pitchFamily="34" charset="0"/>
                <a:ea typeface="+mj-ea"/>
                <a:cs typeface="Arial" pitchFamily="34" charset="0"/>
              </a:rPr>
              <a:t>trafikarbetet</a:t>
            </a:r>
            <a:r>
              <a:rPr lang="en-GB" sz="2800" b="1" dirty="0" smtClean="0">
                <a:latin typeface="Arial" pitchFamily="34" charset="0"/>
                <a:ea typeface="+mj-ea"/>
                <a:cs typeface="Arial" pitchFamily="34" charset="0"/>
              </a:rPr>
              <a:t> med ABS-</a:t>
            </a:r>
            <a:r>
              <a:rPr lang="en-GB" sz="2800" b="1" dirty="0" err="1" smtClean="0">
                <a:latin typeface="Arial" pitchFamily="34" charset="0"/>
                <a:ea typeface="+mj-ea"/>
                <a:cs typeface="Arial" pitchFamily="34" charset="0"/>
              </a:rPr>
              <a:t>försedda</a:t>
            </a:r>
            <a:r>
              <a:rPr lang="en-GB" sz="2800" b="1" dirty="0" smtClean="0">
                <a:latin typeface="Arial" pitchFamily="34" charset="0"/>
                <a:ea typeface="+mj-ea"/>
                <a:cs typeface="Arial" pitchFamily="34" charset="0"/>
              </a:rPr>
              <a:t> mc </a:t>
            </a: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6781231" y="3501774"/>
            <a:ext cx="2064989" cy="30777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sv-SE" sz="1400" dirty="0" smtClean="0"/>
              <a:t>EU-krav tunga mc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dirty="0" smtClean="0">
                <a:latin typeface="Arial" charset="0"/>
                <a:cs typeface="Arial" charset="0"/>
              </a:rPr>
              <a:t>Bedömd hastighet i dödsolyckor med</a:t>
            </a:r>
            <a:br>
              <a:rPr lang="sv-SE" sz="2000" dirty="0" smtClean="0">
                <a:latin typeface="Arial" charset="0"/>
                <a:cs typeface="Arial" charset="0"/>
              </a:rPr>
            </a:br>
            <a:r>
              <a:rPr lang="sv-SE" sz="2000" dirty="0" smtClean="0">
                <a:latin typeface="Arial" charset="0"/>
                <a:cs typeface="Arial" charset="0"/>
              </a:rPr>
              <a:t>motorcyklar 2009-2011 (114 omkomna)</a:t>
            </a:r>
            <a:br>
              <a:rPr lang="sv-SE" sz="2000" dirty="0" smtClean="0">
                <a:latin typeface="Arial" charset="0"/>
                <a:cs typeface="Arial" charset="0"/>
              </a:rPr>
            </a:br>
            <a:endParaRPr lang="sv-SE" sz="2000" dirty="0" smtClean="0">
              <a:latin typeface="Arial" charset="0"/>
              <a:cs typeface="Arial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5435973"/>
            <a:ext cx="9144000" cy="36929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dirty="0" smtClean="0"/>
              <a:t>Endast 3 av 10 omkomna mc-förare har bedömts köra inom tillåten hastighetsgräns.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3789040"/>
            <a:ext cx="2479675" cy="1381125"/>
          </a:xfrm>
          <a:prstGeom prst="rect">
            <a:avLst/>
          </a:prstGeom>
          <a:solidFill>
            <a:srgbClr val="D1CAFA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200" i="1" dirty="0">
                <a:solidFill>
                  <a:srgbClr val="000066"/>
                </a:solidFill>
              </a:rPr>
              <a:t>Skyltad = max 10 km/h över skyltad hasighet</a:t>
            </a:r>
          </a:p>
          <a:p>
            <a:pPr>
              <a:spcBef>
                <a:spcPct val="50000"/>
              </a:spcBef>
            </a:pPr>
            <a:r>
              <a:rPr lang="sv-SE" sz="1200" i="1" dirty="0">
                <a:solidFill>
                  <a:srgbClr val="000066"/>
                </a:solidFill>
              </a:rPr>
              <a:t>Över = 10-30 km/h över skyltad hastighet</a:t>
            </a:r>
          </a:p>
          <a:p>
            <a:pPr>
              <a:spcBef>
                <a:spcPct val="50000"/>
              </a:spcBef>
            </a:pPr>
            <a:r>
              <a:rPr lang="sv-SE" sz="1200" i="1" dirty="0">
                <a:solidFill>
                  <a:srgbClr val="000066"/>
                </a:solidFill>
              </a:rPr>
              <a:t>Mycket över = mer än 30 km/h över skyltad hastighet</a:t>
            </a:r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64085383"/>
              </p:ext>
            </p:extLst>
          </p:nvPr>
        </p:nvGraphicFramePr>
        <p:xfrm>
          <a:off x="540000" y="1440000"/>
          <a:ext cx="79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ruta 1"/>
          <p:cNvSpPr txBox="1"/>
          <p:nvPr/>
        </p:nvSpPr>
        <p:spPr>
          <a:xfrm>
            <a:off x="7308304" y="2924944"/>
            <a:ext cx="12241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600" dirty="0" smtClean="0">
                <a:latin typeface="+mn-lt"/>
              </a:rPr>
              <a:t>skyltad</a:t>
            </a:r>
            <a:endParaRPr lang="sv-SE" sz="1600" dirty="0">
              <a:latin typeface="+mn-lt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7308304" y="4437112"/>
            <a:ext cx="1691680" cy="79208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>
                <a:solidFill>
                  <a:srgbClr val="FF0000"/>
                </a:solidFill>
              </a:rPr>
              <a:t>Motsvarar utfallet 2005-2008</a:t>
            </a:r>
            <a:endParaRPr lang="sv-SE" sz="1600" dirty="0">
              <a:solidFill>
                <a:srgbClr val="FF0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286380" y="5867138"/>
            <a:ext cx="3824283" cy="27650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75710" tIns="37856" rIns="75710" bIns="37856"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300" dirty="0"/>
              <a:t>Källa: </a:t>
            </a:r>
            <a:r>
              <a:rPr lang="sv-SE" sz="1300" dirty="0" smtClean="0"/>
              <a:t>Trafikverkets djupstudier av dödsolyckor</a:t>
            </a:r>
            <a:endParaRPr lang="sv-SE" sz="1300" dirty="0"/>
          </a:p>
        </p:txBody>
      </p:sp>
      <p:pic>
        <p:nvPicPr>
          <p:cNvPr id="12" name="Picture 5" descr="IMG_17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7" y="0"/>
            <a:ext cx="1954213" cy="26066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07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69963"/>
            <a:ext cx="8229600" cy="1143000"/>
          </a:xfrm>
        </p:spPr>
        <p:txBody>
          <a:bodyPr/>
          <a:lstStyle/>
          <a:p>
            <a:pPr lvl="0"/>
            <a:r>
              <a:rPr lang="sv-SE" b="1" i="1" dirty="0" smtClean="0"/>
              <a:t>Öka andelen motorcyklister som håller hastighetsgränsen.</a:t>
            </a:r>
            <a:br>
              <a:rPr lang="sv-SE" b="1" i="1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034450"/>
            <a:ext cx="8229600" cy="5746358"/>
          </a:xfrm>
        </p:spPr>
        <p:txBody>
          <a:bodyPr/>
          <a:lstStyle/>
          <a:p>
            <a:pPr>
              <a:buNone/>
            </a:pPr>
            <a:r>
              <a:rPr lang="sv-SE" sz="1600" b="1" dirty="0" smtClean="0"/>
              <a:t>Så går vi vidare:</a:t>
            </a:r>
          </a:p>
          <a:p>
            <a:r>
              <a:rPr lang="sv-SE" sz="1600" b="1" dirty="0" smtClean="0"/>
              <a:t>SMC </a:t>
            </a:r>
            <a:r>
              <a:rPr lang="sv-SE" sz="1600" dirty="0" smtClean="0"/>
              <a:t>utvecklar frågor och rutiner för att kunna följa medlemmarnas acceptans för hastighetsgränser över tid.</a:t>
            </a:r>
          </a:p>
          <a:p>
            <a:r>
              <a:rPr lang="sv-SE" sz="1600" b="1" dirty="0" err="1" smtClean="0"/>
              <a:t>McRF</a:t>
            </a:r>
            <a:r>
              <a:rPr lang="sv-SE" sz="1600" b="1" dirty="0" smtClean="0"/>
              <a:t> </a:t>
            </a:r>
            <a:r>
              <a:rPr lang="sv-SE" sz="1600" dirty="0" smtClean="0"/>
              <a:t>utvecklar ett etiskt förhållningssätt för leverantörers marknadsföring kopplat till budskap om beteenden.</a:t>
            </a:r>
          </a:p>
          <a:p>
            <a:r>
              <a:rPr lang="sv-SE" sz="1600" b="1" dirty="0" smtClean="0"/>
              <a:t>Trafikverket </a:t>
            </a:r>
            <a:r>
              <a:rPr lang="sv-SE" sz="1600" dirty="0" smtClean="0"/>
              <a:t>utvecklar mätmetoder och uppdaterar mätplanen till 2020 för att kunna följa hastighetsutvecklingen på mc.</a:t>
            </a:r>
          </a:p>
          <a:p>
            <a:r>
              <a:rPr lang="sv-SE" sz="1600" b="1" dirty="0" smtClean="0"/>
              <a:t>Rikspolisstyrelsen </a:t>
            </a:r>
            <a:r>
              <a:rPr lang="sv-SE" sz="1600" dirty="0" smtClean="0"/>
              <a:t>kommer att se över kontrollmetoderna för motorcyklisters hastighetsöverträdelser samt även ta upp detta inom polisens Europasamarbete.</a:t>
            </a:r>
          </a:p>
          <a:p>
            <a:r>
              <a:rPr lang="sv-SE" sz="1600" dirty="0" smtClean="0"/>
              <a:t>Bestämmelserna om beslag av fordon bör tillämpas på samma sätt vid rapportering av vårdslöshet i trafik (</a:t>
            </a:r>
            <a:r>
              <a:rPr lang="sv-SE" sz="1600" dirty="0" err="1" smtClean="0"/>
              <a:t>tex</a:t>
            </a:r>
            <a:r>
              <a:rPr lang="sv-SE" sz="1600" dirty="0" smtClean="0"/>
              <a:t> grova hastighetsöverträdelser) som vid olovlig körning och rattfylleri, denna möjlighet nyttjas inte så ofta idag. </a:t>
            </a:r>
            <a:r>
              <a:rPr lang="sv-SE" sz="1600" b="1" dirty="0" smtClean="0"/>
              <a:t>RPS </a:t>
            </a:r>
            <a:r>
              <a:rPr lang="sv-SE" sz="1600" dirty="0" smtClean="0"/>
              <a:t>avser att sprida information kring möjligheten att beslagta motorcyklar till polis och åklagare</a:t>
            </a:r>
            <a:r>
              <a:rPr lang="sv-SE" sz="1600" b="1" dirty="0" smtClean="0"/>
              <a:t>.</a:t>
            </a:r>
          </a:p>
          <a:p>
            <a:r>
              <a:rPr lang="sv-SE" sz="1600" dirty="0" smtClean="0"/>
              <a:t>Opinionsbildningen kring mc och hastighet behöver utvecklas. </a:t>
            </a:r>
            <a:r>
              <a:rPr lang="sv-SE" sz="1600" b="1" dirty="0" smtClean="0"/>
              <a:t>SMC </a:t>
            </a:r>
            <a:r>
              <a:rPr lang="sv-SE" sz="1600" dirty="0" smtClean="0"/>
              <a:t>blir en viktig kanal för att kommunicera hastighetsfrågor, eftersom det är en part som är trovärdig för motorcyklisterna .</a:t>
            </a:r>
          </a:p>
          <a:p>
            <a:r>
              <a:rPr lang="sv-SE" sz="1600" dirty="0" smtClean="0"/>
              <a:t>Mätningar och mål behöver utarbetas av berörda parter inom området.</a:t>
            </a:r>
          </a:p>
          <a:p>
            <a:pPr>
              <a:buNone/>
            </a:pPr>
            <a:endParaRPr lang="sv-SE" sz="1600" dirty="0" smtClean="0"/>
          </a:p>
          <a:p>
            <a:pPr>
              <a:buNone/>
            </a:pPr>
            <a:r>
              <a:rPr lang="sv-SE" sz="1600" dirty="0" smtClean="0"/>
              <a:t>	Se även området extremt beteende.</a:t>
            </a:r>
            <a:endParaRPr lang="sv-SE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397" t="15349" r="25000" b="5699"/>
          <a:stretch>
            <a:fillRect/>
          </a:stretch>
        </p:blipFill>
        <p:spPr bwMode="auto">
          <a:xfrm rot="1425707">
            <a:off x="7999634" y="182026"/>
            <a:ext cx="918967" cy="119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dirty="0" smtClean="0"/>
              <a:t>Utveckling av andelen omkomna motorcyklister med extremt beteende, 2005-2010</a:t>
            </a:r>
            <a:endParaRPr lang="sv-SE" sz="20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5517232"/>
            <a:ext cx="9144000" cy="36929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spcBef>
                <a:spcPts val="0"/>
              </a:spcBef>
            </a:pPr>
            <a:endParaRPr lang="sv-SE" dirty="0" smtClean="0"/>
          </a:p>
        </p:txBody>
      </p:sp>
      <p:graphicFrame>
        <p:nvGraphicFramePr>
          <p:cNvPr id="10" name="Diagram 9"/>
          <p:cNvGraphicFramePr>
            <a:graphicFrameLocks noGrp="1"/>
          </p:cNvGraphicFramePr>
          <p:nvPr/>
        </p:nvGraphicFramePr>
        <p:xfrm>
          <a:off x="755576" y="1412775"/>
          <a:ext cx="8208912" cy="4104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286380" y="5867138"/>
            <a:ext cx="3824283" cy="2611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75710" tIns="37856" rIns="75710" bIns="37856"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200" dirty="0"/>
              <a:t>Källa: </a:t>
            </a:r>
            <a:r>
              <a:rPr lang="sv-SE" sz="1200" dirty="0" smtClean="0"/>
              <a:t>Trafikverkets djupstudier av dödsolyckor</a:t>
            </a:r>
            <a:endParaRPr lang="sv-S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6389"/>
            <a:ext cx="8229600" cy="1143000"/>
          </a:xfrm>
        </p:spPr>
        <p:txBody>
          <a:bodyPr/>
          <a:lstStyle/>
          <a:p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b="1" dirty="0" smtClean="0"/>
              <a:t>Ökad säkerhet för ”fyrhjulingar”</a:t>
            </a:r>
            <a:br>
              <a:rPr lang="sv-SE" b="1" dirty="0" smtClean="0"/>
            </a:br>
            <a:r>
              <a:rPr lang="sv-SE" sz="1600" dirty="0" smtClean="0"/>
              <a:t>Gemensam strategi för åren 2014-2020?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90945" y="1554708"/>
            <a:ext cx="8686800" cy="544304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sv-SE" sz="1800" b="1" dirty="0" smtClean="0"/>
          </a:p>
          <a:p>
            <a:pPr>
              <a:lnSpc>
                <a:spcPct val="80000"/>
              </a:lnSpc>
              <a:buNone/>
            </a:pPr>
            <a:endParaRPr lang="sv-SE" sz="1800" b="1" dirty="0" smtClean="0"/>
          </a:p>
          <a:p>
            <a:pPr>
              <a:lnSpc>
                <a:spcPct val="80000"/>
              </a:lnSpc>
              <a:buNone/>
            </a:pPr>
            <a:r>
              <a:rPr lang="sv-SE" sz="1800" b="1" dirty="0" smtClean="0"/>
              <a:t>Syfte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 sz="1800" dirty="0" smtClean="0"/>
              <a:t>Öka säkerheten för de som väljer att åka fyrhjuling</a:t>
            </a:r>
          </a:p>
          <a:p>
            <a:pPr>
              <a:lnSpc>
                <a:spcPct val="80000"/>
              </a:lnSpc>
              <a:buNone/>
            </a:pPr>
            <a:endParaRPr lang="sv-SE" sz="1800" b="1" dirty="0" smtClean="0"/>
          </a:p>
          <a:p>
            <a:pPr>
              <a:lnSpc>
                <a:spcPct val="80000"/>
              </a:lnSpc>
              <a:buNone/>
            </a:pPr>
            <a:r>
              <a:rPr lang="sv-SE" sz="1800" b="1" dirty="0" smtClean="0"/>
              <a:t>Mål</a:t>
            </a:r>
            <a:r>
              <a:rPr lang="sv-SE" sz="1800" dirty="0" smtClean="0"/>
              <a:t> </a:t>
            </a:r>
          </a:p>
          <a:p>
            <a:pPr lvl="0">
              <a:buNone/>
            </a:pPr>
            <a:r>
              <a:rPr lang="sv-SE" sz="1800" dirty="0" smtClean="0"/>
              <a:t>I samverkan med viktiga aktörer ta fram en gemensam strategi för ökad säkerhet</a:t>
            </a:r>
          </a:p>
          <a:p>
            <a:pPr lvl="0">
              <a:buNone/>
            </a:pPr>
            <a:r>
              <a:rPr lang="sv-SE" sz="1800" dirty="0" smtClean="0"/>
              <a:t>för ”fyrhjulingar” för åren 2014-2020? med mc o mopedstrategiarbetet som förebild.</a:t>
            </a:r>
          </a:p>
          <a:p>
            <a:pPr>
              <a:lnSpc>
                <a:spcPct val="80000"/>
              </a:lnSpc>
              <a:buFontTx/>
              <a:buNone/>
            </a:pPr>
            <a:endParaRPr lang="sv-SE" sz="1800" b="1" dirty="0" smtClean="0"/>
          </a:p>
          <a:p>
            <a:pPr lvl="0">
              <a:buNone/>
            </a:pPr>
            <a:r>
              <a:rPr lang="sv-SE" sz="1800" b="1" dirty="0" smtClean="0"/>
              <a:t>Bakgrund</a:t>
            </a:r>
          </a:p>
          <a:p>
            <a:pPr lvl="0"/>
            <a:r>
              <a:rPr lang="sv-SE" sz="1800" dirty="0" smtClean="0"/>
              <a:t>Intresset för fyrhjulingar ökar, idag säljs fler fyrhjulingar än ”vanliga” mc</a:t>
            </a:r>
          </a:p>
          <a:p>
            <a:pPr lvl="0"/>
            <a:r>
              <a:rPr lang="sv-SE" sz="1800" dirty="0" smtClean="0"/>
              <a:t>Antalet omkomna och svårt skadade på fyrhjulingar ökar. 2011 omkom 9st och 33st skadades svårt </a:t>
            </a:r>
            <a:r>
              <a:rPr lang="sv-SE" sz="1800" b="1" dirty="0" smtClean="0"/>
              <a:t>i vägtrafikolyckor </a:t>
            </a:r>
            <a:r>
              <a:rPr lang="sv-SE" sz="1800" dirty="0" smtClean="0"/>
              <a:t>till det kommer omkomna o skadade i terrängen</a:t>
            </a:r>
            <a:endParaRPr lang="sv-SE" sz="1800" b="1" dirty="0" smtClean="0"/>
          </a:p>
          <a:p>
            <a:pPr>
              <a:buNone/>
            </a:pPr>
            <a:endParaRPr lang="sv-SE" sz="1600" b="1" dirty="0" smtClean="0"/>
          </a:p>
          <a:p>
            <a:pPr>
              <a:buNone/>
            </a:pPr>
            <a:endParaRPr lang="sv-SE" sz="2000" b="1" dirty="0" smtClean="0"/>
          </a:p>
          <a:p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201" t="8279" r="25000" b="4789"/>
          <a:stretch>
            <a:fillRect/>
          </a:stretch>
        </p:blipFill>
        <p:spPr bwMode="auto">
          <a:xfrm rot="1184368">
            <a:off x="7357772" y="565566"/>
            <a:ext cx="1252134" cy="178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 smtClean="0"/>
              <a:t>Omkomna på mc, moped och fyrhjuling,     2003- 2012*</a:t>
            </a:r>
            <a:endParaRPr lang="sv-SE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830" y="1577340"/>
            <a:ext cx="7761072" cy="425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ruta 7"/>
          <p:cNvSpPr txBox="1"/>
          <p:nvPr/>
        </p:nvSpPr>
        <p:spPr>
          <a:xfrm>
            <a:off x="0" y="5928851"/>
            <a:ext cx="27284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* Preliminära data t o m nov 2012</a:t>
            </a:r>
            <a:endParaRPr lang="sv-SE" sz="900" dirty="0"/>
          </a:p>
        </p:txBody>
      </p:sp>
      <p:pic>
        <p:nvPicPr>
          <p:cNvPr id="5" name="Picture 2" descr="fyrhjuling_olycka_18682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6182" y="4817660"/>
            <a:ext cx="2500799" cy="118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4A04CD5F63DF2478F29887B556F9DC1" ma:contentTypeVersion="0" ma:contentTypeDescription="Skapa ett nytt dokument." ma:contentTypeScope="" ma:versionID="249dbfac3bf8cbac2d595a8da4009d4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88ddc45a2a1ba233d786d3fa5db79e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D0322D-EFC5-4AAE-8936-7390944E80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986BC-A073-457E-B974-83652B6EDE40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4A43D0C-9383-4309-A03F-9AB37034C4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3883</TotalTime>
  <Words>773</Words>
  <Application>Microsoft Office PowerPoint</Application>
  <PresentationFormat>Bildspel på skärmen (4:3)</PresentationFormat>
  <Paragraphs>141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12</vt:i4>
      </vt:variant>
    </vt:vector>
  </HeadingPairs>
  <TitlesOfParts>
    <vt:vector size="14" baseType="lpstr">
      <vt:lpstr>Anpassad formgivning</vt:lpstr>
      <vt:lpstr>1_Anpassad formgivning</vt:lpstr>
      <vt:lpstr>Bild 1</vt:lpstr>
      <vt:lpstr>Aktörer/ organisationer 2.0  (tot 20st)</vt:lpstr>
      <vt:lpstr>Program Mc- o mopedrådets avstämningsmöte  </vt:lpstr>
      <vt:lpstr>Bild 4</vt:lpstr>
      <vt:lpstr>Bedömd hastighet i dödsolyckor med motorcyklar 2009-2011 (114 omkomna) </vt:lpstr>
      <vt:lpstr>Öka andelen motorcyklister som håller hastighetsgränsen. </vt:lpstr>
      <vt:lpstr>Utveckling av andelen omkomna motorcyklister med extremt beteende, 2005-2010</vt:lpstr>
      <vt:lpstr> Ökad säkerhet för ”fyrhjulingar” Gemensam strategi för åren 2014-2020? </vt:lpstr>
      <vt:lpstr>Omkomna på mc, moped och fyrhjuling,     2003- 2012*</vt:lpstr>
      <vt:lpstr>Många olika typer (L-Category Vehicles)</vt:lpstr>
      <vt:lpstr>Bild 11</vt:lpstr>
      <vt:lpstr>Upplägg för framtagandet av gemensam strategi</vt:lpstr>
    </vt:vector>
  </TitlesOfParts>
  <Company>Vägverket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Malmborg_K</dc:creator>
  <cp:lastModifiedBy>Pettersson_H</cp:lastModifiedBy>
  <cp:revision>432</cp:revision>
  <dcterms:created xsi:type="dcterms:W3CDTF">2010-03-26T08:06:45Z</dcterms:created>
  <dcterms:modified xsi:type="dcterms:W3CDTF">2013-04-24T06:46:01Z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0x01010064A04CD5F63DF2478F29887B556F9DC1</vt:lpwstr>
  </property>
</Properties>
</file>