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92" r:id="rId5"/>
  </p:sldMasterIdLst>
  <p:notesMasterIdLst>
    <p:notesMasterId r:id="rId18"/>
  </p:notesMasterIdLst>
  <p:handoutMasterIdLst>
    <p:handoutMasterId r:id="rId19"/>
  </p:handoutMasterIdLst>
  <p:sldIdLst>
    <p:sldId id="294" r:id="rId6"/>
    <p:sldId id="329" r:id="rId7"/>
    <p:sldId id="315" r:id="rId8"/>
    <p:sldId id="322" r:id="rId9"/>
    <p:sldId id="323" r:id="rId10"/>
    <p:sldId id="326" r:id="rId11"/>
    <p:sldId id="319" r:id="rId12"/>
    <p:sldId id="328" r:id="rId13"/>
    <p:sldId id="327" r:id="rId14"/>
    <p:sldId id="324" r:id="rId15"/>
    <p:sldId id="330" r:id="rId16"/>
    <p:sldId id="331" r:id="rId17"/>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6" autoAdjust="0"/>
    <p:restoredTop sz="85135" autoAdjust="0"/>
  </p:normalViewPr>
  <p:slideViewPr>
    <p:cSldViewPr snapToGrid="0" showGuides="1">
      <p:cViewPr>
        <p:scale>
          <a:sx n="90" d="100"/>
          <a:sy n="90" d="100"/>
        </p:scale>
        <p:origin x="-528" y="-318"/>
      </p:cViewPr>
      <p:guideLst>
        <p:guide orient="horz" pos="3876"/>
        <p:guide orient="horz" pos="4241"/>
        <p:guide orient="horz" pos="2148"/>
        <p:guide orient="horz" pos="3435"/>
        <p:guide orient="horz" pos="264"/>
        <p:guide orient="horz" pos="104"/>
        <p:guide orient="horz" pos="1871"/>
        <p:guide pos="4551"/>
        <p:guide pos="5666"/>
        <p:guide pos="293"/>
        <p:guide pos="1975"/>
        <p:guide pos="3218"/>
        <p:guide pos="4435"/>
        <p:guide pos="4465"/>
      </p:guideLst>
    </p:cSldViewPr>
  </p:slideViewPr>
  <p:outlineViewPr>
    <p:cViewPr>
      <p:scale>
        <a:sx n="33" d="100"/>
        <a:sy n="33" d="100"/>
      </p:scale>
      <p:origin x="48" y="6204"/>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95" d="100"/>
          <a:sy n="95" d="100"/>
        </p:scale>
        <p:origin x="-253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sv-SE"/>
          </a:p>
        </p:txBody>
      </p:sp>
      <p:sp>
        <p:nvSpPr>
          <p:cNvPr id="21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B9FE2B50-67EC-49CD-939A-8F823F2ADD22}" type="datetimeFigureOut">
              <a:rPr lang="sv-SE"/>
              <a:pPr/>
              <a:t>2013-04-24</a:t>
            </a:fld>
            <a:endParaRPr lang="sv-SE"/>
          </a:p>
        </p:txBody>
      </p:sp>
      <p:sp>
        <p:nvSpPr>
          <p:cNvPr id="21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sv-SE"/>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7F3A4100-D965-4E03-8FF7-E1365A1660EF}" type="slidenum">
              <a:rPr lang="sv-SE"/>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8C1B7FE-68FC-4414-9EBC-16F508DDD2CD}" type="datetimeFigureOut">
              <a:rPr lang="sv-SE"/>
              <a:pPr>
                <a:defRPr/>
              </a:pPr>
              <a:t>2013-04-24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smtClean="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A6A1BC2-E395-4EBB-BFC1-1BE258091403}"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pPr>
              <a:defRPr/>
            </a:pPr>
            <a:fld id="{9BBF2D8A-465B-43A1-8BA8-6717B245FC22}" type="slidenum">
              <a:rPr lang="sv-SE" smtClean="0"/>
              <a:pPr>
                <a:defRPr/>
              </a:pPr>
              <a:t>1</a:t>
            </a:fld>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8915" name="Platshållare för anteckningar 2"/>
          <p:cNvSpPr>
            <a:spLocks noGrp="1"/>
          </p:cNvSpPr>
          <p:nvPr>
            <p:ph type="body" idx="1"/>
          </p:nvPr>
        </p:nvSpPr>
        <p:spPr bwMode="auto"/>
        <p:txBody>
          <a:bodyPr/>
          <a:lstStyle/>
          <a:p>
            <a:pPr>
              <a:defRPr/>
            </a:pPr>
            <a:r>
              <a:rPr lang="sv-SE" dirty="0" smtClean="0"/>
              <a:t> </a:t>
            </a:r>
          </a:p>
        </p:txBody>
      </p:sp>
      <p:sp>
        <p:nvSpPr>
          <p:cNvPr id="675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1DEAAF-5FAE-4F31-B883-19BC8D7BCD54}" type="slidenum">
              <a:rPr lang="sv-SE" smtClean="0"/>
              <a:pPr/>
              <a:t>10</a:t>
            </a:fld>
            <a:endParaRPr lang="sv-S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8915" name="Platshållare för anteckningar 2"/>
          <p:cNvSpPr>
            <a:spLocks noGrp="1"/>
          </p:cNvSpPr>
          <p:nvPr>
            <p:ph type="body" idx="1"/>
          </p:nvPr>
        </p:nvSpPr>
        <p:spPr bwMode="auto"/>
        <p:txBody>
          <a:bodyPr/>
          <a:lstStyle/>
          <a:p>
            <a:pPr>
              <a:defRPr/>
            </a:pPr>
            <a:r>
              <a:rPr lang="sv-SE" dirty="0" smtClean="0"/>
              <a:t> </a:t>
            </a:r>
          </a:p>
        </p:txBody>
      </p:sp>
      <p:sp>
        <p:nvSpPr>
          <p:cNvPr id="675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1DEAAF-5FAE-4F31-B883-19BC8D7BCD54}" type="slidenum">
              <a:rPr lang="sv-SE" smtClean="0"/>
              <a:pPr/>
              <a:t>11</a:t>
            </a:fld>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8915" name="Platshållare för anteckningar 2"/>
          <p:cNvSpPr>
            <a:spLocks noGrp="1"/>
          </p:cNvSpPr>
          <p:nvPr>
            <p:ph type="body" idx="1"/>
          </p:nvPr>
        </p:nvSpPr>
        <p:spPr bwMode="auto"/>
        <p:txBody>
          <a:bodyPr/>
          <a:lstStyle/>
          <a:p>
            <a:pPr>
              <a:defRPr/>
            </a:pPr>
            <a:r>
              <a:rPr lang="sv-SE" dirty="0" smtClean="0"/>
              <a:t> </a:t>
            </a:r>
          </a:p>
        </p:txBody>
      </p:sp>
      <p:sp>
        <p:nvSpPr>
          <p:cNvPr id="675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1DEAAF-5FAE-4F31-B883-19BC8D7BCD54}" type="slidenum">
              <a:rPr lang="sv-SE" smtClean="0"/>
              <a:pPr/>
              <a:t>2</a:t>
            </a:fld>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54275" name="Platshållare för anteckningar 2"/>
          <p:cNvSpPr>
            <a:spLocks noGrp="1"/>
          </p:cNvSpPr>
          <p:nvPr>
            <p:ph type="body" idx="1"/>
          </p:nvPr>
        </p:nvSpPr>
        <p:spPr bwMode="auto">
          <a:noFill/>
        </p:spPr>
        <p:txBody>
          <a:bodyPr/>
          <a:lstStyle/>
          <a:p>
            <a:r>
              <a:rPr lang="sv-SE" dirty="0" smtClean="0"/>
              <a:t> </a:t>
            </a:r>
          </a:p>
          <a:p>
            <a:endParaRPr lang="sv-SE" dirty="0" smtClean="0"/>
          </a:p>
        </p:txBody>
      </p:sp>
      <p:sp>
        <p:nvSpPr>
          <p:cNvPr id="5427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25637D-6323-4FBD-907A-511181616C6E}" type="slidenum">
              <a:rPr lang="sv-SE" smtClean="0"/>
              <a:pPr/>
              <a:t>3</a:t>
            </a:fld>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54275" name="Platshållare för anteckningar 2"/>
          <p:cNvSpPr>
            <a:spLocks noGrp="1"/>
          </p:cNvSpPr>
          <p:nvPr>
            <p:ph type="body" idx="1"/>
          </p:nvPr>
        </p:nvSpPr>
        <p:spPr bwMode="auto">
          <a:noFill/>
        </p:spPr>
        <p:txBody>
          <a:bodyPr/>
          <a:lstStyle/>
          <a:p>
            <a:r>
              <a:rPr lang="sv-SE" dirty="0" smtClean="0"/>
              <a:t> </a:t>
            </a:r>
          </a:p>
          <a:p>
            <a:endParaRPr lang="sv-SE" dirty="0" smtClean="0"/>
          </a:p>
        </p:txBody>
      </p:sp>
      <p:sp>
        <p:nvSpPr>
          <p:cNvPr id="5427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25637D-6323-4FBD-907A-511181616C6E}" type="slidenum">
              <a:rPr lang="sv-SE" smtClean="0"/>
              <a:pPr/>
              <a:t>4</a:t>
            </a:fld>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54275" name="Platshållare för anteckningar 2"/>
          <p:cNvSpPr>
            <a:spLocks noGrp="1"/>
          </p:cNvSpPr>
          <p:nvPr>
            <p:ph type="body" idx="1"/>
          </p:nvPr>
        </p:nvSpPr>
        <p:spPr bwMode="auto">
          <a:noFill/>
        </p:spPr>
        <p:txBody>
          <a:bodyPr/>
          <a:lstStyle/>
          <a:p>
            <a:r>
              <a:rPr lang="sv-SE" dirty="0" smtClean="0"/>
              <a:t> </a:t>
            </a:r>
          </a:p>
          <a:p>
            <a:endParaRPr lang="sv-SE" dirty="0" smtClean="0"/>
          </a:p>
        </p:txBody>
      </p:sp>
      <p:sp>
        <p:nvSpPr>
          <p:cNvPr id="5427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25637D-6323-4FBD-907A-511181616C6E}" type="slidenum">
              <a:rPr lang="sv-SE" smtClean="0"/>
              <a:pPr/>
              <a:t>5</a:t>
            </a:fld>
            <a:endParaRPr lang="sv-S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8915" name="Platshållare för anteckningar 2"/>
          <p:cNvSpPr>
            <a:spLocks noGrp="1"/>
          </p:cNvSpPr>
          <p:nvPr>
            <p:ph type="body" idx="1"/>
          </p:nvPr>
        </p:nvSpPr>
        <p:spPr bwMode="auto"/>
        <p:txBody>
          <a:bodyPr/>
          <a:lstStyle/>
          <a:p>
            <a:r>
              <a:rPr lang="sv-SE" sz="1200" u="sng" kern="1200" dirty="0" smtClean="0">
                <a:solidFill>
                  <a:schemeClr val="tx1"/>
                </a:solidFill>
                <a:latin typeface="+mn-lt"/>
                <a:ea typeface="+mn-ea"/>
                <a:cs typeface="+mn-cs"/>
              </a:rPr>
              <a:t>Den är framtagen med hänsyn till </a:t>
            </a:r>
          </a:p>
          <a:p>
            <a:pPr lvl="0"/>
            <a:r>
              <a:rPr lang="sv-SE" sz="1200" kern="1200" dirty="0" smtClean="0">
                <a:solidFill>
                  <a:schemeClr val="tx1"/>
                </a:solidFill>
                <a:latin typeface="+mn-lt"/>
                <a:ea typeface="+mn-ea"/>
                <a:cs typeface="+mn-cs"/>
              </a:rPr>
              <a:t>Vad vi vet idag kring singelolyckor vid halka och barmark (stora kunskapsluckor råder dock)</a:t>
            </a:r>
          </a:p>
          <a:p>
            <a:pPr lvl="0"/>
            <a:r>
              <a:rPr lang="sv-SE" sz="1200" kern="1200" dirty="0" smtClean="0">
                <a:solidFill>
                  <a:schemeClr val="tx1"/>
                </a:solidFill>
                <a:latin typeface="+mn-lt"/>
                <a:ea typeface="+mn-ea"/>
                <a:cs typeface="+mn-cs"/>
              </a:rPr>
              <a:t>Synpunkter från några experter, bl.a. Christer Hydén (dock ej avstämt med/inget svar från Anna Niska)</a:t>
            </a:r>
          </a:p>
          <a:p>
            <a:pPr lvl="0"/>
            <a:r>
              <a:rPr lang="sv-SE" sz="1200" kern="1200" dirty="0" smtClean="0">
                <a:solidFill>
                  <a:schemeClr val="tx1"/>
                </a:solidFill>
                <a:latin typeface="+mn-lt"/>
                <a:ea typeface="+mn-ea"/>
                <a:cs typeface="+mn-cs"/>
              </a:rPr>
              <a:t>Input från flera kommuner kring nuvarande standardkrav på vinterväghållning och barmarksunderhåll</a:t>
            </a:r>
          </a:p>
          <a:p>
            <a:pPr lvl="0"/>
            <a:r>
              <a:rPr lang="sv-SE" sz="1200" kern="1200" dirty="0" smtClean="0">
                <a:solidFill>
                  <a:schemeClr val="tx1"/>
                </a:solidFill>
                <a:latin typeface="+mn-lt"/>
                <a:ea typeface="+mn-ea"/>
                <a:cs typeface="+mn-cs"/>
              </a:rPr>
              <a:t>Avstämningar i kommungrupp kring metod för att fånga data och vad som bör fångas</a:t>
            </a:r>
          </a:p>
          <a:p>
            <a:pPr lvl="0"/>
            <a:r>
              <a:rPr lang="sv-SE" sz="1200" kern="1200" dirty="0" smtClean="0">
                <a:solidFill>
                  <a:schemeClr val="tx1"/>
                </a:solidFill>
                <a:latin typeface="+mn-lt"/>
                <a:ea typeface="+mn-ea"/>
                <a:cs typeface="+mn-cs"/>
              </a:rPr>
              <a:t>Skapa en indikator som gynnar benchmarking mellan kommuner inom området. </a:t>
            </a:r>
          </a:p>
          <a:p>
            <a:pPr>
              <a:defRPr/>
            </a:pPr>
            <a:endParaRPr lang="sv-SE" dirty="0" smtClean="0"/>
          </a:p>
        </p:txBody>
      </p:sp>
      <p:sp>
        <p:nvSpPr>
          <p:cNvPr id="675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1DEAAF-5FAE-4F31-B883-19BC8D7BCD54}" type="slidenum">
              <a:rPr lang="sv-SE" smtClean="0"/>
              <a:pPr/>
              <a:t>6</a:t>
            </a:fld>
            <a:endParaRPr lang="sv-S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8915" name="Platshållare för anteckningar 2"/>
          <p:cNvSpPr>
            <a:spLocks noGrp="1"/>
          </p:cNvSpPr>
          <p:nvPr>
            <p:ph type="body" idx="1"/>
          </p:nvPr>
        </p:nvSpPr>
        <p:spPr bwMode="auto"/>
        <p:txBody>
          <a:bodyPr/>
          <a:lstStyle/>
          <a:p>
            <a:pPr>
              <a:defRPr/>
            </a:pPr>
            <a:r>
              <a:rPr lang="sv-SE" dirty="0" smtClean="0"/>
              <a:t> </a:t>
            </a:r>
          </a:p>
        </p:txBody>
      </p:sp>
      <p:sp>
        <p:nvSpPr>
          <p:cNvPr id="675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1DEAAF-5FAE-4F31-B883-19BC8D7BCD54}" type="slidenum">
              <a:rPr lang="sv-SE" smtClean="0"/>
              <a:pPr/>
              <a:t>7</a:t>
            </a:fld>
            <a:endParaRPr lang="sv-S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8915" name="Platshållare för anteckningar 2"/>
          <p:cNvSpPr>
            <a:spLocks noGrp="1"/>
          </p:cNvSpPr>
          <p:nvPr>
            <p:ph type="body" idx="1"/>
          </p:nvPr>
        </p:nvSpPr>
        <p:spPr bwMode="auto"/>
        <p:txBody>
          <a:bodyPr/>
          <a:lstStyle/>
          <a:p>
            <a:pPr>
              <a:defRPr/>
            </a:pPr>
            <a:r>
              <a:rPr lang="sv-SE" dirty="0" smtClean="0"/>
              <a:t> </a:t>
            </a:r>
          </a:p>
        </p:txBody>
      </p:sp>
      <p:sp>
        <p:nvSpPr>
          <p:cNvPr id="675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1DEAAF-5FAE-4F31-B883-19BC8D7BCD54}" type="slidenum">
              <a:rPr lang="sv-SE" smtClean="0"/>
              <a:pPr/>
              <a:t>8</a:t>
            </a:fld>
            <a:endParaRPr lang="sv-S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8915" name="Platshållare för anteckningar 2"/>
          <p:cNvSpPr>
            <a:spLocks noGrp="1"/>
          </p:cNvSpPr>
          <p:nvPr>
            <p:ph type="body" idx="1"/>
          </p:nvPr>
        </p:nvSpPr>
        <p:spPr bwMode="auto"/>
        <p:txBody>
          <a:bodyPr/>
          <a:lstStyle/>
          <a:p>
            <a:r>
              <a:rPr lang="sv-SE" dirty="0" smtClean="0"/>
              <a:t> </a:t>
            </a:r>
            <a:r>
              <a:rPr lang="sv-SE" sz="1200" kern="1200" dirty="0" smtClean="0">
                <a:solidFill>
                  <a:schemeClr val="tx1"/>
                </a:solidFill>
                <a:latin typeface="+mn-lt"/>
                <a:ea typeface="+mn-ea"/>
                <a:cs typeface="+mn-cs"/>
              </a:rPr>
              <a:t>Fotnot 1 : De grönmarkerad poängen i bild 8 är exempel på poäng som skulle göra att en kommun blev klassad som grön. Syftet med denna färjmarkering är att visa att det är tufft men inte omöjligt för en kommun att idag få sin </a:t>
            </a:r>
            <a:r>
              <a:rPr lang="sv-SE" sz="1200" kern="1200" dirty="0" err="1" smtClean="0">
                <a:solidFill>
                  <a:schemeClr val="tx1"/>
                </a:solidFill>
                <a:latin typeface="+mn-lt"/>
                <a:ea typeface="+mn-ea"/>
                <a:cs typeface="+mn-cs"/>
              </a:rPr>
              <a:t>DoU</a:t>
            </a:r>
            <a:r>
              <a:rPr lang="sv-SE" sz="1200" kern="1200" dirty="0" smtClean="0">
                <a:solidFill>
                  <a:schemeClr val="tx1"/>
                </a:solidFill>
                <a:latin typeface="+mn-lt"/>
                <a:ea typeface="+mn-ea"/>
                <a:cs typeface="+mn-cs"/>
              </a:rPr>
              <a:t> klassad som god kvalitet.</a:t>
            </a:r>
          </a:p>
          <a:p>
            <a:r>
              <a:rPr lang="sv-SE" sz="1200" kern="1200" dirty="0" smtClean="0">
                <a:solidFill>
                  <a:schemeClr val="tx1"/>
                </a:solidFill>
                <a:latin typeface="+mn-lt"/>
                <a:ea typeface="+mn-ea"/>
                <a:cs typeface="+mn-cs"/>
              </a:rPr>
              <a:t> </a:t>
            </a:r>
          </a:p>
          <a:p>
            <a:r>
              <a:rPr lang="sv-SE" sz="1200" kern="1200" dirty="0" smtClean="0">
                <a:solidFill>
                  <a:schemeClr val="tx1"/>
                </a:solidFill>
                <a:latin typeface="+mn-lt"/>
                <a:ea typeface="+mn-ea"/>
                <a:cs typeface="+mn-cs"/>
              </a:rPr>
              <a:t>Fotnot 2: De förslag till poäng och mått som anges i bild 8 är endast exempel. Efter genomförd enkät är det lättare att sätta skalan för grön, gul och röd kvalitet. Denna skala kan sedan skärpas med några års mellanrum, i stil med vad som sker inom t.ex. </a:t>
            </a:r>
            <a:r>
              <a:rPr lang="sv-SE" sz="1200" kern="1200" dirty="0" err="1" smtClean="0">
                <a:solidFill>
                  <a:schemeClr val="tx1"/>
                </a:solidFill>
                <a:latin typeface="+mn-lt"/>
                <a:ea typeface="+mn-ea"/>
                <a:cs typeface="+mn-cs"/>
              </a:rPr>
              <a:t>EuroNCAP</a:t>
            </a:r>
            <a:r>
              <a:rPr lang="sv-SE" sz="1200" kern="1200" dirty="0" smtClean="0">
                <a:solidFill>
                  <a:schemeClr val="tx1"/>
                </a:solidFill>
                <a:latin typeface="+mn-lt"/>
                <a:ea typeface="+mn-ea"/>
                <a:cs typeface="+mn-cs"/>
              </a:rPr>
              <a:t>. </a:t>
            </a:r>
          </a:p>
          <a:p>
            <a:pPr>
              <a:defRPr/>
            </a:pPr>
            <a:endParaRPr lang="sv-SE" dirty="0" smtClean="0"/>
          </a:p>
        </p:txBody>
      </p:sp>
      <p:sp>
        <p:nvSpPr>
          <p:cNvPr id="675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1DEAAF-5FAE-4F31-B883-19BC8D7BCD54}" type="slidenum">
              <a:rPr lang="sv-SE" smtClean="0"/>
              <a:pPr/>
              <a:t>9</a:t>
            </a:fld>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dirty="0"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Rectangle 26"/>
          <p:cNvSpPr>
            <a:spLocks noGrp="1" noChangeArrowheads="1"/>
          </p:cNvSpPr>
          <p:nvPr>
            <p:ph type="ftr" sz="quarter" idx="10"/>
          </p:nvPr>
        </p:nvSpPr>
        <p:spPr>
          <a:ln/>
        </p:spPr>
        <p:txBody>
          <a:bodyPr/>
          <a:lstStyle>
            <a:lvl1pPr>
              <a:defRPr/>
            </a:lvl1pPr>
          </a:lstStyle>
          <a:p>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Rectangle 26"/>
          <p:cNvSpPr>
            <a:spLocks noGrp="1" noChangeArrowheads="1"/>
          </p:cNvSpPr>
          <p:nvPr>
            <p:ph type="ftr" sz="quarter" idx="10"/>
          </p:nvPr>
        </p:nvSpPr>
        <p:spPr>
          <a:ln/>
        </p:spPr>
        <p:txBody>
          <a:bodyPr/>
          <a:lstStyle>
            <a:lvl1pPr>
              <a:defRPr/>
            </a:lvl1pPr>
          </a:lstStyle>
          <a:p>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Rectangle 26"/>
          <p:cNvSpPr>
            <a:spLocks noGrp="1" noChangeArrowheads="1"/>
          </p:cNvSpPr>
          <p:nvPr>
            <p:ph type="ftr" sz="quarter" idx="10"/>
          </p:nvPr>
        </p:nvSpPr>
        <p:spPr>
          <a:ln/>
        </p:spPr>
        <p:txBody>
          <a:bodyPr/>
          <a:lstStyle>
            <a:lvl1pPr>
              <a:defRPr/>
            </a:lvl1p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59" name="Picture 35" descr="TRAFIKVERKET_element_till_ppt-mall"/>
          <p:cNvPicPr>
            <a:picLocks noChangeAspect="1" noChangeArrowheads="1"/>
          </p:cNvPicPr>
          <p:nvPr/>
        </p:nvPicPr>
        <p:blipFill>
          <a:blip r:embed="rId3" cstate="screen"/>
          <a:srcRect l="11249" t="2519" b="10538"/>
          <a:stretch>
            <a:fillRect/>
          </a:stretch>
        </p:blipFill>
        <p:spPr bwMode="auto">
          <a:xfrm>
            <a:off x="142875" y="152400"/>
            <a:ext cx="2855913" cy="6573838"/>
          </a:xfrm>
          <a:prstGeom prst="rect">
            <a:avLst/>
          </a:prstGeom>
          <a:noFill/>
        </p:spPr>
      </p:pic>
      <p:sp>
        <p:nvSpPr>
          <p:cNvPr id="1028" name="Platshållare för rubrik 7"/>
          <p:cNvSpPr>
            <a:spLocks noGrp="1"/>
          </p:cNvSpPr>
          <p:nvPr>
            <p:ph type="title"/>
          </p:nvPr>
        </p:nvSpPr>
        <p:spPr bwMode="auto">
          <a:xfrm>
            <a:off x="285750" y="357188"/>
            <a:ext cx="2571750" cy="2725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ange rubrik</a:t>
            </a:r>
          </a:p>
        </p:txBody>
      </p:sp>
      <p:pic>
        <p:nvPicPr>
          <p:cNvPr id="1065" name="Picture 41" descr="TRAFIKVERKET_ppt"/>
          <p:cNvPicPr>
            <a:picLocks noChangeAspect="1" noChangeArrowheads="1"/>
          </p:cNvPicPr>
          <p:nvPr/>
        </p:nvPicPr>
        <p:blipFill>
          <a:blip r:embed="rId4" cstate="screen"/>
          <a:srcRect/>
          <a:stretch>
            <a:fillRect/>
          </a:stretch>
        </p:blipFill>
        <p:spPr bwMode="auto">
          <a:xfrm>
            <a:off x="3152775" y="3829050"/>
            <a:ext cx="5514975" cy="1082675"/>
          </a:xfrm>
          <a:prstGeom prst="rect">
            <a:avLst/>
          </a:prstGeom>
          <a:noFill/>
        </p:spPr>
      </p:pic>
    </p:spTree>
  </p:cSld>
  <p:clrMap bg1="lt1" tx1="dk1" bg2="lt2" tx2="dk2" accent1="accent1" accent2="accent2" accent3="accent3" accent4="accent4" accent5="accent5" accent6="accent6" hlink="hlink" folHlink="folHlink"/>
  <p:sldLayoutIdLst>
    <p:sldLayoutId id="2147483696" r:id="rId1"/>
  </p:sldLayoutIdLst>
  <p:hf hdr="0" ftr="0" dt="0"/>
  <p:txStyles>
    <p:titleStyle>
      <a:lvl1pPr algn="l" rtl="0" eaLnBrk="1" fontAlgn="base" hangingPunct="1">
        <a:spcBef>
          <a:spcPct val="0"/>
        </a:spcBef>
        <a:spcAft>
          <a:spcPct val="0"/>
        </a:spcAft>
        <a:defRPr sz="2000" b="1"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2000" b="1">
          <a:solidFill>
            <a:schemeClr val="bg1"/>
          </a:solidFill>
          <a:latin typeface="Arial" charset="0"/>
          <a:cs typeface="Arial" charset="0"/>
        </a:defRPr>
      </a:lvl2pPr>
      <a:lvl3pPr algn="l" rtl="0" eaLnBrk="1" fontAlgn="base" hangingPunct="1">
        <a:spcBef>
          <a:spcPct val="0"/>
        </a:spcBef>
        <a:spcAft>
          <a:spcPct val="0"/>
        </a:spcAft>
        <a:defRPr sz="2000" b="1">
          <a:solidFill>
            <a:schemeClr val="bg1"/>
          </a:solidFill>
          <a:latin typeface="Arial" charset="0"/>
          <a:cs typeface="Arial" charset="0"/>
        </a:defRPr>
      </a:lvl3pPr>
      <a:lvl4pPr algn="l" rtl="0" eaLnBrk="1" fontAlgn="base" hangingPunct="1">
        <a:spcBef>
          <a:spcPct val="0"/>
        </a:spcBef>
        <a:spcAft>
          <a:spcPct val="0"/>
        </a:spcAft>
        <a:defRPr sz="2000" b="1">
          <a:solidFill>
            <a:schemeClr val="bg1"/>
          </a:solidFill>
          <a:latin typeface="Arial" charset="0"/>
          <a:cs typeface="Arial" charset="0"/>
        </a:defRPr>
      </a:lvl4pPr>
      <a:lvl5pPr algn="l" rtl="0" eaLnBrk="1" fontAlgn="base" hangingPunct="1">
        <a:spcBef>
          <a:spcPct val="0"/>
        </a:spcBef>
        <a:spcAft>
          <a:spcPct val="0"/>
        </a:spcAft>
        <a:defRPr sz="2000" b="1">
          <a:solidFill>
            <a:schemeClr val="bg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71" name="Picture 23" descr="bottenstrip_rod_toning ljustillmork"/>
          <p:cNvPicPr>
            <a:picLocks noChangeAspect="1" noChangeArrowheads="1"/>
          </p:cNvPicPr>
          <p:nvPr/>
        </p:nvPicPr>
        <p:blipFill>
          <a:blip r:embed="rId5" cstate="screen"/>
          <a:srcRect l="3429" r="2547"/>
          <a:stretch>
            <a:fillRect/>
          </a:stretch>
        </p:blipFill>
        <p:spPr bwMode="auto">
          <a:xfrm>
            <a:off x="0" y="6169025"/>
            <a:ext cx="9144000" cy="698500"/>
          </a:xfrm>
          <a:prstGeom prst="rect">
            <a:avLst/>
          </a:prstGeom>
          <a:noFill/>
        </p:spPr>
      </p:pic>
      <p:sp>
        <p:nvSpPr>
          <p:cNvPr id="2050" name="Platshållare för rubrik 1"/>
          <p:cNvSpPr>
            <a:spLocks noGrp="1"/>
          </p:cNvSpPr>
          <p:nvPr>
            <p:ph type="title"/>
          </p:nvPr>
        </p:nvSpPr>
        <p:spPr bwMode="auto">
          <a:xfrm>
            <a:off x="457200" y="4143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2051" name="Platshållare för text 2"/>
          <p:cNvSpPr>
            <a:spLocks noGrp="1"/>
          </p:cNvSpPr>
          <p:nvPr>
            <p:ph type="body" idx="1"/>
          </p:nvPr>
        </p:nvSpPr>
        <p:spPr bwMode="auto">
          <a:xfrm>
            <a:off x="457200" y="1711325"/>
            <a:ext cx="8229600" cy="4310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7" name="textruta 6"/>
          <p:cNvSpPr txBox="1"/>
          <p:nvPr/>
        </p:nvSpPr>
        <p:spPr>
          <a:xfrm>
            <a:off x="288925" y="6448425"/>
            <a:ext cx="428625" cy="215900"/>
          </a:xfrm>
          <a:prstGeom prst="rect">
            <a:avLst/>
          </a:prstGeom>
          <a:noFill/>
        </p:spPr>
        <p:txBody>
          <a:bodyPr>
            <a:spAutoFit/>
          </a:bodyPr>
          <a:lstStyle/>
          <a:p>
            <a:pPr>
              <a:defRPr/>
            </a:pPr>
            <a:fld id="{A94A0F64-71CD-4FAB-87A0-B95B5623A057}" type="slidenum">
              <a:rPr lang="sv-SE" sz="800">
                <a:solidFill>
                  <a:schemeClr val="bg1"/>
                </a:solidFill>
              </a:rPr>
              <a:pPr>
                <a:defRPr/>
              </a:pPr>
              <a:t>‹#›</a:t>
            </a:fld>
            <a:endParaRPr lang="sv-SE" sz="800" dirty="0">
              <a:solidFill>
                <a:schemeClr val="bg1"/>
              </a:solidFill>
            </a:endParaRPr>
          </a:p>
        </p:txBody>
      </p:sp>
      <p:sp>
        <p:nvSpPr>
          <p:cNvPr id="8" name="textruta 7"/>
          <p:cNvSpPr txBox="1"/>
          <p:nvPr/>
        </p:nvSpPr>
        <p:spPr>
          <a:xfrm>
            <a:off x="555625" y="6448425"/>
            <a:ext cx="750888" cy="215900"/>
          </a:xfrm>
          <a:prstGeom prst="rect">
            <a:avLst/>
          </a:prstGeom>
          <a:noFill/>
        </p:spPr>
        <p:txBody>
          <a:bodyPr>
            <a:spAutoFit/>
          </a:bodyPr>
          <a:lstStyle/>
          <a:p>
            <a:pPr>
              <a:defRPr/>
            </a:pPr>
            <a:fld id="{077D8C2F-A12E-42C7-9D8C-6FAF3C5D08E3}" type="datetime1">
              <a:rPr lang="sv-SE" sz="800">
                <a:solidFill>
                  <a:schemeClr val="bg1"/>
                </a:solidFill>
              </a:rPr>
              <a:pPr>
                <a:defRPr/>
              </a:pPr>
              <a:t>2013-04-24</a:t>
            </a:fld>
            <a:endParaRPr lang="sv-SE" sz="800" dirty="0">
              <a:solidFill>
                <a:schemeClr val="bg1"/>
              </a:solidFill>
            </a:endParaRPr>
          </a:p>
        </p:txBody>
      </p:sp>
      <p:sp>
        <p:nvSpPr>
          <p:cNvPr id="2074" name="Rectangle 26"/>
          <p:cNvSpPr>
            <a:spLocks noGrp="1" noChangeArrowheads="1"/>
          </p:cNvSpPr>
          <p:nvPr>
            <p:ph type="ftr" sz="quarter" idx="3"/>
          </p:nvPr>
        </p:nvSpPr>
        <p:spPr bwMode="auto">
          <a:xfrm>
            <a:off x="3336925" y="6423025"/>
            <a:ext cx="2895600"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solidFill>
                  <a:schemeClr val="bg1"/>
                </a:solidFill>
              </a:defRPr>
            </a:lvl1pPr>
          </a:lstStyle>
          <a:p>
            <a:endParaRPr lang="sv-SE"/>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Lst>
  <p:hf hdr="0" ftr="0" dt="0"/>
  <p:txStyles>
    <p:titleStyle>
      <a:lvl1pPr algn="l"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ubrik 1"/>
          <p:cNvSpPr>
            <a:spLocks noGrp="1"/>
          </p:cNvSpPr>
          <p:nvPr>
            <p:ph type="title" idx="4294967295"/>
          </p:nvPr>
        </p:nvSpPr>
        <p:spPr>
          <a:xfrm>
            <a:off x="285750" y="357188"/>
            <a:ext cx="2571750" cy="6275624"/>
          </a:xfrm>
        </p:spPr>
        <p:txBody>
          <a:bodyPr/>
          <a:lstStyle/>
          <a:p>
            <a:r>
              <a:rPr lang="sv-SE" dirty="0" smtClean="0">
                <a:latin typeface="Arial" charset="0"/>
                <a:cs typeface="Arial" charset="0"/>
              </a:rPr>
              <a:t>Indikator  9 och10 </a:t>
            </a:r>
            <a:br>
              <a:rPr lang="sv-SE" dirty="0" smtClean="0">
                <a:latin typeface="Arial" charset="0"/>
                <a:cs typeface="Arial" charset="0"/>
              </a:rPr>
            </a:br>
            <a:r>
              <a:rPr lang="sv-SE" dirty="0" smtClean="0">
                <a:latin typeface="Arial" charset="0"/>
                <a:cs typeface="Arial" charset="0"/>
              </a:rPr>
              <a:t>Säkra GCM-passager och</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Drift och underhåll av GCM-vägar</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2013-04-16</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dirty="0" smtClean="0">
                <a:latin typeface="Arial" charset="0"/>
                <a:cs typeface="Arial" charset="0"/>
              </a:rPr>
              <a:t/>
            </a:r>
            <a:br>
              <a:rPr lang="sv-SE" dirty="0" smtClean="0">
                <a:latin typeface="Arial" charset="0"/>
                <a:cs typeface="Arial" charset="0"/>
              </a:rPr>
            </a:br>
            <a:r>
              <a:rPr lang="sv-SE" sz="1600" dirty="0" smtClean="0">
                <a:latin typeface="Arial" charset="0"/>
                <a:cs typeface="Arial" charset="0"/>
              </a:rPr>
              <a:t>Ylva Berg</a:t>
            </a:r>
            <a:br>
              <a:rPr lang="sv-SE" sz="1600" dirty="0" smtClean="0">
                <a:latin typeface="Arial" charset="0"/>
                <a:cs typeface="Arial" charset="0"/>
              </a:rPr>
            </a:br>
            <a:r>
              <a:rPr lang="sv-SE" sz="1600" dirty="0" smtClean="0">
                <a:latin typeface="Arial" charset="0"/>
                <a:cs typeface="Arial" charset="0"/>
              </a:rPr>
              <a:t>Trafikverket</a:t>
            </a:r>
          </a:p>
        </p:txBody>
      </p:sp>
      <p:pic>
        <p:nvPicPr>
          <p:cNvPr id="11" name="Bildobjekt 10" descr="58477-fun-with-bike.jpg"/>
          <p:cNvPicPr>
            <a:picLocks noChangeAspect="1"/>
          </p:cNvPicPr>
          <p:nvPr/>
        </p:nvPicPr>
        <p:blipFill>
          <a:blip r:embed="rId3" cstate="screen"/>
          <a:srcRect/>
          <a:stretch>
            <a:fillRect/>
          </a:stretch>
        </p:blipFill>
        <p:spPr>
          <a:xfrm>
            <a:off x="3145536" y="153619"/>
            <a:ext cx="5844845" cy="3240634"/>
          </a:xfrm>
          <a:prstGeom prst="rect">
            <a:avLst/>
          </a:prstGeom>
        </p:spPr>
      </p:pic>
      <p:pic>
        <p:nvPicPr>
          <p:cNvPr id="13" name="Bildobjekt 12" descr="20479.jpg"/>
          <p:cNvPicPr>
            <a:picLocks noChangeAspect="1"/>
          </p:cNvPicPr>
          <p:nvPr/>
        </p:nvPicPr>
        <p:blipFill>
          <a:blip r:embed="rId4" cstate="print"/>
          <a:srcRect/>
          <a:stretch>
            <a:fillRect/>
          </a:stretch>
        </p:blipFill>
        <p:spPr>
          <a:xfrm>
            <a:off x="7106198" y="5437727"/>
            <a:ext cx="1917221" cy="1289803"/>
          </a:xfrm>
          <a:prstGeom prst="rect">
            <a:avLst/>
          </a:prstGeom>
        </p:spPr>
      </p:pic>
      <p:pic>
        <p:nvPicPr>
          <p:cNvPr id="15" name="Bildobjekt 5" descr="003886.jpg"/>
          <p:cNvPicPr>
            <a:picLocks noChangeAspect="1"/>
          </p:cNvPicPr>
          <p:nvPr/>
        </p:nvPicPr>
        <p:blipFill>
          <a:blip r:embed="rId5" cstate="print"/>
          <a:srcRect l="692"/>
          <a:stretch>
            <a:fillRect/>
          </a:stretch>
        </p:blipFill>
        <p:spPr bwMode="auto">
          <a:xfrm>
            <a:off x="3137651" y="5430310"/>
            <a:ext cx="1883133" cy="1295866"/>
          </a:xfrm>
          <a:prstGeom prst="rect">
            <a:avLst/>
          </a:prstGeom>
          <a:noFill/>
          <a:ln w="9525">
            <a:noFill/>
            <a:miter lim="800000"/>
            <a:headEnd/>
            <a:tailEnd/>
          </a:ln>
        </p:spPr>
      </p:pic>
      <p:pic>
        <p:nvPicPr>
          <p:cNvPr id="8" name="Bildobjekt 7" descr="1329392-i-farten.jpg"/>
          <p:cNvPicPr>
            <a:picLocks noChangeAspect="1"/>
          </p:cNvPicPr>
          <p:nvPr/>
        </p:nvPicPr>
        <p:blipFill>
          <a:blip r:embed="rId6" cstate="screen"/>
          <a:srcRect/>
          <a:stretch>
            <a:fillRect/>
          </a:stretch>
        </p:blipFill>
        <p:spPr>
          <a:xfrm>
            <a:off x="5071562" y="5424984"/>
            <a:ext cx="1977506" cy="13170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descr="Bildarkivet_5AB7.jpg"/>
          <p:cNvPicPr>
            <a:picLocks noGrp="1" noChangeAspect="1"/>
          </p:cNvPicPr>
          <p:nvPr>
            <p:ph idx="1"/>
          </p:nvPr>
        </p:nvPicPr>
        <p:blipFill>
          <a:blip r:embed="rId3" cstate="print"/>
          <a:stretch>
            <a:fillRect/>
          </a:stretch>
        </p:blipFill>
        <p:spPr>
          <a:xfrm>
            <a:off x="7221600" y="3307797"/>
            <a:ext cx="1922400" cy="2875298"/>
          </a:xfrm>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26628"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
        <p:nvSpPr>
          <p:cNvPr id="6" name="Rubrik 1"/>
          <p:cNvSpPr>
            <a:spLocks noGrp="1"/>
          </p:cNvSpPr>
          <p:nvPr>
            <p:ph type="title"/>
          </p:nvPr>
        </p:nvSpPr>
        <p:spPr>
          <a:xfrm>
            <a:off x="506413" y="108371"/>
            <a:ext cx="6476278" cy="1143000"/>
          </a:xfrm>
        </p:spPr>
        <p:txBody>
          <a:bodyPr/>
          <a:lstStyle/>
          <a:p>
            <a:r>
              <a:rPr lang="sv-SE" b="1" dirty="0" smtClean="0">
                <a:latin typeface="Arial" charset="0"/>
                <a:cs typeface="Arial" charset="0"/>
              </a:rPr>
              <a:t>Indikator 10: Drift och underhåll av GCM-vägar – idéutkast till mått 3(</a:t>
            </a:r>
            <a:r>
              <a:rPr lang="sv-SE" b="1" dirty="0" err="1" smtClean="0">
                <a:latin typeface="Arial" charset="0"/>
                <a:cs typeface="Arial" charset="0"/>
              </a:rPr>
              <a:t>3</a:t>
            </a:r>
            <a:r>
              <a:rPr lang="sv-SE" b="1" dirty="0" smtClean="0">
                <a:latin typeface="Arial" charset="0"/>
                <a:cs typeface="Arial" charset="0"/>
              </a:rPr>
              <a:t>)</a:t>
            </a:r>
          </a:p>
        </p:txBody>
      </p:sp>
      <p:sp>
        <p:nvSpPr>
          <p:cNvPr id="7" name="Rectangle 3"/>
          <p:cNvSpPr txBox="1">
            <a:spLocks/>
          </p:cNvSpPr>
          <p:nvPr/>
        </p:nvSpPr>
        <p:spPr>
          <a:xfrm>
            <a:off x="141387" y="1164863"/>
            <a:ext cx="7014325" cy="5222290"/>
          </a:xfrm>
          <a:prstGeom prst="rect">
            <a:avLst/>
          </a:prstGeom>
        </p:spPr>
        <p:txBody>
          <a:bodyPr/>
          <a:lstStyle/>
          <a:p>
            <a:pPr marL="342900" indent="-342900" eaLnBrk="0" hangingPunct="0">
              <a:spcBef>
                <a:spcPct val="20000"/>
              </a:spcBef>
              <a:defRPr/>
            </a:pPr>
            <a:r>
              <a:rPr kumimoji="0" lang="sv-SE" sz="1400" b="0" i="0" u="none" strike="noStrike" kern="1200" cap="none" spc="0" normalizeH="0" baseline="0" noProof="0" dirty="0" smtClean="0">
                <a:ln>
                  <a:noFill/>
                </a:ln>
                <a:solidFill>
                  <a:schemeClr val="tx1"/>
                </a:solidFill>
                <a:effectLst/>
                <a:uLnTx/>
                <a:uFillTx/>
                <a:latin typeface="Arial" charset="0"/>
                <a:ea typeface="+mn-ea"/>
                <a:cs typeface="Arial" charset="0"/>
              </a:rPr>
              <a:t>	</a:t>
            </a:r>
            <a:endParaRPr kumimoji="0" lang="sv-SE" sz="1400" b="0" i="0" u="none" strike="noStrike" kern="1200" cap="none" spc="0" normalizeH="0" noProof="0" dirty="0" smtClean="0">
              <a:ln>
                <a:noFill/>
              </a:ln>
              <a:solidFill>
                <a:schemeClr val="tx1"/>
              </a:solidFill>
              <a:effectLst/>
              <a:uLnTx/>
              <a:uFillTx/>
              <a:latin typeface="Arial" charset="0"/>
              <a:ea typeface="+mn-ea"/>
              <a:cs typeface="Arial" charset="0"/>
            </a:endParaRPr>
          </a:p>
          <a:p>
            <a:pPr marL="342900" indent="-342900" eaLnBrk="0" hangingPunct="0">
              <a:spcBef>
                <a:spcPct val="20000"/>
              </a:spcBef>
              <a:defRPr/>
            </a:pPr>
            <a:r>
              <a:rPr lang="sv-SE" sz="1400" i="1" dirty="0" smtClean="0">
                <a:cs typeface="Arial" charset="0"/>
              </a:rPr>
              <a:t>	</a:t>
            </a:r>
            <a:r>
              <a:rPr lang="sv-SE" sz="1200" b="1" dirty="0" smtClean="0">
                <a:cs typeface="Arial" charset="0"/>
              </a:rPr>
              <a:t>Vinterväghållning – Inventering (enkät) av parametrar för säkerhet</a:t>
            </a:r>
            <a:endParaRPr kumimoji="0" lang="sv-SE" sz="1200" b="1"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438150" eaLnBrk="0" hangingPunct="0">
              <a:spcBef>
                <a:spcPct val="20000"/>
              </a:spcBef>
              <a:tabLst>
                <a:tab pos="1978025" algn="l"/>
              </a:tabLst>
              <a:defRPr/>
            </a:pPr>
            <a:r>
              <a:rPr lang="sv-SE" sz="1200" dirty="0" smtClean="0">
                <a:cs typeface="Arial" charset="0"/>
              </a:rPr>
              <a:t>Startkriterium, snö: 	X cm snödjup </a:t>
            </a:r>
          </a:p>
          <a:p>
            <a:pPr marL="800100" lvl="1" indent="-438150" eaLnBrk="0" hangingPunct="0">
              <a:spcBef>
                <a:spcPct val="20000"/>
              </a:spcBef>
              <a:tabLst>
                <a:tab pos="1978025" algn="l"/>
              </a:tabLst>
              <a:defRPr/>
            </a:pPr>
            <a:r>
              <a:rPr lang="sv-SE" sz="1200" dirty="0" smtClean="0">
                <a:cs typeface="Arial" charset="0"/>
              </a:rPr>
              <a:t>Färdigställande, snö: 	Inom X timmar</a:t>
            </a:r>
          </a:p>
          <a:p>
            <a:pPr marL="800100" lvl="1" indent="-438150" eaLnBrk="0" hangingPunct="0">
              <a:spcBef>
                <a:spcPct val="20000"/>
              </a:spcBef>
              <a:tabLst>
                <a:tab pos="1978025" algn="l"/>
              </a:tabLst>
              <a:defRPr/>
            </a:pPr>
            <a:r>
              <a:rPr lang="sv-SE" sz="1200" dirty="0" smtClean="0">
                <a:cs typeface="Arial" charset="0"/>
              </a:rPr>
              <a:t>Startkriterium, halka:  	Vid konstaterad halka eller risk för halka</a:t>
            </a:r>
          </a:p>
          <a:p>
            <a:pPr marL="800100" lvl="1" indent="-438150" eaLnBrk="0" hangingPunct="0">
              <a:spcBef>
                <a:spcPct val="20000"/>
              </a:spcBef>
              <a:tabLst>
                <a:tab pos="1978025" algn="l"/>
              </a:tabLst>
              <a:defRPr/>
            </a:pPr>
            <a:r>
              <a:rPr lang="sv-SE" sz="1200" dirty="0" smtClean="0">
                <a:cs typeface="Arial" charset="0"/>
              </a:rPr>
              <a:t>Färdigställande, halka:	Senast kl. X  </a:t>
            </a:r>
          </a:p>
          <a:p>
            <a:pPr marL="800100" lvl="1" indent="-438150" eaLnBrk="0" hangingPunct="0">
              <a:spcBef>
                <a:spcPct val="20000"/>
              </a:spcBef>
              <a:tabLst>
                <a:tab pos="1978025" algn="l"/>
              </a:tabLst>
              <a:defRPr/>
            </a:pPr>
            <a:r>
              <a:rPr lang="sv-SE" sz="1200" dirty="0" smtClean="0">
                <a:cs typeface="Arial" charset="0"/>
              </a:rPr>
              <a:t>Väderomslag: 	Särskild utbildning och beredskap för riktade åtgärder vid väderomslag 	som ökar säkerhetsriskerna</a:t>
            </a:r>
          </a:p>
          <a:p>
            <a:pPr marL="800100" lvl="1" indent="-438150" eaLnBrk="0" hangingPunct="0">
              <a:spcBef>
                <a:spcPct val="20000"/>
              </a:spcBef>
              <a:tabLst>
                <a:tab pos="1978025" algn="l"/>
              </a:tabLst>
              <a:defRPr/>
            </a:pPr>
            <a:r>
              <a:rPr lang="sv-SE" sz="1200" dirty="0" smtClean="0">
                <a:cs typeface="Arial" charset="0"/>
              </a:rPr>
              <a:t>Punktåtgärder: 	Särskild kontroll och beredskap för riktade åtgärder på utpekade platser 	med förhöjd risk för halkolyckor </a:t>
            </a:r>
          </a:p>
          <a:p>
            <a:pPr marL="800100" lvl="1" indent="-438150" eaLnBrk="0" hangingPunct="0">
              <a:spcBef>
                <a:spcPct val="20000"/>
              </a:spcBef>
              <a:tabLst>
                <a:tab pos="1978025" algn="l"/>
              </a:tabLst>
              <a:defRPr/>
            </a:pPr>
            <a:r>
              <a:rPr lang="sv-SE" sz="1200" dirty="0" smtClean="0">
                <a:cs typeface="Arial" charset="0"/>
              </a:rPr>
              <a:t>Sandupptagning:	”Grovsopning” sker inom X veckor efter barmark under vinter/vår</a:t>
            </a:r>
          </a:p>
          <a:p>
            <a:pPr marL="800100" lvl="1" indent="-438150" eaLnBrk="0" hangingPunct="0">
              <a:spcBef>
                <a:spcPct val="20000"/>
              </a:spcBef>
              <a:tabLst>
                <a:tab pos="1978025" algn="l"/>
              </a:tabLst>
              <a:defRPr/>
            </a:pPr>
            <a:r>
              <a:rPr lang="sv-SE" sz="1200" dirty="0" smtClean="0">
                <a:cs typeface="Arial" charset="0"/>
              </a:rPr>
              <a:t>Övriga cykelvägar:	Snöröjs och halkbekämpas före eller i samband med bilvägnätet </a:t>
            </a:r>
          </a:p>
          <a:p>
            <a:pPr marL="800100" lvl="1" indent="-438150" eaLnBrk="0" hangingPunct="0">
              <a:spcBef>
                <a:spcPct val="20000"/>
              </a:spcBef>
              <a:tabLst>
                <a:tab pos="1978025" algn="l"/>
              </a:tabLst>
              <a:defRPr/>
            </a:pPr>
            <a:r>
              <a:rPr kumimoji="0" lang="sv-SE" sz="1200" b="0" i="0" u="none" strike="noStrike" kern="1200" cap="none" spc="0" normalizeH="0" noProof="0" dirty="0" smtClean="0">
                <a:ln>
                  <a:noFill/>
                </a:ln>
                <a:solidFill>
                  <a:schemeClr val="tx1"/>
                </a:solidFill>
                <a:effectLst/>
                <a:uLnTx/>
                <a:uFillTx/>
                <a:latin typeface="Arial" charset="0"/>
                <a:ea typeface="+mn-ea"/>
                <a:cs typeface="Arial" charset="0"/>
              </a:rPr>
              <a:t>Uppföljning av krav:	Egenkontroll sker utifrån gällande krav och driftmöten sker med 	beställaren minst X ggr/månad vid period med snö och halka</a:t>
            </a:r>
          </a:p>
          <a:p>
            <a:pPr marL="800100" lvl="1" indent="-438150" eaLnBrk="0" hangingPunct="0">
              <a:spcBef>
                <a:spcPct val="20000"/>
              </a:spcBef>
              <a:tabLst>
                <a:tab pos="1978025" algn="l"/>
              </a:tabLst>
              <a:defRPr/>
            </a:pPr>
            <a:endParaRPr kumimoji="0" lang="sv-SE" sz="1200" b="1"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438150" eaLnBrk="0" hangingPunct="0">
              <a:spcBef>
                <a:spcPct val="20000"/>
              </a:spcBef>
              <a:tabLst>
                <a:tab pos="1978025" algn="l"/>
              </a:tabLst>
              <a:defRPr/>
            </a:pPr>
            <a:r>
              <a:rPr kumimoji="0" lang="sv-SE" sz="1200" b="1" i="0" u="none" strike="noStrike" kern="1200" cap="none" spc="0" normalizeH="0" noProof="0" dirty="0" smtClean="0">
                <a:ln>
                  <a:noFill/>
                </a:ln>
                <a:solidFill>
                  <a:schemeClr val="tx1"/>
                </a:solidFill>
                <a:effectLst/>
                <a:uLnTx/>
                <a:uFillTx/>
                <a:latin typeface="Arial" charset="0"/>
                <a:ea typeface="+mn-ea"/>
                <a:cs typeface="Arial" charset="0"/>
              </a:rPr>
              <a:t>Barmarksunderhåll – Inventering (enkät) av parametrar för säkerhet</a:t>
            </a:r>
          </a:p>
          <a:p>
            <a:pPr marL="800100" lvl="1" indent="-438150" eaLnBrk="0" hangingPunct="0">
              <a:spcBef>
                <a:spcPct val="20000"/>
              </a:spcBef>
              <a:tabLst>
                <a:tab pos="1978025" algn="l"/>
              </a:tabLst>
              <a:defRPr/>
            </a:pPr>
            <a:r>
              <a:rPr lang="sv-SE" sz="1200" dirty="0" smtClean="0">
                <a:cs typeface="Arial" charset="0"/>
              </a:rPr>
              <a:t>Startkriterium, hål: 	X cm djup på hål, sprickor och andra ojämnheter</a:t>
            </a:r>
          </a:p>
          <a:p>
            <a:pPr marL="800100" lvl="1" indent="-438150" eaLnBrk="0" hangingPunct="0">
              <a:spcBef>
                <a:spcPct val="20000"/>
              </a:spcBef>
              <a:tabLst>
                <a:tab pos="1978025" algn="l"/>
              </a:tabLst>
              <a:defRPr/>
            </a:pPr>
            <a:r>
              <a:rPr lang="sv-SE" sz="1200" dirty="0" smtClean="0">
                <a:cs typeface="Arial" charset="0"/>
              </a:rPr>
              <a:t>Färdigställande, hål: 	Inom X dygn från felanmälan</a:t>
            </a:r>
          </a:p>
          <a:p>
            <a:pPr marL="800100" lvl="1" indent="-438150" eaLnBrk="0" hangingPunct="0">
              <a:spcBef>
                <a:spcPct val="20000"/>
              </a:spcBef>
              <a:tabLst>
                <a:tab pos="1978025" algn="l"/>
              </a:tabLst>
              <a:defRPr/>
            </a:pPr>
            <a:r>
              <a:rPr lang="sv-SE" sz="1200" dirty="0" smtClean="0">
                <a:cs typeface="Arial" charset="0"/>
              </a:rPr>
              <a:t>Lövupptagning:	Lövsopning sker med vid risk för lövhalka</a:t>
            </a:r>
          </a:p>
          <a:p>
            <a:pPr marL="800100" lvl="1" indent="-438150" eaLnBrk="0" hangingPunct="0">
              <a:spcBef>
                <a:spcPct val="20000"/>
              </a:spcBef>
              <a:tabLst>
                <a:tab pos="1978025" algn="l"/>
              </a:tabLst>
              <a:defRPr/>
            </a:pPr>
            <a:r>
              <a:rPr lang="sv-SE" sz="1200" dirty="0" smtClean="0">
                <a:cs typeface="Arial" charset="0"/>
              </a:rPr>
              <a:t>Besiktning:	Okulär besiktning med avseende på hål, sprickor och ojämnheter sker i 	början av barmarksperioden och därefter minst X gånger under året </a:t>
            </a:r>
          </a:p>
          <a:p>
            <a:pPr marL="800100" lvl="1" indent="-438150" eaLnBrk="0" hangingPunct="0">
              <a:spcBef>
                <a:spcPct val="20000"/>
              </a:spcBef>
              <a:tabLst>
                <a:tab pos="1978025" algn="l"/>
              </a:tabLst>
              <a:defRPr/>
            </a:pPr>
            <a:r>
              <a:rPr lang="sv-SE" sz="1200" dirty="0" smtClean="0">
                <a:cs typeface="Arial" charset="0"/>
              </a:rPr>
              <a:t>Uppföljning av krav: 	Egenkontroll sker utifrån gällande krav och avstämning med beställare</a:t>
            </a:r>
          </a:p>
          <a:p>
            <a:pPr marL="800100" lvl="1" indent="-342900" eaLnBrk="0" hangingPunct="0">
              <a:spcBef>
                <a:spcPct val="20000"/>
              </a:spcBef>
              <a:tabLst>
                <a:tab pos="1978025" algn="l"/>
              </a:tabLst>
              <a:defRPr/>
            </a:pPr>
            <a:endParaRPr kumimoji="0" lang="sv-SE" sz="1200"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tabLst>
                <a:tab pos="1978025" algn="l"/>
              </a:tabLst>
              <a:defRPr/>
            </a:pPr>
            <a:endParaRPr kumimoji="0" lang="sv-SE" sz="1600"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tabLst>
                <a:tab pos="1978025" algn="l"/>
              </a:tabLst>
              <a:defRPr/>
            </a:pPr>
            <a:endParaRPr lang="sv-SE" sz="1600" baseline="0" dirty="0" smtClean="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p:cNvSpPr>
          <p:nvPr/>
        </p:nvSpPr>
        <p:spPr>
          <a:xfrm>
            <a:off x="385947" y="1410527"/>
            <a:ext cx="6715496" cy="5222290"/>
          </a:xfrm>
          <a:prstGeom prst="rect">
            <a:avLst/>
          </a:prstGeom>
        </p:spPr>
        <p:txBody>
          <a:bodyPr/>
          <a:lstStyle/>
          <a:p>
            <a:endParaRPr lang="sv-SE" sz="1400" dirty="0" smtClean="0"/>
          </a:p>
          <a:p>
            <a:pPr marL="800100" lvl="1" indent="-342900" eaLnBrk="0" hangingPunct="0">
              <a:spcBef>
                <a:spcPct val="20000"/>
              </a:spcBef>
              <a:defRPr/>
            </a:pPr>
            <a:endParaRPr lang="sv-SE" baseline="0" dirty="0" smtClean="0">
              <a:cs typeface="Arial" charset="0"/>
            </a:endParaRPr>
          </a:p>
        </p:txBody>
      </p:sp>
      <p:pic>
        <p:nvPicPr>
          <p:cNvPr id="1027" name="Picture 3"/>
          <p:cNvPicPr>
            <a:picLocks noChangeAspect="1" noChangeArrowheads="1"/>
          </p:cNvPicPr>
          <p:nvPr/>
        </p:nvPicPr>
        <p:blipFill>
          <a:blip r:embed="rId3" cstate="print"/>
          <a:srcRect/>
          <a:stretch>
            <a:fillRect/>
          </a:stretch>
        </p:blipFill>
        <p:spPr bwMode="auto">
          <a:xfrm>
            <a:off x="382772" y="0"/>
            <a:ext cx="6007395" cy="60758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Vad är viktigt inför 2014?</a:t>
            </a:r>
            <a:endParaRPr lang="sv-SE" b="1"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507262" y="1711325"/>
            <a:ext cx="6129475" cy="43100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descr="Bildarkivet_5AB7.jpg"/>
          <p:cNvPicPr>
            <a:picLocks noGrp="1" noChangeAspect="1"/>
          </p:cNvPicPr>
          <p:nvPr>
            <p:ph idx="1"/>
          </p:nvPr>
        </p:nvPicPr>
        <p:blipFill>
          <a:blip r:embed="rId3" cstate="print"/>
          <a:stretch>
            <a:fillRect/>
          </a:stretch>
        </p:blipFill>
        <p:spPr>
          <a:xfrm>
            <a:off x="7221600" y="3307797"/>
            <a:ext cx="1922400" cy="2875298"/>
          </a:xfrm>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26628"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
        <p:nvSpPr>
          <p:cNvPr id="6" name="Rubrik 1"/>
          <p:cNvSpPr>
            <a:spLocks noGrp="1"/>
          </p:cNvSpPr>
          <p:nvPr>
            <p:ph type="title"/>
          </p:nvPr>
        </p:nvSpPr>
        <p:spPr>
          <a:xfrm>
            <a:off x="506413" y="108371"/>
            <a:ext cx="6476278" cy="1143000"/>
          </a:xfrm>
        </p:spPr>
        <p:txBody>
          <a:bodyPr/>
          <a:lstStyle/>
          <a:p>
            <a:r>
              <a:rPr lang="sv-SE" b="1" dirty="0" smtClean="0">
                <a:latin typeface="Arial" charset="0"/>
                <a:cs typeface="Arial" charset="0"/>
              </a:rPr>
              <a:t>Indikator 9: Säkra gång-, cykel och mopedpassager</a:t>
            </a:r>
          </a:p>
        </p:txBody>
      </p:sp>
      <p:sp>
        <p:nvSpPr>
          <p:cNvPr id="7" name="Rectangle 3"/>
          <p:cNvSpPr txBox="1">
            <a:spLocks/>
          </p:cNvSpPr>
          <p:nvPr/>
        </p:nvSpPr>
        <p:spPr>
          <a:xfrm>
            <a:off x="385947" y="1410527"/>
            <a:ext cx="6715496" cy="5222290"/>
          </a:xfrm>
          <a:prstGeom prst="rect">
            <a:avLst/>
          </a:prstGeom>
        </p:spPr>
        <p:txBody>
          <a:bodyPr/>
          <a:lstStyle/>
          <a:p>
            <a:endParaRPr lang="sv-SE" sz="1400" dirty="0" smtClean="0"/>
          </a:p>
          <a:p>
            <a:endParaRPr lang="sv-SE" sz="1400" dirty="0" smtClean="0"/>
          </a:p>
          <a:p>
            <a:endParaRPr lang="sv-SE" dirty="0" smtClean="0"/>
          </a:p>
          <a:p>
            <a:endParaRPr lang="sv-SE" dirty="0" smtClean="0"/>
          </a:p>
          <a:p>
            <a:r>
              <a:rPr lang="sv-SE" dirty="0" smtClean="0"/>
              <a:t>Översyn av kriterier</a:t>
            </a:r>
          </a:p>
          <a:p>
            <a:endParaRPr lang="sv-SE" dirty="0" smtClean="0"/>
          </a:p>
          <a:p>
            <a:r>
              <a:rPr lang="sv-SE" dirty="0" smtClean="0"/>
              <a:t>Uppdatering av handledning</a:t>
            </a:r>
          </a:p>
          <a:p>
            <a:endParaRPr kumimoji="0" lang="sv-SE" b="0" i="0" u="none" strike="noStrike" kern="1200" cap="none" spc="0" normalizeH="0" noProof="0" dirty="0" smtClean="0">
              <a:ln>
                <a:noFill/>
              </a:ln>
              <a:solidFill>
                <a:schemeClr val="tx1"/>
              </a:solidFill>
              <a:effectLst/>
              <a:uLnTx/>
              <a:uFillTx/>
              <a:latin typeface="Arial" charset="0"/>
              <a:ea typeface="+mn-ea"/>
              <a:cs typeface="Arial" charset="0"/>
            </a:endParaRPr>
          </a:p>
          <a:p>
            <a:r>
              <a:rPr lang="sv-SE" dirty="0" smtClean="0">
                <a:cs typeface="Arial" charset="0"/>
              </a:rPr>
              <a:t>Uttagsmöjligheter direkt från NVDB Webb</a:t>
            </a:r>
          </a:p>
          <a:p>
            <a:endParaRPr lang="sv-SE" dirty="0" smtClean="0">
              <a:cs typeface="Arial" charset="0"/>
            </a:endParaRPr>
          </a:p>
          <a:p>
            <a:r>
              <a:rPr lang="sv-SE" dirty="0" smtClean="0">
                <a:cs typeface="Arial" charset="0"/>
              </a:rPr>
              <a:t>Information sprids från och med 24 april (Resultatkonferensen)</a:t>
            </a:r>
          </a:p>
          <a:p>
            <a:endParaRPr lang="sv-SE" dirty="0" smtClean="0">
              <a:cs typeface="Arial" charset="0"/>
            </a:endParaRPr>
          </a:p>
          <a:p>
            <a:r>
              <a:rPr lang="sv-SE" dirty="0" smtClean="0">
                <a:cs typeface="Arial" charset="0"/>
              </a:rPr>
              <a:t>Möjlighet att få hjälp med inventering via NTF</a:t>
            </a:r>
          </a:p>
          <a:p>
            <a:endParaRPr kumimoji="0" lang="sv-SE" b="0" i="0" u="none" strike="noStrike" kern="1200" cap="none" spc="0" normalizeH="0" noProof="0" dirty="0" smtClean="0">
              <a:ln>
                <a:noFill/>
              </a:ln>
              <a:solidFill>
                <a:schemeClr val="tx1"/>
              </a:solidFill>
              <a:effectLst/>
              <a:uLnTx/>
              <a:uFillTx/>
              <a:latin typeface="Arial" charset="0"/>
              <a:ea typeface="+mn-ea"/>
              <a:cs typeface="Arial" charset="0"/>
            </a:endParaRPr>
          </a:p>
          <a:p>
            <a:endParaRPr kumimoji="0" lang="sv-SE"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defRPr/>
            </a:pPr>
            <a:endParaRPr lang="sv-SE" baseline="0" dirty="0"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ubrik 1"/>
          <p:cNvSpPr>
            <a:spLocks noGrp="1"/>
          </p:cNvSpPr>
          <p:nvPr>
            <p:ph type="title"/>
          </p:nvPr>
        </p:nvSpPr>
        <p:spPr>
          <a:xfrm>
            <a:off x="457200" y="94597"/>
            <a:ext cx="6616931" cy="993228"/>
          </a:xfrm>
        </p:spPr>
        <p:txBody>
          <a:bodyPr/>
          <a:lstStyle/>
          <a:p>
            <a:r>
              <a:rPr lang="sv-SE" b="1" dirty="0" err="1" smtClean="0">
                <a:latin typeface="Arial" charset="0"/>
                <a:cs typeface="Arial" charset="0"/>
              </a:rPr>
              <a:t>DoU-parametrar</a:t>
            </a:r>
            <a:r>
              <a:rPr lang="sv-SE" b="1" dirty="0" smtClean="0">
                <a:latin typeface="Arial" charset="0"/>
                <a:cs typeface="Arial" charset="0"/>
              </a:rPr>
              <a:t> som påverkar säkerhetsnivån – arbetshypotes	 1(3)</a:t>
            </a:r>
          </a:p>
        </p:txBody>
      </p:sp>
      <p:sp>
        <p:nvSpPr>
          <p:cNvPr id="9219" name="Platshållare för innehåll 2"/>
          <p:cNvSpPr>
            <a:spLocks noGrp="1"/>
          </p:cNvSpPr>
          <p:nvPr>
            <p:ph idx="1"/>
          </p:nvPr>
        </p:nvSpPr>
        <p:spPr>
          <a:xfrm>
            <a:off x="258434" y="1048989"/>
            <a:ext cx="7002174" cy="5215334"/>
          </a:xfrm>
        </p:spPr>
        <p:txBody>
          <a:bodyPr/>
          <a:lstStyle/>
          <a:p>
            <a:pPr>
              <a:buNone/>
            </a:pPr>
            <a:r>
              <a:rPr lang="sv-SE" sz="1600" b="1" dirty="0" smtClean="0"/>
              <a:t>Vinterväghållning:</a:t>
            </a:r>
            <a:endParaRPr lang="sv-SE" sz="1600" dirty="0" smtClean="0"/>
          </a:p>
          <a:p>
            <a:pPr lvl="0"/>
            <a:r>
              <a:rPr lang="sv-SE" sz="1600" dirty="0" smtClean="0"/>
              <a:t>Mindre mängder </a:t>
            </a:r>
            <a:r>
              <a:rPr lang="sv-SE" sz="1600" u="sng" dirty="0" smtClean="0"/>
              <a:t>lös snö/snömodd </a:t>
            </a:r>
            <a:r>
              <a:rPr lang="sv-SE" sz="1600" dirty="0" smtClean="0"/>
              <a:t>minskar risken för sladd för cyklister.</a:t>
            </a:r>
          </a:p>
          <a:p>
            <a:pPr lvl="0"/>
            <a:r>
              <a:rPr lang="sv-SE" sz="1600" u="sng" dirty="0" smtClean="0"/>
              <a:t>Halkbekämpning</a:t>
            </a:r>
            <a:r>
              <a:rPr lang="sv-SE" sz="1600" dirty="0" smtClean="0"/>
              <a:t> ger ökad friktion och ett bättre väggrepp vilket minskar risken för sladd för cyklister. </a:t>
            </a:r>
          </a:p>
          <a:p>
            <a:pPr lvl="0"/>
            <a:r>
              <a:rPr lang="sv-SE" sz="1600" dirty="0" smtClean="0"/>
              <a:t>Beredskapen bör öka vid vissa </a:t>
            </a:r>
            <a:r>
              <a:rPr lang="sv-SE" sz="1600" u="sng" dirty="0" smtClean="0"/>
              <a:t>väderomslag</a:t>
            </a:r>
            <a:r>
              <a:rPr lang="sv-SE" sz="1600" dirty="0" smtClean="0"/>
              <a:t> då de kan ge särskilt besvärliga/svåra förhållanden i form av ishalka och spårbildning. </a:t>
            </a:r>
          </a:p>
          <a:p>
            <a:pPr lvl="0"/>
            <a:r>
              <a:rPr lang="sv-SE" sz="1600" u="sng" dirty="0" smtClean="0"/>
              <a:t>Punktinsatser</a:t>
            </a:r>
            <a:r>
              <a:rPr lang="sv-SE" sz="1600" dirty="0" smtClean="0"/>
              <a:t> mot svallis och halka vid särskilt utsatta platser (t.ex. platser med skarpa riktningsförändringar) minskar risken för cyklister att överraskas av ojämn vägstandard och härigenom tappa kontrollen över fordonet. </a:t>
            </a:r>
          </a:p>
          <a:p>
            <a:pPr lvl="0"/>
            <a:r>
              <a:rPr lang="sv-SE" sz="1600" u="sng" dirty="0" smtClean="0"/>
              <a:t>Sandupptagning</a:t>
            </a:r>
            <a:r>
              <a:rPr lang="sv-SE" sz="1600" dirty="0" smtClean="0"/>
              <a:t> på våren minskar risken för cyklister att få sladd eller tappa kontrollen över fordonet till följd av lösgrus på vägbanan.</a:t>
            </a:r>
          </a:p>
          <a:p>
            <a:pPr lvl="0"/>
            <a:r>
              <a:rPr lang="sv-SE" sz="1600" dirty="0" smtClean="0"/>
              <a:t>Bättre snöröjning och halkbekämpning kan ge upphov till </a:t>
            </a:r>
            <a:r>
              <a:rPr lang="sv-SE" sz="1600" u="sng" dirty="0" smtClean="0"/>
              <a:t>ökade hastigheter</a:t>
            </a:r>
            <a:r>
              <a:rPr lang="sv-SE" sz="1600" dirty="0" smtClean="0"/>
              <a:t> bland cyklister. På vägar med vinterväglag kan denna riskkompensation antas vara liten medan den kan antas vara större vid barmark (</a:t>
            </a:r>
            <a:r>
              <a:rPr lang="sv-SE" sz="1600" dirty="0" err="1" smtClean="0"/>
              <a:t>barmark</a:t>
            </a:r>
            <a:r>
              <a:rPr lang="sv-SE" sz="1600" dirty="0" smtClean="0"/>
              <a:t> förekommer vid bl.a. sopning och under vårvintern då snön smält bort).</a:t>
            </a:r>
          </a:p>
          <a:p>
            <a:pPr lvl="1"/>
            <a:r>
              <a:rPr lang="sv-SE" sz="1200" dirty="0" smtClean="0"/>
              <a:t>Kommentar: Vid barmark (utan sand/grus) är det extra viktigt att inte få  återfrysning (tunn is på vägbanan) då detta kan göra att cyklister överraskas av ojämn vägstandard i kombination med hög fart.  </a:t>
            </a:r>
            <a:r>
              <a:rPr lang="sv-SE" sz="1400" dirty="0" smtClean="0"/>
              <a:t>       </a:t>
            </a:r>
            <a:endParaRPr lang="sv-SE" sz="1400" dirty="0"/>
          </a:p>
        </p:txBody>
      </p:sp>
      <p:pic>
        <p:nvPicPr>
          <p:cNvPr id="6" name="Platshållare för innehåll 7" descr="Bildarkivet_5AB7.jpg"/>
          <p:cNvPicPr>
            <a:picLocks noChangeAspect="1"/>
          </p:cNvPicPr>
          <p:nvPr/>
        </p:nvPicPr>
        <p:blipFill>
          <a:blip r:embed="rId3" cstate="print"/>
          <a:stretch>
            <a:fillRect/>
          </a:stretch>
        </p:blipFill>
        <p:spPr bwMode="auto">
          <a:xfrm>
            <a:off x="7221600" y="3307797"/>
            <a:ext cx="1922400" cy="2875298"/>
          </a:xfrm>
          <a:prstGeom prst="rect">
            <a:avLst/>
          </a:prstGeom>
          <a:noFill/>
          <a:ln w="9525">
            <a:noFill/>
            <a:miter lim="800000"/>
            <a:headEnd/>
            <a:tailEnd/>
          </a:ln>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10"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ubrik 1"/>
          <p:cNvSpPr>
            <a:spLocks noGrp="1"/>
          </p:cNvSpPr>
          <p:nvPr>
            <p:ph type="title"/>
          </p:nvPr>
        </p:nvSpPr>
        <p:spPr>
          <a:xfrm>
            <a:off x="457200" y="94597"/>
            <a:ext cx="6616931" cy="993228"/>
          </a:xfrm>
        </p:spPr>
        <p:txBody>
          <a:bodyPr/>
          <a:lstStyle/>
          <a:p>
            <a:r>
              <a:rPr lang="sv-SE" b="1" dirty="0" err="1" smtClean="0">
                <a:latin typeface="Arial" charset="0"/>
                <a:cs typeface="Arial" charset="0"/>
              </a:rPr>
              <a:t>DoU-parametrar</a:t>
            </a:r>
            <a:r>
              <a:rPr lang="sv-SE" b="1" dirty="0" smtClean="0">
                <a:latin typeface="Arial" charset="0"/>
                <a:cs typeface="Arial" charset="0"/>
              </a:rPr>
              <a:t> som påverkar säkerhetsnivån – arbetshypotes	 2(3)</a:t>
            </a:r>
          </a:p>
        </p:txBody>
      </p:sp>
      <p:sp>
        <p:nvSpPr>
          <p:cNvPr id="9219" name="Platshållare för innehåll 2"/>
          <p:cNvSpPr>
            <a:spLocks noGrp="1"/>
          </p:cNvSpPr>
          <p:nvPr>
            <p:ph idx="1"/>
          </p:nvPr>
        </p:nvSpPr>
        <p:spPr>
          <a:xfrm>
            <a:off x="490450" y="1655391"/>
            <a:ext cx="6682859" cy="4477395"/>
          </a:xfrm>
        </p:spPr>
        <p:txBody>
          <a:bodyPr/>
          <a:lstStyle/>
          <a:p>
            <a:pPr>
              <a:buNone/>
            </a:pPr>
            <a:r>
              <a:rPr lang="sv-SE" sz="1600" b="1" dirty="0" smtClean="0"/>
              <a:t>Barmarksunderhåll:</a:t>
            </a:r>
            <a:endParaRPr lang="sv-SE" sz="1600" dirty="0" smtClean="0"/>
          </a:p>
          <a:p>
            <a:pPr lvl="0"/>
            <a:r>
              <a:rPr lang="sv-SE" sz="1600" dirty="0" smtClean="0"/>
              <a:t>Åtgärder för att få bort </a:t>
            </a:r>
            <a:r>
              <a:rPr lang="sv-SE" sz="1600" u="sng" dirty="0" smtClean="0"/>
              <a:t>oväntade ojämnheter</a:t>
            </a:r>
            <a:r>
              <a:rPr lang="sv-SE" sz="1600" dirty="0" smtClean="0"/>
              <a:t>, hål och sprickor minskar risken för cyklister att överraskas av ojämn vägstandard och härigenom tappa kontrollen över fordonet.</a:t>
            </a:r>
          </a:p>
          <a:p>
            <a:pPr lvl="0"/>
            <a:r>
              <a:rPr lang="sv-SE" sz="1600" u="sng" dirty="0" smtClean="0"/>
              <a:t>Lövupptagning</a:t>
            </a:r>
            <a:r>
              <a:rPr lang="sv-SE" sz="1600" dirty="0" smtClean="0"/>
              <a:t> på hösten minskar risken för cyklister att få sladd till följd av hala löv på vägbanan.</a:t>
            </a:r>
          </a:p>
          <a:p>
            <a:pPr lvl="0"/>
            <a:r>
              <a:rPr lang="sv-SE" sz="1600" dirty="0" smtClean="0"/>
              <a:t>Jämnare </a:t>
            </a:r>
            <a:r>
              <a:rPr lang="sv-SE" sz="1600" dirty="0" err="1" smtClean="0"/>
              <a:t>vägyta</a:t>
            </a:r>
            <a:r>
              <a:rPr lang="sv-SE" sz="1600" dirty="0" smtClean="0"/>
              <a:t> kan ge upphov till </a:t>
            </a:r>
            <a:r>
              <a:rPr lang="sv-SE" sz="1600" u="sng" dirty="0" smtClean="0"/>
              <a:t>ökade hastigheter </a:t>
            </a:r>
            <a:r>
              <a:rPr lang="sv-SE" sz="1600" dirty="0" smtClean="0"/>
              <a:t>bland cyklister. Att åtgärda oväntade brister leder sannolikt till ingen eller liten riskkompensation. Däremot kan antas att generella standardförbättringar kan ge kompensationseffekter i form av ökade hastigheter bland cyklister. </a:t>
            </a:r>
          </a:p>
          <a:p>
            <a:pPr lvl="1"/>
            <a:r>
              <a:rPr lang="sv-SE" sz="1200" dirty="0" smtClean="0"/>
              <a:t>Kommentar: De ökade hastigheter och därmed den ökade risk som generella åtgärder för jämnare </a:t>
            </a:r>
            <a:r>
              <a:rPr lang="sv-SE" sz="1200" dirty="0" err="1" smtClean="0"/>
              <a:t>vägyta</a:t>
            </a:r>
            <a:r>
              <a:rPr lang="sv-SE" sz="1200" dirty="0" smtClean="0"/>
              <a:t> kan tänkas leda till bör motverkas med andra verktyg än låg standard på ytskiktet, t.ex. genom en säkrare utformning av systemet, mjuk asfalt, säkrare cyklar (bättre bromssystem och stabilitet) samt bättre skyddsutrustning. </a:t>
            </a:r>
            <a:r>
              <a:rPr lang="sv-SE" sz="1400" dirty="0" smtClean="0"/>
              <a:t> </a:t>
            </a:r>
            <a:r>
              <a:rPr lang="sv-SE" sz="1200" dirty="0" smtClean="0"/>
              <a:t>       </a:t>
            </a:r>
            <a:endParaRPr lang="sv-SE" sz="1200" dirty="0"/>
          </a:p>
        </p:txBody>
      </p:sp>
      <p:pic>
        <p:nvPicPr>
          <p:cNvPr id="6" name="Platshållare för innehåll 7" descr="Bildarkivet_5AB7.jpg"/>
          <p:cNvPicPr>
            <a:picLocks noChangeAspect="1"/>
          </p:cNvPicPr>
          <p:nvPr/>
        </p:nvPicPr>
        <p:blipFill>
          <a:blip r:embed="rId3" cstate="print"/>
          <a:stretch>
            <a:fillRect/>
          </a:stretch>
        </p:blipFill>
        <p:spPr bwMode="auto">
          <a:xfrm>
            <a:off x="7221600" y="3307797"/>
            <a:ext cx="1922400" cy="2875298"/>
          </a:xfrm>
          <a:prstGeom prst="rect">
            <a:avLst/>
          </a:prstGeom>
          <a:noFill/>
          <a:ln w="9525">
            <a:noFill/>
            <a:miter lim="800000"/>
            <a:headEnd/>
            <a:tailEnd/>
          </a:ln>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10"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ubrik 1"/>
          <p:cNvSpPr>
            <a:spLocks noGrp="1"/>
          </p:cNvSpPr>
          <p:nvPr>
            <p:ph type="title"/>
          </p:nvPr>
        </p:nvSpPr>
        <p:spPr>
          <a:xfrm>
            <a:off x="457200" y="94597"/>
            <a:ext cx="6616931" cy="993228"/>
          </a:xfrm>
        </p:spPr>
        <p:txBody>
          <a:bodyPr/>
          <a:lstStyle/>
          <a:p>
            <a:r>
              <a:rPr lang="sv-SE" b="1" dirty="0" err="1" smtClean="0">
                <a:latin typeface="Arial" charset="0"/>
                <a:cs typeface="Arial" charset="0"/>
              </a:rPr>
              <a:t>DoU-parametrar</a:t>
            </a:r>
            <a:r>
              <a:rPr lang="sv-SE" b="1" dirty="0" smtClean="0">
                <a:latin typeface="Arial" charset="0"/>
                <a:cs typeface="Arial" charset="0"/>
              </a:rPr>
              <a:t> som påverkar säkerhetsnivån – arbetshypotes	 3(</a:t>
            </a:r>
            <a:r>
              <a:rPr lang="sv-SE" b="1" dirty="0" err="1" smtClean="0">
                <a:latin typeface="Arial" charset="0"/>
                <a:cs typeface="Arial" charset="0"/>
              </a:rPr>
              <a:t>3</a:t>
            </a:r>
            <a:r>
              <a:rPr lang="sv-SE" b="1" dirty="0" smtClean="0">
                <a:latin typeface="Arial" charset="0"/>
                <a:cs typeface="Arial" charset="0"/>
              </a:rPr>
              <a:t>)</a:t>
            </a:r>
          </a:p>
        </p:txBody>
      </p:sp>
      <p:sp>
        <p:nvSpPr>
          <p:cNvPr id="9219" name="Platshållare för innehåll 2"/>
          <p:cNvSpPr>
            <a:spLocks noGrp="1"/>
          </p:cNvSpPr>
          <p:nvPr>
            <p:ph idx="1"/>
          </p:nvPr>
        </p:nvSpPr>
        <p:spPr>
          <a:xfrm>
            <a:off x="490450" y="1655392"/>
            <a:ext cx="6682859" cy="4461630"/>
          </a:xfrm>
        </p:spPr>
        <p:txBody>
          <a:bodyPr/>
          <a:lstStyle/>
          <a:p>
            <a:pPr>
              <a:buNone/>
            </a:pPr>
            <a:r>
              <a:rPr lang="sv-SE" sz="1600" dirty="0" smtClean="0"/>
              <a:t>Utöver parametrar som antas ha en direkt påverkan på säkerhetsnivån finns parametrar som har en </a:t>
            </a:r>
            <a:r>
              <a:rPr lang="sv-SE" sz="1600" b="1" dirty="0" smtClean="0"/>
              <a:t>indirekt påverkan</a:t>
            </a:r>
            <a:r>
              <a:rPr lang="sv-SE" sz="1600" dirty="0" smtClean="0"/>
              <a:t>:</a:t>
            </a:r>
          </a:p>
          <a:p>
            <a:pPr>
              <a:buNone/>
            </a:pPr>
            <a:endParaRPr lang="sv-SE" sz="1600" dirty="0" smtClean="0"/>
          </a:p>
          <a:p>
            <a:r>
              <a:rPr lang="sv-SE" sz="1600" dirty="0" smtClean="0"/>
              <a:t>möjligheten för cyklister att felanmäla brister i systemet</a:t>
            </a:r>
          </a:p>
          <a:p>
            <a:r>
              <a:rPr lang="sv-SE" sz="1600" dirty="0" smtClean="0"/>
              <a:t>graden av kvalitetskontroll som sker av beställare och utförare av drift och underhåll, oavsett organisationstyp.</a:t>
            </a:r>
            <a:endParaRPr lang="sv-SE" sz="1200" dirty="0"/>
          </a:p>
        </p:txBody>
      </p:sp>
      <p:pic>
        <p:nvPicPr>
          <p:cNvPr id="6" name="Platshållare för innehåll 7" descr="Bildarkivet_5AB7.jpg"/>
          <p:cNvPicPr>
            <a:picLocks noChangeAspect="1"/>
          </p:cNvPicPr>
          <p:nvPr/>
        </p:nvPicPr>
        <p:blipFill>
          <a:blip r:embed="rId3" cstate="print"/>
          <a:stretch>
            <a:fillRect/>
          </a:stretch>
        </p:blipFill>
        <p:spPr bwMode="auto">
          <a:xfrm>
            <a:off x="7221600" y="3307797"/>
            <a:ext cx="1922400" cy="2875298"/>
          </a:xfrm>
          <a:prstGeom prst="rect">
            <a:avLst/>
          </a:prstGeom>
          <a:noFill/>
          <a:ln w="9525">
            <a:noFill/>
            <a:miter lim="800000"/>
            <a:headEnd/>
            <a:tailEnd/>
          </a:ln>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10"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descr="Bildarkivet_5AB7.jpg"/>
          <p:cNvPicPr>
            <a:picLocks noGrp="1" noChangeAspect="1"/>
          </p:cNvPicPr>
          <p:nvPr>
            <p:ph idx="1"/>
          </p:nvPr>
        </p:nvPicPr>
        <p:blipFill>
          <a:blip r:embed="rId3" cstate="print"/>
          <a:stretch>
            <a:fillRect/>
          </a:stretch>
        </p:blipFill>
        <p:spPr>
          <a:xfrm>
            <a:off x="7221600" y="3307797"/>
            <a:ext cx="1922400" cy="2875298"/>
          </a:xfrm>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26628"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
        <p:nvSpPr>
          <p:cNvPr id="6" name="Rubrik 1"/>
          <p:cNvSpPr>
            <a:spLocks noGrp="1"/>
          </p:cNvSpPr>
          <p:nvPr>
            <p:ph type="title"/>
          </p:nvPr>
        </p:nvSpPr>
        <p:spPr>
          <a:xfrm>
            <a:off x="506413" y="108371"/>
            <a:ext cx="6476278" cy="1143000"/>
          </a:xfrm>
        </p:spPr>
        <p:txBody>
          <a:bodyPr/>
          <a:lstStyle/>
          <a:p>
            <a:r>
              <a:rPr lang="sv-SE" b="1" dirty="0" smtClean="0">
                <a:latin typeface="Arial" charset="0"/>
                <a:cs typeface="Arial" charset="0"/>
              </a:rPr>
              <a:t>Indikator 10: Drift och underhåll av GCM-vägar – inledande reflektioner</a:t>
            </a:r>
          </a:p>
        </p:txBody>
      </p:sp>
      <p:sp>
        <p:nvSpPr>
          <p:cNvPr id="7" name="Rectangle 3"/>
          <p:cNvSpPr txBox="1">
            <a:spLocks/>
          </p:cNvSpPr>
          <p:nvPr/>
        </p:nvSpPr>
        <p:spPr>
          <a:xfrm>
            <a:off x="385947" y="1410527"/>
            <a:ext cx="6715496" cy="5222290"/>
          </a:xfrm>
          <a:prstGeom prst="rect">
            <a:avLst/>
          </a:prstGeom>
        </p:spPr>
        <p:txBody>
          <a:bodyPr/>
          <a:lstStyle/>
          <a:p>
            <a:endParaRPr lang="sv-SE" sz="1400" dirty="0" smtClean="0"/>
          </a:p>
          <a:p>
            <a:endParaRPr lang="sv-SE" sz="1400" dirty="0" smtClean="0"/>
          </a:p>
          <a:p>
            <a:r>
              <a:rPr lang="sv-SE" dirty="0" smtClean="0"/>
              <a:t>En ökad satsning på prioriterade stråk för cykel bör ses som en del i en ökad satsning på drift och underhåll för all gång- och cykeltrafik och får alltså inte ske på bekostnad av skötseln inom andra delar av GCM-vägnätet.</a:t>
            </a:r>
          </a:p>
          <a:p>
            <a:endParaRPr lang="sv-SE" dirty="0" smtClean="0"/>
          </a:p>
          <a:p>
            <a:r>
              <a:rPr lang="sv-SE" dirty="0" smtClean="0"/>
              <a:t>Huvudfokus är inte att få mer pengar till drift och underhåll, utan att få en tydligare prioritering av nuvarande medel så att de används för att förebygga allvarliga personskador och skapa en ökad tillgänglighet för gående och cyklister.</a:t>
            </a:r>
          </a:p>
          <a:p>
            <a:endParaRPr lang="sv-SE" dirty="0" smtClean="0"/>
          </a:p>
          <a:p>
            <a:r>
              <a:rPr lang="sv-SE" dirty="0" smtClean="0"/>
              <a:t>Det viktiga är inte hur drift och underhåll är organiserat, utan att det sker på ett effektivt sätt med en systematisk kontroll och kvalitetssäkring av utfört arbete. </a:t>
            </a:r>
            <a:endParaRPr kumimoji="0" lang="sv-SE"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defRPr/>
            </a:pPr>
            <a:endParaRPr lang="sv-SE" baseline="0" dirty="0"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descr="Bildarkivet_5AB7.jpg"/>
          <p:cNvPicPr>
            <a:picLocks noGrp="1" noChangeAspect="1"/>
          </p:cNvPicPr>
          <p:nvPr>
            <p:ph idx="1"/>
          </p:nvPr>
        </p:nvPicPr>
        <p:blipFill>
          <a:blip r:embed="rId3" cstate="print"/>
          <a:stretch>
            <a:fillRect/>
          </a:stretch>
        </p:blipFill>
        <p:spPr>
          <a:xfrm>
            <a:off x="7221600" y="3307797"/>
            <a:ext cx="1922400" cy="2875298"/>
          </a:xfrm>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26628"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
        <p:nvSpPr>
          <p:cNvPr id="6" name="Rubrik 1"/>
          <p:cNvSpPr>
            <a:spLocks noGrp="1"/>
          </p:cNvSpPr>
          <p:nvPr>
            <p:ph type="title"/>
          </p:nvPr>
        </p:nvSpPr>
        <p:spPr>
          <a:xfrm>
            <a:off x="506413" y="381331"/>
            <a:ext cx="6476278" cy="1143000"/>
          </a:xfrm>
        </p:spPr>
        <p:txBody>
          <a:bodyPr/>
          <a:lstStyle/>
          <a:p>
            <a:r>
              <a:rPr lang="sv-SE" b="1" dirty="0" smtClean="0">
                <a:latin typeface="Arial" charset="0"/>
                <a:cs typeface="Arial" charset="0"/>
              </a:rPr>
              <a:t>Indikator 10: Drift och underhåll av GCM-vägar – idéutkast till mätning</a:t>
            </a:r>
          </a:p>
        </p:txBody>
      </p:sp>
      <p:sp>
        <p:nvSpPr>
          <p:cNvPr id="7" name="Rectangle 3"/>
          <p:cNvSpPr txBox="1">
            <a:spLocks/>
          </p:cNvSpPr>
          <p:nvPr/>
        </p:nvSpPr>
        <p:spPr>
          <a:xfrm>
            <a:off x="385947" y="1624649"/>
            <a:ext cx="6715496" cy="4748860"/>
          </a:xfrm>
          <a:prstGeom prst="rect">
            <a:avLst/>
          </a:prstGeom>
        </p:spPr>
        <p:txBody>
          <a:bodyPr/>
          <a:lstStyle/>
          <a:p>
            <a:pPr marL="342900" indent="-342900" eaLnBrk="0" hangingPunct="0">
              <a:spcBef>
                <a:spcPct val="20000"/>
              </a:spcBef>
              <a:buFont typeface="Arial" charset="0"/>
              <a:buChar char="•"/>
              <a:defRPr/>
            </a:pPr>
            <a:r>
              <a:rPr lang="sv-SE" sz="1600" b="1" baseline="0" dirty="0" smtClean="0">
                <a:cs typeface="Arial" charset="0"/>
              </a:rPr>
              <a:t>Mätmetod</a:t>
            </a:r>
            <a:r>
              <a:rPr lang="sv-SE" sz="1600" baseline="0" dirty="0" smtClean="0">
                <a:cs typeface="Arial" charset="0"/>
              </a:rPr>
              <a:t>:</a:t>
            </a:r>
            <a:r>
              <a:rPr lang="sv-SE" sz="1600" dirty="0" smtClean="0">
                <a:cs typeface="Arial" charset="0"/>
              </a:rPr>
              <a:t> </a:t>
            </a:r>
          </a:p>
          <a:p>
            <a:pPr marL="800100" lvl="1" indent="-342900" eaLnBrk="0" hangingPunct="0">
              <a:spcBef>
                <a:spcPct val="20000"/>
              </a:spcBef>
              <a:buFont typeface="Arial" charset="0"/>
              <a:buChar char="•"/>
              <a:defRPr/>
            </a:pPr>
            <a:r>
              <a:rPr lang="sv-SE" sz="1600" dirty="0" smtClean="0">
                <a:cs typeface="Arial" charset="0"/>
              </a:rPr>
              <a:t>Måttet mäts årligen genom en enkät:</a:t>
            </a:r>
          </a:p>
          <a:p>
            <a:pPr marL="1257300" lvl="2" indent="-342900" eaLnBrk="0" hangingPunct="0">
              <a:spcBef>
                <a:spcPct val="20000"/>
              </a:spcBef>
              <a:buFont typeface="Arial" charset="0"/>
              <a:buChar char="•"/>
              <a:defRPr/>
            </a:pPr>
            <a:r>
              <a:rPr lang="sv-SE" sz="1600" dirty="0" smtClean="0">
                <a:cs typeface="Arial" charset="0"/>
              </a:rPr>
              <a:t>Mätmetod: Webbenkät</a:t>
            </a:r>
          </a:p>
          <a:p>
            <a:pPr marL="1257300" lvl="2" indent="-342900" eaLnBrk="0" hangingPunct="0">
              <a:spcBef>
                <a:spcPct val="20000"/>
              </a:spcBef>
              <a:buFont typeface="Arial" charset="0"/>
              <a:buChar char="•"/>
              <a:defRPr/>
            </a:pPr>
            <a:r>
              <a:rPr lang="sv-SE" sz="1600" dirty="0" smtClean="0">
                <a:cs typeface="Arial" charset="0"/>
              </a:rPr>
              <a:t>Urval: Samtliga kommuner med mer än 60.000 invånare samt SOU bland övriga kommuner</a:t>
            </a:r>
          </a:p>
          <a:p>
            <a:pPr marL="1257300" lvl="2" indent="-342900" eaLnBrk="0" hangingPunct="0">
              <a:spcBef>
                <a:spcPct val="20000"/>
              </a:spcBef>
              <a:buFont typeface="Arial" charset="0"/>
              <a:buChar char="•"/>
              <a:defRPr/>
            </a:pPr>
            <a:r>
              <a:rPr lang="sv-SE" sz="1600" dirty="0" smtClean="0">
                <a:cs typeface="Arial" charset="0"/>
              </a:rPr>
              <a:t>När: Under hösten varje år med start 2013.</a:t>
            </a:r>
          </a:p>
          <a:p>
            <a:pPr marL="1257300" lvl="2" indent="-342900" eaLnBrk="0" hangingPunct="0">
              <a:spcBef>
                <a:spcPct val="20000"/>
              </a:spcBef>
              <a:buFont typeface="Arial" charset="0"/>
              <a:buChar char="•"/>
              <a:defRPr/>
            </a:pPr>
            <a:r>
              <a:rPr lang="sv-SE" sz="1600" dirty="0" smtClean="0">
                <a:cs typeface="Arial" charset="0"/>
              </a:rPr>
              <a:t>Ansvar: Trafikverket.</a:t>
            </a:r>
          </a:p>
          <a:p>
            <a:pPr marL="1257300" lvl="2" indent="-342900" eaLnBrk="0" hangingPunct="0">
              <a:spcBef>
                <a:spcPct val="20000"/>
              </a:spcBef>
              <a:buFont typeface="Arial" charset="0"/>
              <a:buChar char="•"/>
              <a:defRPr/>
            </a:pPr>
            <a:r>
              <a:rPr lang="sv-SE" sz="1600" dirty="0" smtClean="0">
                <a:cs typeface="Arial" charset="0"/>
              </a:rPr>
              <a:t>Omfattning: </a:t>
            </a:r>
          </a:p>
          <a:p>
            <a:pPr marL="1714500" lvl="3" indent="-342900" eaLnBrk="0" hangingPunct="0">
              <a:spcBef>
                <a:spcPct val="20000"/>
              </a:spcBef>
              <a:buFont typeface="Arial" charset="0"/>
              <a:buChar char="•"/>
              <a:defRPr/>
            </a:pPr>
            <a:r>
              <a:rPr lang="sv-SE" sz="1600" dirty="0" smtClean="0">
                <a:cs typeface="Arial" charset="0"/>
              </a:rPr>
              <a:t>Beslutade kvalitativa krav för vinterväghållning och barmarksunderhåll (startkriterier, färdigställande och insatstider för snö, halka, väderomslag, sandupptagning, potthål/sprickor och lövsopning samt punktåtgärder)</a:t>
            </a:r>
          </a:p>
          <a:p>
            <a:pPr marL="1714500" lvl="3" indent="-342900" eaLnBrk="0" hangingPunct="0">
              <a:spcBef>
                <a:spcPct val="20000"/>
              </a:spcBef>
              <a:buFont typeface="Arial" charset="0"/>
              <a:buChar char="•"/>
              <a:defRPr/>
            </a:pPr>
            <a:r>
              <a:rPr lang="sv-SE" sz="1600" dirty="0" smtClean="0">
                <a:cs typeface="Arial" charset="0"/>
              </a:rPr>
              <a:t>Rutiner för egenkontroll och kvalitetskontroll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descr="Bildarkivet_5AB7.jpg"/>
          <p:cNvPicPr>
            <a:picLocks noGrp="1" noChangeAspect="1"/>
          </p:cNvPicPr>
          <p:nvPr>
            <p:ph idx="1"/>
          </p:nvPr>
        </p:nvPicPr>
        <p:blipFill>
          <a:blip r:embed="rId3" cstate="print"/>
          <a:stretch>
            <a:fillRect/>
          </a:stretch>
        </p:blipFill>
        <p:spPr>
          <a:xfrm>
            <a:off x="7221600" y="3307797"/>
            <a:ext cx="1922400" cy="2875298"/>
          </a:xfrm>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26628"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
        <p:nvSpPr>
          <p:cNvPr id="6" name="Rubrik 1"/>
          <p:cNvSpPr>
            <a:spLocks noGrp="1"/>
          </p:cNvSpPr>
          <p:nvPr>
            <p:ph type="title"/>
          </p:nvPr>
        </p:nvSpPr>
        <p:spPr>
          <a:xfrm>
            <a:off x="506413" y="108371"/>
            <a:ext cx="6476278" cy="1143000"/>
          </a:xfrm>
        </p:spPr>
        <p:txBody>
          <a:bodyPr/>
          <a:lstStyle/>
          <a:p>
            <a:r>
              <a:rPr lang="sv-SE" b="1" dirty="0" smtClean="0">
                <a:latin typeface="Arial" charset="0"/>
                <a:cs typeface="Arial" charset="0"/>
              </a:rPr>
              <a:t>Indikator 10: Drift och underhåll av GCM-vägar – idéutkast till mått 1(3)</a:t>
            </a:r>
          </a:p>
        </p:txBody>
      </p:sp>
      <p:sp>
        <p:nvSpPr>
          <p:cNvPr id="7" name="Rectangle 3"/>
          <p:cNvSpPr txBox="1">
            <a:spLocks/>
          </p:cNvSpPr>
          <p:nvPr/>
        </p:nvSpPr>
        <p:spPr>
          <a:xfrm>
            <a:off x="173286" y="1462587"/>
            <a:ext cx="6907998" cy="4661766"/>
          </a:xfrm>
          <a:prstGeom prst="rect">
            <a:avLst/>
          </a:prstGeom>
        </p:spPr>
        <p:txBody>
          <a:bodyPr/>
          <a:lstStyle/>
          <a:p>
            <a:pPr marL="342900" indent="-342900" eaLnBrk="0" hangingPunct="0">
              <a:spcBef>
                <a:spcPct val="20000"/>
              </a:spcBef>
              <a:defRPr/>
            </a:pPr>
            <a:r>
              <a:rPr kumimoji="0" lang="sv-SE" sz="14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sv-SE" sz="1600" b="0" i="0" u="none" strike="noStrike" kern="1200" cap="none" spc="0" normalizeH="0" baseline="0" noProof="0" dirty="0" smtClean="0">
                <a:ln>
                  <a:noFill/>
                </a:ln>
                <a:solidFill>
                  <a:schemeClr val="tx1"/>
                </a:solidFill>
                <a:effectLst/>
                <a:uLnTx/>
                <a:uFillTx/>
                <a:latin typeface="Arial" charset="0"/>
                <a:ea typeface="+mn-ea"/>
                <a:cs typeface="Arial" charset="0"/>
              </a:rPr>
              <a:t>Andel invånare som bor i en kommun där </a:t>
            </a:r>
            <a:r>
              <a:rPr kumimoji="0" lang="sv-SE" sz="1600" b="0" i="0" u="none" strike="noStrike" kern="1200" cap="none" spc="0" normalizeH="0" noProof="0" dirty="0" smtClean="0">
                <a:ln>
                  <a:noFill/>
                </a:ln>
                <a:solidFill>
                  <a:schemeClr val="tx1"/>
                </a:solidFill>
                <a:effectLst/>
                <a:uLnTx/>
                <a:uFillTx/>
                <a:latin typeface="Arial" charset="0"/>
                <a:ea typeface="+mn-ea"/>
                <a:cs typeface="Arial" charset="0"/>
              </a:rPr>
              <a:t>v</a:t>
            </a:r>
            <a:r>
              <a:rPr kumimoji="0" lang="sv-SE" sz="1600" i="0" u="none" strike="noStrike" kern="1200" cap="none" spc="0" normalizeH="0" noProof="0" dirty="0" smtClean="0">
                <a:ln>
                  <a:noFill/>
                </a:ln>
                <a:solidFill>
                  <a:schemeClr val="tx1"/>
                </a:solidFill>
                <a:effectLst/>
                <a:uLnTx/>
                <a:uFillTx/>
                <a:latin typeface="Arial" charset="0"/>
                <a:ea typeface="+mn-ea"/>
                <a:cs typeface="Arial" charset="0"/>
              </a:rPr>
              <a:t>interväghållning och barmarksunderhåll utförs med</a:t>
            </a:r>
            <a:r>
              <a:rPr lang="sv-SE" sz="1600" dirty="0" smtClean="0">
                <a:cs typeface="Arial" charset="0"/>
              </a:rPr>
              <a:t> god säkerhetsnivå för det cykelstråk som ges högst prioritet </a:t>
            </a:r>
            <a:r>
              <a:rPr kumimoji="0" lang="sv-SE" sz="1600" b="0" i="0" u="none" strike="noStrike" kern="1200" cap="none" spc="0" normalizeH="0" noProof="0" dirty="0" smtClean="0">
                <a:ln>
                  <a:noFill/>
                </a:ln>
                <a:solidFill>
                  <a:schemeClr val="tx1"/>
                </a:solidFill>
                <a:effectLst/>
                <a:uLnTx/>
                <a:uFillTx/>
                <a:latin typeface="Arial" charset="0"/>
                <a:ea typeface="+mn-ea"/>
                <a:cs typeface="Arial" charset="0"/>
              </a:rPr>
              <a:t>inom kommunens huvudort. </a:t>
            </a:r>
          </a:p>
          <a:p>
            <a:pPr marL="342900" indent="-342900" eaLnBrk="0" hangingPunct="0">
              <a:spcBef>
                <a:spcPct val="20000"/>
              </a:spcBef>
              <a:defRPr/>
            </a:pPr>
            <a:r>
              <a:rPr lang="sv-SE" sz="1600" i="1" dirty="0" smtClean="0">
                <a:cs typeface="Arial" charset="0"/>
              </a:rPr>
              <a:t>	</a:t>
            </a:r>
          </a:p>
          <a:p>
            <a:pPr marL="342900" indent="-342900" eaLnBrk="0" hangingPunct="0">
              <a:spcBef>
                <a:spcPct val="20000"/>
              </a:spcBef>
              <a:defRPr/>
            </a:pPr>
            <a:r>
              <a:rPr lang="sv-SE" sz="1600" i="1" dirty="0" smtClean="0">
                <a:cs typeface="Arial" charset="0"/>
              </a:rPr>
              <a:t>	</a:t>
            </a:r>
            <a:r>
              <a:rPr lang="sv-SE" sz="1600" i="1" u="sng" dirty="0" smtClean="0">
                <a:cs typeface="Arial" charset="0"/>
              </a:rPr>
              <a:t>Exempel</a:t>
            </a:r>
            <a:r>
              <a:rPr lang="sv-SE" sz="1600" i="1" dirty="0" smtClean="0">
                <a:cs typeface="Arial" charset="0"/>
              </a:rPr>
              <a:t> på tänkbara krav för olika säkerhetsnivåer av </a:t>
            </a:r>
            <a:r>
              <a:rPr lang="sv-SE" sz="1600" i="1" dirty="0" err="1" smtClean="0">
                <a:cs typeface="Arial" charset="0"/>
              </a:rPr>
              <a:t>DoU</a:t>
            </a:r>
            <a:r>
              <a:rPr lang="sv-SE" sz="1600" i="1" dirty="0" smtClean="0">
                <a:cs typeface="Arial" charset="0"/>
              </a:rPr>
              <a:t>: </a:t>
            </a:r>
          </a:p>
          <a:p>
            <a:pPr marL="342900" indent="-342900" eaLnBrk="0" hangingPunct="0">
              <a:spcBef>
                <a:spcPct val="20000"/>
              </a:spcBef>
              <a:defRPr/>
            </a:pPr>
            <a:endParaRPr lang="sv-SE" sz="1600" i="1" dirty="0" smtClean="0">
              <a:cs typeface="Arial" charset="0"/>
            </a:endParaRPr>
          </a:p>
          <a:p>
            <a:pPr marL="342900" indent="-342900" eaLnBrk="0" hangingPunct="0">
              <a:spcBef>
                <a:spcPct val="20000"/>
              </a:spcBef>
              <a:defRPr/>
            </a:pPr>
            <a:r>
              <a:rPr lang="sv-SE" sz="1600" i="1" dirty="0" smtClean="0">
                <a:cs typeface="Arial" charset="0"/>
              </a:rPr>
              <a:t>	</a:t>
            </a:r>
            <a:r>
              <a:rPr lang="sv-SE" sz="1600" b="1" i="1" dirty="0" smtClean="0">
                <a:solidFill>
                  <a:srgbClr val="00B050"/>
                </a:solidFill>
                <a:cs typeface="Arial" charset="0"/>
              </a:rPr>
              <a:t>God kvalitet (GRÖN):</a:t>
            </a:r>
            <a:r>
              <a:rPr lang="sv-SE" sz="1600" i="1" dirty="0" smtClean="0">
                <a:cs typeface="Arial" charset="0"/>
              </a:rPr>
              <a:t> Minst 10 poäng. Poäng krävs på minst 6 punkter för vinterväghållning och 3 punkter för barmarksunderhåll. </a:t>
            </a:r>
          </a:p>
          <a:p>
            <a:pPr marL="342900" indent="-342900" eaLnBrk="0" hangingPunct="0">
              <a:spcBef>
                <a:spcPct val="20000"/>
              </a:spcBef>
              <a:defRPr/>
            </a:pPr>
            <a:r>
              <a:rPr kumimoji="0" lang="sv-SE" sz="1600" b="0" i="1" u="none" strike="noStrike" kern="1200" cap="none" spc="0" normalizeH="0" noProof="0" dirty="0" smtClean="0">
                <a:ln>
                  <a:noFill/>
                </a:ln>
                <a:solidFill>
                  <a:schemeClr val="tx1"/>
                </a:solidFill>
                <a:effectLst/>
                <a:uLnTx/>
                <a:uFillTx/>
                <a:latin typeface="Arial" charset="0"/>
                <a:ea typeface="+mn-ea"/>
                <a:cs typeface="Arial" charset="0"/>
              </a:rPr>
              <a:t>	</a:t>
            </a:r>
          </a:p>
          <a:p>
            <a:pPr marL="342900" indent="-342900" eaLnBrk="0" hangingPunct="0">
              <a:spcBef>
                <a:spcPct val="20000"/>
              </a:spcBef>
              <a:defRPr/>
            </a:pPr>
            <a:r>
              <a:rPr lang="sv-SE" sz="1600" i="1" dirty="0" smtClean="0">
                <a:cs typeface="Arial" charset="0"/>
              </a:rPr>
              <a:t>	</a:t>
            </a:r>
            <a:r>
              <a:rPr kumimoji="0" lang="sv-SE" sz="1600" b="1" i="1" u="none" strike="noStrike" kern="1200" cap="none" spc="0" normalizeH="0" noProof="0" dirty="0" smtClean="0">
                <a:ln>
                  <a:noFill/>
                </a:ln>
                <a:solidFill>
                  <a:srgbClr val="FFC000"/>
                </a:solidFill>
                <a:effectLst/>
                <a:uLnTx/>
                <a:uFillTx/>
                <a:latin typeface="Arial" charset="0"/>
                <a:ea typeface="+mn-ea"/>
                <a:cs typeface="Arial" charset="0"/>
              </a:rPr>
              <a:t>Mindre god kvalitet (GUL): </a:t>
            </a:r>
            <a:r>
              <a:rPr kumimoji="0" lang="sv-SE" sz="1600" b="0" i="1" u="none" strike="noStrike" kern="1200" cap="none" spc="0" normalizeH="0" noProof="0" dirty="0" smtClean="0">
                <a:ln>
                  <a:noFill/>
                </a:ln>
                <a:solidFill>
                  <a:schemeClr val="tx1"/>
                </a:solidFill>
                <a:effectLst/>
                <a:uLnTx/>
                <a:uFillTx/>
                <a:latin typeface="Arial" charset="0"/>
                <a:ea typeface="+mn-ea"/>
                <a:cs typeface="Arial" charset="0"/>
              </a:rPr>
              <a:t>Minst 6 poäng. </a:t>
            </a:r>
            <a:r>
              <a:rPr lang="sv-SE" sz="1600" i="1" dirty="0" smtClean="0">
                <a:cs typeface="Arial" charset="0"/>
              </a:rPr>
              <a:t>Poäng krävs på minst 3 punkter för vinterväghållning och 2 punkter för barmarksunderhåll.</a:t>
            </a:r>
          </a:p>
          <a:p>
            <a:pPr marL="342900" indent="-342900" eaLnBrk="0" hangingPunct="0">
              <a:spcBef>
                <a:spcPct val="20000"/>
              </a:spcBef>
              <a:defRPr/>
            </a:pPr>
            <a:endParaRPr kumimoji="0" lang="sv-SE" sz="1600" b="0" i="1" u="none" strike="noStrike" kern="1200" cap="none" spc="0" normalizeH="0" noProof="0" dirty="0" smtClean="0">
              <a:ln>
                <a:noFill/>
              </a:ln>
              <a:solidFill>
                <a:schemeClr val="tx1"/>
              </a:solidFill>
              <a:effectLst/>
              <a:uLnTx/>
              <a:uFillTx/>
              <a:latin typeface="Arial" charset="0"/>
              <a:ea typeface="+mn-ea"/>
              <a:cs typeface="Arial" charset="0"/>
            </a:endParaRPr>
          </a:p>
          <a:p>
            <a:pPr marL="342900" indent="-342900" eaLnBrk="0" hangingPunct="0">
              <a:spcBef>
                <a:spcPct val="20000"/>
              </a:spcBef>
              <a:defRPr/>
            </a:pPr>
            <a:r>
              <a:rPr lang="sv-SE" sz="1600" i="1" dirty="0" smtClean="0">
                <a:cs typeface="Arial" charset="0"/>
              </a:rPr>
              <a:t>	</a:t>
            </a:r>
            <a:r>
              <a:rPr lang="sv-SE" sz="1600" b="1" i="1" dirty="0" smtClean="0">
                <a:solidFill>
                  <a:srgbClr val="FF0000"/>
                </a:solidFill>
                <a:cs typeface="Arial" charset="0"/>
              </a:rPr>
              <a:t>Låg kvalitet (RÖD): </a:t>
            </a:r>
            <a:r>
              <a:rPr lang="sv-SE" sz="1600" i="1" dirty="0" smtClean="0">
                <a:cs typeface="Arial" charset="0"/>
              </a:rPr>
              <a:t>Drift och underhåll som inte uppfyller kraven för god eller mindre god säkerhetsnivå.</a:t>
            </a:r>
            <a:endParaRPr kumimoji="0" lang="sv-SE" sz="1600" b="0" i="1" u="none" strike="noStrike" kern="1200" cap="none" spc="0" normalizeH="0" noProof="0" dirty="0" smtClean="0">
              <a:ln>
                <a:noFill/>
              </a:ln>
              <a:solidFill>
                <a:schemeClr val="tx1"/>
              </a:solidFill>
              <a:effectLst/>
              <a:uLnTx/>
              <a:uFillTx/>
              <a:latin typeface="Arial" charset="0"/>
              <a:ea typeface="+mn-ea"/>
              <a:cs typeface="Arial" charset="0"/>
            </a:endParaRPr>
          </a:p>
          <a:p>
            <a:pPr marL="342900" indent="-342900" eaLnBrk="0" hangingPunct="0">
              <a:spcBef>
                <a:spcPct val="20000"/>
              </a:spcBef>
              <a:defRPr/>
            </a:pPr>
            <a:endParaRPr kumimoji="0" lang="sv-SE" sz="1600"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defRPr/>
            </a:pPr>
            <a:endParaRPr kumimoji="0" lang="sv-SE" sz="1600"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defRPr/>
            </a:pPr>
            <a:endParaRPr lang="sv-SE" sz="1600" baseline="0" dirty="0"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descr="Bildarkivet_5AB7.jpg"/>
          <p:cNvPicPr>
            <a:picLocks noGrp="1" noChangeAspect="1"/>
          </p:cNvPicPr>
          <p:nvPr>
            <p:ph idx="1"/>
          </p:nvPr>
        </p:nvPicPr>
        <p:blipFill>
          <a:blip r:embed="rId3" cstate="print"/>
          <a:stretch>
            <a:fillRect/>
          </a:stretch>
        </p:blipFill>
        <p:spPr>
          <a:xfrm>
            <a:off x="7221600" y="3307797"/>
            <a:ext cx="1922400" cy="2875298"/>
          </a:xfrm>
        </p:spPr>
      </p:pic>
      <p:pic>
        <p:nvPicPr>
          <p:cNvPr id="9" name="Bildobjekt 8" descr="BA_UJ29.jpg"/>
          <p:cNvPicPr>
            <a:picLocks noChangeAspect="1"/>
          </p:cNvPicPr>
          <p:nvPr/>
        </p:nvPicPr>
        <p:blipFill>
          <a:blip r:embed="rId4" cstate="print"/>
          <a:srcRect/>
          <a:stretch>
            <a:fillRect/>
          </a:stretch>
        </p:blipFill>
        <p:spPr>
          <a:xfrm>
            <a:off x="7221600" y="1734201"/>
            <a:ext cx="1922400" cy="1577204"/>
          </a:xfrm>
          <a:prstGeom prst="rect">
            <a:avLst/>
          </a:prstGeom>
        </p:spPr>
      </p:pic>
      <p:pic>
        <p:nvPicPr>
          <p:cNvPr id="26628" name="Bildobjekt 5" descr="003886.jpg"/>
          <p:cNvPicPr>
            <a:picLocks noChangeAspect="1"/>
          </p:cNvPicPr>
          <p:nvPr/>
        </p:nvPicPr>
        <p:blipFill>
          <a:blip r:embed="rId5" cstate="print"/>
          <a:srcRect l="692"/>
          <a:stretch>
            <a:fillRect/>
          </a:stretch>
        </p:blipFill>
        <p:spPr bwMode="auto">
          <a:xfrm>
            <a:off x="7221600" y="0"/>
            <a:ext cx="1917032" cy="1781175"/>
          </a:xfrm>
          <a:prstGeom prst="rect">
            <a:avLst/>
          </a:prstGeom>
          <a:noFill/>
          <a:ln w="9525">
            <a:noFill/>
            <a:miter lim="800000"/>
            <a:headEnd/>
            <a:tailEnd/>
          </a:ln>
        </p:spPr>
      </p:pic>
      <p:sp>
        <p:nvSpPr>
          <p:cNvPr id="6" name="Rubrik 1"/>
          <p:cNvSpPr>
            <a:spLocks noGrp="1"/>
          </p:cNvSpPr>
          <p:nvPr>
            <p:ph type="title"/>
          </p:nvPr>
        </p:nvSpPr>
        <p:spPr>
          <a:xfrm>
            <a:off x="506413" y="108371"/>
            <a:ext cx="6476278" cy="1143000"/>
          </a:xfrm>
        </p:spPr>
        <p:txBody>
          <a:bodyPr/>
          <a:lstStyle/>
          <a:p>
            <a:r>
              <a:rPr lang="sv-SE" b="1" dirty="0" smtClean="0">
                <a:latin typeface="Arial" charset="0"/>
                <a:cs typeface="Arial" charset="0"/>
              </a:rPr>
              <a:t>Indikator 10: Drift och underhåll av GCM-vägar – idéutkast till mått 2(3)</a:t>
            </a:r>
          </a:p>
        </p:txBody>
      </p:sp>
      <p:sp>
        <p:nvSpPr>
          <p:cNvPr id="7" name="Rectangle 3"/>
          <p:cNvSpPr txBox="1">
            <a:spLocks/>
          </p:cNvSpPr>
          <p:nvPr/>
        </p:nvSpPr>
        <p:spPr>
          <a:xfrm>
            <a:off x="194552" y="1143597"/>
            <a:ext cx="6971791" cy="5222290"/>
          </a:xfrm>
          <a:prstGeom prst="rect">
            <a:avLst/>
          </a:prstGeom>
        </p:spPr>
        <p:txBody>
          <a:bodyPr/>
          <a:lstStyle/>
          <a:p>
            <a:pPr marL="342900" indent="-342900" eaLnBrk="0" hangingPunct="0">
              <a:spcBef>
                <a:spcPct val="20000"/>
              </a:spcBef>
              <a:defRPr/>
            </a:pPr>
            <a:r>
              <a:rPr lang="sv-SE" sz="1400" i="1" dirty="0" smtClean="0">
                <a:cs typeface="Arial" charset="0"/>
              </a:rPr>
              <a:t>	</a:t>
            </a:r>
            <a:r>
              <a:rPr kumimoji="0" lang="sv-SE" sz="1200" b="1" i="0" u="none" strike="noStrike" kern="1200" cap="none" spc="0" normalizeH="0" noProof="0" dirty="0" smtClean="0">
                <a:ln>
                  <a:noFill/>
                </a:ln>
                <a:solidFill>
                  <a:schemeClr val="tx1"/>
                </a:solidFill>
                <a:effectLst/>
                <a:uLnTx/>
                <a:uFillTx/>
                <a:latin typeface="Arial" charset="0"/>
                <a:ea typeface="+mn-ea"/>
                <a:cs typeface="Arial" charset="0"/>
              </a:rPr>
              <a:t>Vinterväghållning (exempel, max 16 poäng)</a:t>
            </a:r>
          </a:p>
          <a:p>
            <a:pPr marL="542925" lvl="1" indent="-180975" eaLnBrk="0" hangingPunct="0">
              <a:spcBef>
                <a:spcPct val="20000"/>
              </a:spcBef>
              <a:buFont typeface="Arial" pitchFamily="34" charset="0"/>
              <a:buChar char="•"/>
              <a:defRPr/>
            </a:pPr>
            <a:r>
              <a:rPr lang="sv-SE" sz="1200" dirty="0" smtClean="0">
                <a:cs typeface="Arial" charset="0"/>
              </a:rPr>
              <a:t>Startkriterium, snö: ≤ 2 cm (2p), 3 cm (</a:t>
            </a:r>
            <a:r>
              <a:rPr lang="sv-SE" sz="1200" b="1" dirty="0" smtClean="0">
                <a:solidFill>
                  <a:srgbClr val="00B050"/>
                </a:solidFill>
                <a:cs typeface="Arial" charset="0"/>
              </a:rPr>
              <a:t>1p</a:t>
            </a:r>
            <a:r>
              <a:rPr lang="sv-SE" sz="1200" dirty="0" smtClean="0">
                <a:cs typeface="Arial" charset="0"/>
              </a:rPr>
              <a:t>), ≥ 4 cm (0p).</a:t>
            </a:r>
          </a:p>
          <a:p>
            <a:pPr marL="542925" lvl="1" indent="-180975" eaLnBrk="0" hangingPunct="0">
              <a:spcBef>
                <a:spcPct val="20000"/>
              </a:spcBef>
              <a:buFont typeface="Arial" pitchFamily="34" charset="0"/>
              <a:buChar char="•"/>
              <a:defRPr/>
            </a:pPr>
            <a:r>
              <a:rPr lang="sv-SE" sz="1200" dirty="0" smtClean="0">
                <a:cs typeface="Arial" charset="0"/>
              </a:rPr>
              <a:t>Färdigställande, snö: ≤ 4 tim (2p), 4-6 tim (</a:t>
            </a:r>
            <a:r>
              <a:rPr lang="sv-SE" sz="1200" b="1" dirty="0" smtClean="0">
                <a:solidFill>
                  <a:srgbClr val="00B050"/>
                </a:solidFill>
                <a:cs typeface="Arial" charset="0"/>
              </a:rPr>
              <a:t>1p</a:t>
            </a:r>
            <a:r>
              <a:rPr lang="sv-SE" sz="1200" dirty="0" smtClean="0">
                <a:cs typeface="Arial" charset="0"/>
              </a:rPr>
              <a:t>), ≥ 6 tim (0p).</a:t>
            </a:r>
          </a:p>
          <a:p>
            <a:pPr marL="542925" lvl="1" indent="-180975" eaLnBrk="0" hangingPunct="0">
              <a:spcBef>
                <a:spcPct val="20000"/>
              </a:spcBef>
              <a:buFont typeface="Arial" pitchFamily="34" charset="0"/>
              <a:buChar char="•"/>
              <a:defRPr/>
            </a:pPr>
            <a:r>
              <a:rPr lang="sv-SE" sz="1200" u="sng" dirty="0" smtClean="0">
                <a:cs typeface="Arial" charset="0"/>
              </a:rPr>
              <a:t>Startkriterium och färdigställande, halka</a:t>
            </a:r>
            <a:r>
              <a:rPr lang="sv-SE" sz="1200" dirty="0" smtClean="0">
                <a:cs typeface="Arial" charset="0"/>
              </a:rPr>
              <a:t>: Direkt vid konstaterad halka eller risk för halka med ett färdigställande senast kl. 06.00 (2p), kl 07.00 (</a:t>
            </a:r>
            <a:r>
              <a:rPr lang="sv-SE" sz="1200" b="1" dirty="0" smtClean="0">
                <a:solidFill>
                  <a:srgbClr val="00B050"/>
                </a:solidFill>
                <a:cs typeface="Arial" charset="0"/>
              </a:rPr>
              <a:t>1p</a:t>
            </a:r>
            <a:r>
              <a:rPr lang="sv-SE" sz="1200" dirty="0" smtClean="0">
                <a:cs typeface="Arial" charset="0"/>
              </a:rPr>
              <a:t>), i annat fall (0p).</a:t>
            </a:r>
          </a:p>
          <a:p>
            <a:pPr marL="542925" lvl="1" indent="-180975" eaLnBrk="0" hangingPunct="0">
              <a:spcBef>
                <a:spcPct val="20000"/>
              </a:spcBef>
              <a:buFont typeface="Arial" pitchFamily="34" charset="0"/>
              <a:buChar char="•"/>
              <a:defRPr/>
            </a:pPr>
            <a:r>
              <a:rPr lang="sv-SE" sz="1200" dirty="0" smtClean="0">
                <a:cs typeface="Arial" charset="0"/>
              </a:rPr>
              <a:t>Väderomslag: Särskild utbildning och beredskap för riktade åtgärder vid svåra väderomslag (2p), i annat fall (0p).</a:t>
            </a:r>
          </a:p>
          <a:p>
            <a:pPr marL="542925" lvl="1" indent="-180975" eaLnBrk="0" hangingPunct="0">
              <a:spcBef>
                <a:spcPct val="20000"/>
              </a:spcBef>
              <a:buFont typeface="Arial" pitchFamily="34" charset="0"/>
              <a:buChar char="•"/>
              <a:defRPr/>
            </a:pPr>
            <a:r>
              <a:rPr lang="sv-SE" sz="1200" dirty="0" smtClean="0">
                <a:cs typeface="Arial" charset="0"/>
              </a:rPr>
              <a:t>Punktåtgärder, halka: Särskild kontroll och beredskap för att halkbekämpa utpekade platser med förhöjd risk för halka (2p), i annat fall (0p).</a:t>
            </a:r>
            <a:endParaRPr lang="sv-SE" sz="800" dirty="0" smtClean="0">
              <a:cs typeface="Arial" charset="0"/>
            </a:endParaRPr>
          </a:p>
          <a:p>
            <a:pPr marL="542925" lvl="1" indent="-180975" eaLnBrk="0" hangingPunct="0">
              <a:spcBef>
                <a:spcPct val="20000"/>
              </a:spcBef>
              <a:buFont typeface="Arial" pitchFamily="34" charset="0"/>
              <a:buChar char="•"/>
              <a:defRPr/>
            </a:pPr>
            <a:r>
              <a:rPr lang="sv-SE" sz="1200" u="sng" dirty="0" smtClean="0">
                <a:cs typeface="Arial" charset="0"/>
              </a:rPr>
              <a:t>Sandupptagning</a:t>
            </a:r>
            <a:r>
              <a:rPr lang="sv-SE" sz="1200" dirty="0" smtClean="0">
                <a:cs typeface="Arial" charset="0"/>
              </a:rPr>
              <a:t> sker genom ”grovsopning” så fort barmark uppstår och är färdigställt inom 1 vecka under hela vinterperioden (2p), inom 2 veckor vid vinterperiodens slut (</a:t>
            </a:r>
            <a:r>
              <a:rPr lang="sv-SE" sz="1200" b="1" dirty="0" smtClean="0">
                <a:solidFill>
                  <a:srgbClr val="00B050"/>
                </a:solidFill>
                <a:cs typeface="Arial" charset="0"/>
              </a:rPr>
              <a:t>1p</a:t>
            </a:r>
            <a:r>
              <a:rPr lang="sv-SE" sz="1200" dirty="0" smtClean="0">
                <a:cs typeface="Arial" charset="0"/>
              </a:rPr>
              <a:t>), i annat fall (0p). </a:t>
            </a:r>
          </a:p>
          <a:p>
            <a:pPr marL="542925" lvl="1" indent="-180975" eaLnBrk="0" hangingPunct="0">
              <a:spcBef>
                <a:spcPct val="20000"/>
              </a:spcBef>
              <a:buFont typeface="Arial" charset="0"/>
              <a:buChar char="•"/>
              <a:defRPr/>
            </a:pPr>
            <a:r>
              <a:rPr lang="sv-SE" sz="1200" dirty="0" smtClean="0">
                <a:cs typeface="Arial" charset="0"/>
              </a:rPr>
              <a:t>Övriga cykelvägar snöröjs och halkbekämpas före eller i samband med att motsvarande sker inom bilvägnätet (</a:t>
            </a:r>
            <a:r>
              <a:rPr lang="sv-SE" sz="1200" b="1" dirty="0" smtClean="0">
                <a:solidFill>
                  <a:srgbClr val="00B050"/>
                </a:solidFill>
                <a:cs typeface="Arial" charset="0"/>
              </a:rPr>
              <a:t>2p</a:t>
            </a:r>
            <a:r>
              <a:rPr lang="sv-SE" sz="1200" dirty="0" smtClean="0">
                <a:cs typeface="Arial" charset="0"/>
              </a:rPr>
              <a:t>), i annat fall (0p). </a:t>
            </a:r>
          </a:p>
          <a:p>
            <a:pPr marL="542925" lvl="1" indent="-180975" eaLnBrk="0" hangingPunct="0">
              <a:spcBef>
                <a:spcPct val="20000"/>
              </a:spcBef>
              <a:buFont typeface="Arial" charset="0"/>
              <a:buChar char="•"/>
              <a:defRPr/>
            </a:pPr>
            <a:r>
              <a:rPr kumimoji="0" lang="sv-SE" sz="1200" b="0" i="0" u="sng" strike="noStrike" kern="1200" cap="none" spc="0" normalizeH="0" noProof="0" dirty="0" smtClean="0">
                <a:ln>
                  <a:noFill/>
                </a:ln>
                <a:solidFill>
                  <a:schemeClr val="tx1"/>
                </a:solidFill>
                <a:effectLst/>
                <a:uLnTx/>
                <a:uFillTx/>
                <a:latin typeface="Arial" charset="0"/>
                <a:ea typeface="+mn-ea"/>
                <a:cs typeface="Arial" charset="0"/>
              </a:rPr>
              <a:t>Krav på egenkontroll och regelbunden avstämning </a:t>
            </a:r>
            <a:r>
              <a:rPr kumimoji="0" lang="sv-SE" sz="1200" b="0" i="0" u="none" strike="noStrike" kern="1200" cap="none" spc="0" normalizeH="0" noProof="0" dirty="0" smtClean="0">
                <a:ln>
                  <a:noFill/>
                </a:ln>
                <a:solidFill>
                  <a:schemeClr val="tx1"/>
                </a:solidFill>
                <a:effectLst/>
                <a:uLnTx/>
                <a:uFillTx/>
                <a:latin typeface="Arial" charset="0"/>
                <a:ea typeface="+mn-ea"/>
                <a:cs typeface="Arial" charset="0"/>
              </a:rPr>
              <a:t>mellan beställare och utförare; 1 ggr/vecka vid period med snö och halka (2p), glesare (</a:t>
            </a:r>
            <a:r>
              <a:rPr kumimoji="0" lang="sv-SE" sz="1200" b="1" i="0" u="none" strike="noStrike" kern="1200" cap="none" spc="0" normalizeH="0" noProof="0" dirty="0" smtClean="0">
                <a:ln>
                  <a:noFill/>
                </a:ln>
                <a:solidFill>
                  <a:srgbClr val="00B050"/>
                </a:solidFill>
                <a:effectLst/>
                <a:uLnTx/>
                <a:uFillTx/>
                <a:latin typeface="Arial" charset="0"/>
                <a:ea typeface="+mn-ea"/>
                <a:cs typeface="Arial" charset="0"/>
              </a:rPr>
              <a:t>1p</a:t>
            </a:r>
            <a:r>
              <a:rPr kumimoji="0" lang="sv-SE" sz="1200" b="0" i="0" u="none" strike="noStrike" kern="1200" cap="none" spc="0" normalizeH="0" noProof="0" dirty="0" smtClean="0">
                <a:ln>
                  <a:noFill/>
                </a:ln>
                <a:solidFill>
                  <a:schemeClr val="tx1"/>
                </a:solidFill>
                <a:effectLst/>
                <a:uLnTx/>
                <a:uFillTx/>
                <a:latin typeface="Arial" charset="0"/>
                <a:ea typeface="+mn-ea"/>
                <a:cs typeface="Arial" charset="0"/>
              </a:rPr>
              <a:t>), inga (0p).</a:t>
            </a:r>
            <a:endParaRPr lang="sv-SE" sz="1200" noProof="0" dirty="0" smtClean="0">
              <a:cs typeface="Arial" charset="0"/>
            </a:endParaRPr>
          </a:p>
          <a:p>
            <a:pPr marL="542925" lvl="1" indent="-180975" eaLnBrk="0" hangingPunct="0">
              <a:spcBef>
                <a:spcPct val="20000"/>
              </a:spcBef>
              <a:defRPr/>
            </a:pPr>
            <a:r>
              <a:rPr lang="sv-SE" sz="1200" b="1" dirty="0" smtClean="0">
                <a:cs typeface="Arial" charset="0"/>
              </a:rPr>
              <a:t>Barmarksunderhåll (exempel, max 8 poäng)</a:t>
            </a:r>
          </a:p>
          <a:p>
            <a:pPr marL="542925" lvl="1" indent="-180975" eaLnBrk="0" hangingPunct="0">
              <a:spcBef>
                <a:spcPct val="20000"/>
              </a:spcBef>
              <a:buFont typeface="Arial" pitchFamily="34" charset="0"/>
              <a:buChar char="•"/>
              <a:defRPr/>
            </a:pPr>
            <a:r>
              <a:rPr lang="sv-SE" sz="1200" u="sng" dirty="0" smtClean="0">
                <a:cs typeface="Arial" charset="0"/>
              </a:rPr>
              <a:t>Startkriterium, potthål </a:t>
            </a:r>
            <a:r>
              <a:rPr lang="sv-SE" sz="1200" u="sng" dirty="0" err="1" smtClean="0">
                <a:cs typeface="Arial" charset="0"/>
              </a:rPr>
              <a:t>m.m</a:t>
            </a:r>
            <a:r>
              <a:rPr lang="sv-SE" sz="1200" dirty="0" smtClean="0">
                <a:cs typeface="Arial" charset="0"/>
              </a:rPr>
              <a:t>: ≤ 2 cm (2p), 3 cm (</a:t>
            </a:r>
            <a:r>
              <a:rPr lang="sv-SE" sz="1200" b="1" dirty="0" smtClean="0">
                <a:solidFill>
                  <a:srgbClr val="00B050"/>
                </a:solidFill>
                <a:cs typeface="Arial" charset="0"/>
              </a:rPr>
              <a:t>1p</a:t>
            </a:r>
            <a:r>
              <a:rPr lang="sv-SE" sz="1200" dirty="0" smtClean="0">
                <a:cs typeface="Arial" charset="0"/>
              </a:rPr>
              <a:t>), ≥ 4 cm (0p).</a:t>
            </a:r>
          </a:p>
          <a:p>
            <a:pPr marL="542925" lvl="1" indent="-180975" eaLnBrk="0" hangingPunct="0">
              <a:spcBef>
                <a:spcPct val="20000"/>
              </a:spcBef>
              <a:buFont typeface="Arial" pitchFamily="34" charset="0"/>
              <a:buChar char="•"/>
              <a:defRPr/>
            </a:pPr>
            <a:r>
              <a:rPr lang="sv-SE" sz="1200" dirty="0" smtClean="0">
                <a:cs typeface="Arial" charset="0"/>
              </a:rPr>
              <a:t>Färdigställande, potthål </a:t>
            </a:r>
            <a:r>
              <a:rPr lang="sv-SE" sz="1200" dirty="0" err="1" smtClean="0">
                <a:cs typeface="Arial" charset="0"/>
              </a:rPr>
              <a:t>m.m</a:t>
            </a:r>
            <a:r>
              <a:rPr lang="sv-SE" sz="1200" dirty="0" smtClean="0">
                <a:cs typeface="Arial" charset="0"/>
              </a:rPr>
              <a:t>: Inom två dygn från felanmälan (2p), inom en vecka (</a:t>
            </a:r>
            <a:r>
              <a:rPr lang="sv-SE" sz="1200" b="1" dirty="0" smtClean="0">
                <a:solidFill>
                  <a:srgbClr val="00B050"/>
                </a:solidFill>
                <a:cs typeface="Arial" charset="0"/>
              </a:rPr>
              <a:t>1p</a:t>
            </a:r>
            <a:r>
              <a:rPr lang="sv-SE" sz="1200" dirty="0" smtClean="0">
                <a:cs typeface="Arial" charset="0"/>
              </a:rPr>
              <a:t>), senare (0p).</a:t>
            </a:r>
          </a:p>
          <a:p>
            <a:pPr marL="542925" lvl="1" indent="-180975" eaLnBrk="0" hangingPunct="0">
              <a:spcBef>
                <a:spcPct val="20000"/>
              </a:spcBef>
              <a:buFont typeface="Arial" pitchFamily="34" charset="0"/>
              <a:buChar char="•"/>
              <a:defRPr/>
            </a:pPr>
            <a:r>
              <a:rPr lang="sv-SE" sz="1200" dirty="0" smtClean="0">
                <a:cs typeface="Arial" charset="0"/>
              </a:rPr>
              <a:t>Lövupptagning sker med vid risk för lövhalka (1p), i annat fall (0p).  </a:t>
            </a:r>
          </a:p>
          <a:p>
            <a:pPr marL="542925" lvl="1" indent="-180975" eaLnBrk="0" hangingPunct="0">
              <a:spcBef>
                <a:spcPct val="20000"/>
              </a:spcBef>
              <a:buFont typeface="Arial" charset="0"/>
              <a:buChar char="•"/>
              <a:defRPr/>
            </a:pPr>
            <a:r>
              <a:rPr lang="sv-SE" sz="1200" u="sng" dirty="0" smtClean="0">
                <a:cs typeface="Arial" charset="0"/>
              </a:rPr>
              <a:t>Okulär besiktning avseende potthål m.m</a:t>
            </a:r>
            <a:r>
              <a:rPr lang="sv-SE" sz="1200" dirty="0" smtClean="0">
                <a:cs typeface="Arial" charset="0"/>
              </a:rPr>
              <a:t>. inom utpekade/prioriterade cykelstråk sker i början av barmarksperioden och därefter minst 1 gång/månad (2p), glesare (</a:t>
            </a:r>
            <a:r>
              <a:rPr lang="sv-SE" sz="1200" b="1" dirty="0" smtClean="0">
                <a:solidFill>
                  <a:srgbClr val="00B050"/>
                </a:solidFill>
                <a:cs typeface="Arial" charset="0"/>
              </a:rPr>
              <a:t>1p</a:t>
            </a:r>
            <a:r>
              <a:rPr lang="sv-SE" sz="1200" dirty="0" smtClean="0">
                <a:cs typeface="Arial" charset="0"/>
              </a:rPr>
              <a:t>), inte alls (0p). </a:t>
            </a:r>
          </a:p>
          <a:p>
            <a:pPr marL="542925" lvl="1" indent="-180975" eaLnBrk="0" hangingPunct="0">
              <a:spcBef>
                <a:spcPct val="20000"/>
              </a:spcBef>
              <a:buFont typeface="Arial" charset="0"/>
              <a:buChar char="•"/>
              <a:defRPr/>
            </a:pPr>
            <a:r>
              <a:rPr lang="sv-SE" sz="1200" dirty="0" smtClean="0">
                <a:cs typeface="Arial" charset="0"/>
              </a:rPr>
              <a:t>Krav på egenkontroll och avstämning mellan beställare och utförare (1p), i annat fall (0p). </a:t>
            </a:r>
          </a:p>
          <a:p>
            <a:pPr marL="542925" lvl="1" indent="-180975" eaLnBrk="0" hangingPunct="0">
              <a:spcBef>
                <a:spcPct val="20000"/>
              </a:spcBef>
              <a:buFont typeface="Arial" charset="0"/>
              <a:buChar char="•"/>
              <a:defRPr/>
            </a:pPr>
            <a:endParaRPr lang="sv-SE" sz="1200" dirty="0" smtClean="0">
              <a:cs typeface="Arial" charset="0"/>
            </a:endParaRPr>
          </a:p>
          <a:p>
            <a:pPr marL="800100" lvl="1" indent="-342900" eaLnBrk="0" hangingPunct="0">
              <a:spcBef>
                <a:spcPct val="20000"/>
              </a:spcBef>
              <a:defRPr/>
            </a:pPr>
            <a:endParaRPr kumimoji="0" lang="sv-SE" sz="1200"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defRPr/>
            </a:pPr>
            <a:endParaRPr kumimoji="0" lang="sv-SE" sz="1600" b="0" i="0" u="none" strike="noStrike" kern="1200" cap="none" spc="0" normalizeH="0" noProof="0" dirty="0" smtClean="0">
              <a:ln>
                <a:noFill/>
              </a:ln>
              <a:solidFill>
                <a:schemeClr val="tx1"/>
              </a:solidFill>
              <a:effectLst/>
              <a:uLnTx/>
              <a:uFillTx/>
              <a:latin typeface="Arial" charset="0"/>
              <a:ea typeface="+mn-ea"/>
              <a:cs typeface="Arial" charset="0"/>
            </a:endParaRPr>
          </a:p>
          <a:p>
            <a:pPr marL="800100" lvl="1" indent="-342900" eaLnBrk="0" hangingPunct="0">
              <a:spcBef>
                <a:spcPct val="20000"/>
              </a:spcBef>
              <a:defRPr/>
            </a:pPr>
            <a:endParaRPr lang="sv-SE" sz="1600" baseline="0" dirty="0"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4A04CD5F63DF2478F29887B556F9DC1" ma:contentTypeVersion="0" ma:contentTypeDescription="Skapa ett nytt dokument." ma:contentTypeScope="" ma:versionID="249dbfac3bf8cbac2d595a8da4009d48">
  <xsd:schema xmlns:xsd="http://www.w3.org/2001/XMLSchema" xmlns:xs="http://www.w3.org/2001/XMLSchema" xmlns:p="http://schemas.microsoft.com/office/2006/metadata/properties" targetNamespace="http://schemas.microsoft.com/office/2006/metadata/properties" ma:root="true" ma:fieldsID="988ddc45a2a1ba233d786d3fa5db79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084812-9376-4F20-AB88-E9ECB24BB19A}">
  <ds:schemaRefs>
    <ds:schemaRef ds:uri="http://schemas.microsoft.com/sharepoint/v3/contenttype/forms"/>
  </ds:schemaRefs>
</ds:datastoreItem>
</file>

<file path=customXml/itemProps2.xml><?xml version="1.0" encoding="utf-8"?>
<ds:datastoreItem xmlns:ds="http://schemas.openxmlformats.org/officeDocument/2006/customXml" ds:itemID="{EC45C7EE-38CC-4DF8-B031-CD9DE236B95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4483718C-3C94-44D1-B3E6-D83919496B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Presentation</Template>
  <TotalTime>4225</TotalTime>
  <Words>753</Words>
  <Application>Microsoft Office PowerPoint</Application>
  <PresentationFormat>Bildspel på skärmen (4:3)</PresentationFormat>
  <Paragraphs>132</Paragraphs>
  <Slides>12</Slides>
  <Notes>11</Notes>
  <HiddenSlides>3</HiddenSlides>
  <MMClips>0</MMClips>
  <ScaleCrop>false</ScaleCrop>
  <HeadingPairs>
    <vt:vector size="4" baseType="variant">
      <vt:variant>
        <vt:lpstr>Tema</vt:lpstr>
      </vt:variant>
      <vt:variant>
        <vt:i4>2</vt:i4>
      </vt:variant>
      <vt:variant>
        <vt:lpstr>Bildrubriker</vt:lpstr>
      </vt:variant>
      <vt:variant>
        <vt:i4>12</vt:i4>
      </vt:variant>
    </vt:vector>
  </HeadingPairs>
  <TitlesOfParts>
    <vt:vector size="14" baseType="lpstr">
      <vt:lpstr>Presentation</vt:lpstr>
      <vt:lpstr>Anpassad formgivning</vt:lpstr>
      <vt:lpstr>Indikator  9 och10  Säkra GCM-passager och  Drift och underhåll av GCM-vägar  2013-04-16           Ylva Berg Trafikverket</vt:lpstr>
      <vt:lpstr>Indikator 9: Säkra gång-, cykel och mopedpassager</vt:lpstr>
      <vt:lpstr>DoU-parametrar som påverkar säkerhetsnivån – arbetshypotes  1(3)</vt:lpstr>
      <vt:lpstr>DoU-parametrar som påverkar säkerhetsnivån – arbetshypotes  2(3)</vt:lpstr>
      <vt:lpstr>DoU-parametrar som påverkar säkerhetsnivån – arbetshypotes  3(3)</vt:lpstr>
      <vt:lpstr>Indikator 10: Drift och underhåll av GCM-vägar – inledande reflektioner</vt:lpstr>
      <vt:lpstr>Indikator 10: Drift och underhåll av GCM-vägar – idéutkast till mätning</vt:lpstr>
      <vt:lpstr>Indikator 10: Drift och underhåll av GCM-vägar – idéutkast till mått 1(3)</vt:lpstr>
      <vt:lpstr>Indikator 10: Drift och underhåll av GCM-vägar – idéutkast till mått 2(3)</vt:lpstr>
      <vt:lpstr>Indikator 10: Drift och underhåll av GCM-vägar – idéutkast till mått 3(3)</vt:lpstr>
      <vt:lpstr>Bild 11</vt:lpstr>
      <vt:lpstr>Vad är viktigt inför 2014?</vt:lpstr>
    </vt:vector>
  </TitlesOfParts>
  <Company>Trafikverket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forcar03</dc:creator>
  <cp:lastModifiedBy>Pettersson_H</cp:lastModifiedBy>
  <cp:revision>183</cp:revision>
  <dcterms:created xsi:type="dcterms:W3CDTF">2011-10-07T11:22:11Z</dcterms:created>
  <dcterms:modified xsi:type="dcterms:W3CDTF">2013-04-24T06:43:30Z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0x01010064A04CD5F63DF2478F29887B556F9DC1</vt:lpwstr>
  </property>
</Properties>
</file>