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docProps/custom.xml" ContentType="application/vnd.openxmlformats-officedocument.custom-properties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rawings/drawing3.xml" ContentType="application/vnd.openxmlformats-officedocument.drawingml.chartshape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2" r:id="rId4"/>
    <p:sldMasterId id="2147483698" r:id="rId5"/>
  </p:sldMasterIdLst>
  <p:notesMasterIdLst>
    <p:notesMasterId r:id="rId27"/>
  </p:notesMasterIdLst>
  <p:handoutMasterIdLst>
    <p:handoutMasterId r:id="rId28"/>
  </p:handoutMasterIdLst>
  <p:sldIdLst>
    <p:sldId id="872" r:id="rId6"/>
    <p:sldId id="848" r:id="rId7"/>
    <p:sldId id="857" r:id="rId8"/>
    <p:sldId id="858" r:id="rId9"/>
    <p:sldId id="859" r:id="rId10"/>
    <p:sldId id="862" r:id="rId11"/>
    <p:sldId id="860" r:id="rId12"/>
    <p:sldId id="861" r:id="rId13"/>
    <p:sldId id="849" r:id="rId14"/>
    <p:sldId id="850" r:id="rId15"/>
    <p:sldId id="851" r:id="rId16"/>
    <p:sldId id="852" r:id="rId17"/>
    <p:sldId id="853" r:id="rId18"/>
    <p:sldId id="854" r:id="rId19"/>
    <p:sldId id="855" r:id="rId20"/>
    <p:sldId id="856" r:id="rId21"/>
    <p:sldId id="846" r:id="rId22"/>
    <p:sldId id="836" r:id="rId23"/>
    <p:sldId id="811" r:id="rId24"/>
    <p:sldId id="805" r:id="rId25"/>
    <p:sldId id="838" r:id="rId26"/>
  </p:sldIdLst>
  <p:sldSz cx="9144000" cy="6858000" type="screen4x3"/>
  <p:notesSz cx="6794500" cy="9906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637" autoAdjust="0"/>
    <p:restoredTop sz="89647" autoAdjust="0"/>
  </p:normalViewPr>
  <p:slideViewPr>
    <p:cSldViewPr snapToGrid="0">
      <p:cViewPr varScale="1">
        <p:scale>
          <a:sx n="90" d="100"/>
          <a:sy n="90" d="100"/>
        </p:scale>
        <p:origin x="-120" y="-4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vti_nt2\JennyE$\Eget\Cyklisters_olyckor\200769_-_Cykel-OLA_Trafikverket\Tabeller_RPMI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vti_nt2\JennyE$\Eget\Cyklisters_olyckor\200769_-_Cykel-OLA_Trafikverket\Tabeller_RPMI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vti_nt2\JennyE$\Eget\Cyklisters_olyckor\200769_-_Cykel-OLA_Trafikverket\Tabeller_RPMI.xlsx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\\vti_nt2\JennyE$\Eget\Cyklisters_olyckor\200769_-_Cykel-OLA_Trafikverket\Tabeller_RPMI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vti_nt2\JennyE$\Eget\Cyklisters_olyckor\200769_-_Cykel-OLA_Trafikverket\Tabeller_RPMI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vti_nt2\JennyE$\Eget\Cyklisters_olyckor\200769_-_Cykel-OLA_Trafikverket\Tabeller_RPMI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vti_nt2\JennyE$\Eget\Cyklisters_olyckor\200769_-_Cykel-OLA_Trafikverket\Tabeller_RPMI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vti_nt2\JennyE$\Eget\Cyklisters_olyckor\200769_-_Cykel-OLA_Trafikverket\Tabeller_RPMI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vti_nt2\JennyE$\Eget\Cyklisters_olyckor\200769_-_Cykel-OLA_Trafikverket\Tabeller_RPMI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vti_nt2\JennyE$\Eget\Cyklisters_olyckor\200769_-_Cykel-OLA_Trafikverket\Tabeller_RPMI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vti_nt2\JennyE$\Eget\Cyklisters_olyckor\200769_-_Cykel-OLA_Trafikverket\Tabeller_RPMI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\\vti_nt2\JennyE$\Eget\Cyklisters_olyckor\200769_-_Cykel-OLA_Trafikverket\Tabeller_RPMI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vti_nt2\JennyE$\Eget\Cyklisters_olyckor\200769_-_Cykel-OLA_Trafikverket\Tabeller_RPMI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title>
      <c:tx>
        <c:rich>
          <a:bodyPr/>
          <a:lstStyle/>
          <a:p>
            <a:pPr>
              <a:defRPr sz="1400"/>
            </a:pPr>
            <a:r>
              <a:rPr lang="en-US" sz="1400" dirty="0" err="1"/>
              <a:t>Fördelning</a:t>
            </a:r>
            <a:r>
              <a:rPr lang="en-US" sz="1400" dirty="0"/>
              <a:t> </a:t>
            </a:r>
            <a:r>
              <a:rPr lang="en-US" sz="1400" dirty="0" err="1" smtClean="0"/>
              <a:t>totalt</a:t>
            </a:r>
            <a:r>
              <a:rPr lang="en-US" sz="1400" dirty="0" smtClean="0"/>
              <a:t> (ISS</a:t>
            </a:r>
            <a:r>
              <a:rPr lang="en-US" sz="1400" baseline="0" dirty="0" smtClean="0"/>
              <a:t> 1+)</a:t>
            </a:r>
            <a:endParaRPr lang="en-US" sz="1400" dirty="0"/>
          </a:p>
        </c:rich>
      </c:tx>
      <c:layout>
        <c:manualLayout>
          <c:xMode val="edge"/>
          <c:yMode val="edge"/>
          <c:x val="0.33231933508311534"/>
          <c:y val="0.90740740740740744"/>
        </c:manualLayout>
      </c:layout>
    </c:title>
    <c:plotArea>
      <c:layout/>
      <c:pieChart>
        <c:varyColors val="1"/>
        <c:ser>
          <c:idx val="0"/>
          <c:order val="0"/>
          <c:dLbls>
            <c:dLbl>
              <c:idx val="1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sv-SE"/>
                </a:p>
              </c:txPr>
            </c:dLbl>
            <c:dLbl>
              <c:idx val="2"/>
              <c:layout>
                <c:manualLayout>
                  <c:x val="-1.0040682414698163E-2"/>
                  <c:y val="0.13495589093030044"/>
                </c:manualLayout>
              </c:layout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ATC!$A$25:$A$30</c:f>
              <c:strCache>
                <c:ptCount val="6"/>
                <c:pt idx="0">
                  <c:v>C-M</c:v>
                </c:pt>
                <c:pt idx="1">
                  <c:v>Cykel singel</c:v>
                </c:pt>
                <c:pt idx="2">
                  <c:v>Cykel - Gående</c:v>
                </c:pt>
                <c:pt idx="3">
                  <c:v>Cykel - Cykel</c:v>
                </c:pt>
                <c:pt idx="4">
                  <c:v>Cykel - Moped</c:v>
                </c:pt>
                <c:pt idx="5">
                  <c:v>Övrigt</c:v>
                </c:pt>
              </c:strCache>
            </c:strRef>
          </c:cat>
          <c:val>
            <c:numRef>
              <c:f>ATC!$F$25:$F$30</c:f>
              <c:numCache>
                <c:formatCode>0%</c:formatCode>
                <c:ptCount val="6"/>
                <c:pt idx="0">
                  <c:v>0.12458614903170233</c:v>
                </c:pt>
                <c:pt idx="1">
                  <c:v>0.77354982085355395</c:v>
                </c:pt>
                <c:pt idx="2">
                  <c:v>6.8710599120141852E-3</c:v>
                </c:pt>
                <c:pt idx="3">
                  <c:v>7.3132568370447723E-2</c:v>
                </c:pt>
                <c:pt idx="4">
                  <c:v>7.8234840582339336E-3</c:v>
                </c:pt>
                <c:pt idx="5">
                  <c:v>1.4036917774048672E-2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  <c:dispBlanksAs val="zero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title>
      <c:tx>
        <c:rich>
          <a:bodyPr/>
          <a:lstStyle/>
          <a:p>
            <a:pPr>
              <a:defRPr/>
            </a:pPr>
            <a:r>
              <a:rPr lang="sv-SE" dirty="0" smtClean="0"/>
              <a:t>RPMI1</a:t>
            </a:r>
            <a:endParaRPr lang="sv-SE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Kommun!$H$40</c:f>
              <c:strCache>
                <c:ptCount val="1"/>
                <c:pt idx="0">
                  <c:v>Stockholm</c:v>
                </c:pt>
              </c:strCache>
            </c:strRef>
          </c:tx>
          <c:cat>
            <c:strRef>
              <c:f>Kommun!$A$41:$A$46</c:f>
              <c:strCache>
                <c:ptCount val="6"/>
                <c:pt idx="0">
                  <c:v>C-M</c:v>
                </c:pt>
                <c:pt idx="1">
                  <c:v>Cykel singel</c:v>
                </c:pt>
                <c:pt idx="2">
                  <c:v>Cykel - Gående</c:v>
                </c:pt>
                <c:pt idx="3">
                  <c:v>Cykel - Cykel</c:v>
                </c:pt>
                <c:pt idx="4">
                  <c:v>Cykel - Moped</c:v>
                </c:pt>
                <c:pt idx="5">
                  <c:v>Övrigt</c:v>
                </c:pt>
              </c:strCache>
            </c:strRef>
          </c:cat>
          <c:val>
            <c:numRef>
              <c:f>Kommun!$H$41:$H$46</c:f>
              <c:numCache>
                <c:formatCode>0%</c:formatCode>
                <c:ptCount val="6"/>
                <c:pt idx="0">
                  <c:v>0.1724970282400578</c:v>
                </c:pt>
                <c:pt idx="1">
                  <c:v>0.69542635483066739</c:v>
                </c:pt>
                <c:pt idx="2">
                  <c:v>1.6833575453655724E-2</c:v>
                </c:pt>
                <c:pt idx="3">
                  <c:v>9.3005584976636635E-2</c:v>
                </c:pt>
                <c:pt idx="4">
                  <c:v>3.7469933617424998E-3</c:v>
                </c:pt>
                <c:pt idx="5">
                  <c:v>1.8490463137228103E-2</c:v>
                </c:pt>
              </c:numCache>
            </c:numRef>
          </c:val>
        </c:ser>
        <c:ser>
          <c:idx val="1"/>
          <c:order val="1"/>
          <c:tx>
            <c:strRef>
              <c:f>Kommun!$I$40</c:f>
              <c:strCache>
                <c:ptCount val="1"/>
                <c:pt idx="0">
                  <c:v>Göteborg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</c:spPr>
          <c:cat>
            <c:strRef>
              <c:f>Kommun!$A$41:$A$46</c:f>
              <c:strCache>
                <c:ptCount val="6"/>
                <c:pt idx="0">
                  <c:v>C-M</c:v>
                </c:pt>
                <c:pt idx="1">
                  <c:v>Cykel singel</c:v>
                </c:pt>
                <c:pt idx="2">
                  <c:v>Cykel - Gående</c:v>
                </c:pt>
                <c:pt idx="3">
                  <c:v>Cykel - Cykel</c:v>
                </c:pt>
                <c:pt idx="4">
                  <c:v>Cykel - Moped</c:v>
                </c:pt>
                <c:pt idx="5">
                  <c:v>Övrigt</c:v>
                </c:pt>
              </c:strCache>
            </c:strRef>
          </c:cat>
          <c:val>
            <c:numRef>
              <c:f>Kommun!$I$41:$I$46</c:f>
              <c:numCache>
                <c:formatCode>0%</c:formatCode>
                <c:ptCount val="6"/>
                <c:pt idx="0">
                  <c:v>0.18082755318179794</c:v>
                </c:pt>
                <c:pt idx="1">
                  <c:v>0.69891376998971666</c:v>
                </c:pt>
                <c:pt idx="2">
                  <c:v>1.6596171579037568E-2</c:v>
                </c:pt>
                <c:pt idx="3">
                  <c:v>7.3516275312987739E-2</c:v>
                </c:pt>
                <c:pt idx="4">
                  <c:v>1.6993051522192663E-2</c:v>
                </c:pt>
                <c:pt idx="5">
                  <c:v>1.2865102799857361E-2</c:v>
                </c:pt>
              </c:numCache>
            </c:numRef>
          </c:val>
        </c:ser>
        <c:ser>
          <c:idx val="2"/>
          <c:order val="2"/>
          <c:tx>
            <c:strRef>
              <c:f>Kommun!$J$40</c:f>
              <c:strCache>
                <c:ptCount val="1"/>
                <c:pt idx="0">
                  <c:v>Malmö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cat>
            <c:strRef>
              <c:f>Kommun!$A$41:$A$46</c:f>
              <c:strCache>
                <c:ptCount val="6"/>
                <c:pt idx="0">
                  <c:v>C-M</c:v>
                </c:pt>
                <c:pt idx="1">
                  <c:v>Cykel singel</c:v>
                </c:pt>
                <c:pt idx="2">
                  <c:v>Cykel - Gående</c:v>
                </c:pt>
                <c:pt idx="3">
                  <c:v>Cykel - Cykel</c:v>
                </c:pt>
                <c:pt idx="4">
                  <c:v>Cykel - Moped</c:v>
                </c:pt>
                <c:pt idx="5">
                  <c:v>Övrigt</c:v>
                </c:pt>
              </c:strCache>
            </c:strRef>
          </c:cat>
          <c:val>
            <c:numRef>
              <c:f>Kommun!$J$41:$J$46</c:f>
              <c:numCache>
                <c:formatCode>0%</c:formatCode>
                <c:ptCount val="6"/>
                <c:pt idx="0">
                  <c:v>0.19054766563886158</c:v>
                </c:pt>
                <c:pt idx="1">
                  <c:v>0.6926413383368959</c:v>
                </c:pt>
                <c:pt idx="2">
                  <c:v>6.4492644494659858E-3</c:v>
                </c:pt>
                <c:pt idx="3">
                  <c:v>9.6271403614394638E-2</c:v>
                </c:pt>
                <c:pt idx="4">
                  <c:v>9.2023304704448028E-3</c:v>
                </c:pt>
                <c:pt idx="5">
                  <c:v>4.2651326794660056E-3</c:v>
                </c:pt>
              </c:numCache>
            </c:numRef>
          </c:val>
        </c:ser>
        <c:ser>
          <c:idx val="3"/>
          <c:order val="3"/>
          <c:tx>
            <c:strRef>
              <c:f>Kommun!$K$40</c:f>
              <c:strCache>
                <c:ptCount val="1"/>
                <c:pt idx="0">
                  <c:v>Umeå</c:v>
                </c:pt>
              </c:strCache>
            </c:strRef>
          </c:tx>
          <c:cat>
            <c:strRef>
              <c:f>Kommun!$A$41:$A$46</c:f>
              <c:strCache>
                <c:ptCount val="6"/>
                <c:pt idx="0">
                  <c:v>C-M</c:v>
                </c:pt>
                <c:pt idx="1">
                  <c:v>Cykel singel</c:v>
                </c:pt>
                <c:pt idx="2">
                  <c:v>Cykel - Gående</c:v>
                </c:pt>
                <c:pt idx="3">
                  <c:v>Cykel - Cykel</c:v>
                </c:pt>
                <c:pt idx="4">
                  <c:v>Cykel - Moped</c:v>
                </c:pt>
                <c:pt idx="5">
                  <c:v>Övrigt</c:v>
                </c:pt>
              </c:strCache>
            </c:strRef>
          </c:cat>
          <c:val>
            <c:numRef>
              <c:f>Kommun!$K$41:$K$46</c:f>
              <c:numCache>
                <c:formatCode>0%</c:formatCode>
                <c:ptCount val="6"/>
                <c:pt idx="0">
                  <c:v>7.3271153411994749E-2</c:v>
                </c:pt>
                <c:pt idx="1">
                  <c:v>0.83268123741138655</c:v>
                </c:pt>
                <c:pt idx="2">
                  <c:v>8.2196937495806425E-3</c:v>
                </c:pt>
                <c:pt idx="3">
                  <c:v>8.2191677812160982E-2</c:v>
                </c:pt>
                <c:pt idx="4">
                  <c:v>2.4749086439034319E-3</c:v>
                </c:pt>
                <c:pt idx="5">
                  <c:v>9.3754379976228254E-4</c:v>
                </c:pt>
              </c:numCache>
            </c:numRef>
          </c:val>
        </c:ser>
        <c:axId val="101465088"/>
        <c:axId val="101479168"/>
      </c:barChart>
      <c:catAx>
        <c:axId val="101465088"/>
        <c:scaling>
          <c:orientation val="minMax"/>
        </c:scaling>
        <c:axPos val="b"/>
        <c:majorTickMark val="none"/>
        <c:tickLblPos val="nextTo"/>
        <c:crossAx val="101479168"/>
        <c:crosses val="autoZero"/>
        <c:auto val="1"/>
        <c:lblAlgn val="ctr"/>
        <c:lblOffset val="100"/>
      </c:catAx>
      <c:valAx>
        <c:axId val="101479168"/>
        <c:scaling>
          <c:orientation val="minMax"/>
        </c:scaling>
        <c:axPos val="l"/>
        <c:majorGridlines/>
        <c:numFmt formatCode="0%" sourceLinked="1"/>
        <c:tickLblPos val="nextTo"/>
        <c:crossAx val="101465088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title>
      <c:tx>
        <c:rich>
          <a:bodyPr/>
          <a:lstStyle/>
          <a:p>
            <a:pPr>
              <a:defRPr/>
            </a:pPr>
            <a:r>
              <a:rPr lang="sv-SE" dirty="0" smtClean="0"/>
              <a:t>RPMI10</a:t>
            </a:r>
            <a:endParaRPr lang="sv-SE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Kommun!$N$40</c:f>
              <c:strCache>
                <c:ptCount val="1"/>
                <c:pt idx="0">
                  <c:v>Stockholm</c:v>
                </c:pt>
              </c:strCache>
            </c:strRef>
          </c:tx>
          <c:cat>
            <c:strRef>
              <c:f>Kommun!$A$41:$A$46</c:f>
              <c:strCache>
                <c:ptCount val="6"/>
                <c:pt idx="0">
                  <c:v>C-M</c:v>
                </c:pt>
                <c:pt idx="1">
                  <c:v>Cykel singel</c:v>
                </c:pt>
                <c:pt idx="2">
                  <c:v>Cykel - Gående</c:v>
                </c:pt>
                <c:pt idx="3">
                  <c:v>Cykel - Cykel</c:v>
                </c:pt>
                <c:pt idx="4">
                  <c:v>Cykel - Moped</c:v>
                </c:pt>
                <c:pt idx="5">
                  <c:v>Övrigt</c:v>
                </c:pt>
              </c:strCache>
            </c:strRef>
          </c:cat>
          <c:val>
            <c:numRef>
              <c:f>Kommun!$N$41:$N$46</c:f>
              <c:numCache>
                <c:formatCode>0%</c:formatCode>
                <c:ptCount val="6"/>
                <c:pt idx="0">
                  <c:v>0.21357251616220491</c:v>
                </c:pt>
                <c:pt idx="1">
                  <c:v>0.65096294307044023</c:v>
                </c:pt>
                <c:pt idx="2">
                  <c:v>1.4257371123166395E-2</c:v>
                </c:pt>
                <c:pt idx="3">
                  <c:v>9.9718897209414167E-2</c:v>
                </c:pt>
                <c:pt idx="4">
                  <c:v>3.8489222350051012E-3</c:v>
                </c:pt>
                <c:pt idx="5">
                  <c:v>1.7639350199773106E-2</c:v>
                </c:pt>
              </c:numCache>
            </c:numRef>
          </c:val>
        </c:ser>
        <c:ser>
          <c:idx val="1"/>
          <c:order val="1"/>
          <c:tx>
            <c:strRef>
              <c:f>Kommun!$O$40</c:f>
              <c:strCache>
                <c:ptCount val="1"/>
                <c:pt idx="0">
                  <c:v>Göteborg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</c:spPr>
          <c:cat>
            <c:strRef>
              <c:f>Kommun!$A$41:$A$46</c:f>
              <c:strCache>
                <c:ptCount val="6"/>
                <c:pt idx="0">
                  <c:v>C-M</c:v>
                </c:pt>
                <c:pt idx="1">
                  <c:v>Cykel singel</c:v>
                </c:pt>
                <c:pt idx="2">
                  <c:v>Cykel - Gående</c:v>
                </c:pt>
                <c:pt idx="3">
                  <c:v>Cykel - Cykel</c:v>
                </c:pt>
                <c:pt idx="4">
                  <c:v>Cykel - Moped</c:v>
                </c:pt>
                <c:pt idx="5">
                  <c:v>Övrigt</c:v>
                </c:pt>
              </c:strCache>
            </c:strRef>
          </c:cat>
          <c:val>
            <c:numRef>
              <c:f>Kommun!$O$41:$O$46</c:f>
              <c:numCache>
                <c:formatCode>0%</c:formatCode>
                <c:ptCount val="6"/>
                <c:pt idx="0">
                  <c:v>0.21761429074246827</c:v>
                </c:pt>
                <c:pt idx="1">
                  <c:v>0.63862596119396664</c:v>
                </c:pt>
                <c:pt idx="2">
                  <c:v>2.0309085514482478E-2</c:v>
                </c:pt>
                <c:pt idx="3">
                  <c:v>9.274410760431015E-2</c:v>
                </c:pt>
                <c:pt idx="4">
                  <c:v>1.6036845888828855E-2</c:v>
                </c:pt>
                <c:pt idx="5">
                  <c:v>1.457021532923918E-2</c:v>
                </c:pt>
              </c:numCache>
            </c:numRef>
          </c:val>
        </c:ser>
        <c:ser>
          <c:idx val="2"/>
          <c:order val="2"/>
          <c:tx>
            <c:strRef>
              <c:f>Kommun!$P$40</c:f>
              <c:strCache>
                <c:ptCount val="1"/>
                <c:pt idx="0">
                  <c:v>Malmö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cat>
            <c:strRef>
              <c:f>Kommun!$A$41:$A$46</c:f>
              <c:strCache>
                <c:ptCount val="6"/>
                <c:pt idx="0">
                  <c:v>C-M</c:v>
                </c:pt>
                <c:pt idx="1">
                  <c:v>Cykel singel</c:v>
                </c:pt>
                <c:pt idx="2">
                  <c:v>Cykel - Gående</c:v>
                </c:pt>
                <c:pt idx="3">
                  <c:v>Cykel - Cykel</c:v>
                </c:pt>
                <c:pt idx="4">
                  <c:v>Cykel - Moped</c:v>
                </c:pt>
                <c:pt idx="5">
                  <c:v>Övrigt</c:v>
                </c:pt>
              </c:strCache>
            </c:strRef>
          </c:cat>
          <c:val>
            <c:numRef>
              <c:f>Kommun!$P$41:$P$46</c:f>
              <c:numCache>
                <c:formatCode>0%</c:formatCode>
                <c:ptCount val="6"/>
                <c:pt idx="0">
                  <c:v>0.24843019198518243</c:v>
                </c:pt>
                <c:pt idx="1">
                  <c:v>0.64963866275815374</c:v>
                </c:pt>
                <c:pt idx="2">
                  <c:v>3.9750687698733621E-3</c:v>
                </c:pt>
                <c:pt idx="3">
                  <c:v>8.32449516727405E-2</c:v>
                </c:pt>
                <c:pt idx="4">
                  <c:v>1.0252419239962335E-2</c:v>
                </c:pt>
                <c:pt idx="5">
                  <c:v>4.0562007294248957E-3</c:v>
                </c:pt>
              </c:numCache>
            </c:numRef>
          </c:val>
        </c:ser>
        <c:ser>
          <c:idx val="3"/>
          <c:order val="3"/>
          <c:tx>
            <c:strRef>
              <c:f>Kommun!$Q$40</c:f>
              <c:strCache>
                <c:ptCount val="1"/>
                <c:pt idx="0">
                  <c:v>Umeå</c:v>
                </c:pt>
              </c:strCache>
            </c:strRef>
          </c:tx>
          <c:cat>
            <c:strRef>
              <c:f>Kommun!$A$41:$A$46</c:f>
              <c:strCache>
                <c:ptCount val="6"/>
                <c:pt idx="0">
                  <c:v>C-M</c:v>
                </c:pt>
                <c:pt idx="1">
                  <c:v>Cykel singel</c:v>
                </c:pt>
                <c:pt idx="2">
                  <c:v>Cykel - Gående</c:v>
                </c:pt>
                <c:pt idx="3">
                  <c:v>Cykel - Cykel</c:v>
                </c:pt>
                <c:pt idx="4">
                  <c:v>Cykel - Moped</c:v>
                </c:pt>
                <c:pt idx="5">
                  <c:v>Övrigt</c:v>
                </c:pt>
              </c:strCache>
            </c:strRef>
          </c:cat>
          <c:val>
            <c:numRef>
              <c:f>Kommun!$Q$41:$Q$46</c:f>
              <c:numCache>
                <c:formatCode>0%</c:formatCode>
                <c:ptCount val="6"/>
                <c:pt idx="0">
                  <c:v>0.11200651566097751</c:v>
                </c:pt>
                <c:pt idx="1">
                  <c:v>0.79185808485172149</c:v>
                </c:pt>
                <c:pt idx="2">
                  <c:v>1.2874817870865097E-2</c:v>
                </c:pt>
                <c:pt idx="3">
                  <c:v>7.8747917541308929E-2</c:v>
                </c:pt>
                <c:pt idx="4">
                  <c:v>3.5478905927244027E-3</c:v>
                </c:pt>
                <c:pt idx="5">
                  <c:v>5.1936079401039732E-4</c:v>
                </c:pt>
              </c:numCache>
            </c:numRef>
          </c:val>
        </c:ser>
        <c:axId val="101497472"/>
        <c:axId val="101519744"/>
      </c:barChart>
      <c:catAx>
        <c:axId val="101497472"/>
        <c:scaling>
          <c:orientation val="minMax"/>
        </c:scaling>
        <c:axPos val="b"/>
        <c:majorTickMark val="none"/>
        <c:tickLblPos val="nextTo"/>
        <c:crossAx val="101519744"/>
        <c:crosses val="autoZero"/>
        <c:auto val="1"/>
        <c:lblAlgn val="ctr"/>
        <c:lblOffset val="100"/>
      </c:catAx>
      <c:valAx>
        <c:axId val="101519744"/>
        <c:scaling>
          <c:orientation val="minMax"/>
        </c:scaling>
        <c:axPos val="l"/>
        <c:majorGridlines/>
        <c:numFmt formatCode="0%" sourceLinked="1"/>
        <c:tickLblPos val="nextTo"/>
        <c:crossAx val="101497472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plotArea>
      <c:layout/>
      <c:lineChart>
        <c:grouping val="standard"/>
        <c:ser>
          <c:idx val="0"/>
          <c:order val="0"/>
          <c:tx>
            <c:strRef>
              <c:f>Ålder_ny!$A$37</c:f>
              <c:strCache>
                <c:ptCount val="1"/>
                <c:pt idx="0">
                  <c:v>Totalt</c:v>
                </c:pt>
              </c:strCache>
            </c:strRef>
          </c:tx>
          <c:marker>
            <c:symbol val="none"/>
          </c:marker>
          <c:cat>
            <c:numRef>
              <c:f>Ålder_ny!$B$35:$CU$35</c:f>
              <c:numCache>
                <c:formatCode>General</c:formatCode>
                <c:ptCount val="98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98</c:v>
                </c:pt>
              </c:numCache>
            </c:numRef>
          </c:cat>
          <c:val>
            <c:numRef>
              <c:f>Ålder_ny!$B$37:$CU$37</c:f>
              <c:numCache>
                <c:formatCode>0%</c:formatCode>
                <c:ptCount val="98"/>
                <c:pt idx="0">
                  <c:v>1.8124561045787253E-4</c:v>
                </c:pt>
                <c:pt idx="1">
                  <c:v>1.8124561045787253E-4</c:v>
                </c:pt>
                <c:pt idx="2">
                  <c:v>1.404653481048509E-3</c:v>
                </c:pt>
                <c:pt idx="3">
                  <c:v>3.4663223000068002E-3</c:v>
                </c:pt>
                <c:pt idx="4">
                  <c:v>8.4732322889055217E-3</c:v>
                </c:pt>
                <c:pt idx="5">
                  <c:v>1.1645030471918281E-2</c:v>
                </c:pt>
                <c:pt idx="6">
                  <c:v>1.1373162056231451E-2</c:v>
                </c:pt>
                <c:pt idx="7">
                  <c:v>1.0874736627472303E-2</c:v>
                </c:pt>
                <c:pt idx="8">
                  <c:v>1.2551258524207617E-2</c:v>
                </c:pt>
                <c:pt idx="9">
                  <c:v>1.6402727746437449E-2</c:v>
                </c:pt>
                <c:pt idx="10">
                  <c:v>2.2678357008541254E-2</c:v>
                </c:pt>
                <c:pt idx="11">
                  <c:v>2.7254808672602517E-2</c:v>
                </c:pt>
                <c:pt idx="12">
                  <c:v>2.9112576179795638E-2</c:v>
                </c:pt>
                <c:pt idx="13">
                  <c:v>3.1899227440585452E-2</c:v>
                </c:pt>
                <c:pt idx="14">
                  <c:v>3.0403951154307982E-2</c:v>
                </c:pt>
                <c:pt idx="15">
                  <c:v>2.3947076281746301E-2</c:v>
                </c:pt>
                <c:pt idx="16">
                  <c:v>1.9823738643829764E-2</c:v>
                </c:pt>
                <c:pt idx="17">
                  <c:v>1.8124561045787232E-2</c:v>
                </c:pt>
                <c:pt idx="18">
                  <c:v>1.3842633498719979E-2</c:v>
                </c:pt>
                <c:pt idx="19">
                  <c:v>1.3298896667346337E-2</c:v>
                </c:pt>
                <c:pt idx="20">
                  <c:v>1.4454337434015269E-2</c:v>
                </c:pt>
                <c:pt idx="21">
                  <c:v>1.3298896667346337E-2</c:v>
                </c:pt>
                <c:pt idx="22">
                  <c:v>1.45902716418587E-2</c:v>
                </c:pt>
                <c:pt idx="23">
                  <c:v>1.3117651056888465E-2</c:v>
                </c:pt>
                <c:pt idx="24">
                  <c:v>1.31403067581957E-2</c:v>
                </c:pt>
                <c:pt idx="25">
                  <c:v>1.2324701511135303E-2</c:v>
                </c:pt>
                <c:pt idx="26">
                  <c:v>1.1962210290219561E-2</c:v>
                </c:pt>
                <c:pt idx="27">
                  <c:v>1.2279390108520798E-2</c:v>
                </c:pt>
                <c:pt idx="28">
                  <c:v>1.1191916445773579E-2</c:v>
                </c:pt>
                <c:pt idx="29">
                  <c:v>1.1373162056231451E-2</c:v>
                </c:pt>
                <c:pt idx="30">
                  <c:v>1.1599719069303805E-2</c:v>
                </c:pt>
                <c:pt idx="31">
                  <c:v>1.0263032692176986E-2</c:v>
                </c:pt>
                <c:pt idx="32">
                  <c:v>1.0104442783026338E-2</c:v>
                </c:pt>
                <c:pt idx="33">
                  <c:v>1.0965359432701261E-2</c:v>
                </c:pt>
                <c:pt idx="34">
                  <c:v>1.1169260744466364E-2</c:v>
                </c:pt>
                <c:pt idx="35">
                  <c:v>1.0489589705249346E-2</c:v>
                </c:pt>
                <c:pt idx="36">
                  <c:v>1.0829425224857876E-2</c:v>
                </c:pt>
                <c:pt idx="37">
                  <c:v>1.1078637939237409E-2</c:v>
                </c:pt>
                <c:pt idx="38">
                  <c:v>1.2188767303291874E-2</c:v>
                </c:pt>
                <c:pt idx="39">
                  <c:v>1.1441129160153196E-2</c:v>
                </c:pt>
                <c:pt idx="40">
                  <c:v>1.1486440562767646E-2</c:v>
                </c:pt>
                <c:pt idx="41">
                  <c:v>1.3185618160810181E-2</c:v>
                </c:pt>
                <c:pt idx="42">
                  <c:v>1.400122340787059E-2</c:v>
                </c:pt>
                <c:pt idx="43">
                  <c:v>1.5224631278461246E-2</c:v>
                </c:pt>
                <c:pt idx="44">
                  <c:v>1.5337909784997395E-2</c:v>
                </c:pt>
                <c:pt idx="45">
                  <c:v>1.508869707061782E-2</c:v>
                </c:pt>
                <c:pt idx="46">
                  <c:v>1.4680894447087653E-2</c:v>
                </c:pt>
                <c:pt idx="47">
                  <c:v>1.4499648836629714E-2</c:v>
                </c:pt>
                <c:pt idx="48">
                  <c:v>1.3865289200027225E-2</c:v>
                </c:pt>
                <c:pt idx="49">
                  <c:v>1.375201069349102E-2</c:v>
                </c:pt>
                <c:pt idx="50">
                  <c:v>1.4159813317021226E-2</c:v>
                </c:pt>
                <c:pt idx="51">
                  <c:v>1.375201069349102E-2</c:v>
                </c:pt>
                <c:pt idx="52">
                  <c:v>1.4250436122250158E-2</c:v>
                </c:pt>
                <c:pt idx="53">
                  <c:v>1.4862140057545483E-2</c:v>
                </c:pt>
                <c:pt idx="54">
                  <c:v>1.4544960239244202E-2</c:v>
                </c:pt>
                <c:pt idx="55">
                  <c:v>1.4250436122250158E-2</c:v>
                </c:pt>
                <c:pt idx="56">
                  <c:v>1.2800471238587258E-2</c:v>
                </c:pt>
                <c:pt idx="57">
                  <c:v>1.2007521692834039E-2</c:v>
                </c:pt>
                <c:pt idx="58">
                  <c:v>1.2483291420285914E-2</c:v>
                </c:pt>
                <c:pt idx="59">
                  <c:v>1.2143455900677405E-2</c:v>
                </c:pt>
                <c:pt idx="60">
                  <c:v>1.2732504134665512E-2</c:v>
                </c:pt>
                <c:pt idx="61">
                  <c:v>1.2596569926822085E-2</c:v>
                </c:pt>
                <c:pt idx="62">
                  <c:v>1.198486599152679E-2</c:v>
                </c:pt>
                <c:pt idx="63">
                  <c:v>1.07388024196289E-2</c:v>
                </c:pt>
                <c:pt idx="64">
                  <c:v>1.1373162056231451E-2</c:v>
                </c:pt>
                <c:pt idx="65">
                  <c:v>8.4279208862910356E-3</c:v>
                </c:pt>
                <c:pt idx="66">
                  <c:v>7.77090554838125E-3</c:v>
                </c:pt>
                <c:pt idx="67">
                  <c:v>7.7935612496884904E-3</c:v>
                </c:pt>
                <c:pt idx="68">
                  <c:v>8.4958879902127613E-3</c:v>
                </c:pt>
                <c:pt idx="69">
                  <c:v>6.5928090804050904E-3</c:v>
                </c:pt>
                <c:pt idx="70">
                  <c:v>6.3209406647182784E-3</c:v>
                </c:pt>
                <c:pt idx="71">
                  <c:v>6.2076621581821263E-3</c:v>
                </c:pt>
                <c:pt idx="72">
                  <c:v>6.0490722490314734E-3</c:v>
                </c:pt>
                <c:pt idx="73">
                  <c:v>6.9326446000136117E-3</c:v>
                </c:pt>
                <c:pt idx="74">
                  <c:v>5.6186139241940387E-3</c:v>
                </c:pt>
                <c:pt idx="75">
                  <c:v>5.3920569111216834E-3</c:v>
                </c:pt>
                <c:pt idx="76">
                  <c:v>5.4826797163506401E-3</c:v>
                </c:pt>
                <c:pt idx="77">
                  <c:v>4.4178617549106396E-3</c:v>
                </c:pt>
                <c:pt idx="78">
                  <c:v>4.3725503522961551E-3</c:v>
                </c:pt>
                <c:pt idx="79">
                  <c:v>4.9615985862842471E-3</c:v>
                </c:pt>
                <c:pt idx="80">
                  <c:v>3.8514692222297742E-3</c:v>
                </c:pt>
                <c:pt idx="81">
                  <c:v>3.7608464170008392E-3</c:v>
                </c:pt>
                <c:pt idx="82">
                  <c:v>3.3303880921633985E-3</c:v>
                </c:pt>
                <c:pt idx="83">
                  <c:v>2.8999297673259548E-3</c:v>
                </c:pt>
                <c:pt idx="84">
                  <c:v>2.4921271437957412E-3</c:v>
                </c:pt>
                <c:pt idx="85">
                  <c:v>1.8351118058859541E-3</c:v>
                </c:pt>
                <c:pt idx="86">
                  <c:v>1.6991775980425511E-3</c:v>
                </c:pt>
                <c:pt idx="87">
                  <c:v>1.4726205849702107E-3</c:v>
                </c:pt>
                <c:pt idx="88">
                  <c:v>9.5153945490382961E-4</c:v>
                </c:pt>
                <c:pt idx="89">
                  <c:v>6.7967103921702044E-4</c:v>
                </c:pt>
                <c:pt idx="90">
                  <c:v>4.5311402614467932E-4</c:v>
                </c:pt>
                <c:pt idx="91">
                  <c:v>3.1717981830127592E-4</c:v>
                </c:pt>
                <c:pt idx="92">
                  <c:v>2.0390131176510601E-4</c:v>
                </c:pt>
                <c:pt idx="93">
                  <c:v>1.8124561045787253E-4</c:v>
                </c:pt>
                <c:pt idx="94">
                  <c:v>2.4921271437957401E-4</c:v>
                </c:pt>
                <c:pt idx="95">
                  <c:v>6.7967103921702144E-5</c:v>
                </c:pt>
                <c:pt idx="96">
                  <c:v>9.0622805228936183E-5</c:v>
                </c:pt>
                <c:pt idx="97">
                  <c:v>2.2655701307234022E-5</c:v>
                </c:pt>
              </c:numCache>
            </c:numRef>
          </c:val>
        </c:ser>
        <c:ser>
          <c:idx val="1"/>
          <c:order val="1"/>
          <c:tx>
            <c:strRef>
              <c:f>Ålder_ny!$A$39</c:f>
              <c:strCache>
                <c:ptCount val="1"/>
                <c:pt idx="0">
                  <c:v>RPMI10</c:v>
                </c:pt>
              </c:strCache>
            </c:strRef>
          </c:tx>
          <c:marker>
            <c:symbol val="none"/>
          </c:marker>
          <c:cat>
            <c:numRef>
              <c:f>Ålder_ny!$B$35:$CU$35</c:f>
              <c:numCache>
                <c:formatCode>General</c:formatCode>
                <c:ptCount val="98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98</c:v>
                </c:pt>
              </c:numCache>
            </c:numRef>
          </c:cat>
          <c:val>
            <c:numRef>
              <c:f>Ålder_ny!$B$39:$CU$39</c:f>
              <c:numCache>
                <c:formatCode>0%</c:formatCode>
                <c:ptCount val="98"/>
                <c:pt idx="0">
                  <c:v>4.7055183648305973E-4</c:v>
                </c:pt>
                <c:pt idx="1">
                  <c:v>2.9494657595138396E-5</c:v>
                </c:pt>
                <c:pt idx="2">
                  <c:v>4.8619881998739593E-4</c:v>
                </c:pt>
                <c:pt idx="3">
                  <c:v>2.0680283332782197E-3</c:v>
                </c:pt>
                <c:pt idx="4">
                  <c:v>4.6247495087583905E-3</c:v>
                </c:pt>
                <c:pt idx="5">
                  <c:v>5.2358637567074123E-3</c:v>
                </c:pt>
                <c:pt idx="6">
                  <c:v>5.9065274312427992E-3</c:v>
                </c:pt>
                <c:pt idx="7">
                  <c:v>5.9983115023989723E-3</c:v>
                </c:pt>
                <c:pt idx="8">
                  <c:v>5.698417475091996E-3</c:v>
                </c:pt>
                <c:pt idx="9">
                  <c:v>8.7924099733425031E-3</c:v>
                </c:pt>
                <c:pt idx="10">
                  <c:v>1.3610940562620754E-2</c:v>
                </c:pt>
                <c:pt idx="11">
                  <c:v>1.539830213951556E-2</c:v>
                </c:pt>
                <c:pt idx="12">
                  <c:v>1.9476495497762356E-2</c:v>
                </c:pt>
                <c:pt idx="13">
                  <c:v>2.0913077831243011E-2</c:v>
                </c:pt>
                <c:pt idx="14">
                  <c:v>2.2812365408937461E-2</c:v>
                </c:pt>
                <c:pt idx="15">
                  <c:v>1.6496906760255857E-2</c:v>
                </c:pt>
                <c:pt idx="16">
                  <c:v>1.1817221957567393E-2</c:v>
                </c:pt>
                <c:pt idx="17">
                  <c:v>1.4459020594705933E-2</c:v>
                </c:pt>
                <c:pt idx="18">
                  <c:v>1.0871541242390922E-2</c:v>
                </c:pt>
                <c:pt idx="19">
                  <c:v>1.0189671472721866E-2</c:v>
                </c:pt>
                <c:pt idx="20">
                  <c:v>1.005505090726278E-2</c:v>
                </c:pt>
                <c:pt idx="21">
                  <c:v>9.1855768007754156E-3</c:v>
                </c:pt>
                <c:pt idx="22">
                  <c:v>1.297454005636902E-2</c:v>
                </c:pt>
                <c:pt idx="23">
                  <c:v>8.8334100570829285E-3</c:v>
                </c:pt>
                <c:pt idx="24">
                  <c:v>8.0967998352338248E-3</c:v>
                </c:pt>
                <c:pt idx="25">
                  <c:v>1.0768730554311849E-2</c:v>
                </c:pt>
                <c:pt idx="26">
                  <c:v>8.465255807360508E-3</c:v>
                </c:pt>
                <c:pt idx="27">
                  <c:v>8.6372210629103319E-3</c:v>
                </c:pt>
                <c:pt idx="28">
                  <c:v>8.8109540774205727E-3</c:v>
                </c:pt>
                <c:pt idx="29">
                  <c:v>9.221493131695551E-3</c:v>
                </c:pt>
                <c:pt idx="30">
                  <c:v>1.3895708518103863E-2</c:v>
                </c:pt>
                <c:pt idx="31">
                  <c:v>7.9738918668449503E-3</c:v>
                </c:pt>
                <c:pt idx="32">
                  <c:v>8.9451875370402025E-3</c:v>
                </c:pt>
                <c:pt idx="33">
                  <c:v>1.0686815754414601E-2</c:v>
                </c:pt>
                <c:pt idx="34">
                  <c:v>9.9213530116300016E-3</c:v>
                </c:pt>
                <c:pt idx="35">
                  <c:v>8.3708362114650239E-3</c:v>
                </c:pt>
                <c:pt idx="36">
                  <c:v>1.321388497840506E-2</c:v>
                </c:pt>
                <c:pt idx="37">
                  <c:v>1.4153403129623158E-2</c:v>
                </c:pt>
                <c:pt idx="38">
                  <c:v>1.1366494964966545E-2</c:v>
                </c:pt>
                <c:pt idx="39">
                  <c:v>1.1714175668049312E-2</c:v>
                </c:pt>
                <c:pt idx="40">
                  <c:v>1.0610813946950431E-2</c:v>
                </c:pt>
                <c:pt idx="41">
                  <c:v>1.4260944860652255E-2</c:v>
                </c:pt>
                <c:pt idx="42">
                  <c:v>1.5255356319257464E-2</c:v>
                </c:pt>
                <c:pt idx="43">
                  <c:v>1.4208486104836842E-2</c:v>
                </c:pt>
                <c:pt idx="44">
                  <c:v>1.9352174166363631E-2</c:v>
                </c:pt>
                <c:pt idx="45">
                  <c:v>1.4773317671949822E-2</c:v>
                </c:pt>
                <c:pt idx="46">
                  <c:v>1.5063603568475442E-2</c:v>
                </c:pt>
                <c:pt idx="47">
                  <c:v>1.7881756084329285E-2</c:v>
                </c:pt>
                <c:pt idx="48">
                  <c:v>1.3723666913835881E-2</c:v>
                </c:pt>
                <c:pt idx="49">
                  <c:v>1.6296253488844132E-2</c:v>
                </c:pt>
                <c:pt idx="50">
                  <c:v>1.4680276235866704E-2</c:v>
                </c:pt>
                <c:pt idx="51">
                  <c:v>1.2868642328631072E-2</c:v>
                </c:pt>
                <c:pt idx="52">
                  <c:v>1.6496352958098554E-2</c:v>
                </c:pt>
                <c:pt idx="53">
                  <c:v>1.8989399607939217E-2</c:v>
                </c:pt>
                <c:pt idx="54">
                  <c:v>1.7786959435752855E-2</c:v>
                </c:pt>
                <c:pt idx="55">
                  <c:v>1.8795127778333941E-2</c:v>
                </c:pt>
                <c:pt idx="56">
                  <c:v>1.6291665260233731E-2</c:v>
                </c:pt>
                <c:pt idx="57">
                  <c:v>1.5320204021576026E-2</c:v>
                </c:pt>
                <c:pt idx="58">
                  <c:v>1.6119132197082827E-2</c:v>
                </c:pt>
                <c:pt idx="59">
                  <c:v>1.6922045623056357E-2</c:v>
                </c:pt>
                <c:pt idx="60">
                  <c:v>1.5926203891864433E-2</c:v>
                </c:pt>
                <c:pt idx="61">
                  <c:v>1.7060937072451498E-2</c:v>
                </c:pt>
                <c:pt idx="62">
                  <c:v>1.6508600128757742E-2</c:v>
                </c:pt>
                <c:pt idx="63">
                  <c:v>1.4417697699199618E-2</c:v>
                </c:pt>
                <c:pt idx="64">
                  <c:v>1.9281931697377713E-2</c:v>
                </c:pt>
                <c:pt idx="65">
                  <c:v>1.3829158936586932E-2</c:v>
                </c:pt>
                <c:pt idx="66">
                  <c:v>1.142172287534024E-2</c:v>
                </c:pt>
                <c:pt idx="67">
                  <c:v>1.2927070360645103E-2</c:v>
                </c:pt>
                <c:pt idx="68">
                  <c:v>1.1327551473063779E-2</c:v>
                </c:pt>
                <c:pt idx="69">
                  <c:v>8.4829854718383915E-3</c:v>
                </c:pt>
                <c:pt idx="70">
                  <c:v>9.447311615410783E-3</c:v>
                </c:pt>
                <c:pt idx="71">
                  <c:v>1.14007673500948E-2</c:v>
                </c:pt>
                <c:pt idx="72">
                  <c:v>1.0315805159382125E-2</c:v>
                </c:pt>
                <c:pt idx="73">
                  <c:v>1.0947484160467192E-2</c:v>
                </c:pt>
                <c:pt idx="74">
                  <c:v>1.0653400516202709E-2</c:v>
                </c:pt>
                <c:pt idx="75">
                  <c:v>9.0416625871284177E-3</c:v>
                </c:pt>
                <c:pt idx="76">
                  <c:v>9.4469708980639312E-3</c:v>
                </c:pt>
                <c:pt idx="77">
                  <c:v>8.2897074252104731E-3</c:v>
                </c:pt>
                <c:pt idx="78">
                  <c:v>6.5338931027071508E-3</c:v>
                </c:pt>
                <c:pt idx="79">
                  <c:v>1.0264940148267461E-2</c:v>
                </c:pt>
                <c:pt idx="80">
                  <c:v>7.6646388526172369E-3</c:v>
                </c:pt>
                <c:pt idx="81">
                  <c:v>6.9897819938000505E-3</c:v>
                </c:pt>
                <c:pt idx="82">
                  <c:v>7.639277538786537E-3</c:v>
                </c:pt>
                <c:pt idx="83">
                  <c:v>4.9171500565356055E-3</c:v>
                </c:pt>
                <c:pt idx="84">
                  <c:v>6.2100138987302954E-3</c:v>
                </c:pt>
                <c:pt idx="85">
                  <c:v>2.4243251817570835E-3</c:v>
                </c:pt>
                <c:pt idx="86">
                  <c:v>2.4872023446209503E-3</c:v>
                </c:pt>
                <c:pt idx="87">
                  <c:v>2.5307035452863252E-3</c:v>
                </c:pt>
                <c:pt idx="88">
                  <c:v>1.2242515915908707E-3</c:v>
                </c:pt>
                <c:pt idx="89">
                  <c:v>1.3072750725130701E-3</c:v>
                </c:pt>
                <c:pt idx="90">
                  <c:v>6.6930782139929131E-4</c:v>
                </c:pt>
                <c:pt idx="91">
                  <c:v>7.980617315997649E-4</c:v>
                </c:pt>
                <c:pt idx="92">
                  <c:v>3.3136074587084637E-4</c:v>
                </c:pt>
                <c:pt idx="93">
                  <c:v>4.3862273818697276E-4</c:v>
                </c:pt>
                <c:pt idx="94">
                  <c:v>6.715709817183993E-4</c:v>
                </c:pt>
                <c:pt idx="95">
                  <c:v>5.5173066620543997E-5</c:v>
                </c:pt>
                <c:pt idx="96">
                  <c:v>1.7380549497916315E-4</c:v>
                </c:pt>
                <c:pt idx="97">
                  <c:v>2.731745576043575E-7</c:v>
                </c:pt>
              </c:numCache>
            </c:numRef>
          </c:val>
        </c:ser>
        <c:marker val="1"/>
        <c:axId val="101570816"/>
        <c:axId val="101576704"/>
      </c:lineChart>
      <c:catAx>
        <c:axId val="101570816"/>
        <c:scaling>
          <c:orientation val="minMax"/>
        </c:scaling>
        <c:axPos val="b"/>
        <c:numFmt formatCode="General" sourceLinked="1"/>
        <c:tickLblPos val="nextTo"/>
        <c:crossAx val="101576704"/>
        <c:crosses val="autoZero"/>
        <c:auto val="1"/>
        <c:lblAlgn val="ctr"/>
        <c:lblOffset val="100"/>
      </c:catAx>
      <c:valAx>
        <c:axId val="101576704"/>
        <c:scaling>
          <c:orientation val="minMax"/>
        </c:scaling>
        <c:axPos val="l"/>
        <c:majorGridlines/>
        <c:numFmt formatCode="0.0%" sourceLinked="0"/>
        <c:tickLblPos val="nextTo"/>
        <c:crossAx val="101570816"/>
        <c:crosses val="autoZero"/>
        <c:crossBetween val="between"/>
      </c:valAx>
    </c:plotArea>
    <c:legend>
      <c:legendPos val="r"/>
      <c:layout/>
      <c:txPr>
        <a:bodyPr/>
        <a:lstStyle/>
        <a:p>
          <a:pPr rtl="0">
            <a:defRPr/>
          </a:pPr>
          <a:endParaRPr lang="sv-SE"/>
        </a:p>
      </c:txPr>
    </c:legend>
    <c:plotVisOnly val="1"/>
    <c:dispBlanksAs val="gap"/>
  </c:chart>
  <c:externalData r:id="rId1"/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plotArea>
      <c:layout/>
      <c:lineChart>
        <c:grouping val="standard"/>
        <c:ser>
          <c:idx val="0"/>
          <c:order val="0"/>
          <c:tx>
            <c:strRef>
              <c:f>Ålder_ny!$A$38</c:f>
              <c:strCache>
                <c:ptCount val="1"/>
                <c:pt idx="0">
                  <c:v>RPMI1</c:v>
                </c:pt>
              </c:strCache>
            </c:strRef>
          </c:tx>
          <c:spPr>
            <a:ln>
              <a:solidFill>
                <a:schemeClr val="accent1">
                  <a:lumMod val="40000"/>
                  <a:lumOff val="60000"/>
                </a:schemeClr>
              </a:solidFill>
            </a:ln>
          </c:spPr>
          <c:marker>
            <c:symbol val="none"/>
          </c:marker>
          <c:cat>
            <c:numRef>
              <c:f>Ålder_ny!$B$35:$CU$35</c:f>
              <c:numCache>
                <c:formatCode>General</c:formatCode>
                <c:ptCount val="98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98</c:v>
                </c:pt>
              </c:numCache>
            </c:numRef>
          </c:cat>
          <c:val>
            <c:numRef>
              <c:f>Ålder_ny!$B$38:$CU$38</c:f>
              <c:numCache>
                <c:formatCode>0%</c:formatCode>
                <c:ptCount val="98"/>
                <c:pt idx="0">
                  <c:v>1.9860316787084889E-4</c:v>
                </c:pt>
                <c:pt idx="1">
                  <c:v>7.4529338665781512E-5</c:v>
                </c:pt>
                <c:pt idx="2">
                  <c:v>8.0381964334361004E-4</c:v>
                </c:pt>
                <c:pt idx="3">
                  <c:v>3.023386715982053E-3</c:v>
                </c:pt>
                <c:pt idx="4">
                  <c:v>5.8440719076277977E-3</c:v>
                </c:pt>
                <c:pt idx="5">
                  <c:v>7.4923389524603479E-3</c:v>
                </c:pt>
                <c:pt idx="6">
                  <c:v>7.6904772215186474E-3</c:v>
                </c:pt>
                <c:pt idx="7">
                  <c:v>8.4971176925483175E-3</c:v>
                </c:pt>
                <c:pt idx="8">
                  <c:v>9.2780025896987504E-3</c:v>
                </c:pt>
                <c:pt idx="9">
                  <c:v>1.3443324692812033E-2</c:v>
                </c:pt>
                <c:pt idx="10">
                  <c:v>1.7821646651122593E-2</c:v>
                </c:pt>
                <c:pt idx="11">
                  <c:v>2.2584619756764412E-2</c:v>
                </c:pt>
                <c:pt idx="12">
                  <c:v>2.5641534530331807E-2</c:v>
                </c:pt>
                <c:pt idx="13">
                  <c:v>2.7703765520036845E-2</c:v>
                </c:pt>
                <c:pt idx="14">
                  <c:v>2.5316522091388731E-2</c:v>
                </c:pt>
                <c:pt idx="15">
                  <c:v>1.9340842738927493E-2</c:v>
                </c:pt>
                <c:pt idx="16">
                  <c:v>1.4247319350081644E-2</c:v>
                </c:pt>
                <c:pt idx="17">
                  <c:v>1.4120500897505918E-2</c:v>
                </c:pt>
                <c:pt idx="18">
                  <c:v>1.0361319637936569E-2</c:v>
                </c:pt>
                <c:pt idx="19">
                  <c:v>9.9346031884008004E-3</c:v>
                </c:pt>
                <c:pt idx="20">
                  <c:v>1.0684516609385207E-2</c:v>
                </c:pt>
                <c:pt idx="21">
                  <c:v>1.0186508122552082E-2</c:v>
                </c:pt>
                <c:pt idx="22">
                  <c:v>1.2170152679761211E-2</c:v>
                </c:pt>
                <c:pt idx="23">
                  <c:v>9.4043632471121977E-3</c:v>
                </c:pt>
                <c:pt idx="24">
                  <c:v>9.6151233516351669E-3</c:v>
                </c:pt>
                <c:pt idx="25">
                  <c:v>1.0851125905448901E-2</c:v>
                </c:pt>
                <c:pt idx="26">
                  <c:v>1.0140165243758228E-2</c:v>
                </c:pt>
                <c:pt idx="27">
                  <c:v>1.0642981613199001E-2</c:v>
                </c:pt>
                <c:pt idx="28">
                  <c:v>9.4842026342115242E-3</c:v>
                </c:pt>
                <c:pt idx="29">
                  <c:v>9.8883000969463026E-3</c:v>
                </c:pt>
                <c:pt idx="30">
                  <c:v>1.1152688527275906E-2</c:v>
                </c:pt>
                <c:pt idx="31">
                  <c:v>9.2408146983563866E-3</c:v>
                </c:pt>
                <c:pt idx="32">
                  <c:v>9.6075817188056266E-3</c:v>
                </c:pt>
                <c:pt idx="33">
                  <c:v>1.0169649507851316E-2</c:v>
                </c:pt>
                <c:pt idx="34">
                  <c:v>1.0049300663875951E-2</c:v>
                </c:pt>
                <c:pt idx="35">
                  <c:v>9.2799961283188265E-3</c:v>
                </c:pt>
                <c:pt idx="36">
                  <c:v>1.0786077073876984E-2</c:v>
                </c:pt>
                <c:pt idx="37">
                  <c:v>1.1130383363923003E-2</c:v>
                </c:pt>
                <c:pt idx="38">
                  <c:v>1.1899041142809473E-2</c:v>
                </c:pt>
                <c:pt idx="39">
                  <c:v>1.1561040604330384E-2</c:v>
                </c:pt>
                <c:pt idx="40">
                  <c:v>1.0843095152822127E-2</c:v>
                </c:pt>
                <c:pt idx="41">
                  <c:v>1.3330972520229955E-2</c:v>
                </c:pt>
                <c:pt idx="42">
                  <c:v>1.4730532412838821E-2</c:v>
                </c:pt>
                <c:pt idx="43">
                  <c:v>1.5562419730082544E-2</c:v>
                </c:pt>
                <c:pt idx="44">
                  <c:v>1.7268365803656347E-2</c:v>
                </c:pt>
                <c:pt idx="45">
                  <c:v>1.505314641380965E-2</c:v>
                </c:pt>
                <c:pt idx="46">
                  <c:v>1.5038592484176518E-2</c:v>
                </c:pt>
                <c:pt idx="47">
                  <c:v>1.5500082023958401E-2</c:v>
                </c:pt>
                <c:pt idx="48">
                  <c:v>1.4478863743882301E-2</c:v>
                </c:pt>
                <c:pt idx="49">
                  <c:v>1.4923677588272941E-2</c:v>
                </c:pt>
                <c:pt idx="50">
                  <c:v>1.5659514573936367E-2</c:v>
                </c:pt>
                <c:pt idx="51">
                  <c:v>1.4079785963845142E-2</c:v>
                </c:pt>
                <c:pt idx="52">
                  <c:v>1.6900789794136038E-2</c:v>
                </c:pt>
                <c:pt idx="53">
                  <c:v>1.742374030267576E-2</c:v>
                </c:pt>
                <c:pt idx="54">
                  <c:v>1.7451398962962862E-2</c:v>
                </c:pt>
                <c:pt idx="55">
                  <c:v>1.7421503926433195E-2</c:v>
                </c:pt>
                <c:pt idx="56">
                  <c:v>1.4854441112158267E-2</c:v>
                </c:pt>
                <c:pt idx="57">
                  <c:v>1.4715245415937521E-2</c:v>
                </c:pt>
                <c:pt idx="58">
                  <c:v>1.5386127796003452E-2</c:v>
                </c:pt>
                <c:pt idx="59">
                  <c:v>1.4717089355976799E-2</c:v>
                </c:pt>
                <c:pt idx="60">
                  <c:v>1.6929411682938229E-2</c:v>
                </c:pt>
                <c:pt idx="61">
                  <c:v>1.54346062647032E-2</c:v>
                </c:pt>
                <c:pt idx="62">
                  <c:v>1.5299081066211601E-2</c:v>
                </c:pt>
                <c:pt idx="63">
                  <c:v>1.3334245768761707E-2</c:v>
                </c:pt>
                <c:pt idx="64">
                  <c:v>1.5205455248137418E-2</c:v>
                </c:pt>
                <c:pt idx="65">
                  <c:v>1.1447554957659981E-2</c:v>
                </c:pt>
                <c:pt idx="66">
                  <c:v>1.0261683995718106E-2</c:v>
                </c:pt>
                <c:pt idx="67">
                  <c:v>1.0454704528091253E-2</c:v>
                </c:pt>
                <c:pt idx="68">
                  <c:v>1.1265126974700388E-2</c:v>
                </c:pt>
                <c:pt idx="69">
                  <c:v>8.771440949199974E-3</c:v>
                </c:pt>
                <c:pt idx="70">
                  <c:v>8.5040132470315926E-3</c:v>
                </c:pt>
                <c:pt idx="71">
                  <c:v>9.2590049314128162E-3</c:v>
                </c:pt>
                <c:pt idx="72">
                  <c:v>8.0474820644451748E-3</c:v>
                </c:pt>
                <c:pt idx="73">
                  <c:v>9.3883299570645326E-3</c:v>
                </c:pt>
                <c:pt idx="74">
                  <c:v>8.5074099060711266E-3</c:v>
                </c:pt>
                <c:pt idx="75">
                  <c:v>7.5145741872501932E-3</c:v>
                </c:pt>
                <c:pt idx="76">
                  <c:v>7.9349568089553228E-3</c:v>
                </c:pt>
                <c:pt idx="77">
                  <c:v>6.880577563528039E-3</c:v>
                </c:pt>
                <c:pt idx="78">
                  <c:v>6.5199972341997937E-3</c:v>
                </c:pt>
                <c:pt idx="79">
                  <c:v>7.6636804997996929E-3</c:v>
                </c:pt>
                <c:pt idx="80">
                  <c:v>5.2293497371658912E-3</c:v>
                </c:pt>
                <c:pt idx="81">
                  <c:v>5.4778601259720941E-3</c:v>
                </c:pt>
                <c:pt idx="82">
                  <c:v>5.1050255066680756E-3</c:v>
                </c:pt>
                <c:pt idx="83">
                  <c:v>3.9578296831937233E-3</c:v>
                </c:pt>
                <c:pt idx="84">
                  <c:v>3.8759738292036914E-3</c:v>
                </c:pt>
                <c:pt idx="85">
                  <c:v>2.2875681445780802E-3</c:v>
                </c:pt>
                <c:pt idx="86">
                  <c:v>2.205246018976367E-3</c:v>
                </c:pt>
                <c:pt idx="87">
                  <c:v>1.8057644337715721E-3</c:v>
                </c:pt>
                <c:pt idx="88">
                  <c:v>1.3317944540141478E-3</c:v>
                </c:pt>
                <c:pt idx="89">
                  <c:v>8.6282282491925819E-4</c:v>
                </c:pt>
                <c:pt idx="90">
                  <c:v>8.1620516752693023E-4</c:v>
                </c:pt>
                <c:pt idx="91">
                  <c:v>5.0187996984103799E-4</c:v>
                </c:pt>
                <c:pt idx="92">
                  <c:v>3.6082889141512232E-4</c:v>
                </c:pt>
                <c:pt idx="93">
                  <c:v>1.8332435660633627E-4</c:v>
                </c:pt>
                <c:pt idx="94">
                  <c:v>3.9463302363506301E-4</c:v>
                </c:pt>
                <c:pt idx="95">
                  <c:v>8.6471848231096804E-5</c:v>
                </c:pt>
                <c:pt idx="96">
                  <c:v>1.5087469826041675E-4</c:v>
                </c:pt>
                <c:pt idx="97">
                  <c:v>5.0546924965853277E-6</c:v>
                </c:pt>
              </c:numCache>
            </c:numRef>
          </c:val>
        </c:ser>
        <c:ser>
          <c:idx val="1"/>
          <c:order val="1"/>
          <c:tx>
            <c:strRef>
              <c:f>Ålder_ny!$A$39</c:f>
              <c:strCache>
                <c:ptCount val="1"/>
                <c:pt idx="0">
                  <c:v>RPMI10</c:v>
                </c:pt>
              </c:strCache>
            </c:strRef>
          </c:tx>
          <c:marker>
            <c:symbol val="none"/>
          </c:marker>
          <c:cat>
            <c:numRef>
              <c:f>Ålder_ny!$B$35:$CU$35</c:f>
              <c:numCache>
                <c:formatCode>General</c:formatCode>
                <c:ptCount val="98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98</c:v>
                </c:pt>
              </c:numCache>
            </c:numRef>
          </c:cat>
          <c:val>
            <c:numRef>
              <c:f>Ålder_ny!$B$39:$CU$39</c:f>
              <c:numCache>
                <c:formatCode>0%</c:formatCode>
                <c:ptCount val="98"/>
                <c:pt idx="0">
                  <c:v>4.7055183648305973E-4</c:v>
                </c:pt>
                <c:pt idx="1">
                  <c:v>2.9494657595138396E-5</c:v>
                </c:pt>
                <c:pt idx="2">
                  <c:v>4.8619881998739593E-4</c:v>
                </c:pt>
                <c:pt idx="3">
                  <c:v>2.0680283332782197E-3</c:v>
                </c:pt>
                <c:pt idx="4">
                  <c:v>4.6247495087583905E-3</c:v>
                </c:pt>
                <c:pt idx="5">
                  <c:v>5.2358637567074123E-3</c:v>
                </c:pt>
                <c:pt idx="6">
                  <c:v>5.9065274312427992E-3</c:v>
                </c:pt>
                <c:pt idx="7">
                  <c:v>5.9983115023989723E-3</c:v>
                </c:pt>
                <c:pt idx="8">
                  <c:v>5.698417475091996E-3</c:v>
                </c:pt>
                <c:pt idx="9">
                  <c:v>8.7924099733425031E-3</c:v>
                </c:pt>
                <c:pt idx="10">
                  <c:v>1.3610940562620754E-2</c:v>
                </c:pt>
                <c:pt idx="11">
                  <c:v>1.539830213951556E-2</c:v>
                </c:pt>
                <c:pt idx="12">
                  <c:v>1.9476495497762356E-2</c:v>
                </c:pt>
                <c:pt idx="13">
                  <c:v>2.0913077831243011E-2</c:v>
                </c:pt>
                <c:pt idx="14">
                  <c:v>2.2812365408937461E-2</c:v>
                </c:pt>
                <c:pt idx="15">
                  <c:v>1.6496906760255857E-2</c:v>
                </c:pt>
                <c:pt idx="16">
                  <c:v>1.1817221957567393E-2</c:v>
                </c:pt>
                <c:pt idx="17">
                  <c:v>1.4459020594705933E-2</c:v>
                </c:pt>
                <c:pt idx="18">
                  <c:v>1.0871541242390922E-2</c:v>
                </c:pt>
                <c:pt idx="19">
                  <c:v>1.0189671472721866E-2</c:v>
                </c:pt>
                <c:pt idx="20">
                  <c:v>1.005505090726278E-2</c:v>
                </c:pt>
                <c:pt idx="21">
                  <c:v>9.1855768007754156E-3</c:v>
                </c:pt>
                <c:pt idx="22">
                  <c:v>1.297454005636902E-2</c:v>
                </c:pt>
                <c:pt idx="23">
                  <c:v>8.8334100570829285E-3</c:v>
                </c:pt>
                <c:pt idx="24">
                  <c:v>8.0967998352338248E-3</c:v>
                </c:pt>
                <c:pt idx="25">
                  <c:v>1.0768730554311849E-2</c:v>
                </c:pt>
                <c:pt idx="26">
                  <c:v>8.465255807360508E-3</c:v>
                </c:pt>
                <c:pt idx="27">
                  <c:v>8.6372210629103319E-3</c:v>
                </c:pt>
                <c:pt idx="28">
                  <c:v>8.8109540774205727E-3</c:v>
                </c:pt>
                <c:pt idx="29">
                  <c:v>9.221493131695551E-3</c:v>
                </c:pt>
                <c:pt idx="30">
                  <c:v>1.3895708518103863E-2</c:v>
                </c:pt>
                <c:pt idx="31">
                  <c:v>7.9738918668449503E-3</c:v>
                </c:pt>
                <c:pt idx="32">
                  <c:v>8.9451875370402025E-3</c:v>
                </c:pt>
                <c:pt idx="33">
                  <c:v>1.0686815754414601E-2</c:v>
                </c:pt>
                <c:pt idx="34">
                  <c:v>9.9213530116300016E-3</c:v>
                </c:pt>
                <c:pt idx="35">
                  <c:v>8.3708362114650239E-3</c:v>
                </c:pt>
                <c:pt idx="36">
                  <c:v>1.321388497840506E-2</c:v>
                </c:pt>
                <c:pt idx="37">
                  <c:v>1.4153403129623158E-2</c:v>
                </c:pt>
                <c:pt idx="38">
                  <c:v>1.1366494964966545E-2</c:v>
                </c:pt>
                <c:pt idx="39">
                  <c:v>1.1714175668049312E-2</c:v>
                </c:pt>
                <c:pt idx="40">
                  <c:v>1.0610813946950431E-2</c:v>
                </c:pt>
                <c:pt idx="41">
                  <c:v>1.4260944860652255E-2</c:v>
                </c:pt>
                <c:pt idx="42">
                  <c:v>1.5255356319257464E-2</c:v>
                </c:pt>
                <c:pt idx="43">
                  <c:v>1.4208486104836842E-2</c:v>
                </c:pt>
                <c:pt idx="44">
                  <c:v>1.9352174166363631E-2</c:v>
                </c:pt>
                <c:pt idx="45">
                  <c:v>1.4773317671949822E-2</c:v>
                </c:pt>
                <c:pt idx="46">
                  <c:v>1.5063603568475442E-2</c:v>
                </c:pt>
                <c:pt idx="47">
                  <c:v>1.7881756084329285E-2</c:v>
                </c:pt>
                <c:pt idx="48">
                  <c:v>1.3723666913835881E-2</c:v>
                </c:pt>
                <c:pt idx="49">
                  <c:v>1.6296253488844132E-2</c:v>
                </c:pt>
                <c:pt idx="50">
                  <c:v>1.4680276235866704E-2</c:v>
                </c:pt>
                <c:pt idx="51">
                  <c:v>1.2868642328631072E-2</c:v>
                </c:pt>
                <c:pt idx="52">
                  <c:v>1.6496352958098554E-2</c:v>
                </c:pt>
                <c:pt idx="53">
                  <c:v>1.8989399607939217E-2</c:v>
                </c:pt>
                <c:pt idx="54">
                  <c:v>1.7786959435752855E-2</c:v>
                </c:pt>
                <c:pt idx="55">
                  <c:v>1.8795127778333941E-2</c:v>
                </c:pt>
                <c:pt idx="56">
                  <c:v>1.6291665260233731E-2</c:v>
                </c:pt>
                <c:pt idx="57">
                  <c:v>1.5320204021576026E-2</c:v>
                </c:pt>
                <c:pt idx="58">
                  <c:v>1.6119132197082827E-2</c:v>
                </c:pt>
                <c:pt idx="59">
                  <c:v>1.6922045623056357E-2</c:v>
                </c:pt>
                <c:pt idx="60">
                  <c:v>1.5926203891864433E-2</c:v>
                </c:pt>
                <c:pt idx="61">
                  <c:v>1.7060937072451498E-2</c:v>
                </c:pt>
                <c:pt idx="62">
                  <c:v>1.6508600128757742E-2</c:v>
                </c:pt>
                <c:pt idx="63">
                  <c:v>1.4417697699199618E-2</c:v>
                </c:pt>
                <c:pt idx="64">
                  <c:v>1.9281931697377713E-2</c:v>
                </c:pt>
                <c:pt idx="65">
                  <c:v>1.3829158936586932E-2</c:v>
                </c:pt>
                <c:pt idx="66">
                  <c:v>1.142172287534024E-2</c:v>
                </c:pt>
                <c:pt idx="67">
                  <c:v>1.2927070360645103E-2</c:v>
                </c:pt>
                <c:pt idx="68">
                  <c:v>1.1327551473063779E-2</c:v>
                </c:pt>
                <c:pt idx="69">
                  <c:v>8.4829854718383915E-3</c:v>
                </c:pt>
                <c:pt idx="70">
                  <c:v>9.447311615410783E-3</c:v>
                </c:pt>
                <c:pt idx="71">
                  <c:v>1.14007673500948E-2</c:v>
                </c:pt>
                <c:pt idx="72">
                  <c:v>1.0315805159382125E-2</c:v>
                </c:pt>
                <c:pt idx="73">
                  <c:v>1.0947484160467192E-2</c:v>
                </c:pt>
                <c:pt idx="74">
                  <c:v>1.0653400516202709E-2</c:v>
                </c:pt>
                <c:pt idx="75">
                  <c:v>9.0416625871284177E-3</c:v>
                </c:pt>
                <c:pt idx="76">
                  <c:v>9.4469708980639312E-3</c:v>
                </c:pt>
                <c:pt idx="77">
                  <c:v>8.2897074252104731E-3</c:v>
                </c:pt>
                <c:pt idx="78">
                  <c:v>6.5338931027071508E-3</c:v>
                </c:pt>
                <c:pt idx="79">
                  <c:v>1.0264940148267461E-2</c:v>
                </c:pt>
                <c:pt idx="80">
                  <c:v>7.6646388526172369E-3</c:v>
                </c:pt>
                <c:pt idx="81">
                  <c:v>6.9897819938000505E-3</c:v>
                </c:pt>
                <c:pt idx="82">
                  <c:v>7.639277538786537E-3</c:v>
                </c:pt>
                <c:pt idx="83">
                  <c:v>4.9171500565356055E-3</c:v>
                </c:pt>
                <c:pt idx="84">
                  <c:v>6.2100138987302954E-3</c:v>
                </c:pt>
                <c:pt idx="85">
                  <c:v>2.4243251817570835E-3</c:v>
                </c:pt>
                <c:pt idx="86">
                  <c:v>2.4872023446209503E-3</c:v>
                </c:pt>
                <c:pt idx="87">
                  <c:v>2.5307035452863252E-3</c:v>
                </c:pt>
                <c:pt idx="88">
                  <c:v>1.2242515915908707E-3</c:v>
                </c:pt>
                <c:pt idx="89">
                  <c:v>1.3072750725130701E-3</c:v>
                </c:pt>
                <c:pt idx="90">
                  <c:v>6.6930782139929131E-4</c:v>
                </c:pt>
                <c:pt idx="91">
                  <c:v>7.980617315997649E-4</c:v>
                </c:pt>
                <c:pt idx="92">
                  <c:v>3.3136074587084637E-4</c:v>
                </c:pt>
                <c:pt idx="93">
                  <c:v>4.3862273818697276E-4</c:v>
                </c:pt>
                <c:pt idx="94">
                  <c:v>6.715709817183993E-4</c:v>
                </c:pt>
                <c:pt idx="95">
                  <c:v>5.5173066620543997E-5</c:v>
                </c:pt>
                <c:pt idx="96">
                  <c:v>1.7380549497916315E-4</c:v>
                </c:pt>
                <c:pt idx="97">
                  <c:v>2.731745576043575E-7</c:v>
                </c:pt>
              </c:numCache>
            </c:numRef>
          </c:val>
        </c:ser>
        <c:marker val="1"/>
        <c:axId val="101612160"/>
        <c:axId val="101613952"/>
      </c:lineChart>
      <c:catAx>
        <c:axId val="101612160"/>
        <c:scaling>
          <c:orientation val="minMax"/>
        </c:scaling>
        <c:axPos val="b"/>
        <c:numFmt formatCode="General" sourceLinked="1"/>
        <c:tickLblPos val="nextTo"/>
        <c:crossAx val="101613952"/>
        <c:crosses val="autoZero"/>
        <c:auto val="1"/>
        <c:lblAlgn val="ctr"/>
        <c:lblOffset val="100"/>
      </c:catAx>
      <c:valAx>
        <c:axId val="101613952"/>
        <c:scaling>
          <c:orientation val="minMax"/>
          <c:max val="3.500000000000001E-2"/>
        </c:scaling>
        <c:axPos val="l"/>
        <c:majorGridlines/>
        <c:numFmt formatCode="0.0%" sourceLinked="0"/>
        <c:tickLblPos val="nextTo"/>
        <c:crossAx val="101612160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title>
      <c:tx>
        <c:rich>
          <a:bodyPr/>
          <a:lstStyle/>
          <a:p>
            <a:pPr>
              <a:defRPr sz="1400"/>
            </a:pPr>
            <a:r>
              <a:rPr lang="en-US" sz="1400" dirty="0" err="1"/>
              <a:t>Fördelning</a:t>
            </a:r>
            <a:r>
              <a:rPr lang="en-US" sz="1400" dirty="0"/>
              <a:t> RPMI</a:t>
            </a:r>
            <a:r>
              <a:rPr lang="en-US" sz="1400" baseline="0" dirty="0"/>
              <a:t> </a:t>
            </a:r>
            <a:r>
              <a:rPr lang="en-US" sz="1400" baseline="0" dirty="0" smtClean="0"/>
              <a:t>1%</a:t>
            </a:r>
            <a:endParaRPr lang="en-US" sz="1400" dirty="0"/>
          </a:p>
        </c:rich>
      </c:tx>
      <c:layout>
        <c:manualLayout>
          <c:xMode val="edge"/>
          <c:yMode val="edge"/>
          <c:x val="0.34898600174978262"/>
          <c:y val="0.90740740740740744"/>
        </c:manualLayout>
      </c:layout>
    </c:title>
    <c:plotArea>
      <c:layout/>
      <c:pieChart>
        <c:varyColors val="1"/>
        <c:ser>
          <c:idx val="0"/>
          <c:order val="0"/>
          <c:dLbls>
            <c:dLbl>
              <c:idx val="1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sv-SE"/>
                </a:p>
              </c:txPr>
            </c:dLbl>
            <c:dLbl>
              <c:idx val="2"/>
              <c:layout>
                <c:manualLayout>
                  <c:x val="-4.1029090113735782E-2"/>
                  <c:y val="0.15730424321959754"/>
                </c:manualLayout>
              </c:layout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ATC!$A$25:$A$30</c:f>
              <c:strCache>
                <c:ptCount val="6"/>
                <c:pt idx="0">
                  <c:v>C-M</c:v>
                </c:pt>
                <c:pt idx="1">
                  <c:v>Cykel singel</c:v>
                </c:pt>
                <c:pt idx="2">
                  <c:v>Cykel - Gående</c:v>
                </c:pt>
                <c:pt idx="3">
                  <c:v>Cykel - Cykel</c:v>
                </c:pt>
                <c:pt idx="4">
                  <c:v>Cykel - Moped</c:v>
                </c:pt>
                <c:pt idx="5">
                  <c:v>Övrigt</c:v>
                </c:pt>
              </c:strCache>
            </c:strRef>
          </c:cat>
          <c:val>
            <c:numRef>
              <c:f>ATC!$G$25:$G$30</c:f>
              <c:numCache>
                <c:formatCode>0%</c:formatCode>
                <c:ptCount val="6"/>
                <c:pt idx="0">
                  <c:v>0.11735635727312475</c:v>
                </c:pt>
                <c:pt idx="1">
                  <c:v>0.77876705890138564</c:v>
                </c:pt>
                <c:pt idx="2">
                  <c:v>7.8394581889957796E-3</c:v>
                </c:pt>
                <c:pt idx="3">
                  <c:v>7.3719117277982402E-2</c:v>
                </c:pt>
                <c:pt idx="4">
                  <c:v>7.2188743674239681E-3</c:v>
                </c:pt>
                <c:pt idx="5">
                  <c:v>1.5099133991088113E-2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  <c:dispBlanksAs val="zero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title>
      <c:tx>
        <c:rich>
          <a:bodyPr/>
          <a:lstStyle/>
          <a:p>
            <a:pPr>
              <a:defRPr sz="1400"/>
            </a:pPr>
            <a:r>
              <a:rPr lang="en-US" sz="1400" dirty="0" err="1"/>
              <a:t>Fördelning</a:t>
            </a:r>
            <a:r>
              <a:rPr lang="en-US" sz="1400" dirty="0"/>
              <a:t> RPMI</a:t>
            </a:r>
            <a:r>
              <a:rPr lang="en-US" sz="1400" baseline="0" dirty="0"/>
              <a:t> </a:t>
            </a:r>
            <a:r>
              <a:rPr lang="en-US" sz="1400" baseline="0" dirty="0" smtClean="0"/>
              <a:t>10%</a:t>
            </a:r>
            <a:endParaRPr lang="en-US" sz="1400" dirty="0"/>
          </a:p>
        </c:rich>
      </c:tx>
      <c:layout>
        <c:manualLayout>
          <c:xMode val="edge"/>
          <c:yMode val="edge"/>
          <c:x val="0.33231933508311534"/>
          <c:y val="0.8842592592592593"/>
        </c:manualLayout>
      </c:layout>
    </c:title>
    <c:plotArea>
      <c:layout/>
      <c:pieChart>
        <c:varyColors val="1"/>
        <c:ser>
          <c:idx val="0"/>
          <c:order val="0"/>
          <c:dLbls>
            <c:dLbl>
              <c:idx val="1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sv-SE"/>
                </a:p>
              </c:txPr>
            </c:dLbl>
            <c:dLbl>
              <c:idx val="2"/>
              <c:layout>
                <c:manualLayout>
                  <c:x val="-2.8474081364829401E-2"/>
                  <c:y val="8.7676071741032618E-2"/>
                </c:manualLayout>
              </c:layout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ATC!$A$25:$A$30</c:f>
              <c:strCache>
                <c:ptCount val="6"/>
                <c:pt idx="0">
                  <c:v>C-M</c:v>
                </c:pt>
                <c:pt idx="1">
                  <c:v>Cykel singel</c:v>
                </c:pt>
                <c:pt idx="2">
                  <c:v>Cykel - Gående</c:v>
                </c:pt>
                <c:pt idx="3">
                  <c:v>Cykel - Cykel</c:v>
                </c:pt>
                <c:pt idx="4">
                  <c:v>Cykel - Moped</c:v>
                </c:pt>
                <c:pt idx="5">
                  <c:v>Övrigt</c:v>
                </c:pt>
              </c:strCache>
            </c:strRef>
          </c:cat>
          <c:val>
            <c:numRef>
              <c:f>ATC!$H$25:$H$30</c:f>
              <c:numCache>
                <c:formatCode>0%</c:formatCode>
                <c:ptCount val="6"/>
                <c:pt idx="0">
                  <c:v>0.1590228825429322</c:v>
                </c:pt>
                <c:pt idx="1">
                  <c:v>0.72608784229647694</c:v>
                </c:pt>
                <c:pt idx="2">
                  <c:v>1.0615299851894971E-2</c:v>
                </c:pt>
                <c:pt idx="3">
                  <c:v>7.5064282383003819E-2</c:v>
                </c:pt>
                <c:pt idx="4">
                  <c:v>9.1816331125805627E-3</c:v>
                </c:pt>
                <c:pt idx="5">
                  <c:v>2.0028059813113709E-2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  <c:dispBlanksAs val="zero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Skador!$B$22</c:f>
              <c:strCache>
                <c:ptCount val="1"/>
                <c:pt idx="0">
                  <c:v>Totalt</c:v>
                </c:pt>
              </c:strCache>
            </c:strRef>
          </c:tx>
          <c:dLbls>
            <c:dLbl>
              <c:idx val="3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sv-SE"/>
                </a:p>
              </c:txPr>
            </c:dLbl>
            <c:dLbl>
              <c:idx val="4"/>
              <c:layout>
                <c:manualLayout>
                  <c:x val="8.3163852440939587E-2"/>
                  <c:y val="-0.17668903190650775"/>
                </c:manualLayout>
              </c:layout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Skador!$A$23:$A$32</c:f>
              <c:strCache>
                <c:ptCount val="10"/>
                <c:pt idx="0">
                  <c:v>Head</c:v>
                </c:pt>
                <c:pt idx="1">
                  <c:v>Cervical Spine</c:v>
                </c:pt>
                <c:pt idx="2">
                  <c:v>Face</c:v>
                </c:pt>
                <c:pt idx="3">
                  <c:v>Upper extremity</c:v>
                </c:pt>
                <c:pt idx="4">
                  <c:v>Lower extremity and pelvis</c:v>
                </c:pt>
                <c:pt idx="5">
                  <c:v>Thorax</c:v>
                </c:pt>
                <c:pt idx="6">
                  <c:v>Thoracic Spine</c:v>
                </c:pt>
                <c:pt idx="7">
                  <c:v>Abdomen</c:v>
                </c:pt>
                <c:pt idx="8">
                  <c:v>Lumbar Spine</c:v>
                </c:pt>
                <c:pt idx="9">
                  <c:v>External (Skin) and Thermal Injuries</c:v>
                </c:pt>
              </c:strCache>
            </c:strRef>
          </c:cat>
          <c:val>
            <c:numRef>
              <c:f>Skador!$B$23:$B$32</c:f>
              <c:numCache>
                <c:formatCode>General</c:formatCode>
                <c:ptCount val="10"/>
                <c:pt idx="0">
                  <c:v>5421</c:v>
                </c:pt>
                <c:pt idx="1">
                  <c:v>1490</c:v>
                </c:pt>
                <c:pt idx="2">
                  <c:v>3572</c:v>
                </c:pt>
                <c:pt idx="3">
                  <c:v>16420</c:v>
                </c:pt>
                <c:pt idx="4">
                  <c:v>5656</c:v>
                </c:pt>
                <c:pt idx="5">
                  <c:v>2111</c:v>
                </c:pt>
                <c:pt idx="6">
                  <c:v>445</c:v>
                </c:pt>
                <c:pt idx="7">
                  <c:v>377</c:v>
                </c:pt>
                <c:pt idx="8">
                  <c:v>607</c:v>
                </c:pt>
                <c:pt idx="9">
                  <c:v>48176</c:v>
                </c:pt>
              </c:numCache>
            </c:numRef>
          </c:val>
        </c:ser>
        <c:firstSliceAng val="0"/>
      </c:pieChart>
    </c:plotArea>
    <c:plotVisOnly val="1"/>
    <c:dispBlanksAs val="zero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Skador!$C$22</c:f>
              <c:strCache>
                <c:ptCount val="1"/>
                <c:pt idx="0">
                  <c:v>RPMI1</c:v>
                </c:pt>
              </c:strCache>
            </c:strRef>
          </c:tx>
          <c:dLbls>
            <c:dLbl>
              <c:idx val="1"/>
              <c:layout>
                <c:manualLayout>
                  <c:x val="7.8184164479440071E-2"/>
                  <c:y val="2.9314304461942258E-2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7.1947506561679669E-2"/>
                  <c:y val="5.3581219014289867E-2"/>
                </c:manualLayout>
              </c:layout>
              <c:showCatName val="1"/>
              <c:showPercent val="1"/>
            </c:dLbl>
            <c:dLbl>
              <c:idx val="3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sv-SE"/>
                </a:p>
              </c:txPr>
            </c:dLbl>
            <c:showCatName val="1"/>
            <c:showPercent val="1"/>
            <c:showLeaderLines val="1"/>
          </c:dLbls>
          <c:cat>
            <c:strRef>
              <c:f>Skador!$A$23:$A$32</c:f>
              <c:strCache>
                <c:ptCount val="10"/>
                <c:pt idx="0">
                  <c:v>Head</c:v>
                </c:pt>
                <c:pt idx="1">
                  <c:v>Cervical Spine</c:v>
                </c:pt>
                <c:pt idx="2">
                  <c:v>Face</c:v>
                </c:pt>
                <c:pt idx="3">
                  <c:v>Upper extremity</c:v>
                </c:pt>
                <c:pt idx="4">
                  <c:v>Lower extremity and pelvis</c:v>
                </c:pt>
                <c:pt idx="5">
                  <c:v>Thorax</c:v>
                </c:pt>
                <c:pt idx="6">
                  <c:v>Thoracic Spine</c:v>
                </c:pt>
                <c:pt idx="7">
                  <c:v>Abdomen</c:v>
                </c:pt>
                <c:pt idx="8">
                  <c:v>Lumbar Spine</c:v>
                </c:pt>
                <c:pt idx="9">
                  <c:v>External (Skin) and Thermal Injuries</c:v>
                </c:pt>
              </c:strCache>
            </c:strRef>
          </c:cat>
          <c:val>
            <c:numRef>
              <c:f>Skador!$C$23:$C$32</c:f>
              <c:numCache>
                <c:formatCode>0</c:formatCode>
                <c:ptCount val="10"/>
                <c:pt idx="0">
                  <c:v>881.95000000001846</c:v>
                </c:pt>
                <c:pt idx="1">
                  <c:v>393.87599999999367</c:v>
                </c:pt>
                <c:pt idx="2">
                  <c:v>493.80999999997636</c:v>
                </c:pt>
                <c:pt idx="3">
                  <c:v>4872.8299999999444</c:v>
                </c:pt>
                <c:pt idx="4">
                  <c:v>2400.6399999999103</c:v>
                </c:pt>
                <c:pt idx="5">
                  <c:v>80.648000000000849</c:v>
                </c:pt>
                <c:pt idx="6">
                  <c:v>140.22400000000098</c:v>
                </c:pt>
                <c:pt idx="7">
                  <c:v>14.915999999999928</c:v>
                </c:pt>
                <c:pt idx="8">
                  <c:v>129.59100000000026</c:v>
                </c:pt>
                <c:pt idx="9">
                  <c:v>864.06100000093738</c:v>
                </c:pt>
              </c:numCache>
            </c:numRef>
          </c:val>
        </c:ser>
        <c:firstSliceAng val="0"/>
      </c:pieChart>
    </c:plotArea>
    <c:plotVisOnly val="1"/>
    <c:dispBlanksAs val="zero"/>
  </c:chart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Skador!$D$22</c:f>
              <c:strCache>
                <c:ptCount val="1"/>
                <c:pt idx="0">
                  <c:v>RPMI10</c:v>
                </c:pt>
              </c:strCache>
            </c:strRef>
          </c:tx>
          <c:dLbls>
            <c:dLbl>
              <c:idx val="1"/>
              <c:layout>
                <c:manualLayout>
                  <c:x val="1.2390310586176718E-2"/>
                  <c:y val="-2.0166958296879558E-2"/>
                </c:manualLayout>
              </c:layout>
              <c:showCatName val="1"/>
              <c:showPercent val="1"/>
            </c:dLbl>
            <c:dLbl>
              <c:idx val="3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sv-SE"/>
                </a:p>
              </c:txPr>
            </c:dLbl>
            <c:dLbl>
              <c:idx val="4"/>
              <c:layout>
                <c:manualLayout>
                  <c:x val="-9.5849518810148679E-2"/>
                  <c:y val="0.24405001458151071"/>
                </c:manualLayout>
              </c:layout>
              <c:showCatName val="1"/>
              <c:showPercent val="1"/>
            </c:dLbl>
            <c:dLbl>
              <c:idx val="6"/>
              <c:layout>
                <c:manualLayout>
                  <c:x val="-0.2418864829396328"/>
                  <c:y val="3.0984981044036162E-2"/>
                </c:manualLayout>
              </c:layout>
              <c:showCatName val="1"/>
              <c:showPercent val="1"/>
            </c:dLbl>
            <c:dLbl>
              <c:idx val="8"/>
              <c:layout>
                <c:manualLayout>
                  <c:x val="0.24146084864391951"/>
                  <c:y val="-5.0486657917760434E-2"/>
                </c:manualLayout>
              </c:layout>
              <c:showCatName val="1"/>
              <c:showPercent val="1"/>
            </c:dLbl>
            <c:dLbl>
              <c:idx val="9"/>
              <c:layout>
                <c:manualLayout>
                  <c:x val="0.30878762029746365"/>
                  <c:y val="0.16979841061534007"/>
                </c:manualLayout>
              </c:layout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Skador!$A$23:$A$32</c:f>
              <c:strCache>
                <c:ptCount val="10"/>
                <c:pt idx="0">
                  <c:v>Head</c:v>
                </c:pt>
                <c:pt idx="1">
                  <c:v>Cervical Spine</c:v>
                </c:pt>
                <c:pt idx="2">
                  <c:v>Face</c:v>
                </c:pt>
                <c:pt idx="3">
                  <c:v>Upper extremity</c:v>
                </c:pt>
                <c:pt idx="4">
                  <c:v>Lower extremity and pelvis</c:v>
                </c:pt>
                <c:pt idx="5">
                  <c:v>Thorax</c:v>
                </c:pt>
                <c:pt idx="6">
                  <c:v>Thoracic Spine</c:v>
                </c:pt>
                <c:pt idx="7">
                  <c:v>Abdomen</c:v>
                </c:pt>
                <c:pt idx="8">
                  <c:v>Lumbar Spine</c:v>
                </c:pt>
                <c:pt idx="9">
                  <c:v>External (Skin) and Thermal Injuries</c:v>
                </c:pt>
              </c:strCache>
            </c:strRef>
          </c:cat>
          <c:val>
            <c:numRef>
              <c:f>Skador!$D$23:$D$32</c:f>
              <c:numCache>
                <c:formatCode>0</c:formatCode>
                <c:ptCount val="10"/>
                <c:pt idx="0">
                  <c:v>515.5149999999777</c:v>
                </c:pt>
                <c:pt idx="1">
                  <c:v>74.849999999999127</c:v>
                </c:pt>
                <c:pt idx="2">
                  <c:v>107.74000000000369</c:v>
                </c:pt>
                <c:pt idx="3">
                  <c:v>363.91499999987195</c:v>
                </c:pt>
                <c:pt idx="4">
                  <c:v>189.84000000000054</c:v>
                </c:pt>
                <c:pt idx="5">
                  <c:v>6.4500000000000064</c:v>
                </c:pt>
                <c:pt idx="6">
                  <c:v>23.720000000000027</c:v>
                </c:pt>
                <c:pt idx="7">
                  <c:v>3.7499999999999951</c:v>
                </c:pt>
                <c:pt idx="8">
                  <c:v>11.753000000000002</c:v>
                </c:pt>
                <c:pt idx="9">
                  <c:v>15.452199999986307</c:v>
                </c:pt>
              </c:numCache>
            </c:numRef>
          </c:val>
        </c:ser>
        <c:firstSliceAng val="0"/>
      </c:pieChart>
    </c:plotArea>
    <c:plotVisOnly val="1"/>
    <c:dispBlanksAs val="zero"/>
  </c:chart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plotArea>
      <c:layout/>
      <c:barChart>
        <c:barDir val="col"/>
        <c:grouping val="percentStacked"/>
        <c:ser>
          <c:idx val="0"/>
          <c:order val="0"/>
          <c:tx>
            <c:strRef>
              <c:f>Placetype!$K$58</c:f>
              <c:strCache>
                <c:ptCount val="1"/>
                <c:pt idx="0">
                  <c:v>Okänd</c:v>
                </c:pt>
              </c:strCache>
            </c:strRef>
          </c:tx>
          <c:cat>
            <c:strRef>
              <c:f>Placetype!$A$69:$A$74</c:f>
              <c:strCache>
                <c:ptCount val="6"/>
                <c:pt idx="0">
                  <c:v>C-M</c:v>
                </c:pt>
                <c:pt idx="1">
                  <c:v>Cykel singel</c:v>
                </c:pt>
                <c:pt idx="2">
                  <c:v>Cykel - Gående</c:v>
                </c:pt>
                <c:pt idx="3">
                  <c:v>Cykel - Cykel</c:v>
                </c:pt>
                <c:pt idx="4">
                  <c:v>Cykel - Moped</c:v>
                </c:pt>
                <c:pt idx="5">
                  <c:v>Övrigt</c:v>
                </c:pt>
              </c:strCache>
            </c:strRef>
          </c:cat>
          <c:val>
            <c:numRef>
              <c:f>Placetype!$K$69:$K$74</c:f>
              <c:numCache>
                <c:formatCode>0%</c:formatCode>
                <c:ptCount val="6"/>
                <c:pt idx="0">
                  <c:v>2.3533091715688331E-2</c:v>
                </c:pt>
                <c:pt idx="1">
                  <c:v>0.10116261717120757</c:v>
                </c:pt>
                <c:pt idx="2">
                  <c:v>1.8820746770979144E-2</c:v>
                </c:pt>
                <c:pt idx="3">
                  <c:v>3.6759752330587266E-2</c:v>
                </c:pt>
                <c:pt idx="4">
                  <c:v>3.9353997310438669E-2</c:v>
                </c:pt>
                <c:pt idx="5">
                  <c:v>0.13396662916272775</c:v>
                </c:pt>
              </c:numCache>
            </c:numRef>
          </c:val>
        </c:ser>
        <c:ser>
          <c:idx val="1"/>
          <c:order val="1"/>
          <c:tx>
            <c:strRef>
              <c:f>Placetype!$L$58</c:f>
              <c:strCache>
                <c:ptCount val="1"/>
                <c:pt idx="0">
                  <c:v>Gatu-/Vägsträcka</c:v>
                </c:pt>
              </c:strCache>
            </c:strRef>
          </c:tx>
          <c:cat>
            <c:strRef>
              <c:f>Placetype!$A$69:$A$74</c:f>
              <c:strCache>
                <c:ptCount val="6"/>
                <c:pt idx="0">
                  <c:v>C-M</c:v>
                </c:pt>
                <c:pt idx="1">
                  <c:v>Cykel singel</c:v>
                </c:pt>
                <c:pt idx="2">
                  <c:v>Cykel - Gående</c:v>
                </c:pt>
                <c:pt idx="3">
                  <c:v>Cykel - Cykel</c:v>
                </c:pt>
                <c:pt idx="4">
                  <c:v>Cykel - Moped</c:v>
                </c:pt>
                <c:pt idx="5">
                  <c:v>Övrigt</c:v>
                </c:pt>
              </c:strCache>
            </c:strRef>
          </c:cat>
          <c:val>
            <c:numRef>
              <c:f>Placetype!$L$69:$L$74</c:f>
              <c:numCache>
                <c:formatCode>0%</c:formatCode>
                <c:ptCount val="6"/>
                <c:pt idx="0">
                  <c:v>0.35939462437455028</c:v>
                </c:pt>
                <c:pt idx="1">
                  <c:v>0.40328337401868541</c:v>
                </c:pt>
                <c:pt idx="2">
                  <c:v>0.18917486169884712</c:v>
                </c:pt>
                <c:pt idx="3">
                  <c:v>0.32633395436419582</c:v>
                </c:pt>
                <c:pt idx="4">
                  <c:v>0.2772346357171831</c:v>
                </c:pt>
                <c:pt idx="5">
                  <c:v>0.43693311285084241</c:v>
                </c:pt>
              </c:numCache>
            </c:numRef>
          </c:val>
        </c:ser>
        <c:ser>
          <c:idx val="2"/>
          <c:order val="2"/>
          <c:tx>
            <c:strRef>
              <c:f>Placetype!$M$58</c:f>
              <c:strCache>
                <c:ptCount val="1"/>
                <c:pt idx="0">
                  <c:v>Gatu-/Vägkorsning</c:v>
                </c:pt>
              </c:strCache>
            </c:strRef>
          </c:tx>
          <c:cat>
            <c:strRef>
              <c:f>Placetype!$A$69:$A$74</c:f>
              <c:strCache>
                <c:ptCount val="6"/>
                <c:pt idx="0">
                  <c:v>C-M</c:v>
                </c:pt>
                <c:pt idx="1">
                  <c:v>Cykel singel</c:v>
                </c:pt>
                <c:pt idx="2">
                  <c:v>Cykel - Gående</c:v>
                </c:pt>
                <c:pt idx="3">
                  <c:v>Cykel - Cykel</c:v>
                </c:pt>
                <c:pt idx="4">
                  <c:v>Cykel - Moped</c:v>
                </c:pt>
                <c:pt idx="5">
                  <c:v>Övrigt</c:v>
                </c:pt>
              </c:strCache>
            </c:strRef>
          </c:cat>
          <c:val>
            <c:numRef>
              <c:f>Placetype!$M$69:$M$74</c:f>
              <c:numCache>
                <c:formatCode>0%</c:formatCode>
                <c:ptCount val="6"/>
                <c:pt idx="0">
                  <c:v>0.39471267799722126</c:v>
                </c:pt>
                <c:pt idx="1">
                  <c:v>6.7294792592630784E-2</c:v>
                </c:pt>
                <c:pt idx="2">
                  <c:v>6.879728728833244E-2</c:v>
                </c:pt>
                <c:pt idx="3">
                  <c:v>8.340060272791544E-2</c:v>
                </c:pt>
                <c:pt idx="4">
                  <c:v>0.14531920940492349</c:v>
                </c:pt>
                <c:pt idx="5">
                  <c:v>5.3825271233502794E-2</c:v>
                </c:pt>
              </c:numCache>
            </c:numRef>
          </c:val>
        </c:ser>
        <c:ser>
          <c:idx val="3"/>
          <c:order val="3"/>
          <c:tx>
            <c:strRef>
              <c:f>Placetype!$N$58</c:f>
              <c:strCache>
                <c:ptCount val="1"/>
                <c:pt idx="0">
                  <c:v>I Cirkulationsplats/Rondell</c:v>
                </c:pt>
              </c:strCache>
            </c:strRef>
          </c:tx>
          <c:cat>
            <c:strRef>
              <c:f>Placetype!$A$69:$A$74</c:f>
              <c:strCache>
                <c:ptCount val="6"/>
                <c:pt idx="0">
                  <c:v>C-M</c:v>
                </c:pt>
                <c:pt idx="1">
                  <c:v>Cykel singel</c:v>
                </c:pt>
                <c:pt idx="2">
                  <c:v>Cykel - Gående</c:v>
                </c:pt>
                <c:pt idx="3">
                  <c:v>Cykel - Cykel</c:v>
                </c:pt>
                <c:pt idx="4">
                  <c:v>Cykel - Moped</c:v>
                </c:pt>
                <c:pt idx="5">
                  <c:v>Övrigt</c:v>
                </c:pt>
              </c:strCache>
            </c:strRef>
          </c:cat>
          <c:val>
            <c:numRef>
              <c:f>Placetype!$N$69:$N$74</c:f>
              <c:numCache>
                <c:formatCode>0%</c:formatCode>
                <c:ptCount val="6"/>
                <c:pt idx="0">
                  <c:v>7.1259894709397642E-2</c:v>
                </c:pt>
                <c:pt idx="1">
                  <c:v>8.3866188227934291E-3</c:v>
                </c:pt>
                <c:pt idx="2">
                  <c:v>5.3079926681697575E-3</c:v>
                </c:pt>
                <c:pt idx="3">
                  <c:v>9.9524075326194155E-3</c:v>
                </c:pt>
                <c:pt idx="4">
                  <c:v>1.1405942073667855E-2</c:v>
                </c:pt>
                <c:pt idx="5">
                  <c:v>1.1885564355219886E-2</c:v>
                </c:pt>
              </c:numCache>
            </c:numRef>
          </c:val>
        </c:ser>
        <c:ser>
          <c:idx val="4"/>
          <c:order val="4"/>
          <c:tx>
            <c:strRef>
              <c:f>Placetype!$O$58</c:f>
              <c:strCache>
                <c:ptCount val="1"/>
                <c:pt idx="0">
                  <c:v>Gång- och Cykelbana (-väg)</c:v>
                </c:pt>
              </c:strCache>
            </c:strRef>
          </c:tx>
          <c:cat>
            <c:strRef>
              <c:f>Placetype!$A$69:$A$74</c:f>
              <c:strCache>
                <c:ptCount val="6"/>
                <c:pt idx="0">
                  <c:v>C-M</c:v>
                </c:pt>
                <c:pt idx="1">
                  <c:v>Cykel singel</c:v>
                </c:pt>
                <c:pt idx="2">
                  <c:v>Cykel - Gående</c:v>
                </c:pt>
                <c:pt idx="3">
                  <c:v>Cykel - Cykel</c:v>
                </c:pt>
                <c:pt idx="4">
                  <c:v>Cykel - Moped</c:v>
                </c:pt>
                <c:pt idx="5">
                  <c:v>Övrigt</c:v>
                </c:pt>
              </c:strCache>
            </c:strRef>
          </c:cat>
          <c:val>
            <c:numRef>
              <c:f>Placetype!$O$69:$O$74</c:f>
              <c:numCache>
                <c:formatCode>0%</c:formatCode>
                <c:ptCount val="6"/>
                <c:pt idx="0">
                  <c:v>0.1296676361128189</c:v>
                </c:pt>
                <c:pt idx="1">
                  <c:v>0.35663172798379011</c:v>
                </c:pt>
                <c:pt idx="2">
                  <c:v>0.66691576603526315</c:v>
                </c:pt>
                <c:pt idx="3">
                  <c:v>0.52241119719513152</c:v>
                </c:pt>
                <c:pt idx="4">
                  <c:v>0.50126121885597608</c:v>
                </c:pt>
                <c:pt idx="5">
                  <c:v>0.31798743400993984</c:v>
                </c:pt>
              </c:numCache>
            </c:numRef>
          </c:val>
        </c:ser>
        <c:ser>
          <c:idx val="5"/>
          <c:order val="5"/>
          <c:tx>
            <c:strRef>
              <c:f>Placetype!$P$58</c:f>
              <c:strCache>
                <c:ptCount val="1"/>
                <c:pt idx="0">
                  <c:v>Gångbana/Trottoar</c:v>
                </c:pt>
              </c:strCache>
            </c:strRef>
          </c:tx>
          <c:cat>
            <c:strRef>
              <c:f>Placetype!$A$69:$A$74</c:f>
              <c:strCache>
                <c:ptCount val="6"/>
                <c:pt idx="0">
                  <c:v>C-M</c:v>
                </c:pt>
                <c:pt idx="1">
                  <c:v>Cykel singel</c:v>
                </c:pt>
                <c:pt idx="2">
                  <c:v>Cykel - Gående</c:v>
                </c:pt>
                <c:pt idx="3">
                  <c:v>Cykel - Cykel</c:v>
                </c:pt>
                <c:pt idx="4">
                  <c:v>Cykel - Moped</c:v>
                </c:pt>
                <c:pt idx="5">
                  <c:v>Övrigt</c:v>
                </c:pt>
              </c:strCache>
            </c:strRef>
          </c:cat>
          <c:val>
            <c:numRef>
              <c:f>Placetype!$P$69:$P$74</c:f>
              <c:numCache>
                <c:formatCode>0%</c:formatCode>
                <c:ptCount val="6"/>
                <c:pt idx="0">
                  <c:v>7.7740384136425799E-3</c:v>
                </c:pt>
                <c:pt idx="1">
                  <c:v>4.4825726209618832E-2</c:v>
                </c:pt>
                <c:pt idx="2">
                  <c:v>2.8387129752465483E-2</c:v>
                </c:pt>
                <c:pt idx="3">
                  <c:v>1.3817885552468843E-2</c:v>
                </c:pt>
                <c:pt idx="4">
                  <c:v>4.9024274087893713E-3</c:v>
                </c:pt>
                <c:pt idx="5">
                  <c:v>1.7250151977240582E-2</c:v>
                </c:pt>
              </c:numCache>
            </c:numRef>
          </c:val>
        </c:ser>
        <c:ser>
          <c:idx val="6"/>
          <c:order val="6"/>
          <c:tx>
            <c:strRef>
              <c:f>Placetype!$Q$58</c:f>
              <c:strCache>
                <c:ptCount val="1"/>
                <c:pt idx="0">
                  <c:v>Övrigt</c:v>
                </c:pt>
              </c:strCache>
            </c:strRef>
          </c:tx>
          <c:cat>
            <c:strRef>
              <c:f>Placetype!$A$69:$A$74</c:f>
              <c:strCache>
                <c:ptCount val="6"/>
                <c:pt idx="0">
                  <c:v>C-M</c:v>
                </c:pt>
                <c:pt idx="1">
                  <c:v>Cykel singel</c:v>
                </c:pt>
                <c:pt idx="2">
                  <c:v>Cykel - Gående</c:v>
                </c:pt>
                <c:pt idx="3">
                  <c:v>Cykel - Cykel</c:v>
                </c:pt>
                <c:pt idx="4">
                  <c:v>Cykel - Moped</c:v>
                </c:pt>
                <c:pt idx="5">
                  <c:v>Övrigt</c:v>
                </c:pt>
              </c:strCache>
            </c:strRef>
          </c:cat>
          <c:val>
            <c:numRef>
              <c:f>Placetype!$Q$69:$Q$74</c:f>
              <c:numCache>
                <c:formatCode>0%</c:formatCode>
                <c:ptCount val="6"/>
                <c:pt idx="0">
                  <c:v>1.3658036676684035E-2</c:v>
                </c:pt>
                <c:pt idx="1">
                  <c:v>1.8415143201274062E-2</c:v>
                </c:pt>
                <c:pt idx="2">
                  <c:v>2.2596215785943171E-2</c:v>
                </c:pt>
                <c:pt idx="3">
                  <c:v>7.3242002970816504E-3</c:v>
                </c:pt>
                <c:pt idx="4">
                  <c:v>2.0522569229021983E-2</c:v>
                </c:pt>
                <c:pt idx="5">
                  <c:v>2.815183641052869E-2</c:v>
                </c:pt>
              </c:numCache>
            </c:numRef>
          </c:val>
        </c:ser>
        <c:overlap val="100"/>
        <c:axId val="101276672"/>
        <c:axId val="101266176"/>
      </c:barChart>
      <c:catAx>
        <c:axId val="101276672"/>
        <c:scaling>
          <c:orientation val="minMax"/>
        </c:scaling>
        <c:axPos val="b"/>
        <c:tickLblPos val="nextTo"/>
        <c:crossAx val="101266176"/>
        <c:crosses val="autoZero"/>
        <c:auto val="1"/>
        <c:lblAlgn val="ctr"/>
        <c:lblOffset val="100"/>
      </c:catAx>
      <c:valAx>
        <c:axId val="101266176"/>
        <c:scaling>
          <c:orientation val="minMax"/>
        </c:scaling>
        <c:axPos val="l"/>
        <c:majorGridlines/>
        <c:numFmt formatCode="0%" sourceLinked="1"/>
        <c:tickLblPos val="nextTo"/>
        <c:crossAx val="101276672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title>
      <c:tx>
        <c:rich>
          <a:bodyPr/>
          <a:lstStyle/>
          <a:p>
            <a:pPr>
              <a:defRPr/>
            </a:pPr>
            <a:r>
              <a:rPr lang="sv-SE" dirty="0" smtClean="0"/>
              <a:t>Totalt, </a:t>
            </a:r>
            <a:r>
              <a:rPr lang="sv-SE" dirty="0" err="1" smtClean="0"/>
              <a:t>exkl</a:t>
            </a:r>
            <a:r>
              <a:rPr lang="sv-SE" dirty="0" smtClean="0"/>
              <a:t> okänt och uppgift saknas</a:t>
            </a:r>
            <a:endParaRPr lang="sv-SE" dirty="0"/>
          </a:p>
        </c:rich>
      </c:tx>
      <c:layout/>
    </c:title>
    <c:plotArea>
      <c:layout/>
      <c:barChart>
        <c:barDir val="col"/>
        <c:grouping val="percentStacked"/>
        <c:ser>
          <c:idx val="0"/>
          <c:order val="0"/>
          <c:tx>
            <c:strRef>
              <c:f>RoadState!$E$67</c:f>
              <c:strCache>
                <c:ptCount val="1"/>
                <c:pt idx="0">
                  <c:v>Hal pga snö/is</c:v>
                </c:pt>
              </c:strCache>
            </c:strRef>
          </c:tx>
          <c:cat>
            <c:strRef>
              <c:f>RoadState!$B$68:$B$73</c:f>
              <c:strCache>
                <c:ptCount val="6"/>
                <c:pt idx="0">
                  <c:v>C-M</c:v>
                </c:pt>
                <c:pt idx="1">
                  <c:v>Cykel singel</c:v>
                </c:pt>
                <c:pt idx="2">
                  <c:v>Cykel - Gående</c:v>
                </c:pt>
                <c:pt idx="3">
                  <c:v>Cykel - Cykel</c:v>
                </c:pt>
                <c:pt idx="4">
                  <c:v>Cykel - Moped</c:v>
                </c:pt>
                <c:pt idx="5">
                  <c:v>Övrigt</c:v>
                </c:pt>
              </c:strCache>
            </c:strRef>
          </c:cat>
          <c:val>
            <c:numRef>
              <c:f>RoadState!$E$68:$E$73</c:f>
              <c:numCache>
                <c:formatCode>General</c:formatCode>
                <c:ptCount val="6"/>
                <c:pt idx="0">
                  <c:v>76</c:v>
                </c:pt>
                <c:pt idx="1">
                  <c:v>1875</c:v>
                </c:pt>
                <c:pt idx="2">
                  <c:v>1</c:v>
                </c:pt>
                <c:pt idx="3">
                  <c:v>15</c:v>
                </c:pt>
                <c:pt idx="5">
                  <c:v>12</c:v>
                </c:pt>
              </c:numCache>
            </c:numRef>
          </c:val>
        </c:ser>
        <c:ser>
          <c:idx val="1"/>
          <c:order val="1"/>
          <c:tx>
            <c:strRef>
              <c:f>RoadState!$F$67</c:f>
              <c:strCache>
                <c:ptCount val="1"/>
                <c:pt idx="0">
                  <c:v>Hal pga löv</c:v>
                </c:pt>
              </c:strCache>
            </c:strRef>
          </c:tx>
          <c:cat>
            <c:strRef>
              <c:f>RoadState!$B$68:$B$73</c:f>
              <c:strCache>
                <c:ptCount val="6"/>
                <c:pt idx="0">
                  <c:v>C-M</c:v>
                </c:pt>
                <c:pt idx="1">
                  <c:v>Cykel singel</c:v>
                </c:pt>
                <c:pt idx="2">
                  <c:v>Cykel - Gående</c:v>
                </c:pt>
                <c:pt idx="3">
                  <c:v>Cykel - Cykel</c:v>
                </c:pt>
                <c:pt idx="4">
                  <c:v>Cykel - Moped</c:v>
                </c:pt>
                <c:pt idx="5">
                  <c:v>Övrigt</c:v>
                </c:pt>
              </c:strCache>
            </c:strRef>
          </c:cat>
          <c:val>
            <c:numRef>
              <c:f>RoadState!$F$68:$F$73</c:f>
              <c:numCache>
                <c:formatCode>General</c:formatCode>
                <c:ptCount val="6"/>
                <c:pt idx="0">
                  <c:v>2</c:v>
                </c:pt>
                <c:pt idx="1">
                  <c:v>144</c:v>
                </c:pt>
                <c:pt idx="3">
                  <c:v>2</c:v>
                </c:pt>
                <c:pt idx="5">
                  <c:v>3</c:v>
                </c:pt>
              </c:numCache>
            </c:numRef>
          </c:val>
        </c:ser>
        <c:ser>
          <c:idx val="2"/>
          <c:order val="2"/>
          <c:tx>
            <c:strRef>
              <c:f>RoadState!$G$67</c:f>
              <c:strCache>
                <c:ptCount val="1"/>
                <c:pt idx="0">
                  <c:v>Hal pga vatten</c:v>
                </c:pt>
              </c:strCache>
            </c:strRef>
          </c:tx>
          <c:cat>
            <c:strRef>
              <c:f>RoadState!$B$68:$B$73</c:f>
              <c:strCache>
                <c:ptCount val="6"/>
                <c:pt idx="0">
                  <c:v>C-M</c:v>
                </c:pt>
                <c:pt idx="1">
                  <c:v>Cykel singel</c:v>
                </c:pt>
                <c:pt idx="2">
                  <c:v>Cykel - Gående</c:v>
                </c:pt>
                <c:pt idx="3">
                  <c:v>Cykel - Cykel</c:v>
                </c:pt>
                <c:pt idx="4">
                  <c:v>Cykel - Moped</c:v>
                </c:pt>
                <c:pt idx="5">
                  <c:v>Övrigt</c:v>
                </c:pt>
              </c:strCache>
            </c:strRef>
          </c:cat>
          <c:val>
            <c:numRef>
              <c:f>RoadState!$G$68:$G$73</c:f>
              <c:numCache>
                <c:formatCode>General</c:formatCode>
                <c:ptCount val="6"/>
                <c:pt idx="0">
                  <c:v>71</c:v>
                </c:pt>
                <c:pt idx="1">
                  <c:v>361</c:v>
                </c:pt>
                <c:pt idx="3">
                  <c:v>33</c:v>
                </c:pt>
                <c:pt idx="4">
                  <c:v>3</c:v>
                </c:pt>
                <c:pt idx="5">
                  <c:v>4</c:v>
                </c:pt>
              </c:numCache>
            </c:numRef>
          </c:val>
        </c:ser>
        <c:ser>
          <c:idx val="3"/>
          <c:order val="3"/>
          <c:tx>
            <c:strRef>
              <c:f>RoadState!$H$67</c:f>
              <c:strCache>
                <c:ptCount val="1"/>
                <c:pt idx="0">
                  <c:v>Hal pga annat</c:v>
                </c:pt>
              </c:strCache>
            </c:strRef>
          </c:tx>
          <c:cat>
            <c:strRef>
              <c:f>RoadState!$B$68:$B$73</c:f>
              <c:strCache>
                <c:ptCount val="6"/>
                <c:pt idx="0">
                  <c:v>C-M</c:v>
                </c:pt>
                <c:pt idx="1">
                  <c:v>Cykel singel</c:v>
                </c:pt>
                <c:pt idx="2">
                  <c:v>Cykel - Gående</c:v>
                </c:pt>
                <c:pt idx="3">
                  <c:v>Cykel - Cykel</c:v>
                </c:pt>
                <c:pt idx="4">
                  <c:v>Cykel - Moped</c:v>
                </c:pt>
                <c:pt idx="5">
                  <c:v>Övrigt</c:v>
                </c:pt>
              </c:strCache>
            </c:strRef>
          </c:cat>
          <c:val>
            <c:numRef>
              <c:f>RoadState!$H$68:$H$73</c:f>
              <c:numCache>
                <c:formatCode>General</c:formatCode>
                <c:ptCount val="6"/>
                <c:pt idx="0">
                  <c:v>4</c:v>
                </c:pt>
                <c:pt idx="1">
                  <c:v>77</c:v>
                </c:pt>
                <c:pt idx="3">
                  <c:v>4</c:v>
                </c:pt>
                <c:pt idx="4">
                  <c:v>1</c:v>
                </c:pt>
                <c:pt idx="5">
                  <c:v>4</c:v>
                </c:pt>
              </c:numCache>
            </c:numRef>
          </c:val>
        </c:ser>
        <c:ser>
          <c:idx val="4"/>
          <c:order val="4"/>
          <c:tx>
            <c:strRef>
              <c:f>RoadState!$I$67</c:f>
              <c:strCache>
                <c:ptCount val="1"/>
                <c:pt idx="0">
                  <c:v>Ojämnt</c:v>
                </c:pt>
              </c:strCache>
            </c:strRef>
          </c:tx>
          <c:cat>
            <c:strRef>
              <c:f>RoadState!$B$68:$B$73</c:f>
              <c:strCache>
                <c:ptCount val="6"/>
                <c:pt idx="0">
                  <c:v>C-M</c:v>
                </c:pt>
                <c:pt idx="1">
                  <c:v>Cykel singel</c:v>
                </c:pt>
                <c:pt idx="2">
                  <c:v>Cykel - Gående</c:v>
                </c:pt>
                <c:pt idx="3">
                  <c:v>Cykel - Cykel</c:v>
                </c:pt>
                <c:pt idx="4">
                  <c:v>Cykel - Moped</c:v>
                </c:pt>
                <c:pt idx="5">
                  <c:v>Övrigt</c:v>
                </c:pt>
              </c:strCache>
            </c:strRef>
          </c:cat>
          <c:val>
            <c:numRef>
              <c:f>RoadState!$I$68:$I$73</c:f>
              <c:numCache>
                <c:formatCode>General</c:formatCode>
                <c:ptCount val="6"/>
                <c:pt idx="0">
                  <c:v>6</c:v>
                </c:pt>
                <c:pt idx="1">
                  <c:v>517</c:v>
                </c:pt>
                <c:pt idx="3">
                  <c:v>15</c:v>
                </c:pt>
                <c:pt idx="4">
                  <c:v>2</c:v>
                </c:pt>
                <c:pt idx="5">
                  <c:v>9</c:v>
                </c:pt>
              </c:numCache>
            </c:numRef>
          </c:val>
        </c:ser>
        <c:ser>
          <c:idx val="5"/>
          <c:order val="5"/>
          <c:tx>
            <c:strRef>
              <c:f>RoadState!$J$67</c:f>
              <c:strCache>
                <c:ptCount val="1"/>
                <c:pt idx="0">
                  <c:v>Hål och gropar</c:v>
                </c:pt>
              </c:strCache>
            </c:strRef>
          </c:tx>
          <c:cat>
            <c:strRef>
              <c:f>RoadState!$B$68:$B$73</c:f>
              <c:strCache>
                <c:ptCount val="6"/>
                <c:pt idx="0">
                  <c:v>C-M</c:v>
                </c:pt>
                <c:pt idx="1">
                  <c:v>Cykel singel</c:v>
                </c:pt>
                <c:pt idx="2">
                  <c:v>Cykel - Gående</c:v>
                </c:pt>
                <c:pt idx="3">
                  <c:v>Cykel - Cykel</c:v>
                </c:pt>
                <c:pt idx="4">
                  <c:v>Cykel - Moped</c:v>
                </c:pt>
                <c:pt idx="5">
                  <c:v>Övrigt</c:v>
                </c:pt>
              </c:strCache>
            </c:strRef>
          </c:cat>
          <c:val>
            <c:numRef>
              <c:f>RoadState!$J$68:$J$73</c:f>
              <c:numCache>
                <c:formatCode>General</c:formatCode>
                <c:ptCount val="6"/>
                <c:pt idx="0">
                  <c:v>3</c:v>
                </c:pt>
                <c:pt idx="1">
                  <c:v>539</c:v>
                </c:pt>
                <c:pt idx="2">
                  <c:v>1</c:v>
                </c:pt>
                <c:pt idx="3">
                  <c:v>19</c:v>
                </c:pt>
                <c:pt idx="4">
                  <c:v>1</c:v>
                </c:pt>
                <c:pt idx="5">
                  <c:v>6</c:v>
                </c:pt>
              </c:numCache>
            </c:numRef>
          </c:val>
        </c:ser>
        <c:ser>
          <c:idx val="6"/>
          <c:order val="6"/>
          <c:tx>
            <c:strRef>
              <c:f>RoadState!$K$67</c:f>
              <c:strCache>
                <c:ptCount val="1"/>
                <c:pt idx="0">
                  <c:v>Löst grus</c:v>
                </c:pt>
              </c:strCache>
            </c:strRef>
          </c:tx>
          <c:cat>
            <c:strRef>
              <c:f>RoadState!$B$68:$B$73</c:f>
              <c:strCache>
                <c:ptCount val="6"/>
                <c:pt idx="0">
                  <c:v>C-M</c:v>
                </c:pt>
                <c:pt idx="1">
                  <c:v>Cykel singel</c:v>
                </c:pt>
                <c:pt idx="2">
                  <c:v>Cykel - Gående</c:v>
                </c:pt>
                <c:pt idx="3">
                  <c:v>Cykel - Cykel</c:v>
                </c:pt>
                <c:pt idx="4">
                  <c:v>Cykel - Moped</c:v>
                </c:pt>
                <c:pt idx="5">
                  <c:v>Övrigt</c:v>
                </c:pt>
              </c:strCache>
            </c:strRef>
          </c:cat>
          <c:val>
            <c:numRef>
              <c:f>RoadState!$K$68:$K$73</c:f>
              <c:numCache>
                <c:formatCode>General</c:formatCode>
                <c:ptCount val="6"/>
                <c:pt idx="0">
                  <c:v>24</c:v>
                </c:pt>
                <c:pt idx="1">
                  <c:v>1358</c:v>
                </c:pt>
                <c:pt idx="2">
                  <c:v>4</c:v>
                </c:pt>
                <c:pt idx="3">
                  <c:v>38</c:v>
                </c:pt>
                <c:pt idx="4">
                  <c:v>7</c:v>
                </c:pt>
                <c:pt idx="5">
                  <c:v>28</c:v>
                </c:pt>
              </c:numCache>
            </c:numRef>
          </c:val>
        </c:ser>
        <c:ser>
          <c:idx val="7"/>
          <c:order val="7"/>
          <c:tx>
            <c:strRef>
              <c:f>RoadState!$L$67</c:f>
              <c:strCache>
                <c:ptCount val="1"/>
                <c:pt idx="0">
                  <c:v>Har Spårvägs-/Järnvägsspår</c:v>
                </c:pt>
              </c:strCache>
            </c:strRef>
          </c:tx>
          <c:cat>
            <c:strRef>
              <c:f>RoadState!$B$68:$B$73</c:f>
              <c:strCache>
                <c:ptCount val="6"/>
                <c:pt idx="0">
                  <c:v>C-M</c:v>
                </c:pt>
                <c:pt idx="1">
                  <c:v>Cykel singel</c:v>
                </c:pt>
                <c:pt idx="2">
                  <c:v>Cykel - Gående</c:v>
                </c:pt>
                <c:pt idx="3">
                  <c:v>Cykel - Cykel</c:v>
                </c:pt>
                <c:pt idx="4">
                  <c:v>Cykel - Moped</c:v>
                </c:pt>
                <c:pt idx="5">
                  <c:v>Övrigt</c:v>
                </c:pt>
              </c:strCache>
            </c:strRef>
          </c:cat>
          <c:val>
            <c:numRef>
              <c:f>RoadState!$L$68:$L$73</c:f>
              <c:numCache>
                <c:formatCode>General</c:formatCode>
                <c:ptCount val="6"/>
                <c:pt idx="1">
                  <c:v>114</c:v>
                </c:pt>
                <c:pt idx="3">
                  <c:v>3</c:v>
                </c:pt>
                <c:pt idx="5">
                  <c:v>1</c:v>
                </c:pt>
              </c:numCache>
            </c:numRef>
          </c:val>
        </c:ser>
        <c:ser>
          <c:idx val="8"/>
          <c:order val="8"/>
          <c:tx>
            <c:strRef>
              <c:f>RoadState!$M$67</c:f>
              <c:strCache>
                <c:ptCount val="1"/>
                <c:pt idx="0">
                  <c:v>Annat</c:v>
                </c:pt>
              </c:strCache>
            </c:strRef>
          </c:tx>
          <c:spPr>
            <a:solidFill>
              <a:srgbClr val="7030A0"/>
            </a:solidFill>
          </c:spPr>
          <c:cat>
            <c:strRef>
              <c:f>RoadState!$B$68:$B$73</c:f>
              <c:strCache>
                <c:ptCount val="6"/>
                <c:pt idx="0">
                  <c:v>C-M</c:v>
                </c:pt>
                <c:pt idx="1">
                  <c:v>Cykel singel</c:v>
                </c:pt>
                <c:pt idx="2">
                  <c:v>Cykel - Gående</c:v>
                </c:pt>
                <c:pt idx="3">
                  <c:v>Cykel - Cykel</c:v>
                </c:pt>
                <c:pt idx="4">
                  <c:v>Cykel - Moped</c:v>
                </c:pt>
                <c:pt idx="5">
                  <c:v>Övrigt</c:v>
                </c:pt>
              </c:strCache>
            </c:strRef>
          </c:cat>
          <c:val>
            <c:numRef>
              <c:f>RoadState!$M$68:$M$73</c:f>
              <c:numCache>
                <c:formatCode>General</c:formatCode>
                <c:ptCount val="6"/>
                <c:pt idx="0">
                  <c:v>396</c:v>
                </c:pt>
                <c:pt idx="1">
                  <c:v>2568</c:v>
                </c:pt>
                <c:pt idx="2">
                  <c:v>18</c:v>
                </c:pt>
                <c:pt idx="3">
                  <c:v>313</c:v>
                </c:pt>
                <c:pt idx="4">
                  <c:v>27</c:v>
                </c:pt>
                <c:pt idx="5">
                  <c:v>72</c:v>
                </c:pt>
              </c:numCache>
            </c:numRef>
          </c:val>
        </c:ser>
        <c:ser>
          <c:idx val="9"/>
          <c:order val="9"/>
          <c:tx>
            <c:strRef>
              <c:f>RoadState!$N$67</c:f>
              <c:strCache>
                <c:ptCount val="1"/>
                <c:pt idx="0">
                  <c:v>Inget som påverkade olycksförloppet</c:v>
                </c:pt>
              </c:strCache>
            </c:strRef>
          </c:tx>
          <c:cat>
            <c:strRef>
              <c:f>RoadState!$B$68:$B$73</c:f>
              <c:strCache>
                <c:ptCount val="6"/>
                <c:pt idx="0">
                  <c:v>C-M</c:v>
                </c:pt>
                <c:pt idx="1">
                  <c:v>Cykel singel</c:v>
                </c:pt>
                <c:pt idx="2">
                  <c:v>Cykel - Gående</c:v>
                </c:pt>
                <c:pt idx="3">
                  <c:v>Cykel - Cykel</c:v>
                </c:pt>
                <c:pt idx="4">
                  <c:v>Cykel - Moped</c:v>
                </c:pt>
                <c:pt idx="5">
                  <c:v>Övrigt</c:v>
                </c:pt>
              </c:strCache>
            </c:strRef>
          </c:cat>
          <c:val>
            <c:numRef>
              <c:f>RoadState!$N$68:$N$73</c:f>
              <c:numCache>
                <c:formatCode>General</c:formatCode>
                <c:ptCount val="6"/>
                <c:pt idx="0">
                  <c:v>1341</c:v>
                </c:pt>
                <c:pt idx="1">
                  <c:v>5282</c:v>
                </c:pt>
                <c:pt idx="2">
                  <c:v>93</c:v>
                </c:pt>
                <c:pt idx="3">
                  <c:v>864</c:v>
                </c:pt>
                <c:pt idx="4">
                  <c:v>113</c:v>
                </c:pt>
                <c:pt idx="5">
                  <c:v>158</c:v>
                </c:pt>
              </c:numCache>
            </c:numRef>
          </c:val>
        </c:ser>
        <c:overlap val="100"/>
        <c:axId val="101348096"/>
        <c:axId val="101349632"/>
      </c:barChart>
      <c:catAx>
        <c:axId val="101348096"/>
        <c:scaling>
          <c:orientation val="minMax"/>
        </c:scaling>
        <c:axPos val="b"/>
        <c:tickLblPos val="nextTo"/>
        <c:crossAx val="101349632"/>
        <c:crosses val="autoZero"/>
        <c:auto val="1"/>
        <c:lblAlgn val="ctr"/>
        <c:lblOffset val="100"/>
      </c:catAx>
      <c:valAx>
        <c:axId val="101349632"/>
        <c:scaling>
          <c:orientation val="minMax"/>
        </c:scaling>
        <c:axPos val="l"/>
        <c:majorGridlines/>
        <c:numFmt formatCode="0%" sourceLinked="1"/>
        <c:tickLblPos val="nextTo"/>
        <c:crossAx val="10134809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900"/>
          </a:pPr>
          <a:endParaRPr lang="sv-SE"/>
        </a:p>
      </c:txPr>
    </c:legend>
    <c:plotVisOnly val="1"/>
    <c:dispBlanksAs val="gap"/>
  </c:chart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title>
      <c:tx>
        <c:rich>
          <a:bodyPr/>
          <a:lstStyle/>
          <a:p>
            <a:pPr>
              <a:defRPr/>
            </a:pPr>
            <a:r>
              <a:rPr lang="sv-SE"/>
              <a:t>Totalt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Kommun!$B$40</c:f>
              <c:strCache>
                <c:ptCount val="1"/>
                <c:pt idx="0">
                  <c:v>Stockholm</c:v>
                </c:pt>
              </c:strCache>
            </c:strRef>
          </c:tx>
          <c:cat>
            <c:strRef>
              <c:f>Kommun!$A$41:$A$46</c:f>
              <c:strCache>
                <c:ptCount val="6"/>
                <c:pt idx="0">
                  <c:v>C-M</c:v>
                </c:pt>
                <c:pt idx="1">
                  <c:v>Cykel singel</c:v>
                </c:pt>
                <c:pt idx="2">
                  <c:v>Cykel - Gående</c:v>
                </c:pt>
                <c:pt idx="3">
                  <c:v>Cykel - Cykel</c:v>
                </c:pt>
                <c:pt idx="4">
                  <c:v>Cykel - Moped</c:v>
                </c:pt>
                <c:pt idx="5">
                  <c:v>Övrigt</c:v>
                </c:pt>
              </c:strCache>
            </c:strRef>
          </c:cat>
          <c:val>
            <c:numRef>
              <c:f>Kommun!$B$41:$B$46</c:f>
              <c:numCache>
                <c:formatCode>0%</c:formatCode>
                <c:ptCount val="6"/>
                <c:pt idx="0">
                  <c:v>0.1749399519615695</c:v>
                </c:pt>
                <c:pt idx="1">
                  <c:v>0.70096076861489265</c:v>
                </c:pt>
                <c:pt idx="2">
                  <c:v>2.041633306645322E-2</c:v>
                </c:pt>
                <c:pt idx="3">
                  <c:v>8.2065652522017668E-2</c:v>
                </c:pt>
                <c:pt idx="4">
                  <c:v>4.8038430744595821E-3</c:v>
                </c:pt>
                <c:pt idx="5">
                  <c:v>1.6813450760608518E-2</c:v>
                </c:pt>
              </c:numCache>
            </c:numRef>
          </c:val>
        </c:ser>
        <c:ser>
          <c:idx val="1"/>
          <c:order val="1"/>
          <c:tx>
            <c:strRef>
              <c:f>Kommun!$C$40</c:f>
              <c:strCache>
                <c:ptCount val="1"/>
                <c:pt idx="0">
                  <c:v>Göteborg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</c:spPr>
          <c:cat>
            <c:strRef>
              <c:f>Kommun!$A$41:$A$46</c:f>
              <c:strCache>
                <c:ptCount val="6"/>
                <c:pt idx="0">
                  <c:v>C-M</c:v>
                </c:pt>
                <c:pt idx="1">
                  <c:v>Cykel singel</c:v>
                </c:pt>
                <c:pt idx="2">
                  <c:v>Cykel - Gående</c:v>
                </c:pt>
                <c:pt idx="3">
                  <c:v>Cykel - Cykel</c:v>
                </c:pt>
                <c:pt idx="4">
                  <c:v>Cykel - Moped</c:v>
                </c:pt>
                <c:pt idx="5">
                  <c:v>Övrigt</c:v>
                </c:pt>
              </c:strCache>
            </c:strRef>
          </c:cat>
          <c:val>
            <c:numRef>
              <c:f>Kommun!$C$41:$C$46</c:f>
              <c:numCache>
                <c:formatCode>0%</c:formatCode>
                <c:ptCount val="6"/>
                <c:pt idx="0">
                  <c:v>0.16997907949790794</c:v>
                </c:pt>
                <c:pt idx="1">
                  <c:v>0.71914225941422594</c:v>
                </c:pt>
                <c:pt idx="2">
                  <c:v>1.3075313807531378E-2</c:v>
                </c:pt>
                <c:pt idx="3">
                  <c:v>6.694560669456065E-2</c:v>
                </c:pt>
                <c:pt idx="4">
                  <c:v>1.5690376569037663E-2</c:v>
                </c:pt>
                <c:pt idx="5">
                  <c:v>1.3598326359832645E-2</c:v>
                </c:pt>
              </c:numCache>
            </c:numRef>
          </c:val>
        </c:ser>
        <c:ser>
          <c:idx val="2"/>
          <c:order val="2"/>
          <c:tx>
            <c:strRef>
              <c:f>Kommun!$D$40</c:f>
              <c:strCache>
                <c:ptCount val="1"/>
                <c:pt idx="0">
                  <c:v>Malmö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cat>
            <c:strRef>
              <c:f>Kommun!$A$41:$A$46</c:f>
              <c:strCache>
                <c:ptCount val="6"/>
                <c:pt idx="0">
                  <c:v>C-M</c:v>
                </c:pt>
                <c:pt idx="1">
                  <c:v>Cykel singel</c:v>
                </c:pt>
                <c:pt idx="2">
                  <c:v>Cykel - Gående</c:v>
                </c:pt>
                <c:pt idx="3">
                  <c:v>Cykel - Cykel</c:v>
                </c:pt>
                <c:pt idx="4">
                  <c:v>Cykel - Moped</c:v>
                </c:pt>
                <c:pt idx="5">
                  <c:v>Övrigt</c:v>
                </c:pt>
              </c:strCache>
            </c:strRef>
          </c:cat>
          <c:val>
            <c:numRef>
              <c:f>Kommun!$D$41:$D$46</c:f>
              <c:numCache>
                <c:formatCode>0%</c:formatCode>
                <c:ptCount val="6"/>
                <c:pt idx="0">
                  <c:v>0.22833117723156532</c:v>
                </c:pt>
                <c:pt idx="1">
                  <c:v>0.65297542043984702</c:v>
                </c:pt>
                <c:pt idx="2">
                  <c:v>8.0853816300129368E-3</c:v>
                </c:pt>
                <c:pt idx="3">
                  <c:v>9.5730918499353224E-2</c:v>
                </c:pt>
                <c:pt idx="4">
                  <c:v>1.0672703751617081E-2</c:v>
                </c:pt>
                <c:pt idx="5">
                  <c:v>3.5575679172056996E-3</c:v>
                </c:pt>
              </c:numCache>
            </c:numRef>
          </c:val>
        </c:ser>
        <c:ser>
          <c:idx val="3"/>
          <c:order val="3"/>
          <c:tx>
            <c:strRef>
              <c:f>Kommun!$E$40</c:f>
              <c:strCache>
                <c:ptCount val="1"/>
                <c:pt idx="0">
                  <c:v>Umeå</c:v>
                </c:pt>
              </c:strCache>
            </c:strRef>
          </c:tx>
          <c:cat>
            <c:strRef>
              <c:f>Kommun!$A$41:$A$46</c:f>
              <c:strCache>
                <c:ptCount val="6"/>
                <c:pt idx="0">
                  <c:v>C-M</c:v>
                </c:pt>
                <c:pt idx="1">
                  <c:v>Cykel singel</c:v>
                </c:pt>
                <c:pt idx="2">
                  <c:v>Cykel - Gående</c:v>
                </c:pt>
                <c:pt idx="3">
                  <c:v>Cykel - Cykel</c:v>
                </c:pt>
                <c:pt idx="4">
                  <c:v>Cykel - Moped</c:v>
                </c:pt>
                <c:pt idx="5">
                  <c:v>Övrigt</c:v>
                </c:pt>
              </c:strCache>
            </c:strRef>
          </c:cat>
          <c:val>
            <c:numRef>
              <c:f>Kommun!$E$41:$E$46</c:f>
              <c:numCache>
                <c:formatCode>0%</c:formatCode>
                <c:ptCount val="6"/>
                <c:pt idx="0">
                  <c:v>7.5787019043917783E-2</c:v>
                </c:pt>
                <c:pt idx="1">
                  <c:v>0.81772250291488646</c:v>
                </c:pt>
                <c:pt idx="2">
                  <c:v>8.9389817333851533E-3</c:v>
                </c:pt>
                <c:pt idx="3">
                  <c:v>8.8223863194714605E-2</c:v>
                </c:pt>
                <c:pt idx="4">
                  <c:v>6.2184220753983832E-3</c:v>
                </c:pt>
                <c:pt idx="5">
                  <c:v>2.7205596579867927E-3</c:v>
                </c:pt>
              </c:numCache>
            </c:numRef>
          </c:val>
        </c:ser>
        <c:axId val="101399936"/>
        <c:axId val="101405824"/>
      </c:barChart>
      <c:catAx>
        <c:axId val="101399936"/>
        <c:scaling>
          <c:orientation val="minMax"/>
        </c:scaling>
        <c:axPos val="b"/>
        <c:majorTickMark val="none"/>
        <c:tickLblPos val="nextTo"/>
        <c:crossAx val="101405824"/>
        <c:crosses val="autoZero"/>
        <c:auto val="1"/>
        <c:lblAlgn val="ctr"/>
        <c:lblOffset val="100"/>
      </c:catAx>
      <c:valAx>
        <c:axId val="101405824"/>
        <c:scaling>
          <c:orientation val="minMax"/>
        </c:scaling>
        <c:axPos val="l"/>
        <c:majorGridlines/>
        <c:numFmt formatCode="0%" sourceLinked="1"/>
        <c:tickLblPos val="nextTo"/>
        <c:crossAx val="101399936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3DC589-6513-4EAB-8331-3E5BC37F48F4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4CB4FC24-9321-4C35-A910-A18CEDA4E560}">
      <dgm:prSet phldrT="[Text]" custT="1"/>
      <dgm:spPr/>
      <dgm:t>
        <a:bodyPr/>
        <a:lstStyle/>
        <a:p>
          <a:r>
            <a:rPr lang="sv-SE" sz="1600" dirty="0"/>
            <a:t>Kunskapsunderlag</a:t>
          </a:r>
        </a:p>
      </dgm:t>
    </dgm:pt>
    <dgm:pt modelId="{973BDB45-A68A-4BF3-AD10-77BB8C22C99D}" type="parTrans" cxnId="{160E4C55-63BA-485D-89C9-7DCB9042A4D9}">
      <dgm:prSet/>
      <dgm:spPr/>
      <dgm:t>
        <a:bodyPr/>
        <a:lstStyle/>
        <a:p>
          <a:endParaRPr lang="sv-SE"/>
        </a:p>
      </dgm:t>
    </dgm:pt>
    <dgm:pt modelId="{ED3690DC-A7F1-48EF-84A6-9687B86EE52A}" type="sibTrans" cxnId="{160E4C55-63BA-485D-89C9-7DCB9042A4D9}">
      <dgm:prSet/>
      <dgm:spPr/>
      <dgm:t>
        <a:bodyPr/>
        <a:lstStyle/>
        <a:p>
          <a:endParaRPr lang="sv-SE"/>
        </a:p>
      </dgm:t>
    </dgm:pt>
    <dgm:pt modelId="{EF1C11CF-289A-4BF5-83ED-95847BC2D4DA}">
      <dgm:prSet phldrT="[Text]" custT="1"/>
      <dgm:spPr/>
      <dgm:t>
        <a:bodyPr/>
        <a:lstStyle/>
        <a:p>
          <a:r>
            <a:rPr lang="sv-SE" sz="1600" dirty="0"/>
            <a:t>Aktörsgemensamma</a:t>
          </a:r>
          <a:r>
            <a:rPr lang="sv-SE" sz="900" dirty="0"/>
            <a:t> </a:t>
          </a:r>
          <a:r>
            <a:rPr lang="sv-SE" sz="1600" dirty="0"/>
            <a:t>diskussioner</a:t>
          </a:r>
        </a:p>
      </dgm:t>
    </dgm:pt>
    <dgm:pt modelId="{66D8BA6D-609D-415F-B7C9-B88957C43339}" type="parTrans" cxnId="{2CB92047-FC16-4032-BB89-85BF0D264894}">
      <dgm:prSet/>
      <dgm:spPr/>
      <dgm:t>
        <a:bodyPr/>
        <a:lstStyle/>
        <a:p>
          <a:endParaRPr lang="sv-SE"/>
        </a:p>
      </dgm:t>
    </dgm:pt>
    <dgm:pt modelId="{D8A80D94-E36B-4F13-AC3F-153C9D8613D7}" type="sibTrans" cxnId="{2CB92047-FC16-4032-BB89-85BF0D264894}">
      <dgm:prSet/>
      <dgm:spPr/>
      <dgm:t>
        <a:bodyPr/>
        <a:lstStyle/>
        <a:p>
          <a:endParaRPr lang="sv-SE"/>
        </a:p>
      </dgm:t>
    </dgm:pt>
    <dgm:pt modelId="{477BF5FC-BA41-43FD-BEAA-81DC624A08CD}">
      <dgm:prSet phldrT="[Text]" custT="1"/>
      <dgm:spPr/>
      <dgm:t>
        <a:bodyPr/>
        <a:lstStyle/>
        <a:p>
          <a:r>
            <a:rPr lang="sv-SE" sz="1600" dirty="0"/>
            <a:t>Gemensam åtgärdsstrategi</a:t>
          </a:r>
        </a:p>
      </dgm:t>
    </dgm:pt>
    <dgm:pt modelId="{57E33F4A-44D3-49E8-8790-CF1131ADB2FC}" type="parTrans" cxnId="{95B86B17-4326-42DE-BF20-3D609C5E2C2B}">
      <dgm:prSet/>
      <dgm:spPr/>
      <dgm:t>
        <a:bodyPr/>
        <a:lstStyle/>
        <a:p>
          <a:endParaRPr lang="sv-SE"/>
        </a:p>
      </dgm:t>
    </dgm:pt>
    <dgm:pt modelId="{07E53F35-B00A-416B-815A-F6E3DFA18846}" type="sibTrans" cxnId="{95B86B17-4326-42DE-BF20-3D609C5E2C2B}">
      <dgm:prSet/>
      <dgm:spPr/>
      <dgm:t>
        <a:bodyPr/>
        <a:lstStyle/>
        <a:p>
          <a:endParaRPr lang="sv-SE"/>
        </a:p>
      </dgm:t>
    </dgm:pt>
    <dgm:pt modelId="{E33BB42A-E2E7-4558-AFFC-62A14796A21A}">
      <dgm:prSet phldrT="[Text]" custT="1"/>
      <dgm:spPr/>
      <dgm:t>
        <a:bodyPr/>
        <a:lstStyle/>
        <a:p>
          <a:r>
            <a:rPr lang="sv-SE" sz="1600" dirty="0"/>
            <a:t>Genomförande av åtgärder inom </a:t>
          </a:r>
          <a:r>
            <a:rPr lang="sv-SE" sz="1600" dirty="0" smtClean="0"/>
            <a:t>våra verksamhetsplaner</a:t>
          </a:r>
          <a:endParaRPr lang="sv-SE" sz="1600" dirty="0"/>
        </a:p>
      </dgm:t>
    </dgm:pt>
    <dgm:pt modelId="{F5DEBAB6-EEF8-441E-9F5E-77DE46BF5E3E}" type="parTrans" cxnId="{FAFD42A9-3A32-4103-B117-65B74DF4624F}">
      <dgm:prSet/>
      <dgm:spPr/>
      <dgm:t>
        <a:bodyPr/>
        <a:lstStyle/>
        <a:p>
          <a:endParaRPr lang="sv-SE"/>
        </a:p>
      </dgm:t>
    </dgm:pt>
    <dgm:pt modelId="{B6FC42E9-D088-4B79-A435-0CAA459DA45C}" type="sibTrans" cxnId="{FAFD42A9-3A32-4103-B117-65B74DF4624F}">
      <dgm:prSet/>
      <dgm:spPr/>
      <dgm:t>
        <a:bodyPr/>
        <a:lstStyle/>
        <a:p>
          <a:endParaRPr lang="sv-SE"/>
        </a:p>
      </dgm:t>
    </dgm:pt>
    <dgm:pt modelId="{D9962F96-9963-4CB9-8C4C-640061F3A289}">
      <dgm:prSet phldrT="[Text]" custT="1"/>
      <dgm:spPr/>
      <dgm:t>
        <a:bodyPr/>
        <a:lstStyle/>
        <a:p>
          <a:r>
            <a:rPr lang="sv-SE" sz="1600" dirty="0"/>
            <a:t>Utvärdering, revidering och uppdatering</a:t>
          </a:r>
        </a:p>
      </dgm:t>
    </dgm:pt>
    <dgm:pt modelId="{AD0E0918-384B-4147-BB1A-9CE6156DD3D9}" type="parTrans" cxnId="{54B64C86-E5EA-4620-AEDB-9456E69D18DE}">
      <dgm:prSet/>
      <dgm:spPr/>
      <dgm:t>
        <a:bodyPr/>
        <a:lstStyle/>
        <a:p>
          <a:endParaRPr lang="sv-SE"/>
        </a:p>
      </dgm:t>
    </dgm:pt>
    <dgm:pt modelId="{8EF11B10-98E3-4865-BB56-5824E622720C}" type="sibTrans" cxnId="{54B64C86-E5EA-4620-AEDB-9456E69D18DE}">
      <dgm:prSet/>
      <dgm:spPr/>
      <dgm:t>
        <a:bodyPr/>
        <a:lstStyle/>
        <a:p>
          <a:endParaRPr lang="sv-SE"/>
        </a:p>
      </dgm:t>
    </dgm:pt>
    <dgm:pt modelId="{BEC275BD-5AA7-4C31-894B-6506D778821D}" type="pres">
      <dgm:prSet presAssocID="{953DC589-6513-4EAB-8331-3E5BC37F48F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4B77DA24-0BBF-4CE7-A87E-D27418502D82}" type="pres">
      <dgm:prSet presAssocID="{4CB4FC24-9321-4C35-A910-A18CEDA4E560}" presName="dummy" presStyleCnt="0"/>
      <dgm:spPr/>
    </dgm:pt>
    <dgm:pt modelId="{D778070E-E7C6-4713-B86C-ADC59CD79442}" type="pres">
      <dgm:prSet presAssocID="{4CB4FC24-9321-4C35-A910-A18CEDA4E560}" presName="node" presStyleLbl="revTx" presStyleIdx="0" presStyleCnt="5" custScaleX="164238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D8ABBF7F-6392-4C12-9514-9E55DE182AC1}" type="pres">
      <dgm:prSet presAssocID="{ED3690DC-A7F1-48EF-84A6-9687B86EE52A}" presName="sibTrans" presStyleLbl="node1" presStyleIdx="0" presStyleCnt="5"/>
      <dgm:spPr/>
      <dgm:t>
        <a:bodyPr/>
        <a:lstStyle/>
        <a:p>
          <a:endParaRPr lang="sv-SE"/>
        </a:p>
      </dgm:t>
    </dgm:pt>
    <dgm:pt modelId="{D525BCE2-2ED1-4D62-BC69-E0BCBA536F46}" type="pres">
      <dgm:prSet presAssocID="{EF1C11CF-289A-4BF5-83ED-95847BC2D4DA}" presName="dummy" presStyleCnt="0"/>
      <dgm:spPr/>
    </dgm:pt>
    <dgm:pt modelId="{928A0701-FAC5-4528-AD4A-FDE28B3CF777}" type="pres">
      <dgm:prSet presAssocID="{EF1C11CF-289A-4BF5-83ED-95847BC2D4DA}" presName="node" presStyleLbl="revTx" presStyleIdx="1" presStyleCnt="5" custScaleX="164238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162A2E1D-9892-4257-B19D-A6EC49970EB0}" type="pres">
      <dgm:prSet presAssocID="{D8A80D94-E36B-4F13-AC3F-153C9D8613D7}" presName="sibTrans" presStyleLbl="node1" presStyleIdx="1" presStyleCnt="5"/>
      <dgm:spPr/>
      <dgm:t>
        <a:bodyPr/>
        <a:lstStyle/>
        <a:p>
          <a:endParaRPr lang="sv-SE"/>
        </a:p>
      </dgm:t>
    </dgm:pt>
    <dgm:pt modelId="{5DD2B4AB-1148-484E-8387-EC9C27F247EC}" type="pres">
      <dgm:prSet presAssocID="{477BF5FC-BA41-43FD-BEAA-81DC624A08CD}" presName="dummy" presStyleCnt="0"/>
      <dgm:spPr/>
    </dgm:pt>
    <dgm:pt modelId="{7A46BD09-EC64-4E37-AB58-61A34C363BDD}" type="pres">
      <dgm:prSet presAssocID="{477BF5FC-BA41-43FD-BEAA-81DC624A08CD}" presName="node" presStyleLbl="revTx" presStyleIdx="2" presStyleCnt="5" custScaleX="164238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F6BFA5E9-BAB1-45A7-A237-01C16AECD64F}" type="pres">
      <dgm:prSet presAssocID="{07E53F35-B00A-416B-815A-F6E3DFA18846}" presName="sibTrans" presStyleLbl="node1" presStyleIdx="2" presStyleCnt="5"/>
      <dgm:spPr/>
      <dgm:t>
        <a:bodyPr/>
        <a:lstStyle/>
        <a:p>
          <a:endParaRPr lang="sv-SE"/>
        </a:p>
      </dgm:t>
    </dgm:pt>
    <dgm:pt modelId="{E2541417-9AC1-4A58-AA0E-D2A465A26EE5}" type="pres">
      <dgm:prSet presAssocID="{E33BB42A-E2E7-4558-AFFC-62A14796A21A}" presName="dummy" presStyleCnt="0"/>
      <dgm:spPr/>
    </dgm:pt>
    <dgm:pt modelId="{FD931864-5F36-450E-90D3-718CF0907167}" type="pres">
      <dgm:prSet presAssocID="{E33BB42A-E2E7-4558-AFFC-62A14796A21A}" presName="node" presStyleLbl="revTx" presStyleIdx="3" presStyleCnt="5" custScaleX="164238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E38A24C7-97AB-4923-B84D-E406E0DCCC10}" type="pres">
      <dgm:prSet presAssocID="{B6FC42E9-D088-4B79-A435-0CAA459DA45C}" presName="sibTrans" presStyleLbl="node1" presStyleIdx="3" presStyleCnt="5"/>
      <dgm:spPr/>
      <dgm:t>
        <a:bodyPr/>
        <a:lstStyle/>
        <a:p>
          <a:endParaRPr lang="sv-SE"/>
        </a:p>
      </dgm:t>
    </dgm:pt>
    <dgm:pt modelId="{4CEE5387-A94F-41BC-8A0D-EE8FC69BA16E}" type="pres">
      <dgm:prSet presAssocID="{D9962F96-9963-4CB9-8C4C-640061F3A289}" presName="dummy" presStyleCnt="0"/>
      <dgm:spPr/>
    </dgm:pt>
    <dgm:pt modelId="{3BAC39EA-000E-4EBC-AF90-3CC05AAB7BA6}" type="pres">
      <dgm:prSet presAssocID="{D9962F96-9963-4CB9-8C4C-640061F3A289}" presName="node" presStyleLbl="revTx" presStyleIdx="4" presStyleCnt="5" custScaleX="164238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79944E3F-D669-46E6-ACE1-B5ACE6C45498}" type="pres">
      <dgm:prSet presAssocID="{8EF11B10-98E3-4865-BB56-5824E622720C}" presName="sibTrans" presStyleLbl="node1" presStyleIdx="4" presStyleCnt="5"/>
      <dgm:spPr/>
      <dgm:t>
        <a:bodyPr/>
        <a:lstStyle/>
        <a:p>
          <a:endParaRPr lang="sv-SE"/>
        </a:p>
      </dgm:t>
    </dgm:pt>
  </dgm:ptLst>
  <dgm:cxnLst>
    <dgm:cxn modelId="{53A27409-AEA2-4DD6-8C33-7A7A7C99576F}" type="presOf" srcId="{953DC589-6513-4EAB-8331-3E5BC37F48F4}" destId="{BEC275BD-5AA7-4C31-894B-6506D778821D}" srcOrd="0" destOrd="0" presId="urn:microsoft.com/office/officeart/2005/8/layout/cycle1"/>
    <dgm:cxn modelId="{7F20BA55-9A05-422D-8CB4-4D9D02FEACAE}" type="presOf" srcId="{8EF11B10-98E3-4865-BB56-5824E622720C}" destId="{79944E3F-D669-46E6-ACE1-B5ACE6C45498}" srcOrd="0" destOrd="0" presId="urn:microsoft.com/office/officeart/2005/8/layout/cycle1"/>
    <dgm:cxn modelId="{61E535EC-5EC5-4155-81CE-3FEA7C0B43DD}" type="presOf" srcId="{4CB4FC24-9321-4C35-A910-A18CEDA4E560}" destId="{D778070E-E7C6-4713-B86C-ADC59CD79442}" srcOrd="0" destOrd="0" presId="urn:microsoft.com/office/officeart/2005/8/layout/cycle1"/>
    <dgm:cxn modelId="{046FFECE-FE40-4CF8-AFDB-0BB97F66C691}" type="presOf" srcId="{477BF5FC-BA41-43FD-BEAA-81DC624A08CD}" destId="{7A46BD09-EC64-4E37-AB58-61A34C363BDD}" srcOrd="0" destOrd="0" presId="urn:microsoft.com/office/officeart/2005/8/layout/cycle1"/>
    <dgm:cxn modelId="{8B763CBD-2535-4DDE-AEEE-56C8154D8FD2}" type="presOf" srcId="{E33BB42A-E2E7-4558-AFFC-62A14796A21A}" destId="{FD931864-5F36-450E-90D3-718CF0907167}" srcOrd="0" destOrd="0" presId="urn:microsoft.com/office/officeart/2005/8/layout/cycle1"/>
    <dgm:cxn modelId="{60F969CA-AEEF-4D35-AF8B-07649727906D}" type="presOf" srcId="{B6FC42E9-D088-4B79-A435-0CAA459DA45C}" destId="{E38A24C7-97AB-4923-B84D-E406E0DCCC10}" srcOrd="0" destOrd="0" presId="urn:microsoft.com/office/officeart/2005/8/layout/cycle1"/>
    <dgm:cxn modelId="{160E4C55-63BA-485D-89C9-7DCB9042A4D9}" srcId="{953DC589-6513-4EAB-8331-3E5BC37F48F4}" destId="{4CB4FC24-9321-4C35-A910-A18CEDA4E560}" srcOrd="0" destOrd="0" parTransId="{973BDB45-A68A-4BF3-AD10-77BB8C22C99D}" sibTransId="{ED3690DC-A7F1-48EF-84A6-9687B86EE52A}"/>
    <dgm:cxn modelId="{54B64C86-E5EA-4620-AEDB-9456E69D18DE}" srcId="{953DC589-6513-4EAB-8331-3E5BC37F48F4}" destId="{D9962F96-9963-4CB9-8C4C-640061F3A289}" srcOrd="4" destOrd="0" parTransId="{AD0E0918-384B-4147-BB1A-9CE6156DD3D9}" sibTransId="{8EF11B10-98E3-4865-BB56-5824E622720C}"/>
    <dgm:cxn modelId="{95B86B17-4326-42DE-BF20-3D609C5E2C2B}" srcId="{953DC589-6513-4EAB-8331-3E5BC37F48F4}" destId="{477BF5FC-BA41-43FD-BEAA-81DC624A08CD}" srcOrd="2" destOrd="0" parTransId="{57E33F4A-44D3-49E8-8790-CF1131ADB2FC}" sibTransId="{07E53F35-B00A-416B-815A-F6E3DFA18846}"/>
    <dgm:cxn modelId="{A1F90C18-B305-4EB1-AED8-0366971F7B6A}" type="presOf" srcId="{EF1C11CF-289A-4BF5-83ED-95847BC2D4DA}" destId="{928A0701-FAC5-4528-AD4A-FDE28B3CF777}" srcOrd="0" destOrd="0" presId="urn:microsoft.com/office/officeart/2005/8/layout/cycle1"/>
    <dgm:cxn modelId="{FAFD42A9-3A32-4103-B117-65B74DF4624F}" srcId="{953DC589-6513-4EAB-8331-3E5BC37F48F4}" destId="{E33BB42A-E2E7-4558-AFFC-62A14796A21A}" srcOrd="3" destOrd="0" parTransId="{F5DEBAB6-EEF8-441E-9F5E-77DE46BF5E3E}" sibTransId="{B6FC42E9-D088-4B79-A435-0CAA459DA45C}"/>
    <dgm:cxn modelId="{D079D9BF-29DD-495A-AFF7-F0B3FC0F2563}" type="presOf" srcId="{D9962F96-9963-4CB9-8C4C-640061F3A289}" destId="{3BAC39EA-000E-4EBC-AF90-3CC05AAB7BA6}" srcOrd="0" destOrd="0" presId="urn:microsoft.com/office/officeart/2005/8/layout/cycle1"/>
    <dgm:cxn modelId="{49610B06-FDE2-47C6-BC39-BDFF3A7C1E39}" type="presOf" srcId="{D8A80D94-E36B-4F13-AC3F-153C9D8613D7}" destId="{162A2E1D-9892-4257-B19D-A6EC49970EB0}" srcOrd="0" destOrd="0" presId="urn:microsoft.com/office/officeart/2005/8/layout/cycle1"/>
    <dgm:cxn modelId="{2CB92047-FC16-4032-BB89-85BF0D264894}" srcId="{953DC589-6513-4EAB-8331-3E5BC37F48F4}" destId="{EF1C11CF-289A-4BF5-83ED-95847BC2D4DA}" srcOrd="1" destOrd="0" parTransId="{66D8BA6D-609D-415F-B7C9-B88957C43339}" sibTransId="{D8A80D94-E36B-4F13-AC3F-153C9D8613D7}"/>
    <dgm:cxn modelId="{73CF1889-90EF-43E7-A3AB-4DD248C3E1DD}" type="presOf" srcId="{07E53F35-B00A-416B-815A-F6E3DFA18846}" destId="{F6BFA5E9-BAB1-45A7-A237-01C16AECD64F}" srcOrd="0" destOrd="0" presId="urn:microsoft.com/office/officeart/2005/8/layout/cycle1"/>
    <dgm:cxn modelId="{ED5E418A-5254-479B-97A0-7D1231A94655}" type="presOf" srcId="{ED3690DC-A7F1-48EF-84A6-9687B86EE52A}" destId="{D8ABBF7F-6392-4C12-9514-9E55DE182AC1}" srcOrd="0" destOrd="0" presId="urn:microsoft.com/office/officeart/2005/8/layout/cycle1"/>
    <dgm:cxn modelId="{B3669C4D-F2C9-42E7-9D1F-58EA07C7F0EE}" type="presParOf" srcId="{BEC275BD-5AA7-4C31-894B-6506D778821D}" destId="{4B77DA24-0BBF-4CE7-A87E-D27418502D82}" srcOrd="0" destOrd="0" presId="urn:microsoft.com/office/officeart/2005/8/layout/cycle1"/>
    <dgm:cxn modelId="{80C9DDCD-F7CF-47D3-BDBB-3662D37872E4}" type="presParOf" srcId="{BEC275BD-5AA7-4C31-894B-6506D778821D}" destId="{D778070E-E7C6-4713-B86C-ADC59CD79442}" srcOrd="1" destOrd="0" presId="urn:microsoft.com/office/officeart/2005/8/layout/cycle1"/>
    <dgm:cxn modelId="{C288E663-11AD-4B00-89B6-E3BF4C7A3143}" type="presParOf" srcId="{BEC275BD-5AA7-4C31-894B-6506D778821D}" destId="{D8ABBF7F-6392-4C12-9514-9E55DE182AC1}" srcOrd="2" destOrd="0" presId="urn:microsoft.com/office/officeart/2005/8/layout/cycle1"/>
    <dgm:cxn modelId="{7DFB3BBF-45A3-408F-ACB4-C26B7E7661E9}" type="presParOf" srcId="{BEC275BD-5AA7-4C31-894B-6506D778821D}" destId="{D525BCE2-2ED1-4D62-BC69-E0BCBA536F46}" srcOrd="3" destOrd="0" presId="urn:microsoft.com/office/officeart/2005/8/layout/cycle1"/>
    <dgm:cxn modelId="{4AAA1792-4789-4120-A12A-45DA50DF4B13}" type="presParOf" srcId="{BEC275BD-5AA7-4C31-894B-6506D778821D}" destId="{928A0701-FAC5-4528-AD4A-FDE28B3CF777}" srcOrd="4" destOrd="0" presId="urn:microsoft.com/office/officeart/2005/8/layout/cycle1"/>
    <dgm:cxn modelId="{2E053C79-53C1-447C-A052-0E24B27910CC}" type="presParOf" srcId="{BEC275BD-5AA7-4C31-894B-6506D778821D}" destId="{162A2E1D-9892-4257-B19D-A6EC49970EB0}" srcOrd="5" destOrd="0" presId="urn:microsoft.com/office/officeart/2005/8/layout/cycle1"/>
    <dgm:cxn modelId="{A0C66E2A-CFF8-4FF1-BA69-192F1078EA9E}" type="presParOf" srcId="{BEC275BD-5AA7-4C31-894B-6506D778821D}" destId="{5DD2B4AB-1148-484E-8387-EC9C27F247EC}" srcOrd="6" destOrd="0" presId="urn:microsoft.com/office/officeart/2005/8/layout/cycle1"/>
    <dgm:cxn modelId="{03A8B9C0-43D3-430B-9BA4-A0DDAB4CC4EA}" type="presParOf" srcId="{BEC275BD-5AA7-4C31-894B-6506D778821D}" destId="{7A46BD09-EC64-4E37-AB58-61A34C363BDD}" srcOrd="7" destOrd="0" presId="urn:microsoft.com/office/officeart/2005/8/layout/cycle1"/>
    <dgm:cxn modelId="{DCDCFDEE-0860-472C-A0AE-7676F35A183C}" type="presParOf" srcId="{BEC275BD-5AA7-4C31-894B-6506D778821D}" destId="{F6BFA5E9-BAB1-45A7-A237-01C16AECD64F}" srcOrd="8" destOrd="0" presId="urn:microsoft.com/office/officeart/2005/8/layout/cycle1"/>
    <dgm:cxn modelId="{FE0AC2DE-E02E-4B86-83EE-90882FC3C3D2}" type="presParOf" srcId="{BEC275BD-5AA7-4C31-894B-6506D778821D}" destId="{E2541417-9AC1-4A58-AA0E-D2A465A26EE5}" srcOrd="9" destOrd="0" presId="urn:microsoft.com/office/officeart/2005/8/layout/cycle1"/>
    <dgm:cxn modelId="{77E3A04E-08CA-4464-A7FB-D4EBE4A6B221}" type="presParOf" srcId="{BEC275BD-5AA7-4C31-894B-6506D778821D}" destId="{FD931864-5F36-450E-90D3-718CF0907167}" srcOrd="10" destOrd="0" presId="urn:microsoft.com/office/officeart/2005/8/layout/cycle1"/>
    <dgm:cxn modelId="{17EFAAC5-576A-4942-8CD2-2CF4FE2018DC}" type="presParOf" srcId="{BEC275BD-5AA7-4C31-894B-6506D778821D}" destId="{E38A24C7-97AB-4923-B84D-E406E0DCCC10}" srcOrd="11" destOrd="0" presId="urn:microsoft.com/office/officeart/2005/8/layout/cycle1"/>
    <dgm:cxn modelId="{B3646032-BA54-4D71-9473-CBCD9C48C39C}" type="presParOf" srcId="{BEC275BD-5AA7-4C31-894B-6506D778821D}" destId="{4CEE5387-A94F-41BC-8A0D-EE8FC69BA16E}" srcOrd="12" destOrd="0" presId="urn:microsoft.com/office/officeart/2005/8/layout/cycle1"/>
    <dgm:cxn modelId="{F95BA73F-04D4-444C-AD6E-E4D2D22A00DE}" type="presParOf" srcId="{BEC275BD-5AA7-4C31-894B-6506D778821D}" destId="{3BAC39EA-000E-4EBC-AF90-3CC05AAB7BA6}" srcOrd="13" destOrd="0" presId="urn:microsoft.com/office/officeart/2005/8/layout/cycle1"/>
    <dgm:cxn modelId="{9898AB52-6F8E-42E7-AAD6-463D0D53CDC9}" type="presParOf" srcId="{BEC275BD-5AA7-4C31-894B-6506D778821D}" destId="{79944E3F-D669-46E6-ACE1-B5ACE6C45498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0.23626</cdr:x>
      <cdr:y>0.46606</cdr:y>
    </cdr:from>
    <cdr:to>
      <cdr:x>0.67619</cdr:x>
      <cdr:y>0.88492</cdr:y>
    </cdr:to>
    <cdr:sp macro="" textlink="">
      <cdr:nvSpPr>
        <cdr:cNvPr id="2" name="Ellips 1"/>
        <cdr:cNvSpPr/>
      </cdr:nvSpPr>
      <cdr:spPr>
        <a:xfrm xmlns:a="http://schemas.openxmlformats.org/drawingml/2006/main">
          <a:off x="1080187" y="1278497"/>
          <a:ext cx="2011355" cy="1149017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25400" cap="flat" cmpd="sng" algn="ctr">
          <a:solidFill>
            <a:srgbClr val="FF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sv-SE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0.52857</cdr:x>
      <cdr:y>0.36111</cdr:y>
    </cdr:from>
    <cdr:to>
      <cdr:x>0.7381</cdr:x>
      <cdr:y>0.61508</cdr:y>
    </cdr:to>
    <cdr:sp macro="" textlink="">
      <cdr:nvSpPr>
        <cdr:cNvPr id="2" name="Ellips 1"/>
        <cdr:cNvSpPr/>
      </cdr:nvSpPr>
      <cdr:spPr>
        <a:xfrm xmlns:a="http://schemas.openxmlformats.org/drawingml/2006/main">
          <a:off x="2416629" y="990600"/>
          <a:ext cx="957943" cy="696686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25400" cap="flat" cmpd="sng" algn="ctr">
          <a:solidFill>
            <a:srgbClr val="FF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eaLnBrk="1" latinLnBrk="0" hangingPunct="1">
            <a:defRPr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eaLnBrk="1" latinLnBrk="0" hangingPunct="1">
            <a:defRPr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eaLnBrk="1" latinLnBrk="0" hangingPunct="1">
            <a:defRPr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eaLnBrk="1" latinLnBrk="0" hangingPunct="1">
            <a:defRPr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sv-SE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0.14645</cdr:x>
      <cdr:y>0</cdr:y>
    </cdr:from>
    <cdr:to>
      <cdr:x>0.32399</cdr:x>
      <cdr:y>1</cdr:y>
    </cdr:to>
    <cdr:sp macro="" textlink="">
      <cdr:nvSpPr>
        <cdr:cNvPr id="2" name="Ellips 1"/>
        <cdr:cNvSpPr/>
      </cdr:nvSpPr>
      <cdr:spPr>
        <a:xfrm xmlns:a="http://schemas.openxmlformats.org/drawingml/2006/main">
          <a:off x="1012372" y="-141515"/>
          <a:ext cx="1227314" cy="4104456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25400" cap="flat" cmpd="sng" algn="ctr">
          <a:solidFill>
            <a:srgbClr val="FF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sv-SE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0.68248</cdr:x>
      <cdr:y>0.56533</cdr:y>
    </cdr:from>
    <cdr:to>
      <cdr:x>0.95367</cdr:x>
      <cdr:y>0.78966</cdr:y>
    </cdr:to>
    <cdr:sp macro="" textlink="">
      <cdr:nvSpPr>
        <cdr:cNvPr id="2" name="Ellips 1"/>
        <cdr:cNvSpPr/>
      </cdr:nvSpPr>
      <cdr:spPr>
        <a:xfrm xmlns:a="http://schemas.openxmlformats.org/drawingml/2006/main">
          <a:off x="5061856" y="2895600"/>
          <a:ext cx="2011355" cy="1149017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25400" cap="flat" cmpd="sng" algn="ctr">
          <a:solidFill>
            <a:srgbClr val="FF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sv-SE"/>
        </a:p>
      </cdr:txBody>
    </cdr:sp>
  </cdr:relSizeAnchor>
  <cdr:relSizeAnchor xmlns:cdr="http://schemas.openxmlformats.org/drawingml/2006/chartDrawing">
    <cdr:from>
      <cdr:x>0.7089</cdr:x>
      <cdr:y>0.44612</cdr:y>
    </cdr:from>
    <cdr:to>
      <cdr:x>0.83385</cdr:x>
      <cdr:y>0.49925</cdr:y>
    </cdr:to>
    <cdr:sp macro="" textlink="">
      <cdr:nvSpPr>
        <cdr:cNvPr id="3" name="Ellips 2"/>
        <cdr:cNvSpPr/>
      </cdr:nvSpPr>
      <cdr:spPr>
        <a:xfrm xmlns:a="http://schemas.openxmlformats.org/drawingml/2006/main">
          <a:off x="5257800" y="2284991"/>
          <a:ext cx="926707" cy="272144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25400" cap="flat" cmpd="sng" algn="ctr">
          <a:solidFill>
            <a:srgbClr val="FF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sv-SE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0.1467</cdr:x>
      <cdr:y>0.84524</cdr:y>
    </cdr:from>
    <cdr:to>
      <cdr:x>0.19537</cdr:x>
      <cdr:y>0.94444</cdr:y>
    </cdr:to>
    <cdr:sp macro="" textlink="">
      <cdr:nvSpPr>
        <cdr:cNvPr id="2" name="Ellips 1"/>
        <cdr:cNvSpPr/>
      </cdr:nvSpPr>
      <cdr:spPr>
        <a:xfrm xmlns:a="http://schemas.openxmlformats.org/drawingml/2006/main">
          <a:off x="1115616" y="2318657"/>
          <a:ext cx="370114" cy="272144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25400" cap="flat" cmpd="sng" algn="ctr">
          <a:solidFill>
            <a:srgbClr val="FF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sv-SE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28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sv-SE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646" y="0"/>
            <a:ext cx="294428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034C605B-2B84-4093-8E1D-5D352EE72002}" type="datetimeFigureOut">
              <a:rPr lang="sv-SE"/>
              <a:pPr/>
              <a:t>2013-04-24</a:t>
            </a:fld>
            <a:endParaRPr lang="sv-SE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08980"/>
            <a:ext cx="294428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sv-SE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646" y="9408980"/>
            <a:ext cx="294428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00B35322-7985-495D-865D-2E2F04C8A99E}" type="slidenum">
              <a:rPr lang="sv-SE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8646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D73E3C9-E8A4-4E6B-890C-294CC7A01FE6}" type="datetimeFigureOut">
              <a:rPr lang="sv-SE"/>
              <a:pPr>
                <a:defRPr/>
              </a:pPr>
              <a:t>2013-04-24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 smtClean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1" y="940898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8646" y="940898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B095564-7B49-4BA7-BC55-D491C1A26A3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Fördelning totalt, n=44 098</a:t>
            </a:r>
          </a:p>
          <a:p>
            <a:r>
              <a:rPr lang="sv-SE" dirty="0" smtClean="0"/>
              <a:t>Fördelning RPMI 1%=8 411</a:t>
            </a:r>
          </a:p>
          <a:p>
            <a:r>
              <a:rPr lang="sv-SE" dirty="0" smtClean="0"/>
              <a:t>Fördelning RPMI 10%= 1098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5E1275-9166-4AAE-959C-494A080CA147}" type="slidenum">
              <a:rPr lang="sv-SE" smtClean="0"/>
              <a:pPr>
                <a:defRPr/>
              </a:pPr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4184159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Umeå verkar ha flest singelolyckor. Malmö fler C-M-olyckor.</a:t>
            </a:r>
            <a:r>
              <a:rPr lang="sv-SE" baseline="0" dirty="0" smtClean="0"/>
              <a:t> Beror det på att Umeå har jobbat med att få cyklisterna att inte beblanda sig med </a:t>
            </a:r>
            <a:r>
              <a:rPr lang="sv-SE" baseline="0" dirty="0" err="1" smtClean="0"/>
              <a:t>mf</a:t>
            </a:r>
            <a:r>
              <a:rPr lang="sv-SE" baseline="0" dirty="0" smtClean="0"/>
              <a:t>? Kan Malmö-cyklisterna råka ut för färre singelolyckor, eller cyklar de mer i blandtrafik?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5E1275-9166-4AAE-959C-494A080CA147}" type="slidenum">
              <a:rPr lang="sv-SE" smtClean="0"/>
              <a:pPr>
                <a:defRPr/>
              </a:pPr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72218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aseline="0" dirty="0" smtClean="0"/>
              <a:t>12-15 åringar verkar har en högre risk att drabbas av RPMI 10.</a:t>
            </a:r>
          </a:p>
          <a:p>
            <a:r>
              <a:rPr lang="sv-SE" baseline="0" dirty="0" smtClean="0"/>
              <a:t>Brytpunkten mellan totalt och RPMI10 är runt 50 år, dvs när man uppsöker sjukhus verkar man ha en högre risk att få en RPMI10-skada.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5E1275-9166-4AAE-959C-494A080CA147}" type="slidenum">
              <a:rPr lang="sv-SE" smtClean="0"/>
              <a:pPr>
                <a:defRPr/>
              </a:pPr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846374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4E5D1B-78EE-4A4F-84CC-3383D8839A19}" type="datetimeFigureOut">
              <a:rPr lang="sv-SE" smtClean="0"/>
              <a:pPr/>
              <a:t>2013-04-24</a:t>
            </a:fld>
            <a:endParaRPr lang="en-US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47E6C6-58A7-4C1F-93C6-D52F9770BF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4E5D1B-78EE-4A4F-84CC-3383D8839A19}" type="datetimeFigureOut">
              <a:rPr lang="sv-SE" smtClean="0"/>
              <a:pPr/>
              <a:t>2013-04-24</a:t>
            </a:fld>
            <a:endParaRPr lang="en-US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47E6C6-58A7-4C1F-93C6-D52F9770BF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4E5D1B-78EE-4A4F-84CC-3383D8839A19}" type="datetimeFigureOut">
              <a:rPr lang="sv-SE" smtClean="0"/>
              <a:pPr/>
              <a:t>2013-04-24</a:t>
            </a:fld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47E6C6-58A7-4C1F-93C6-D52F9770BF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4E5D1B-78EE-4A4F-84CC-3383D8839A19}" type="datetimeFigureOut">
              <a:rPr lang="sv-SE" smtClean="0"/>
              <a:pPr/>
              <a:t>2013-04-24</a:t>
            </a:fld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47E6C6-58A7-4C1F-93C6-D52F9770BF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4E5D1B-78EE-4A4F-84CC-3383D8839A19}" type="datetimeFigureOut">
              <a:rPr lang="sv-SE" smtClean="0"/>
              <a:pPr/>
              <a:t>2013-04-24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47E6C6-58A7-4C1F-93C6-D52F9770BF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4E5D1B-78EE-4A4F-84CC-3383D8839A19}" type="datetimeFigureOut">
              <a:rPr lang="sv-SE" smtClean="0"/>
              <a:pPr/>
              <a:t>2013-04-24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47E6C6-58A7-4C1F-93C6-D52F9770BF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k och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14348" y="1467016"/>
            <a:ext cx="7632000" cy="4248000"/>
          </a:xfrm>
        </p:spPr>
        <p:txBody>
          <a:bodyPr/>
          <a:lstStyle>
            <a:lvl1pPr marL="273600" marR="0" indent="-273600" algn="l" defTabSz="914400" rtl="0" eaLnBrk="0" fontAlgn="base" latinLnBrk="0" hangingPunct="0">
              <a:lnSpc>
                <a:spcPts val="2200"/>
              </a:lnSpc>
              <a:spcBef>
                <a:spcPts val="400"/>
              </a:spcBef>
              <a:spcAft>
                <a:spcPts val="600"/>
              </a:spcAft>
              <a:buClrTx/>
              <a:buSzTx/>
              <a:buFont typeface="Arial" charset="0"/>
              <a:buChar char="•"/>
              <a:tabLst>
                <a:tab pos="266700" algn="l"/>
              </a:tabLst>
              <a:defRPr sz="1800"/>
            </a:lvl1pPr>
            <a:lvl2pPr>
              <a:spcBef>
                <a:spcPts val="24"/>
              </a:spcBef>
              <a:defRPr sz="1600"/>
            </a:lvl2pPr>
            <a:lvl3pPr>
              <a:spcBef>
                <a:spcPts val="24"/>
              </a:spcBef>
              <a:defRPr sz="1600"/>
            </a:lvl3pPr>
            <a:lvl4pPr>
              <a:spcBef>
                <a:spcPts val="24"/>
              </a:spcBef>
              <a:defRPr sz="1600"/>
            </a:lvl4pPr>
            <a:lvl5pPr>
              <a:spcBef>
                <a:spcPts val="24"/>
              </a:spcBef>
              <a:defRPr sz="1600"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0"/>
            <a:endParaRPr lang="sv-SE" dirty="0" smtClean="0"/>
          </a:p>
          <a:p>
            <a:pPr lvl="0"/>
            <a:endParaRPr lang="sv-SE" dirty="0" smtClean="0"/>
          </a:p>
          <a:p>
            <a:pPr lvl="0"/>
            <a:endParaRPr lang="sv-SE" dirty="0" smtClean="0"/>
          </a:p>
          <a:p>
            <a:pPr lvl="0"/>
            <a:endParaRPr lang="sv-SE" dirty="0" smtClean="0"/>
          </a:p>
          <a:p>
            <a:pPr lvl="0"/>
            <a:endParaRPr lang="sv-SE" dirty="0" smtClean="0"/>
          </a:p>
          <a:p>
            <a:pPr lvl="0"/>
            <a:endParaRPr lang="sv-SE" dirty="0" smtClean="0"/>
          </a:p>
          <a:p>
            <a:pPr lvl="0"/>
            <a:endParaRPr lang="sv-SE" dirty="0" smtClean="0"/>
          </a:p>
        </p:txBody>
      </p:sp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7772400" cy="1036800"/>
          </a:xfrm>
        </p:spPr>
        <p:txBody>
          <a:bodyPr/>
          <a:lstStyle>
            <a:lvl1pPr>
              <a:defRPr b="0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4E5D1B-78EE-4A4F-84CC-3383D8839A19}" type="datetimeFigureOut">
              <a:rPr lang="sv-SE" smtClean="0"/>
              <a:pPr/>
              <a:t>2013-04-24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47E6C6-58A7-4C1F-93C6-D52F9770BF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4E5D1B-78EE-4A4F-84CC-3383D8839A19}" type="datetimeFigureOut">
              <a:rPr lang="sv-SE" smtClean="0"/>
              <a:pPr/>
              <a:t>2013-04-24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47E6C6-58A7-4C1F-93C6-D52F9770BF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4E5D1B-78EE-4A4F-84CC-3383D8839A19}" type="datetimeFigureOut">
              <a:rPr lang="sv-SE" smtClean="0"/>
              <a:pPr/>
              <a:t>2013-04-24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47E6C6-58A7-4C1F-93C6-D52F9770BF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4E5D1B-78EE-4A4F-84CC-3383D8839A19}" type="datetimeFigureOut">
              <a:rPr lang="sv-SE" smtClean="0"/>
              <a:pPr/>
              <a:t>2013-04-24</a:t>
            </a:fld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47E6C6-58A7-4C1F-93C6-D52F9770BF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4E5D1B-78EE-4A4F-84CC-3383D8839A19}" type="datetimeFigureOut">
              <a:rPr lang="sv-SE" smtClean="0"/>
              <a:pPr/>
              <a:t>2013-04-24</a:t>
            </a:fld>
            <a:endParaRPr lang="en-US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47E6C6-58A7-4C1F-93C6-D52F9770BF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8" name="Picture 20" descr="TRAFIKVERKET_sidfot_till_ppt-mall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175375"/>
            <a:ext cx="9142413" cy="704850"/>
          </a:xfrm>
          <a:prstGeom prst="rect">
            <a:avLst/>
          </a:prstGeom>
          <a:noFill/>
        </p:spPr>
      </p:pic>
      <p:sp>
        <p:nvSpPr>
          <p:cNvPr id="2050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4143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2051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711325"/>
            <a:ext cx="8229600" cy="431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7" name="textruta 6"/>
          <p:cNvSpPr txBox="1"/>
          <p:nvPr/>
        </p:nvSpPr>
        <p:spPr>
          <a:xfrm>
            <a:off x="142875" y="6357938"/>
            <a:ext cx="571500" cy="215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fld id="{9B58A0E5-722E-41D5-A51C-0E45DDDD110B}" type="slidenum">
              <a:rPr lang="sv-SE" sz="80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sv-SE" sz="800" dirty="0">
              <a:solidFill>
                <a:schemeClr val="bg1"/>
              </a:solidFill>
            </a:endParaRPr>
          </a:p>
        </p:txBody>
      </p:sp>
      <p:sp>
        <p:nvSpPr>
          <p:cNvPr id="8" name="textruta 7"/>
          <p:cNvSpPr txBox="1"/>
          <p:nvPr/>
        </p:nvSpPr>
        <p:spPr>
          <a:xfrm>
            <a:off x="500063" y="6357938"/>
            <a:ext cx="1000125" cy="215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fld id="{077D8C2F-A12E-42C7-9D8C-6FAF3C5D08E3}" type="datetime1">
              <a:rPr lang="sv-SE" sz="800">
                <a:solidFill>
                  <a:schemeClr val="bg1"/>
                </a:solidFill>
              </a:rPr>
              <a:pPr>
                <a:defRPr/>
              </a:pPr>
              <a:t>2013-04-24</a:t>
            </a:fld>
            <a:endParaRPr lang="sv-SE" sz="8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693" r:id="rId3"/>
    <p:sldLayoutId id="2147483711" r:id="rId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Klicka här för att ändra format</a:t>
            </a:r>
          </a:p>
        </p:txBody>
      </p:sp>
      <p:sp>
        <p:nvSpPr>
          <p:cNvPr id="8" name="AutoShape 4"/>
          <p:cNvSpPr>
            <a:spLocks noChangeArrowheads="1"/>
          </p:cNvSpPr>
          <p:nvPr userDrawn="1"/>
        </p:nvSpPr>
        <p:spPr bwMode="auto">
          <a:xfrm>
            <a:off x="395288" y="981075"/>
            <a:ext cx="8280400" cy="71438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ClrTx/>
              <a:buFontTx/>
              <a:buNone/>
              <a:defRPr/>
            </a:pPr>
            <a:endParaRPr lang="sv-SE" sz="2400">
              <a:latin typeface="Times New Roman" pitchFamily="18" charset="0"/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r>
              <a:rPr lang="sv-SE"/>
              <a:t>Nationell strategi 21 april 2010</a:t>
            </a:r>
            <a:endParaRPr lang="en-US"/>
          </a:p>
        </p:txBody>
      </p:sp>
      <p:pic>
        <p:nvPicPr>
          <p:cNvPr id="10" name="Picture 10" descr="McRF-logo_rgb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76263" y="6237288"/>
            <a:ext cx="161925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Läget i cykelsäkerhetsarbetet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sv-SE" dirty="0" smtClean="0"/>
              <a:t>Lite om cykelskadorna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Åtgärders potential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Arbete i arbetsgruppen</a:t>
            </a:r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Platshållare för innehåll 11"/>
          <p:cNvGraphicFramePr>
            <a:graphicFrameLocks noGrp="1"/>
          </p:cNvGraphicFramePr>
          <p:nvPr>
            <p:ph idx="1"/>
          </p:nvPr>
        </p:nvGraphicFramePr>
        <p:xfrm>
          <a:off x="323528" y="1124744"/>
          <a:ext cx="8568953" cy="452396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08312"/>
                <a:gridCol w="2448272"/>
                <a:gridCol w="1455285"/>
                <a:gridCol w="1857084"/>
              </a:tblGrid>
              <a:tr h="468052">
                <a:tc>
                  <a:txBody>
                    <a:bodyPr/>
                    <a:lstStyle/>
                    <a:p>
                      <a:pPr algn="l" fontAlgn="ctr"/>
                      <a:r>
                        <a:rPr lang="sv-SE" sz="1600" u="none" strike="noStrike" dirty="0"/>
                        <a:t>Åtgärder</a:t>
                      </a:r>
                      <a:endParaRPr lang="sv-SE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u="none" strike="noStrik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Potential</a:t>
                      </a:r>
                      <a:endParaRPr lang="sv-SE" sz="1600" b="1" u="none" strike="noStrike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u="none" strike="noStrik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Kommentar</a:t>
                      </a:r>
                      <a:endParaRPr lang="sv-SE" sz="1600" b="1" u="none" strike="noStrike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u="none" strike="noStrike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Säkerhet i bedömning</a:t>
                      </a:r>
                    </a:p>
                  </a:txBody>
                  <a:tcPr anchor="ctr"/>
                </a:tc>
              </a:tr>
              <a:tr h="468052"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Tydlig nätindelning, lokal, regional och expresscykelvägar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-</a:t>
                      </a:r>
                      <a:endParaRPr lang="sv-SE" sz="14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Ej genomförbar</a:t>
                      </a:r>
                    </a:p>
                  </a:txBody>
                  <a:tcPr anchor="ctr"/>
                </a:tc>
              </a:tr>
              <a:tr h="468052"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Sammanhängande cykelbanor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-</a:t>
                      </a:r>
                      <a:endParaRPr lang="sv-SE" sz="14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-</a:t>
                      </a:r>
                      <a:endParaRPr lang="sv-SE" sz="14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Ej genomförbar</a:t>
                      </a:r>
                    </a:p>
                  </a:txBody>
                  <a:tcPr anchor="ctr"/>
                </a:tc>
              </a:tr>
              <a:tr h="468052"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Inga kantstenar tvärs cykelbana vid GC-överfart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0,1</a:t>
                      </a:r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% av AS och MAS,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7 % av ISS 9+ kantsten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Osäker</a:t>
                      </a:r>
                    </a:p>
                  </a:txBody>
                  <a:tcPr anchor="ctr"/>
                </a:tc>
              </a:tr>
              <a:tr h="468052"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Inga stolpar eller andra fasta föremål vid sidan om GC-väg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1% av AS och MAS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-</a:t>
                      </a:r>
                      <a:endParaRPr lang="sv-SE" sz="14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Säker</a:t>
                      </a:r>
                    </a:p>
                  </a:txBody>
                  <a:tcPr anchor="ctr"/>
                </a:tc>
              </a:tr>
              <a:tr h="468052"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Inga tillfälliga föremål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2% av ISS 9+</a:t>
                      </a:r>
                      <a:endParaRPr lang="sv-SE" sz="14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-</a:t>
                      </a:r>
                      <a:endParaRPr lang="sv-SE" sz="14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Osäker</a:t>
                      </a:r>
                    </a:p>
                  </a:txBody>
                  <a:tcPr anchor="ctr"/>
                </a:tc>
              </a:tr>
              <a:tr h="468052"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Parkerade bilar på cykelbanan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-</a:t>
                      </a:r>
                      <a:endParaRPr lang="sv-SE" sz="14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Ej genomförbar</a:t>
                      </a:r>
                    </a:p>
                  </a:txBody>
                  <a:tcPr anchor="ctr"/>
                </a:tc>
              </a:tr>
              <a:tr h="468052"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Inga parkeringar längs </a:t>
                      </a:r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cykelbana, </a:t>
                      </a:r>
                      <a:r>
                        <a:rPr lang="sv-SE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öppnade bildörrar</a:t>
                      </a:r>
                      <a:endParaRPr lang="sv-SE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1% av AS och MAS, </a:t>
                      </a:r>
                    </a:p>
                    <a:p>
                      <a:pPr algn="r" fontAlgn="b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5% av försäkringsrapporterade </a:t>
                      </a:r>
                      <a:endParaRPr lang="sv-SE" sz="14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-</a:t>
                      </a:r>
                      <a:endParaRPr lang="sv-SE" sz="14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Osäker</a:t>
                      </a:r>
                    </a:p>
                  </a:txBody>
                  <a:tcPr anchor="ctr"/>
                </a:tc>
              </a:tr>
              <a:tr h="468052"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Säkra ”spårvangsspår”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2% av AS och MAS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-</a:t>
                      </a:r>
                      <a:endParaRPr lang="sv-SE" sz="14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Säker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Rubrik 7"/>
          <p:cNvSpPr>
            <a:spLocks noGrp="1"/>
          </p:cNvSpPr>
          <p:nvPr>
            <p:ph type="title"/>
          </p:nvPr>
        </p:nvSpPr>
        <p:spPr>
          <a:xfrm>
            <a:off x="714348" y="15936"/>
            <a:ext cx="7772400" cy="1036800"/>
          </a:xfrm>
        </p:spPr>
        <p:txBody>
          <a:bodyPr/>
          <a:lstStyle/>
          <a:p>
            <a:r>
              <a:rPr lang="sv-SE" dirty="0" smtClean="0"/>
              <a:t>Säker cykelinfrastruktur 1 (2)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Platshållare för innehåll 11"/>
          <p:cNvGraphicFramePr>
            <a:graphicFrameLocks noGrp="1"/>
          </p:cNvGraphicFramePr>
          <p:nvPr>
            <p:ph idx="1"/>
          </p:nvPr>
        </p:nvGraphicFramePr>
        <p:xfrm>
          <a:off x="251520" y="908720"/>
          <a:ext cx="8568953" cy="509223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92288"/>
                <a:gridCol w="2160240"/>
                <a:gridCol w="2304256"/>
                <a:gridCol w="1512169"/>
              </a:tblGrid>
              <a:tr h="468052">
                <a:tc>
                  <a:txBody>
                    <a:bodyPr/>
                    <a:lstStyle/>
                    <a:p>
                      <a:pPr algn="l" fontAlgn="ctr"/>
                      <a:r>
                        <a:rPr lang="sv-SE" sz="1600" u="none" strike="noStrike" dirty="0"/>
                        <a:t>Åtgärder</a:t>
                      </a:r>
                      <a:endParaRPr lang="sv-SE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u="none" strike="noStrik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Potential</a:t>
                      </a:r>
                      <a:endParaRPr lang="sv-SE" sz="1600" b="1" u="none" strike="noStrike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u="none" strike="noStrik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Kommentar</a:t>
                      </a:r>
                      <a:endParaRPr lang="sv-SE" sz="1600" b="1" u="none" strike="noStrike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u="none" strike="noStrike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Säkerhet i bedömning</a:t>
                      </a:r>
                    </a:p>
                  </a:txBody>
                  <a:tcPr anchor="ctr"/>
                </a:tc>
              </a:tr>
              <a:tr h="468052"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Cykelbana istället för körbana tätort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3% av AS och 5% av MAS</a:t>
                      </a:r>
                      <a:endParaRPr lang="sv-SE" sz="14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sv-SE" sz="14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Osäker</a:t>
                      </a:r>
                    </a:p>
                  </a:txBody>
                  <a:tcPr anchor="ctr"/>
                </a:tc>
              </a:tr>
              <a:tr h="468052"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Cykelbana istället för körbana ej tätort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2% av AS och 3% av MAS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sv-SE" sz="14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Osäker</a:t>
                      </a:r>
                    </a:p>
                  </a:txBody>
                  <a:tcPr anchor="ctr"/>
                </a:tc>
              </a:tr>
              <a:tr h="468052"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H</a:t>
                      </a:r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ögfartscykelbanor</a:t>
                      </a:r>
                      <a:r>
                        <a:rPr lang="sv-SE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, god bredd och bra underlag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-</a:t>
                      </a:r>
                      <a:endParaRPr lang="sv-SE" sz="14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-</a:t>
                      </a:r>
                      <a:endParaRPr lang="sv-SE" sz="14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Ej genomförbar</a:t>
                      </a:r>
                    </a:p>
                  </a:txBody>
                  <a:tcPr anchor="ctr"/>
                </a:tc>
              </a:tr>
              <a:tr h="468052"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Hastighetssäkra </a:t>
                      </a:r>
                      <a:r>
                        <a:rPr lang="sv-SE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befintliga GC-överfarter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3% av AS och 4% av MAS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Effektsamband 53% på AS,</a:t>
                      </a:r>
                    </a:p>
                    <a:p>
                      <a:pPr algn="r" fontAlgn="b"/>
                      <a:r>
                        <a:rPr lang="sv-SE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80% på MAS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Osäker</a:t>
                      </a:r>
                      <a:endParaRPr lang="sv-SE" sz="1400" b="0" i="0" u="none" strike="noStrike" kern="1200" dirty="0">
                        <a:solidFill>
                          <a:srgbClr val="FF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468052"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Säker passage, tätort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sv-SE" sz="14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sv-SE" sz="14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Ej genomförbar</a:t>
                      </a:r>
                    </a:p>
                  </a:txBody>
                  <a:tcPr anchor="ctr"/>
                </a:tc>
              </a:tr>
              <a:tr h="468052"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Belysning som ger synbarhet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2% av AS och MAS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Säker</a:t>
                      </a:r>
                    </a:p>
                  </a:txBody>
                  <a:tcPr anchor="ctr"/>
                </a:tc>
              </a:tr>
              <a:tr h="468052"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Stötupptagande asfalt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55% av AS och 50% av MAS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Alla</a:t>
                      </a:r>
                      <a:r>
                        <a:rPr lang="sv-SE" sz="140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som slår sig på marken Effektsamband?</a:t>
                      </a:r>
                      <a:endParaRPr lang="sv-SE" sz="14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Osäker</a:t>
                      </a:r>
                    </a:p>
                  </a:txBody>
                  <a:tcPr anchor="ctr"/>
                </a:tc>
              </a:tr>
              <a:tr h="468052"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Vindskydd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sv-SE" sz="14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Ej genomförbar</a:t>
                      </a:r>
                    </a:p>
                  </a:txBody>
                  <a:tcPr anchor="ctr"/>
                </a:tc>
              </a:tr>
              <a:tr h="468052"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Separera cyklister och gångtrafikanter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1% av AS och MAS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sv-SE" sz="14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Säker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Rubrik 7"/>
          <p:cNvSpPr>
            <a:spLocks noGrp="1"/>
          </p:cNvSpPr>
          <p:nvPr>
            <p:ph type="title"/>
          </p:nvPr>
        </p:nvSpPr>
        <p:spPr>
          <a:xfrm>
            <a:off x="714348" y="15936"/>
            <a:ext cx="7772400" cy="1036800"/>
          </a:xfrm>
        </p:spPr>
        <p:txBody>
          <a:bodyPr/>
          <a:lstStyle/>
          <a:p>
            <a:r>
              <a:rPr lang="sv-SE" dirty="0" smtClean="0"/>
              <a:t>Säker cykelinfrastruktur 2 (2)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Platshållare för innehåll 11"/>
          <p:cNvGraphicFramePr>
            <a:graphicFrameLocks noGrp="1"/>
          </p:cNvGraphicFramePr>
          <p:nvPr>
            <p:ph idx="1"/>
          </p:nvPr>
        </p:nvGraphicFramePr>
        <p:xfrm>
          <a:off x="323529" y="1466850"/>
          <a:ext cx="8496942" cy="311981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08311"/>
                <a:gridCol w="2376264"/>
                <a:gridCol w="1872208"/>
                <a:gridCol w="1440159"/>
              </a:tblGrid>
              <a:tr h="468052">
                <a:tc>
                  <a:txBody>
                    <a:bodyPr/>
                    <a:lstStyle/>
                    <a:p>
                      <a:pPr algn="l" fontAlgn="ctr"/>
                      <a:r>
                        <a:rPr lang="sv-SE" sz="1600" u="none" strike="noStrike" dirty="0"/>
                        <a:t>Åtgärder</a:t>
                      </a:r>
                      <a:endParaRPr lang="sv-SE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446" marR="81446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u="none" strike="noStrik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Potential</a:t>
                      </a:r>
                      <a:endParaRPr lang="sv-SE" sz="1600" b="1" u="none" strike="noStrike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446" marR="81446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u="none" strike="noStrik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Kommentar</a:t>
                      </a:r>
                      <a:endParaRPr lang="sv-SE" sz="1600" b="1" u="none" strike="noStrike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446" marR="81446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u="none" strike="noStrike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Säkerhet i bedömning</a:t>
                      </a:r>
                    </a:p>
                  </a:txBody>
                  <a:tcPr marL="81446" marR="81446" anchor="ctr"/>
                </a:tc>
              </a:tr>
              <a:tr h="468052"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ABS bromsar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7% av AS, 6% av MAS,</a:t>
                      </a:r>
                    </a:p>
                    <a:p>
                      <a:pPr algn="r" fontAlgn="b"/>
                      <a:r>
                        <a:rPr lang="sv-SE" sz="14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sv-SE" sz="140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4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 av ISS 9+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Många okända olycksförlopp</a:t>
                      </a:r>
                      <a:endParaRPr lang="sv-SE" sz="14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Osäker</a:t>
                      </a:r>
                    </a:p>
                  </a:txBody>
                  <a:tcPr anchor="ctr"/>
                </a:tc>
              </a:tr>
              <a:tr h="468052"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Säker avstigning/påstigning av cykel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4% av skadade, 20% av 65+, </a:t>
                      </a:r>
                    </a:p>
                    <a:p>
                      <a:pPr algn="r" fontAlgn="b"/>
                      <a:r>
                        <a:rPr lang="sv-SE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9% av ISS 9+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sv-SE" sz="14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Osäker</a:t>
                      </a:r>
                    </a:p>
                  </a:txBody>
                  <a:tcPr anchor="ctr"/>
                </a:tc>
              </a:tr>
              <a:tr h="468052"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"Cykelbesiktning"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5% av skadade, </a:t>
                      </a:r>
                    </a:p>
                    <a:p>
                      <a:pPr algn="r" fontAlgn="b"/>
                      <a:r>
                        <a:rPr lang="sv-SE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3% av ISS</a:t>
                      </a:r>
                      <a:r>
                        <a:rPr lang="sv-SE" sz="140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9+</a:t>
                      </a:r>
                      <a:endParaRPr lang="sv-SE" sz="140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Bygger</a:t>
                      </a:r>
                      <a:r>
                        <a:rPr lang="sv-SE" sz="140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på materialfel på cykeln</a:t>
                      </a:r>
                      <a:endParaRPr lang="sv-SE" sz="14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Osäker</a:t>
                      </a:r>
                    </a:p>
                  </a:txBody>
                  <a:tcPr anchor="ctr"/>
                </a:tc>
              </a:tr>
              <a:tr h="468052"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Inga framhjul som lossnar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Ej genomförbar</a:t>
                      </a:r>
                    </a:p>
                  </a:txBody>
                  <a:tcPr anchor="ctr"/>
                </a:tc>
              </a:tr>
              <a:tr h="468052"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Säker transport av gods på cykeln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0,3% av skadade, </a:t>
                      </a:r>
                    </a:p>
                    <a:p>
                      <a:pPr algn="r" fontAlgn="b"/>
                      <a:r>
                        <a:rPr lang="sv-SE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2% av ISS 9+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sv-SE" sz="14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Osäker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Säker cykel 1 (2)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Platshållare för innehåll 11"/>
          <p:cNvGraphicFramePr>
            <a:graphicFrameLocks noGrp="1"/>
          </p:cNvGraphicFramePr>
          <p:nvPr>
            <p:ph idx="1"/>
          </p:nvPr>
        </p:nvGraphicFramePr>
        <p:xfrm>
          <a:off x="323528" y="1466850"/>
          <a:ext cx="8568951" cy="311981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76264"/>
                <a:gridCol w="2304256"/>
                <a:gridCol w="2520280"/>
                <a:gridCol w="1368151"/>
              </a:tblGrid>
              <a:tr h="468052">
                <a:tc>
                  <a:txBody>
                    <a:bodyPr/>
                    <a:lstStyle/>
                    <a:p>
                      <a:pPr algn="l" fontAlgn="ctr"/>
                      <a:r>
                        <a:rPr lang="sv-SE" sz="1600" u="none" strike="noStrike" dirty="0"/>
                        <a:t>Åtgärder</a:t>
                      </a:r>
                      <a:endParaRPr lang="sv-SE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446" marR="81446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u="none" strike="noStrik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Potential</a:t>
                      </a:r>
                      <a:endParaRPr lang="sv-SE" sz="1600" b="1" u="none" strike="noStrike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446" marR="81446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u="none" strike="noStrik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Kommentar</a:t>
                      </a:r>
                      <a:endParaRPr lang="sv-SE" sz="1600" b="1" u="none" strike="noStrike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446" marR="81446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u="none" strike="noStrike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Säkerhet i bedömning</a:t>
                      </a:r>
                    </a:p>
                  </a:txBody>
                  <a:tcPr marL="81446" marR="81446" anchor="ctr"/>
                </a:tc>
              </a:tr>
              <a:tr h="468052"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Stabilisering av cykeln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Svår</a:t>
                      </a:r>
                      <a:r>
                        <a:rPr lang="sv-SE" sz="140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att bedöma </a:t>
                      </a:r>
                      <a:r>
                        <a:rPr lang="sv-SE" sz="140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pga</a:t>
                      </a:r>
                      <a:r>
                        <a:rPr lang="sv-SE" sz="140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många okända olycksförlopp</a:t>
                      </a:r>
                      <a:endParaRPr lang="sv-SE" sz="14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Ej genomförbar</a:t>
                      </a:r>
                    </a:p>
                  </a:txBody>
                  <a:tcPr anchor="ctr"/>
                </a:tc>
              </a:tr>
              <a:tr h="468052"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Lägre design av cykel (minska islagshastighet huvud)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sv-SE" sz="14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Ej genomförbar</a:t>
                      </a:r>
                    </a:p>
                  </a:txBody>
                  <a:tcPr anchor="ctr"/>
                </a:tc>
              </a:tr>
              <a:tr h="468052"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Ökad synbarhet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2 % av AS och MAS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Bara </a:t>
                      </a:r>
                      <a:r>
                        <a:rPr lang="sv-SE" sz="1400" u="none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c/mf</a:t>
                      </a:r>
                      <a:r>
                        <a:rPr lang="sv-SE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Säker</a:t>
                      </a:r>
                    </a:p>
                  </a:txBody>
                  <a:tcPr anchor="ctr"/>
                </a:tc>
              </a:tr>
              <a:tr h="468052"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Vinterdäck med/utan dubbar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13 % av AS och 10 % av MAS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Potential bygger</a:t>
                      </a:r>
                      <a:r>
                        <a:rPr lang="sv-SE" sz="140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på vinterväglag och alla som ishalkar</a:t>
                      </a:r>
                      <a:endParaRPr lang="sv-SE" sz="140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Osäker</a:t>
                      </a:r>
                    </a:p>
                  </a:txBody>
                  <a:tcPr anchor="ctr"/>
                </a:tc>
              </a:tr>
              <a:tr h="468052"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Förbud mot ”lådcyklar”, självmonterade cyklar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sv-SE" sz="14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Ej genomförbar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Säker cykel 2 (2)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Platshållare för innehåll 11"/>
          <p:cNvGraphicFramePr>
            <a:graphicFrameLocks noGrp="1"/>
          </p:cNvGraphicFramePr>
          <p:nvPr>
            <p:ph idx="1"/>
          </p:nvPr>
        </p:nvGraphicFramePr>
        <p:xfrm>
          <a:off x="323529" y="1466850"/>
          <a:ext cx="8496942" cy="385133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32247"/>
                <a:gridCol w="2808312"/>
                <a:gridCol w="2016224"/>
                <a:gridCol w="1440159"/>
              </a:tblGrid>
              <a:tr h="468052">
                <a:tc>
                  <a:txBody>
                    <a:bodyPr/>
                    <a:lstStyle/>
                    <a:p>
                      <a:pPr algn="l" fontAlgn="ctr"/>
                      <a:r>
                        <a:rPr lang="sv-SE" sz="1600" u="none" strike="noStrike" dirty="0"/>
                        <a:t>Åtgärder</a:t>
                      </a:r>
                      <a:endParaRPr lang="sv-SE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446" marR="81446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u="none" strike="noStrik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Potential</a:t>
                      </a:r>
                      <a:endParaRPr lang="sv-SE" sz="1600" b="1" u="none" strike="noStrike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446" marR="81446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u="none" strike="noStrik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Kommentar</a:t>
                      </a:r>
                      <a:endParaRPr lang="sv-SE" sz="1600" b="1" u="none" strike="noStrike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446" marR="81446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u="none" strike="noStrike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Säkerhet i bedömning</a:t>
                      </a:r>
                    </a:p>
                  </a:txBody>
                  <a:tcPr marL="81446" marR="81446" anchor="ctr"/>
                </a:tc>
              </a:tr>
              <a:tr h="468052"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Användning av hjälm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9 % av AS och 35 % av MAS </a:t>
                      </a:r>
                    </a:p>
                    <a:p>
                      <a:pPr algn="r" fontAlgn="b"/>
                      <a:r>
                        <a:rPr lang="sv-SE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-&gt; effekt 3 % av AS och 14 % av MAS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Effektsamband </a:t>
                      </a:r>
                    </a:p>
                    <a:p>
                      <a:pPr algn="r" fontAlgn="b"/>
                      <a:r>
                        <a:rPr lang="sv-SE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62% på AS, </a:t>
                      </a:r>
                      <a:r>
                        <a:rPr lang="sv-SE" sz="140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68%</a:t>
                      </a:r>
                      <a:r>
                        <a:rPr lang="sv-SE" sz="140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på MAS</a:t>
                      </a:r>
                      <a:endParaRPr lang="sv-SE" sz="14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Säker</a:t>
                      </a:r>
                    </a:p>
                  </a:txBody>
                  <a:tcPr anchor="ctr"/>
                </a:tc>
              </a:tr>
              <a:tr h="468052"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Användning av skyddsjacka  </a:t>
                      </a:r>
                    </a:p>
                    <a:p>
                      <a:pPr algn="l" fontAlgn="t"/>
                      <a:r>
                        <a:rPr lang="sv-SE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(axel- och</a:t>
                      </a:r>
                      <a:r>
                        <a:rPr lang="sv-SE" sz="140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armbågsskydd</a:t>
                      </a:r>
                      <a:r>
                        <a:rPr lang="sv-SE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21 % av AS och 12 % av MAS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Effektsamband?</a:t>
                      </a:r>
                      <a:endParaRPr lang="sv-SE" sz="14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Säker</a:t>
                      </a:r>
                    </a:p>
                  </a:txBody>
                  <a:tcPr anchor="ctr"/>
                </a:tc>
              </a:tr>
              <a:tr h="468052"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Användning av skyddsbyxa </a:t>
                      </a:r>
                      <a:br>
                        <a:rPr lang="sv-SE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v-SE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(höft- och knäskydd)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11 % av AS och 6 % av MAS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Effektsamband?</a:t>
                      </a:r>
                      <a:endParaRPr lang="sv-SE" sz="14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Säker</a:t>
                      </a:r>
                    </a:p>
                  </a:txBody>
                  <a:tcPr anchor="ctr"/>
                </a:tc>
              </a:tr>
              <a:tr h="468052"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Nykter cykling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3,0</a:t>
                      </a:r>
                      <a:r>
                        <a:rPr lang="sv-SE" sz="140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% av ISS 9+</a:t>
                      </a:r>
                      <a:endParaRPr lang="sv-SE" sz="140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</a:t>
                      </a:r>
                      <a:r>
                        <a:rPr lang="sv-SE" sz="140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källa via intervjuer</a:t>
                      </a:r>
                    </a:p>
                    <a:p>
                      <a:pPr algn="r" fontAlgn="b"/>
                      <a:r>
                        <a:rPr lang="sv-SE" sz="140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Andra studier större siffror</a:t>
                      </a:r>
                      <a:endParaRPr lang="sv-SE" sz="140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Osäker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468052"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Säker cykling med hund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1% av </a:t>
                      </a:r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ISS 9+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sv-SE" sz="14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Osäker</a:t>
                      </a:r>
                    </a:p>
                  </a:txBody>
                  <a:tcPr anchor="ctr"/>
                </a:tc>
              </a:tr>
              <a:tr h="468052"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Rätt hastighet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2% av </a:t>
                      </a:r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ISS 9+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Andra studier större siffror</a:t>
                      </a:r>
                      <a:endParaRPr lang="sv-SE" sz="140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Osäker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Säker användning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Platshållare för innehåll 11"/>
          <p:cNvGraphicFramePr>
            <a:graphicFrameLocks noGrp="1"/>
          </p:cNvGraphicFramePr>
          <p:nvPr>
            <p:ph idx="1"/>
          </p:nvPr>
        </p:nvGraphicFramePr>
        <p:xfrm>
          <a:off x="323529" y="1466850"/>
          <a:ext cx="8496942" cy="363797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04255"/>
                <a:gridCol w="2808312"/>
                <a:gridCol w="1944216"/>
                <a:gridCol w="1440159"/>
              </a:tblGrid>
              <a:tr h="468052">
                <a:tc>
                  <a:txBody>
                    <a:bodyPr/>
                    <a:lstStyle/>
                    <a:p>
                      <a:pPr algn="l" fontAlgn="ctr"/>
                      <a:r>
                        <a:rPr lang="sv-SE" sz="1600" u="none" strike="noStrike" dirty="0"/>
                        <a:t>Åtgärder</a:t>
                      </a:r>
                      <a:endParaRPr lang="sv-SE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446" marR="81446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u="none" strike="noStrik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Potential</a:t>
                      </a:r>
                      <a:endParaRPr lang="sv-SE" sz="1600" b="1" u="none" strike="noStrike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446" marR="81446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u="none" strike="noStrik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Kommentar</a:t>
                      </a:r>
                      <a:endParaRPr lang="sv-SE" sz="1600" b="1" u="none" strike="noStrike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446" marR="81446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u="none" strike="noStrike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Säkerhet i bedömning</a:t>
                      </a:r>
                    </a:p>
                  </a:txBody>
                  <a:tcPr marL="81446" marR="81446" anchor="ctr"/>
                </a:tc>
              </a:tr>
              <a:tr h="468052"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Lastbilar som ”ser” cyklister i döda vinkeln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0,1 % av AS och 0,4 % av MAS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-</a:t>
                      </a:r>
                      <a:endParaRPr lang="sv-SE" sz="14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Säker</a:t>
                      </a:r>
                    </a:p>
                  </a:txBody>
                  <a:tcPr anchor="ctr"/>
                </a:tc>
              </a:tr>
              <a:tr h="468052"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Krockkudde på personbilar för skydd av cyklister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4% av AIS 3+ ger effekt</a:t>
                      </a:r>
                      <a:r>
                        <a:rPr lang="sv-SE" sz="1400" b="0" i="0" u="none" strike="noStrike" kern="1200" baseline="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 1,4%</a:t>
                      </a:r>
                      <a:endParaRPr lang="sv-SE" sz="14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Effektsamband 36 % på </a:t>
                      </a:r>
                    </a:p>
                    <a:p>
                      <a:pPr algn="r" fontAlgn="b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huvud</a:t>
                      </a:r>
                      <a:r>
                        <a:rPr lang="sv-SE" sz="1400" b="0" i="0" u="none" strike="noStrike" kern="1200" baseline="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AIS 3+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Osäker</a:t>
                      </a:r>
                    </a:p>
                  </a:txBody>
                  <a:tcPr anchor="ctr"/>
                </a:tc>
              </a:tr>
              <a:tr h="468052"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Automatisk inbromsning (AEB) </a:t>
                      </a:r>
                      <a:r>
                        <a:rPr lang="sv-SE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pb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4% av AIS 3+ ger effekt</a:t>
                      </a:r>
                      <a:r>
                        <a:rPr lang="sv-SE" sz="14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1,5%</a:t>
                      </a:r>
                      <a:endParaRPr lang="sv-SE" sz="1400" b="0" i="0" u="none" strike="noStrike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Effektsamband 38 </a:t>
                      </a:r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% på </a:t>
                      </a:r>
                    </a:p>
                    <a:p>
                      <a:pPr algn="r" fontAlgn="b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huvud AIS 3+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Osäker</a:t>
                      </a:r>
                    </a:p>
                  </a:txBody>
                  <a:tcPr anchor="ctr"/>
                </a:tc>
              </a:tr>
              <a:tr h="468052"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Kombination av AEB + kudde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4% av AIS 3+ ger effekt</a:t>
                      </a:r>
                      <a:r>
                        <a:rPr lang="sv-SE" sz="14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2,6%</a:t>
                      </a:r>
                      <a:endParaRPr lang="sv-SE" sz="1400" b="0" i="0" u="none" strike="noStrike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Effektsamband 64 </a:t>
                      </a:r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% på </a:t>
                      </a:r>
                    </a:p>
                    <a:p>
                      <a:pPr algn="r" fontAlgn="b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huvud AIS 3+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Osäker</a:t>
                      </a:r>
                    </a:p>
                  </a:txBody>
                  <a:tcPr anchor="ctr"/>
                </a:tc>
              </a:tr>
              <a:tr h="468052"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Ökad synbarhet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-</a:t>
                      </a:r>
                      <a:endParaRPr lang="sv-SE" sz="14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-</a:t>
                      </a:r>
                      <a:endParaRPr lang="sv-SE" sz="14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Ej genomförbar</a:t>
                      </a:r>
                    </a:p>
                  </a:txBody>
                  <a:tcPr anchor="ctr"/>
                </a:tc>
              </a:tr>
              <a:tr h="468052"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Backkamera/sensor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0,3% av AS och MAS</a:t>
                      </a:r>
                    </a:p>
                    <a:p>
                      <a:pPr algn="r" fontAlgn="b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2% av försäkringsrapporterade Pb-C</a:t>
                      </a:r>
                      <a:endParaRPr lang="sv-SE" sz="14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Effektsamband 27</a:t>
                      </a:r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% på olyckor</a:t>
                      </a:r>
                      <a:endParaRPr lang="sv-SE" sz="14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Säker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Utrustning på motorfordon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Platshållare för innehåll 11"/>
          <p:cNvGraphicFramePr>
            <a:graphicFrameLocks noGrp="1"/>
          </p:cNvGraphicFramePr>
          <p:nvPr>
            <p:ph idx="1"/>
          </p:nvPr>
        </p:nvGraphicFramePr>
        <p:xfrm>
          <a:off x="251520" y="980728"/>
          <a:ext cx="8712968" cy="502042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32248"/>
                <a:gridCol w="1234709"/>
                <a:gridCol w="1412509"/>
                <a:gridCol w="3833502"/>
              </a:tblGrid>
              <a:tr h="468052">
                <a:tc>
                  <a:txBody>
                    <a:bodyPr/>
                    <a:lstStyle/>
                    <a:p>
                      <a:pPr algn="l" fontAlgn="ctr"/>
                      <a:r>
                        <a:rPr lang="sv-SE" sz="1600" u="none" strike="noStrike" dirty="0" smtClean="0"/>
                        <a:t>Åtgärdsområde</a:t>
                      </a:r>
                      <a:endParaRPr lang="sv-SE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446" marR="81446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u="none" strike="noStrik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Potential AS</a:t>
                      </a:r>
                      <a:endParaRPr lang="sv-SE" sz="1600" b="1" u="none" strike="noStrike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446" marR="81446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u="none" strike="noStrik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Potential MAS</a:t>
                      </a:r>
                      <a:endParaRPr lang="sv-SE" sz="1600" b="1" u="none" strike="noStrike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446" marR="81446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u="none" strike="noStrik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Kommentar</a:t>
                      </a:r>
                      <a:endParaRPr lang="sv-SE" sz="1600" b="1" u="none" strike="noStrike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446" marR="81446" anchor="ctr"/>
                </a:tc>
              </a:tr>
              <a:tr h="468052"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Underhållsstandard 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Ca 43%</a:t>
                      </a:r>
                      <a:endParaRPr lang="sv-SE" sz="14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Ca 38%</a:t>
                      </a:r>
                      <a:endParaRPr lang="sv-SE" sz="14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Ganska säker bedömning</a:t>
                      </a:r>
                      <a:r>
                        <a:rPr lang="sv-SE" sz="1400" b="0" i="0" u="none" strike="noStrike" kern="1200" baseline="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 trots en del okända förhållande</a:t>
                      </a:r>
                      <a:endParaRPr lang="sv-SE" sz="14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468052"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Säker cykelinfrastruktur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Ca 15% </a:t>
                      </a:r>
                      <a:endParaRPr lang="sv-SE" sz="14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Ca 17%</a:t>
                      </a:r>
                      <a:endParaRPr lang="sv-SE" sz="14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4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Troligtvis underskattning </a:t>
                      </a:r>
                      <a:r>
                        <a:rPr lang="sv-SE" sz="1400" b="0" i="0" u="none" strike="noStrike" kern="1200" baseline="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pga</a:t>
                      </a:r>
                      <a:r>
                        <a:rPr lang="sv-SE" sz="14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okända potentialer, t ex s</a:t>
                      </a:r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tötupptagande asfalt</a:t>
                      </a:r>
                      <a:r>
                        <a:rPr lang="sv-SE" sz="1400" b="0" i="0" u="none" strike="noStrike" kern="1200" baseline="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 och tillfälliga föremål</a:t>
                      </a:r>
                      <a:endParaRPr lang="sv-SE" sz="1400" b="0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  <a:p>
                      <a:pPr algn="l" fontAlgn="b">
                        <a:buFont typeface="Arial" pitchFamily="34" charset="0"/>
                        <a:buChar char="•"/>
                      </a:pPr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 En del dubbelräkningar</a:t>
                      </a:r>
                      <a:r>
                        <a:rPr lang="sv-SE" sz="1400" b="0" i="0" u="none" strike="noStrike" kern="1200" baseline="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 har kompenserats för</a:t>
                      </a:r>
                    </a:p>
                  </a:txBody>
                  <a:tcPr anchor="ctr"/>
                </a:tc>
              </a:tr>
              <a:tr h="468052"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Säker cykel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Väldigt svår att sammanställa </a:t>
                      </a:r>
                      <a:r>
                        <a:rPr lang="sv-SE" sz="1400" b="0" i="0" u="none" strike="noStrike" kern="1200" dirty="0" err="1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pga</a:t>
                      </a:r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 olika effekter på olika skadegrader med olika åtgärder, se separata åtgärder</a:t>
                      </a:r>
                    </a:p>
                  </a:txBody>
                  <a:tcPr anchor="ctr"/>
                </a:tc>
              </a:tr>
              <a:tr h="468052"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Säker användning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Ca 35%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Ca 32%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Bygger nästan enbart på skyddsutrustning</a:t>
                      </a:r>
                    </a:p>
                  </a:txBody>
                  <a:tcPr anchor="ctr"/>
                </a:tc>
              </a:tr>
              <a:tr h="468052"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Utrustning på motorfordon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Ca 3%</a:t>
                      </a:r>
                      <a:endParaRPr lang="sv-SE" sz="14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Ca 3%</a:t>
                      </a:r>
                      <a:endParaRPr lang="sv-SE" sz="14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Troligtvis en underskattning </a:t>
                      </a:r>
                      <a:r>
                        <a:rPr lang="sv-SE" sz="1400" b="0" i="0" u="none" strike="noStrike" kern="1200" dirty="0" err="1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pga</a:t>
                      </a:r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 brist på effektsamband.</a:t>
                      </a:r>
                      <a:r>
                        <a:rPr lang="sv-SE" sz="1400" b="0" i="0" u="none" strike="noStrike" kern="1200" baseline="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 Ganska säker bedömning ändå (de flesta As och MAS är cykel singel)</a:t>
                      </a:r>
                      <a:endParaRPr lang="sv-SE" sz="14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Summa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?</a:t>
                      </a:r>
                      <a:endParaRPr lang="sv-SE" sz="14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?</a:t>
                      </a:r>
                      <a:endParaRPr lang="sv-SE" sz="14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Svårt att bedöma </a:t>
                      </a:r>
                      <a:r>
                        <a:rPr lang="sv-SE" sz="1400" b="0" i="0" u="none" strike="noStrike" kern="1200" dirty="0" err="1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pga</a:t>
                      </a:r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 dubbelräkning och eventuella</a:t>
                      </a:r>
                      <a:r>
                        <a:rPr lang="sv-SE" sz="1400" b="0" i="0" u="none" strike="noStrike" kern="1200" baseline="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 systemeffekter. Underhållsstandard är ganska fristående från de andra men skyddsutrustning får större potential med hjälp av andra åtgärder</a:t>
                      </a:r>
                      <a:endParaRPr lang="sv-SE" sz="14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8" name="Rubrik 7"/>
          <p:cNvSpPr>
            <a:spLocks noGrp="1"/>
          </p:cNvSpPr>
          <p:nvPr>
            <p:ph type="title"/>
          </p:nvPr>
        </p:nvSpPr>
        <p:spPr>
          <a:xfrm>
            <a:off x="714348" y="116632"/>
            <a:ext cx="7772400" cy="1036800"/>
          </a:xfrm>
        </p:spPr>
        <p:txBody>
          <a:bodyPr/>
          <a:lstStyle/>
          <a:p>
            <a:r>
              <a:rPr lang="sv-SE" dirty="0" smtClean="0"/>
              <a:t>Sammanfattning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600" dirty="0" smtClean="0"/>
              <a:t>Funderingar</a:t>
            </a:r>
            <a:endParaRPr lang="sv-SE" sz="3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Börja fundera på val av strategi</a:t>
            </a:r>
          </a:p>
          <a:p>
            <a:pPr lvl="1"/>
            <a:r>
              <a:rPr lang="sv-SE" dirty="0" smtClean="0"/>
              <a:t>Ska vi </a:t>
            </a:r>
            <a:r>
              <a:rPr lang="sv-SE" b="1" dirty="0" smtClean="0"/>
              <a:t>nöta på </a:t>
            </a:r>
            <a:r>
              <a:rPr lang="sv-SE" dirty="0" smtClean="0"/>
              <a:t>som vanligt men arbeta lite hårdare?</a:t>
            </a:r>
          </a:p>
          <a:p>
            <a:pPr lvl="1"/>
            <a:r>
              <a:rPr lang="sv-SE" dirty="0" smtClean="0"/>
              <a:t>Ska vi </a:t>
            </a:r>
            <a:r>
              <a:rPr lang="sv-SE" b="1" dirty="0" smtClean="0"/>
              <a:t>fokusera</a:t>
            </a:r>
            <a:r>
              <a:rPr lang="sv-SE" dirty="0" smtClean="0"/>
              <a:t> där vi har störst potential?</a:t>
            </a:r>
          </a:p>
          <a:p>
            <a:pPr lvl="1"/>
            <a:r>
              <a:rPr lang="sv-SE" dirty="0" smtClean="0"/>
              <a:t>Ska vi försöka få igång </a:t>
            </a:r>
            <a:r>
              <a:rPr lang="sv-SE" b="1" dirty="0" smtClean="0"/>
              <a:t>nya långsiktiga processer </a:t>
            </a:r>
            <a:r>
              <a:rPr lang="sv-SE" dirty="0" smtClean="0"/>
              <a:t>som t.ex. utveckling av en stabilare cykel?</a:t>
            </a:r>
          </a:p>
          <a:p>
            <a:pPr lvl="1"/>
            <a:r>
              <a:rPr lang="sv-SE" dirty="0" smtClean="0"/>
              <a:t>Ska vi öppna helt </a:t>
            </a:r>
            <a:r>
              <a:rPr lang="sv-SE" b="1" dirty="0" smtClean="0"/>
              <a:t>nya utvecklingsspår </a:t>
            </a:r>
            <a:r>
              <a:rPr lang="sv-SE" dirty="0" smtClean="0"/>
              <a:t>som reglering av fordon utifrån hastighet?</a:t>
            </a:r>
          </a:p>
          <a:p>
            <a:pPr lvl="1"/>
            <a:r>
              <a:rPr lang="sv-SE" dirty="0" smtClean="0"/>
              <a:t>Vikten av att ”bredda ansvaret”, hitta </a:t>
            </a:r>
            <a:r>
              <a:rPr lang="sv-SE" b="1" dirty="0" smtClean="0"/>
              <a:t>nya aktörer </a:t>
            </a:r>
            <a:r>
              <a:rPr lang="sv-SE" dirty="0" smtClean="0"/>
              <a:t>och diskutera cykelfrågor i nya fora</a:t>
            </a:r>
          </a:p>
          <a:p>
            <a:r>
              <a:rPr lang="sv-SE" dirty="0" smtClean="0"/>
              <a:t>Forskningsbehov</a:t>
            </a:r>
          </a:p>
          <a:p>
            <a:pPr lvl="1"/>
            <a:r>
              <a:rPr lang="sv-SE" dirty="0" smtClean="0"/>
              <a:t>Mer kunskap om </a:t>
            </a:r>
            <a:r>
              <a:rPr lang="sv-SE" b="1" dirty="0" smtClean="0"/>
              <a:t>olycksförloppet</a:t>
            </a:r>
          </a:p>
          <a:p>
            <a:pPr lvl="1">
              <a:buNone/>
            </a:pPr>
            <a:endParaRPr lang="sv-SE" sz="24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Dagordning vid arbetsgruppen första möte 25 april</a:t>
            </a: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Introduktion</a:t>
            </a:r>
          </a:p>
          <a:p>
            <a:r>
              <a:rPr lang="sv-SE" dirty="0" smtClean="0"/>
              <a:t>Analysgruppens arbete</a:t>
            </a:r>
          </a:p>
          <a:p>
            <a:pPr lvl="1"/>
            <a:r>
              <a:rPr lang="sv-SE" dirty="0" smtClean="0"/>
              <a:t>Allvarligt skadade, Jenny</a:t>
            </a:r>
          </a:p>
          <a:p>
            <a:pPr lvl="1"/>
            <a:r>
              <a:rPr lang="sv-SE" dirty="0" smtClean="0"/>
              <a:t>Omkomna, Johan </a:t>
            </a:r>
          </a:p>
          <a:p>
            <a:pPr lvl="1"/>
            <a:r>
              <a:rPr lang="sv-SE" dirty="0" smtClean="0"/>
              <a:t>Åtgärdspotential allvarligt skadade och omkomna, Johan </a:t>
            </a:r>
          </a:p>
          <a:p>
            <a:r>
              <a:rPr lang="sv-SE" dirty="0" smtClean="0"/>
              <a:t>Slutsatser av analyserna, Johan och Lasse</a:t>
            </a:r>
          </a:p>
          <a:p>
            <a:r>
              <a:rPr lang="sv-SE" dirty="0" smtClean="0"/>
              <a:t>Diskussion om fortsatt arbete</a:t>
            </a:r>
          </a:p>
          <a:p>
            <a:pPr lvl="1"/>
            <a:r>
              <a:rPr lang="sv-SE" dirty="0" smtClean="0"/>
              <a:t>Era erfarenheter</a:t>
            </a:r>
          </a:p>
          <a:p>
            <a:pPr lvl="1"/>
            <a:r>
              <a:rPr lang="sv-SE" dirty="0" smtClean="0"/>
              <a:t>Realistiskt, kostnadsmässigt, genomförbarhet?</a:t>
            </a:r>
          </a:p>
          <a:p>
            <a:pPr lvl="1"/>
            <a:r>
              <a:rPr lang="sv-SE" dirty="0" smtClean="0"/>
              <a:t>Våga vara visionära och världsbäst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930" name="Rectangle 2"/>
          <p:cNvSpPr>
            <a:spLocks noGrp="1" noChangeArrowheads="1"/>
          </p:cNvSpPr>
          <p:nvPr>
            <p:ph type="title"/>
          </p:nvPr>
        </p:nvSpPr>
        <p:spPr>
          <a:xfrm>
            <a:off x="510646" y="92048"/>
            <a:ext cx="8075612" cy="1143000"/>
          </a:xfrm>
        </p:spPr>
        <p:txBody>
          <a:bodyPr/>
          <a:lstStyle/>
          <a:p>
            <a:pPr defTabSz="1166813"/>
            <a:r>
              <a:rPr lang="sv-SE" dirty="0" smtClean="0"/>
              <a:t>Upplägg för framtagandet av gemensam strategi</a:t>
            </a:r>
            <a:endParaRPr lang="sv-SE" dirty="0"/>
          </a:p>
        </p:txBody>
      </p:sp>
      <p:sp>
        <p:nvSpPr>
          <p:cNvPr id="508931" name="Text Box 3"/>
          <p:cNvSpPr txBox="1">
            <a:spLocks noChangeArrowheads="1"/>
          </p:cNvSpPr>
          <p:nvPr/>
        </p:nvSpPr>
        <p:spPr bwMode="auto">
          <a:xfrm>
            <a:off x="1898088" y="899396"/>
            <a:ext cx="2349861" cy="81515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75749" tIns="37874" rIns="75749" bIns="37874">
            <a:spAutoFit/>
          </a:bodyPr>
          <a:lstStyle/>
          <a:p>
            <a:pPr defTabSz="757238" eaLnBrk="0" hangingPunct="0"/>
            <a:r>
              <a:rPr lang="sv-SE" sz="1600" dirty="0" smtClean="0"/>
              <a:t>”Förstå” situationen</a:t>
            </a:r>
          </a:p>
          <a:p>
            <a:pPr defTabSz="757238" eaLnBrk="0" hangingPunct="0"/>
            <a:r>
              <a:rPr lang="sv-SE" sz="1600" dirty="0" smtClean="0"/>
              <a:t> Objektiva fakta</a:t>
            </a:r>
          </a:p>
          <a:p>
            <a:pPr defTabSz="757238" eaLnBrk="0" hangingPunct="0"/>
            <a:r>
              <a:rPr lang="sv-SE" sz="1600" dirty="0" smtClean="0"/>
              <a:t> Vad vet vi tillsammans?</a:t>
            </a:r>
            <a:endParaRPr lang="sv-SE" sz="1600" dirty="0"/>
          </a:p>
        </p:txBody>
      </p:sp>
      <p:sp>
        <p:nvSpPr>
          <p:cNvPr id="508932" name="Text Box 4"/>
          <p:cNvSpPr txBox="1">
            <a:spLocks noChangeArrowheads="1"/>
          </p:cNvSpPr>
          <p:nvPr/>
        </p:nvSpPr>
        <p:spPr bwMode="auto">
          <a:xfrm>
            <a:off x="1883191" y="2313959"/>
            <a:ext cx="2628014" cy="5689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75749" tIns="37874" rIns="75749" bIns="37874">
            <a:spAutoFit/>
          </a:bodyPr>
          <a:lstStyle/>
          <a:p>
            <a:pPr defTabSz="757238" eaLnBrk="0" hangingPunct="0"/>
            <a:r>
              <a:rPr lang="sv-SE" sz="1600" dirty="0" smtClean="0"/>
              <a:t> Pröva tänkbara ”lösningar”</a:t>
            </a:r>
          </a:p>
          <a:p>
            <a:pPr defTabSz="757238" eaLnBrk="0" hangingPunct="0"/>
            <a:r>
              <a:rPr lang="sv-SE" sz="1600" dirty="0" smtClean="0"/>
              <a:t> Börja forma inriktning</a:t>
            </a:r>
            <a:endParaRPr lang="sv-SE" sz="1600" dirty="0"/>
          </a:p>
        </p:txBody>
      </p:sp>
      <p:sp>
        <p:nvSpPr>
          <p:cNvPr id="508933" name="Text Box 5"/>
          <p:cNvSpPr txBox="1">
            <a:spLocks noChangeArrowheads="1"/>
          </p:cNvSpPr>
          <p:nvPr/>
        </p:nvSpPr>
        <p:spPr bwMode="auto">
          <a:xfrm>
            <a:off x="2040109" y="3539537"/>
            <a:ext cx="1465837" cy="32270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75749" tIns="37874" rIns="75749" bIns="37874">
            <a:spAutoFit/>
          </a:bodyPr>
          <a:lstStyle/>
          <a:p>
            <a:pPr defTabSz="757238" eaLnBrk="0" hangingPunct="0"/>
            <a:r>
              <a:rPr lang="sv-SE" sz="1600" dirty="0" smtClean="0"/>
              <a:t>Strategi utkast</a:t>
            </a:r>
          </a:p>
        </p:txBody>
      </p:sp>
      <p:sp>
        <p:nvSpPr>
          <p:cNvPr id="508934" name="Text Box 6"/>
          <p:cNvSpPr txBox="1">
            <a:spLocks noChangeArrowheads="1"/>
          </p:cNvSpPr>
          <p:nvPr/>
        </p:nvSpPr>
        <p:spPr bwMode="auto">
          <a:xfrm>
            <a:off x="1963187" y="4600382"/>
            <a:ext cx="5048548" cy="155381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75749" tIns="37874" rIns="75749" bIns="37874">
            <a:spAutoFit/>
          </a:bodyPr>
          <a:lstStyle/>
          <a:p>
            <a:pPr defTabSz="757238" eaLnBrk="0" hangingPunct="0"/>
            <a:r>
              <a:rPr lang="sv-SE" sz="1600" dirty="0" smtClean="0"/>
              <a:t>Gemensam strategi</a:t>
            </a:r>
          </a:p>
          <a:p>
            <a:pPr defTabSz="757238" eaLnBrk="0" hangingPunct="0"/>
            <a:r>
              <a:rPr lang="sv-SE" sz="1600" dirty="0" smtClean="0"/>
              <a:t>Offentliggörande?</a:t>
            </a:r>
          </a:p>
          <a:p>
            <a:pPr defTabSz="757238" eaLnBrk="0" hangingPunct="0"/>
            <a:r>
              <a:rPr lang="sv-SE" sz="1600" dirty="0" smtClean="0"/>
              <a:t>Hur får vi detta att hända, integrering i målstyrningen?</a:t>
            </a:r>
          </a:p>
          <a:p>
            <a:pPr defTabSz="757238" eaLnBrk="0" hangingPunct="0"/>
            <a:r>
              <a:rPr lang="sv-SE" sz="1600" dirty="0" smtClean="0"/>
              <a:t>Hur säkrar vi att förbättring sker?</a:t>
            </a:r>
          </a:p>
          <a:p>
            <a:pPr defTabSz="757238" eaLnBrk="0" hangingPunct="0"/>
            <a:r>
              <a:rPr lang="sv-SE" sz="1600" dirty="0" smtClean="0"/>
              <a:t>Framtagande av ytterligare indikatorer än de två idag?</a:t>
            </a:r>
          </a:p>
          <a:p>
            <a:pPr defTabSz="757238" eaLnBrk="0" hangingPunct="0"/>
            <a:r>
              <a:rPr lang="sv-SE" sz="1600" dirty="0" smtClean="0"/>
              <a:t>Egen dag efter resultatkonferensen?</a:t>
            </a:r>
            <a:endParaRPr lang="sv-SE" sz="1600" dirty="0"/>
          </a:p>
        </p:txBody>
      </p:sp>
      <p:sp>
        <p:nvSpPr>
          <p:cNvPr id="508935" name="Text Box 7"/>
          <p:cNvSpPr txBox="1">
            <a:spLocks noChangeArrowheads="1"/>
          </p:cNvSpPr>
          <p:nvPr/>
        </p:nvSpPr>
        <p:spPr bwMode="auto">
          <a:xfrm>
            <a:off x="4538154" y="947543"/>
            <a:ext cx="3098782" cy="32270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75749" tIns="37874" rIns="75749" bIns="37874">
            <a:spAutoFit/>
          </a:bodyPr>
          <a:lstStyle/>
          <a:p>
            <a:pPr defTabSz="757238" eaLnBrk="0" hangingPunct="0"/>
            <a:r>
              <a:rPr lang="sv-SE" sz="1600" dirty="0" smtClean="0"/>
              <a:t>Möte: </a:t>
            </a:r>
            <a:r>
              <a:rPr lang="sv-SE" sz="1600" b="1" dirty="0" smtClean="0"/>
              <a:t>25 april</a:t>
            </a:r>
            <a:r>
              <a:rPr lang="sv-SE" sz="1600" dirty="0" smtClean="0"/>
              <a:t>	</a:t>
            </a:r>
            <a:endParaRPr lang="sv-SE" sz="1600" dirty="0"/>
          </a:p>
        </p:txBody>
      </p:sp>
      <p:sp>
        <p:nvSpPr>
          <p:cNvPr id="508936" name="Text Box 8"/>
          <p:cNvSpPr txBox="1">
            <a:spLocks noChangeArrowheads="1"/>
          </p:cNvSpPr>
          <p:nvPr/>
        </p:nvSpPr>
        <p:spPr bwMode="auto">
          <a:xfrm>
            <a:off x="4521220" y="2366781"/>
            <a:ext cx="2015048" cy="5689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75749" tIns="37874" rIns="75749" bIns="37874">
            <a:spAutoFit/>
          </a:bodyPr>
          <a:lstStyle/>
          <a:p>
            <a:pPr defTabSz="757238" eaLnBrk="0" hangingPunct="0"/>
            <a:r>
              <a:rPr lang="sv-SE" sz="1600" dirty="0" smtClean="0"/>
              <a:t>Möte:  </a:t>
            </a:r>
            <a:r>
              <a:rPr lang="sv-SE" sz="1600" b="1" dirty="0" smtClean="0"/>
              <a:t>x maj</a:t>
            </a:r>
            <a:r>
              <a:rPr lang="sv-SE" sz="1600" dirty="0" smtClean="0"/>
              <a:t>			</a:t>
            </a:r>
            <a:endParaRPr lang="sv-SE" sz="1600" dirty="0"/>
          </a:p>
        </p:txBody>
      </p:sp>
      <p:sp>
        <p:nvSpPr>
          <p:cNvPr id="508937" name="Text Box 9"/>
          <p:cNvSpPr txBox="1">
            <a:spLocks noChangeArrowheads="1"/>
          </p:cNvSpPr>
          <p:nvPr/>
        </p:nvSpPr>
        <p:spPr bwMode="auto">
          <a:xfrm>
            <a:off x="4513210" y="3351802"/>
            <a:ext cx="2192847" cy="81515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75749" tIns="37874" rIns="75749" bIns="37874">
            <a:spAutoFit/>
          </a:bodyPr>
          <a:lstStyle/>
          <a:p>
            <a:pPr defTabSz="757238" eaLnBrk="0" hangingPunct="0"/>
            <a:r>
              <a:rPr lang="sv-SE" sz="1600" dirty="0" smtClean="0"/>
              <a:t>Möte: </a:t>
            </a:r>
            <a:r>
              <a:rPr lang="sv-SE" sz="1600" b="1" dirty="0" smtClean="0"/>
              <a:t>x augusti </a:t>
            </a:r>
            <a:endParaRPr lang="sv-SE" sz="1600" dirty="0" smtClean="0"/>
          </a:p>
          <a:p>
            <a:pPr defTabSz="757238" eaLnBrk="0" hangingPunct="0"/>
            <a:r>
              <a:rPr lang="sv-SE" sz="1600" dirty="0" smtClean="0"/>
              <a:t>Möte: </a:t>
            </a:r>
            <a:r>
              <a:rPr lang="sv-SE" sz="1600" b="1" dirty="0" smtClean="0"/>
              <a:t>x september </a:t>
            </a:r>
            <a:r>
              <a:rPr lang="sv-SE" sz="1600" dirty="0" smtClean="0"/>
              <a:t>		</a:t>
            </a:r>
            <a:endParaRPr lang="sv-SE" sz="1600" dirty="0"/>
          </a:p>
        </p:txBody>
      </p:sp>
      <p:sp>
        <p:nvSpPr>
          <p:cNvPr id="508938" name="AutoShape 10"/>
          <p:cNvSpPr>
            <a:spLocks noChangeArrowheads="1"/>
          </p:cNvSpPr>
          <p:nvPr/>
        </p:nvSpPr>
        <p:spPr bwMode="auto">
          <a:xfrm>
            <a:off x="2769857" y="1713469"/>
            <a:ext cx="195766" cy="564813"/>
          </a:xfrm>
          <a:prstGeom prst="downArrow">
            <a:avLst>
              <a:gd name="adj1" fmla="val 50000"/>
              <a:gd name="adj2" fmla="val 81102"/>
            </a:avLst>
          </a:prstGeom>
          <a:solidFill>
            <a:srgbClr val="8CA9E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508939" name="AutoShape 11"/>
          <p:cNvSpPr>
            <a:spLocks noChangeArrowheads="1"/>
          </p:cNvSpPr>
          <p:nvPr/>
        </p:nvSpPr>
        <p:spPr bwMode="auto">
          <a:xfrm>
            <a:off x="2748918" y="2949145"/>
            <a:ext cx="227013" cy="547597"/>
          </a:xfrm>
          <a:prstGeom prst="downArrow">
            <a:avLst>
              <a:gd name="adj1" fmla="val 50000"/>
              <a:gd name="adj2" fmla="val 71853"/>
            </a:avLst>
          </a:prstGeom>
          <a:solidFill>
            <a:srgbClr val="8CA9E2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508945" name="Text Box 17"/>
          <p:cNvSpPr txBox="1">
            <a:spLocks noChangeArrowheads="1"/>
          </p:cNvSpPr>
          <p:nvPr/>
        </p:nvSpPr>
        <p:spPr bwMode="auto">
          <a:xfrm>
            <a:off x="307406" y="2224437"/>
            <a:ext cx="1008062" cy="58477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sz="1600" dirty="0"/>
              <a:t>Intern-process</a:t>
            </a:r>
          </a:p>
        </p:txBody>
      </p:sp>
      <p:sp>
        <p:nvSpPr>
          <p:cNvPr id="508946" name="Line 18"/>
          <p:cNvSpPr>
            <a:spLocks noChangeShapeType="1"/>
          </p:cNvSpPr>
          <p:nvPr/>
        </p:nvSpPr>
        <p:spPr bwMode="auto">
          <a:xfrm flipH="1">
            <a:off x="819110" y="1313742"/>
            <a:ext cx="1081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v-SE"/>
          </a:p>
        </p:txBody>
      </p:sp>
      <p:sp>
        <p:nvSpPr>
          <p:cNvPr id="508947" name="Line 19"/>
          <p:cNvSpPr>
            <a:spLocks noChangeShapeType="1"/>
          </p:cNvSpPr>
          <p:nvPr/>
        </p:nvSpPr>
        <p:spPr bwMode="auto">
          <a:xfrm flipH="1">
            <a:off x="810642" y="1321716"/>
            <a:ext cx="2157" cy="90272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sv-SE"/>
          </a:p>
        </p:txBody>
      </p:sp>
      <p:sp>
        <p:nvSpPr>
          <p:cNvPr id="508948" name="Line 20"/>
          <p:cNvSpPr>
            <a:spLocks noChangeShapeType="1"/>
          </p:cNvSpPr>
          <p:nvPr/>
        </p:nvSpPr>
        <p:spPr bwMode="auto">
          <a:xfrm>
            <a:off x="1315468" y="2545112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sv-SE"/>
          </a:p>
        </p:txBody>
      </p:sp>
      <p:sp>
        <p:nvSpPr>
          <p:cNvPr id="508949" name="Line 21"/>
          <p:cNvSpPr>
            <a:spLocks noChangeShapeType="1"/>
          </p:cNvSpPr>
          <p:nvPr/>
        </p:nvSpPr>
        <p:spPr bwMode="auto">
          <a:xfrm>
            <a:off x="810642" y="2872137"/>
            <a:ext cx="4903" cy="87607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v-SE"/>
          </a:p>
        </p:txBody>
      </p:sp>
      <p:sp>
        <p:nvSpPr>
          <p:cNvPr id="508950" name="Line 22"/>
          <p:cNvSpPr>
            <a:spLocks noChangeShapeType="1"/>
          </p:cNvSpPr>
          <p:nvPr/>
        </p:nvSpPr>
        <p:spPr bwMode="auto">
          <a:xfrm>
            <a:off x="802405" y="3740156"/>
            <a:ext cx="1081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sv-SE"/>
          </a:p>
        </p:txBody>
      </p:sp>
      <p:sp>
        <p:nvSpPr>
          <p:cNvPr id="508951" name="AutoShape 23"/>
          <p:cNvSpPr>
            <a:spLocks noChangeArrowheads="1"/>
          </p:cNvSpPr>
          <p:nvPr/>
        </p:nvSpPr>
        <p:spPr bwMode="auto">
          <a:xfrm>
            <a:off x="2749148" y="3912973"/>
            <a:ext cx="227013" cy="596348"/>
          </a:xfrm>
          <a:prstGeom prst="downArrow">
            <a:avLst>
              <a:gd name="adj1" fmla="val 50000"/>
              <a:gd name="adj2" fmla="val 71853"/>
            </a:avLst>
          </a:prstGeom>
          <a:solidFill>
            <a:srgbClr val="8CA9E2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innehåll 11"/>
          <p:cNvSpPr>
            <a:spLocks noGrp="1"/>
          </p:cNvSpPr>
          <p:nvPr>
            <p:ph idx="1"/>
          </p:nvPr>
        </p:nvSpPr>
        <p:spPr>
          <a:xfrm>
            <a:off x="714348" y="1700808"/>
            <a:ext cx="7632000" cy="4248000"/>
          </a:xfrm>
        </p:spPr>
        <p:txBody>
          <a:bodyPr/>
          <a:lstStyle/>
          <a:p>
            <a:r>
              <a:rPr lang="sv-SE" sz="2000" dirty="0" smtClean="0"/>
              <a:t>Personskador registrerade på akutsjukhus (Strada sjukvård)</a:t>
            </a:r>
          </a:p>
          <a:p>
            <a:endParaRPr lang="sv-SE" sz="2000" dirty="0" smtClean="0"/>
          </a:p>
          <a:p>
            <a:r>
              <a:rPr lang="sv-SE" sz="2000" dirty="0" smtClean="0"/>
              <a:t>Totalt 45 682 skadade cyklister 2007-2012 varav</a:t>
            </a:r>
          </a:p>
          <a:p>
            <a:pPr lvl="1"/>
            <a:r>
              <a:rPr lang="sv-SE" sz="1800" dirty="0" smtClean="0"/>
              <a:t>8 692 allvarligt skadade* (AS)</a:t>
            </a:r>
          </a:p>
          <a:p>
            <a:pPr lvl="1"/>
            <a:r>
              <a:rPr lang="sv-SE" sz="1800" dirty="0" smtClean="0"/>
              <a:t>1 131 mycket allvarligt skadade** (MAS)</a:t>
            </a:r>
          </a:p>
          <a:p>
            <a:pPr lvl="1"/>
            <a:endParaRPr lang="sv-SE" sz="1800" dirty="0" smtClean="0"/>
          </a:p>
          <a:p>
            <a:pPr lvl="1"/>
            <a:endParaRPr lang="sv-SE" sz="1800" dirty="0" smtClean="0"/>
          </a:p>
        </p:txBody>
      </p:sp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Urval och material</a:t>
            </a:r>
            <a:endParaRPr lang="sv-SE" dirty="0"/>
          </a:p>
        </p:txBody>
      </p:sp>
      <p:sp>
        <p:nvSpPr>
          <p:cNvPr id="13" name="textruta 12"/>
          <p:cNvSpPr txBox="1"/>
          <p:nvPr/>
        </p:nvSpPr>
        <p:spPr>
          <a:xfrm>
            <a:off x="755576" y="5458872"/>
            <a:ext cx="69127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v-SE" sz="1400" dirty="0" smtClean="0"/>
              <a:t>* Allvarligt skadad innebär en risk för medicinsk invaliditet på 1% eller mer.</a:t>
            </a:r>
          </a:p>
          <a:p>
            <a:pPr>
              <a:lnSpc>
                <a:spcPct val="150000"/>
              </a:lnSpc>
            </a:pPr>
            <a:r>
              <a:rPr lang="sv-SE" sz="1400" dirty="0" smtClean="0"/>
              <a:t>** Mycket allvarligt skadad innebär en risk för medicinsk invaliditet på 10% eller mer. </a:t>
            </a:r>
            <a:endParaRPr lang="sv-SE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1337"/>
            <a:ext cx="7772400" cy="1470025"/>
          </a:xfrm>
        </p:spPr>
        <p:txBody>
          <a:bodyPr/>
          <a:lstStyle/>
          <a:p>
            <a:r>
              <a:rPr lang="sv-SE" dirty="0" smtClean="0"/>
              <a:t>Utvecklingsfaser mc- och mopedstrategiarbetet,</a:t>
            </a:r>
            <a:br>
              <a:rPr lang="sv-SE" dirty="0" smtClean="0"/>
            </a:br>
            <a:r>
              <a:rPr lang="sv-SE" dirty="0" smtClean="0"/>
              <a:t>fyrhjulings- samt cykelsäkerhetsarbetet </a:t>
            </a:r>
            <a:endParaRPr lang="sv-SE" dirty="0"/>
          </a:p>
        </p:txBody>
      </p:sp>
      <p:sp>
        <p:nvSpPr>
          <p:cNvPr id="9" name="textruta 8"/>
          <p:cNvSpPr txBox="1"/>
          <p:nvPr/>
        </p:nvSpPr>
        <p:spPr>
          <a:xfrm>
            <a:off x="1841444" y="2848997"/>
            <a:ext cx="505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smtClean="0">
                <a:solidFill>
                  <a:srgbClr val="FF0000"/>
                </a:solidFill>
              </a:rPr>
              <a:t>1.0</a:t>
            </a:r>
            <a:endParaRPr lang="sv-SE" b="1" dirty="0">
              <a:solidFill>
                <a:srgbClr val="FF0000"/>
              </a:solidFill>
            </a:endParaRPr>
          </a:p>
        </p:txBody>
      </p:sp>
      <p:sp>
        <p:nvSpPr>
          <p:cNvPr id="10" name="textruta 9"/>
          <p:cNvSpPr txBox="1"/>
          <p:nvPr/>
        </p:nvSpPr>
        <p:spPr>
          <a:xfrm rot="10800000" flipV="1">
            <a:off x="5468554" y="3148317"/>
            <a:ext cx="505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smtClean="0">
                <a:solidFill>
                  <a:srgbClr val="FF0000"/>
                </a:solidFill>
              </a:rPr>
              <a:t>2.0</a:t>
            </a:r>
            <a:endParaRPr lang="sv-SE" b="1" dirty="0">
              <a:solidFill>
                <a:srgbClr val="FF0000"/>
              </a:solidFill>
            </a:endParaRPr>
          </a:p>
        </p:txBody>
      </p:sp>
      <p:sp>
        <p:nvSpPr>
          <p:cNvPr id="12" name="textruta 11"/>
          <p:cNvSpPr txBox="1"/>
          <p:nvPr/>
        </p:nvSpPr>
        <p:spPr>
          <a:xfrm>
            <a:off x="937244" y="2248260"/>
            <a:ext cx="2351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 smtClean="0">
                <a:solidFill>
                  <a:srgbClr val="FF0000"/>
                </a:solidFill>
              </a:rPr>
              <a:t>Mc o Mopedstrategi</a:t>
            </a:r>
            <a:endParaRPr lang="sv-SE" b="1" dirty="0">
              <a:solidFill>
                <a:srgbClr val="FF0000"/>
              </a:solidFill>
            </a:endParaRPr>
          </a:p>
        </p:txBody>
      </p:sp>
      <p:cxnSp>
        <p:nvCxnSpPr>
          <p:cNvPr id="14" name="Rak pil 13"/>
          <p:cNvCxnSpPr/>
          <p:nvPr/>
        </p:nvCxnSpPr>
        <p:spPr>
          <a:xfrm rot="16200000" flipV="1">
            <a:off x="-938101" y="3719015"/>
            <a:ext cx="2511188" cy="136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ruta 15"/>
          <p:cNvSpPr txBox="1"/>
          <p:nvPr/>
        </p:nvSpPr>
        <p:spPr>
          <a:xfrm rot="16200000">
            <a:off x="-538131" y="3544370"/>
            <a:ext cx="1412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smtClean="0"/>
              <a:t>Intensitet</a:t>
            </a:r>
            <a:endParaRPr lang="sv-SE" b="1" dirty="0"/>
          </a:p>
        </p:txBody>
      </p:sp>
      <p:sp>
        <p:nvSpPr>
          <p:cNvPr id="20" name="Frihandsfigur 19"/>
          <p:cNvSpPr/>
          <p:nvPr/>
        </p:nvSpPr>
        <p:spPr>
          <a:xfrm>
            <a:off x="5372367" y="2734043"/>
            <a:ext cx="3602064" cy="2371540"/>
          </a:xfrm>
          <a:custGeom>
            <a:avLst/>
            <a:gdLst>
              <a:gd name="connsiteX0" fmla="*/ 0 w 3411941"/>
              <a:gd name="connsiteY0" fmla="*/ 2254155 h 2431576"/>
              <a:gd name="connsiteX1" fmla="*/ 1801505 w 3411941"/>
              <a:gd name="connsiteY1" fmla="*/ 29570 h 2431576"/>
              <a:gd name="connsiteX2" fmla="*/ 3411941 w 3411941"/>
              <a:gd name="connsiteY2" fmla="*/ 2431576 h 2431576"/>
              <a:gd name="connsiteX0" fmla="*/ 0 w 4163379"/>
              <a:gd name="connsiteY0" fmla="*/ 1801482 h 2522111"/>
              <a:gd name="connsiteX1" fmla="*/ 2552943 w 4163379"/>
              <a:gd name="connsiteY1" fmla="*/ 120105 h 2522111"/>
              <a:gd name="connsiteX2" fmla="*/ 4163379 w 4163379"/>
              <a:gd name="connsiteY2" fmla="*/ 2522111 h 2522111"/>
              <a:gd name="connsiteX0" fmla="*/ 0 w 4163379"/>
              <a:gd name="connsiteY0" fmla="*/ 1969309 h 2689938"/>
              <a:gd name="connsiteX1" fmla="*/ 2035815 w 4163379"/>
              <a:gd name="connsiteY1" fmla="*/ 962348 h 2689938"/>
              <a:gd name="connsiteX2" fmla="*/ 2552943 w 4163379"/>
              <a:gd name="connsiteY2" fmla="*/ 287932 h 2689938"/>
              <a:gd name="connsiteX3" fmla="*/ 4163379 w 4163379"/>
              <a:gd name="connsiteY3" fmla="*/ 2689938 h 2689938"/>
              <a:gd name="connsiteX0" fmla="*/ 0 w 4163379"/>
              <a:gd name="connsiteY0" fmla="*/ 2358608 h 3079237"/>
              <a:gd name="connsiteX1" fmla="*/ 2035815 w 4163379"/>
              <a:gd name="connsiteY1" fmla="*/ 1351647 h 3079237"/>
              <a:gd name="connsiteX2" fmla="*/ 3494503 w 4163379"/>
              <a:gd name="connsiteY2" fmla="*/ 287932 h 3079237"/>
              <a:gd name="connsiteX3" fmla="*/ 4163379 w 4163379"/>
              <a:gd name="connsiteY3" fmla="*/ 3079237 h 3079237"/>
              <a:gd name="connsiteX0" fmla="*/ 0 w 4163379"/>
              <a:gd name="connsiteY0" fmla="*/ 2209225 h 2209225"/>
              <a:gd name="connsiteX1" fmla="*/ 2035815 w 4163379"/>
              <a:gd name="connsiteY1" fmla="*/ 1202264 h 2209225"/>
              <a:gd name="connsiteX2" fmla="*/ 3494503 w 4163379"/>
              <a:gd name="connsiteY2" fmla="*/ 138549 h 2209225"/>
              <a:gd name="connsiteX3" fmla="*/ 4163379 w 4163379"/>
              <a:gd name="connsiteY3" fmla="*/ 2033561 h 2209225"/>
              <a:gd name="connsiteX0" fmla="*/ 0 w 4163379"/>
              <a:gd name="connsiteY0" fmla="*/ 2209225 h 2209225"/>
              <a:gd name="connsiteX1" fmla="*/ 1175735 w 4163379"/>
              <a:gd name="connsiteY1" fmla="*/ 1890328 h 2209225"/>
              <a:gd name="connsiteX2" fmla="*/ 2035815 w 4163379"/>
              <a:gd name="connsiteY2" fmla="*/ 1202264 h 2209225"/>
              <a:gd name="connsiteX3" fmla="*/ 3494503 w 4163379"/>
              <a:gd name="connsiteY3" fmla="*/ 138549 h 2209225"/>
              <a:gd name="connsiteX4" fmla="*/ 4163379 w 4163379"/>
              <a:gd name="connsiteY4" fmla="*/ 2033561 h 2209225"/>
              <a:gd name="connsiteX0" fmla="*/ 0 w 4163379"/>
              <a:gd name="connsiteY0" fmla="*/ 2182065 h 2182065"/>
              <a:gd name="connsiteX1" fmla="*/ 1175735 w 4163379"/>
              <a:gd name="connsiteY1" fmla="*/ 1863168 h 2182065"/>
              <a:gd name="connsiteX2" fmla="*/ 2035815 w 4163379"/>
              <a:gd name="connsiteY2" fmla="*/ 1175104 h 2182065"/>
              <a:gd name="connsiteX3" fmla="*/ 3005616 w 4163379"/>
              <a:gd name="connsiteY3" fmla="*/ 138549 h 2182065"/>
              <a:gd name="connsiteX4" fmla="*/ 4163379 w 4163379"/>
              <a:gd name="connsiteY4" fmla="*/ 2006401 h 2182065"/>
              <a:gd name="connsiteX0" fmla="*/ 0 w 4163379"/>
              <a:gd name="connsiteY0" fmla="*/ 2051061 h 2051061"/>
              <a:gd name="connsiteX1" fmla="*/ 1175735 w 4163379"/>
              <a:gd name="connsiteY1" fmla="*/ 1732164 h 2051061"/>
              <a:gd name="connsiteX2" fmla="*/ 2035815 w 4163379"/>
              <a:gd name="connsiteY2" fmla="*/ 1044100 h 2051061"/>
              <a:gd name="connsiteX3" fmla="*/ 3005616 w 4163379"/>
              <a:gd name="connsiteY3" fmla="*/ 7545 h 2051061"/>
              <a:gd name="connsiteX4" fmla="*/ 3276139 w 4163379"/>
              <a:gd name="connsiteY4" fmla="*/ 1089368 h 2051061"/>
              <a:gd name="connsiteX5" fmla="*/ 4163379 w 4163379"/>
              <a:gd name="connsiteY5" fmla="*/ 1875397 h 2051061"/>
              <a:gd name="connsiteX0" fmla="*/ 0 w 4163379"/>
              <a:gd name="connsiteY0" fmla="*/ 1453533 h 1453533"/>
              <a:gd name="connsiteX1" fmla="*/ 1175735 w 4163379"/>
              <a:gd name="connsiteY1" fmla="*/ 1134636 h 1453533"/>
              <a:gd name="connsiteX2" fmla="*/ 2035815 w 4163379"/>
              <a:gd name="connsiteY2" fmla="*/ 446572 h 1453533"/>
              <a:gd name="connsiteX3" fmla="*/ 2589156 w 4163379"/>
              <a:gd name="connsiteY3" fmla="*/ 7545 h 1453533"/>
              <a:gd name="connsiteX4" fmla="*/ 3276139 w 4163379"/>
              <a:gd name="connsiteY4" fmla="*/ 491840 h 1453533"/>
              <a:gd name="connsiteX5" fmla="*/ 4163379 w 4163379"/>
              <a:gd name="connsiteY5" fmla="*/ 1277869 h 1453533"/>
              <a:gd name="connsiteX0" fmla="*/ 0 w 4163379"/>
              <a:gd name="connsiteY0" fmla="*/ 1541049 h 1541049"/>
              <a:gd name="connsiteX1" fmla="*/ 1175735 w 4163379"/>
              <a:gd name="connsiteY1" fmla="*/ 1222152 h 1541049"/>
              <a:gd name="connsiteX2" fmla="*/ 2035815 w 4163379"/>
              <a:gd name="connsiteY2" fmla="*/ 534088 h 1541049"/>
              <a:gd name="connsiteX3" fmla="*/ 2589156 w 4163379"/>
              <a:gd name="connsiteY3" fmla="*/ 95061 h 1541049"/>
              <a:gd name="connsiteX4" fmla="*/ 2950215 w 4163379"/>
              <a:gd name="connsiteY4" fmla="*/ 1104457 h 1541049"/>
              <a:gd name="connsiteX5" fmla="*/ 4163379 w 4163379"/>
              <a:gd name="connsiteY5" fmla="*/ 1365385 h 1541049"/>
              <a:gd name="connsiteX0" fmla="*/ 0 w 4109058"/>
              <a:gd name="connsiteY0" fmla="*/ 1803600 h 1803600"/>
              <a:gd name="connsiteX1" fmla="*/ 1121414 w 4109058"/>
              <a:gd name="connsiteY1" fmla="*/ 1222152 h 1803600"/>
              <a:gd name="connsiteX2" fmla="*/ 1981494 w 4109058"/>
              <a:gd name="connsiteY2" fmla="*/ 534088 h 1803600"/>
              <a:gd name="connsiteX3" fmla="*/ 2534835 w 4109058"/>
              <a:gd name="connsiteY3" fmla="*/ 95061 h 1803600"/>
              <a:gd name="connsiteX4" fmla="*/ 2895894 w 4109058"/>
              <a:gd name="connsiteY4" fmla="*/ 1104457 h 1803600"/>
              <a:gd name="connsiteX5" fmla="*/ 4109058 w 4109058"/>
              <a:gd name="connsiteY5" fmla="*/ 1365385 h 1803600"/>
              <a:gd name="connsiteX0" fmla="*/ 0 w 4109058"/>
              <a:gd name="connsiteY0" fmla="*/ 1796056 h 1796056"/>
              <a:gd name="connsiteX1" fmla="*/ 1121414 w 4109058"/>
              <a:gd name="connsiteY1" fmla="*/ 1214608 h 1796056"/>
              <a:gd name="connsiteX2" fmla="*/ 1981494 w 4109058"/>
              <a:gd name="connsiteY2" fmla="*/ 526544 h 1796056"/>
              <a:gd name="connsiteX3" fmla="*/ 2534835 w 4109058"/>
              <a:gd name="connsiteY3" fmla="*/ 87517 h 1796056"/>
              <a:gd name="connsiteX4" fmla="*/ 3040750 w 4109058"/>
              <a:gd name="connsiteY4" fmla="*/ 1051645 h 1796056"/>
              <a:gd name="connsiteX5" fmla="*/ 4109058 w 4109058"/>
              <a:gd name="connsiteY5" fmla="*/ 1357841 h 1796056"/>
              <a:gd name="connsiteX0" fmla="*/ 0 w 3484369"/>
              <a:gd name="connsiteY0" fmla="*/ 1796056 h 1796056"/>
              <a:gd name="connsiteX1" fmla="*/ 1121414 w 3484369"/>
              <a:gd name="connsiteY1" fmla="*/ 1214608 h 1796056"/>
              <a:gd name="connsiteX2" fmla="*/ 1981494 w 3484369"/>
              <a:gd name="connsiteY2" fmla="*/ 526544 h 1796056"/>
              <a:gd name="connsiteX3" fmla="*/ 2534835 w 3484369"/>
              <a:gd name="connsiteY3" fmla="*/ 87517 h 1796056"/>
              <a:gd name="connsiteX4" fmla="*/ 3040750 w 3484369"/>
              <a:gd name="connsiteY4" fmla="*/ 1051645 h 1796056"/>
              <a:gd name="connsiteX5" fmla="*/ 3484369 w 3484369"/>
              <a:gd name="connsiteY5" fmla="*/ 1203932 h 1796056"/>
              <a:gd name="connsiteX0" fmla="*/ 0 w 3484369"/>
              <a:gd name="connsiteY0" fmla="*/ 1796056 h 1796056"/>
              <a:gd name="connsiteX1" fmla="*/ 1121414 w 3484369"/>
              <a:gd name="connsiteY1" fmla="*/ 1214608 h 1796056"/>
              <a:gd name="connsiteX2" fmla="*/ 1981494 w 3484369"/>
              <a:gd name="connsiteY2" fmla="*/ 526544 h 1796056"/>
              <a:gd name="connsiteX3" fmla="*/ 2534835 w 3484369"/>
              <a:gd name="connsiteY3" fmla="*/ 87517 h 1796056"/>
              <a:gd name="connsiteX4" fmla="*/ 3040750 w 3484369"/>
              <a:gd name="connsiteY4" fmla="*/ 1051645 h 1796056"/>
              <a:gd name="connsiteX5" fmla="*/ 3484369 w 3484369"/>
              <a:gd name="connsiteY5" fmla="*/ 1203932 h 1796056"/>
              <a:gd name="connsiteX0" fmla="*/ 0 w 3493422"/>
              <a:gd name="connsiteY0" fmla="*/ 1796056 h 1796056"/>
              <a:gd name="connsiteX1" fmla="*/ 1121414 w 3493422"/>
              <a:gd name="connsiteY1" fmla="*/ 1214608 h 1796056"/>
              <a:gd name="connsiteX2" fmla="*/ 1981494 w 3493422"/>
              <a:gd name="connsiteY2" fmla="*/ 526544 h 1796056"/>
              <a:gd name="connsiteX3" fmla="*/ 2534835 w 3493422"/>
              <a:gd name="connsiteY3" fmla="*/ 87517 h 1796056"/>
              <a:gd name="connsiteX4" fmla="*/ 3040750 w 3493422"/>
              <a:gd name="connsiteY4" fmla="*/ 1051645 h 1796056"/>
              <a:gd name="connsiteX5" fmla="*/ 3493422 w 3493422"/>
              <a:gd name="connsiteY5" fmla="*/ 1203932 h 1796056"/>
              <a:gd name="connsiteX0" fmla="*/ 0 w 3484369"/>
              <a:gd name="connsiteY0" fmla="*/ 1796056 h 1796056"/>
              <a:gd name="connsiteX1" fmla="*/ 1121414 w 3484369"/>
              <a:gd name="connsiteY1" fmla="*/ 1214608 h 1796056"/>
              <a:gd name="connsiteX2" fmla="*/ 1981494 w 3484369"/>
              <a:gd name="connsiteY2" fmla="*/ 526544 h 1796056"/>
              <a:gd name="connsiteX3" fmla="*/ 2534835 w 3484369"/>
              <a:gd name="connsiteY3" fmla="*/ 87517 h 1796056"/>
              <a:gd name="connsiteX4" fmla="*/ 3040750 w 3484369"/>
              <a:gd name="connsiteY4" fmla="*/ 1051645 h 1796056"/>
              <a:gd name="connsiteX5" fmla="*/ 3484369 w 3484369"/>
              <a:gd name="connsiteY5" fmla="*/ 1203932 h 1796056"/>
              <a:gd name="connsiteX0" fmla="*/ 0 w 3484369"/>
              <a:gd name="connsiteY0" fmla="*/ 1796056 h 1796056"/>
              <a:gd name="connsiteX1" fmla="*/ 1121414 w 3484369"/>
              <a:gd name="connsiteY1" fmla="*/ 1214608 h 1796056"/>
              <a:gd name="connsiteX2" fmla="*/ 1981494 w 3484369"/>
              <a:gd name="connsiteY2" fmla="*/ 526544 h 1796056"/>
              <a:gd name="connsiteX3" fmla="*/ 2534835 w 3484369"/>
              <a:gd name="connsiteY3" fmla="*/ 87517 h 1796056"/>
              <a:gd name="connsiteX4" fmla="*/ 3040750 w 3484369"/>
              <a:gd name="connsiteY4" fmla="*/ 1051645 h 1796056"/>
              <a:gd name="connsiteX5" fmla="*/ 3484369 w 3484369"/>
              <a:gd name="connsiteY5" fmla="*/ 1203932 h 1796056"/>
              <a:gd name="connsiteX0" fmla="*/ 0 w 3602064"/>
              <a:gd name="connsiteY0" fmla="*/ 1796056 h 1796056"/>
              <a:gd name="connsiteX1" fmla="*/ 1121414 w 3602064"/>
              <a:gd name="connsiteY1" fmla="*/ 1214608 h 1796056"/>
              <a:gd name="connsiteX2" fmla="*/ 1981494 w 3602064"/>
              <a:gd name="connsiteY2" fmla="*/ 526544 h 1796056"/>
              <a:gd name="connsiteX3" fmla="*/ 2534835 w 3602064"/>
              <a:gd name="connsiteY3" fmla="*/ 87517 h 1796056"/>
              <a:gd name="connsiteX4" fmla="*/ 3040750 w 3602064"/>
              <a:gd name="connsiteY4" fmla="*/ 1051645 h 1796056"/>
              <a:gd name="connsiteX5" fmla="*/ 3602064 w 3602064"/>
              <a:gd name="connsiteY5" fmla="*/ 1113398 h 1796056"/>
              <a:gd name="connsiteX0" fmla="*/ 0 w 3602064"/>
              <a:gd name="connsiteY0" fmla="*/ 1796056 h 1796056"/>
              <a:gd name="connsiteX1" fmla="*/ 1121414 w 3602064"/>
              <a:gd name="connsiteY1" fmla="*/ 1214608 h 1796056"/>
              <a:gd name="connsiteX2" fmla="*/ 1981494 w 3602064"/>
              <a:gd name="connsiteY2" fmla="*/ 526544 h 1796056"/>
              <a:gd name="connsiteX3" fmla="*/ 2534835 w 3602064"/>
              <a:gd name="connsiteY3" fmla="*/ 87517 h 1796056"/>
              <a:gd name="connsiteX4" fmla="*/ 3040750 w 3602064"/>
              <a:gd name="connsiteY4" fmla="*/ 1051645 h 1796056"/>
              <a:gd name="connsiteX5" fmla="*/ 3602064 w 3602064"/>
              <a:gd name="connsiteY5" fmla="*/ 1113398 h 1796056"/>
              <a:gd name="connsiteX0" fmla="*/ 0 w 3602064"/>
              <a:gd name="connsiteY0" fmla="*/ 1796056 h 1796056"/>
              <a:gd name="connsiteX1" fmla="*/ 1121414 w 3602064"/>
              <a:gd name="connsiteY1" fmla="*/ 1214608 h 1796056"/>
              <a:gd name="connsiteX2" fmla="*/ 1981494 w 3602064"/>
              <a:gd name="connsiteY2" fmla="*/ 526544 h 1796056"/>
              <a:gd name="connsiteX3" fmla="*/ 2534835 w 3602064"/>
              <a:gd name="connsiteY3" fmla="*/ 87517 h 1796056"/>
              <a:gd name="connsiteX4" fmla="*/ 3040750 w 3602064"/>
              <a:gd name="connsiteY4" fmla="*/ 1051645 h 1796056"/>
              <a:gd name="connsiteX5" fmla="*/ 3602064 w 3602064"/>
              <a:gd name="connsiteY5" fmla="*/ 1113398 h 1796056"/>
              <a:gd name="connsiteX0" fmla="*/ 0 w 3602064"/>
              <a:gd name="connsiteY0" fmla="*/ 1796056 h 1796056"/>
              <a:gd name="connsiteX1" fmla="*/ 1121414 w 3602064"/>
              <a:gd name="connsiteY1" fmla="*/ 1214608 h 1796056"/>
              <a:gd name="connsiteX2" fmla="*/ 1981494 w 3602064"/>
              <a:gd name="connsiteY2" fmla="*/ 526544 h 1796056"/>
              <a:gd name="connsiteX3" fmla="*/ 2534835 w 3602064"/>
              <a:gd name="connsiteY3" fmla="*/ 87517 h 1796056"/>
              <a:gd name="connsiteX4" fmla="*/ 3040750 w 3602064"/>
              <a:gd name="connsiteY4" fmla="*/ 1051645 h 1796056"/>
              <a:gd name="connsiteX5" fmla="*/ 3602064 w 3602064"/>
              <a:gd name="connsiteY5" fmla="*/ 1113398 h 1796056"/>
              <a:gd name="connsiteX0" fmla="*/ 0 w 3602064"/>
              <a:gd name="connsiteY0" fmla="*/ 1796056 h 1796056"/>
              <a:gd name="connsiteX1" fmla="*/ 1224050 w 3602064"/>
              <a:gd name="connsiteY1" fmla="*/ 1285272 h 1796056"/>
              <a:gd name="connsiteX2" fmla="*/ 1981494 w 3602064"/>
              <a:gd name="connsiteY2" fmla="*/ 526544 h 1796056"/>
              <a:gd name="connsiteX3" fmla="*/ 2534835 w 3602064"/>
              <a:gd name="connsiteY3" fmla="*/ 87517 h 1796056"/>
              <a:gd name="connsiteX4" fmla="*/ 3040750 w 3602064"/>
              <a:gd name="connsiteY4" fmla="*/ 1051645 h 1796056"/>
              <a:gd name="connsiteX5" fmla="*/ 3602064 w 3602064"/>
              <a:gd name="connsiteY5" fmla="*/ 1113398 h 1796056"/>
              <a:gd name="connsiteX0" fmla="*/ 0 w 3602064"/>
              <a:gd name="connsiteY0" fmla="*/ 1796056 h 1796056"/>
              <a:gd name="connsiteX1" fmla="*/ 1224050 w 3602064"/>
              <a:gd name="connsiteY1" fmla="*/ 1285272 h 1796056"/>
              <a:gd name="connsiteX2" fmla="*/ 1981494 w 3602064"/>
              <a:gd name="connsiteY2" fmla="*/ 526544 h 1796056"/>
              <a:gd name="connsiteX3" fmla="*/ 2534835 w 3602064"/>
              <a:gd name="connsiteY3" fmla="*/ 87517 h 1796056"/>
              <a:gd name="connsiteX4" fmla="*/ 3040750 w 3602064"/>
              <a:gd name="connsiteY4" fmla="*/ 1051645 h 1796056"/>
              <a:gd name="connsiteX5" fmla="*/ 3602064 w 3602064"/>
              <a:gd name="connsiteY5" fmla="*/ 1113398 h 1796056"/>
              <a:gd name="connsiteX0" fmla="*/ 0 w 3602064"/>
              <a:gd name="connsiteY0" fmla="*/ 1796056 h 1796056"/>
              <a:gd name="connsiteX1" fmla="*/ 1224050 w 3602064"/>
              <a:gd name="connsiteY1" fmla="*/ 1285272 h 1796056"/>
              <a:gd name="connsiteX2" fmla="*/ 1981494 w 3602064"/>
              <a:gd name="connsiteY2" fmla="*/ 526544 h 1796056"/>
              <a:gd name="connsiteX3" fmla="*/ 2534835 w 3602064"/>
              <a:gd name="connsiteY3" fmla="*/ 87517 h 1796056"/>
              <a:gd name="connsiteX4" fmla="*/ 3040750 w 3602064"/>
              <a:gd name="connsiteY4" fmla="*/ 1051645 h 1796056"/>
              <a:gd name="connsiteX5" fmla="*/ 3602064 w 3602064"/>
              <a:gd name="connsiteY5" fmla="*/ 1113398 h 1796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02064" h="1796056">
                <a:moveTo>
                  <a:pt x="0" y="1796056"/>
                </a:moveTo>
                <a:cubicBezTo>
                  <a:pt x="88823" y="1745924"/>
                  <a:pt x="893801" y="1496857"/>
                  <a:pt x="1224050" y="1285272"/>
                </a:cubicBezTo>
                <a:cubicBezTo>
                  <a:pt x="1647605" y="1010089"/>
                  <a:pt x="1792577" y="742659"/>
                  <a:pt x="1981494" y="526544"/>
                </a:cubicBezTo>
                <a:cubicBezTo>
                  <a:pt x="2142419" y="282163"/>
                  <a:pt x="2358292" y="0"/>
                  <a:pt x="2534835" y="87517"/>
                </a:cubicBezTo>
                <a:cubicBezTo>
                  <a:pt x="2711378" y="175034"/>
                  <a:pt x="2862879" y="880665"/>
                  <a:pt x="3040750" y="1051645"/>
                </a:cubicBezTo>
                <a:cubicBezTo>
                  <a:pt x="3218622" y="1222625"/>
                  <a:pt x="3395343" y="1252488"/>
                  <a:pt x="3602064" y="1113398"/>
                </a:cubicBezTo>
              </a:path>
            </a:pathLst>
          </a:cu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Frihandsfigur 14"/>
          <p:cNvSpPr/>
          <p:nvPr/>
        </p:nvSpPr>
        <p:spPr>
          <a:xfrm>
            <a:off x="363807" y="2747479"/>
            <a:ext cx="8381842" cy="2626788"/>
          </a:xfrm>
          <a:custGeom>
            <a:avLst/>
            <a:gdLst>
              <a:gd name="connsiteX0" fmla="*/ 0 w 7710985"/>
              <a:gd name="connsiteY0" fmla="*/ 2301922 h 2868305"/>
              <a:gd name="connsiteX1" fmla="*/ 2524835 w 7710985"/>
              <a:gd name="connsiteY1" fmla="*/ 9098 h 2868305"/>
              <a:gd name="connsiteX2" fmla="*/ 3070746 w 7710985"/>
              <a:gd name="connsiteY2" fmla="*/ 2356513 h 2868305"/>
              <a:gd name="connsiteX3" fmla="*/ 5404513 w 7710985"/>
              <a:gd name="connsiteY3" fmla="*/ 2056263 h 2868305"/>
              <a:gd name="connsiteX4" fmla="*/ 6400800 w 7710985"/>
              <a:gd name="connsiteY4" fmla="*/ 90985 h 2868305"/>
              <a:gd name="connsiteX5" fmla="*/ 6946710 w 7710985"/>
              <a:gd name="connsiteY5" fmla="*/ 2492991 h 2868305"/>
              <a:gd name="connsiteX6" fmla="*/ 7710985 w 7710985"/>
              <a:gd name="connsiteY6" fmla="*/ 2342866 h 2868305"/>
              <a:gd name="connsiteX0" fmla="*/ 0 w 8780194"/>
              <a:gd name="connsiteY0" fmla="*/ 2301922 h 2860760"/>
              <a:gd name="connsiteX1" fmla="*/ 2524835 w 8780194"/>
              <a:gd name="connsiteY1" fmla="*/ 9098 h 2860760"/>
              <a:gd name="connsiteX2" fmla="*/ 3070746 w 8780194"/>
              <a:gd name="connsiteY2" fmla="*/ 2356513 h 2860760"/>
              <a:gd name="connsiteX3" fmla="*/ 5404513 w 8780194"/>
              <a:gd name="connsiteY3" fmla="*/ 2056263 h 2860760"/>
              <a:gd name="connsiteX4" fmla="*/ 6400800 w 8780194"/>
              <a:gd name="connsiteY4" fmla="*/ 90985 h 2860760"/>
              <a:gd name="connsiteX5" fmla="*/ 6946710 w 8780194"/>
              <a:gd name="connsiteY5" fmla="*/ 2492991 h 2860760"/>
              <a:gd name="connsiteX6" fmla="*/ 8780194 w 8780194"/>
              <a:gd name="connsiteY6" fmla="*/ 2297598 h 2860760"/>
              <a:gd name="connsiteX0" fmla="*/ 0 w 8780194"/>
              <a:gd name="connsiteY0" fmla="*/ 2283725 h 2842563"/>
              <a:gd name="connsiteX1" fmla="*/ 1782451 w 8780194"/>
              <a:gd name="connsiteY1" fmla="*/ 45222 h 2842563"/>
              <a:gd name="connsiteX2" fmla="*/ 3070746 w 8780194"/>
              <a:gd name="connsiteY2" fmla="*/ 2338316 h 2842563"/>
              <a:gd name="connsiteX3" fmla="*/ 5404513 w 8780194"/>
              <a:gd name="connsiteY3" fmla="*/ 2038066 h 2842563"/>
              <a:gd name="connsiteX4" fmla="*/ 6400800 w 8780194"/>
              <a:gd name="connsiteY4" fmla="*/ 72788 h 2842563"/>
              <a:gd name="connsiteX5" fmla="*/ 6946710 w 8780194"/>
              <a:gd name="connsiteY5" fmla="*/ 2474794 h 2842563"/>
              <a:gd name="connsiteX6" fmla="*/ 8780194 w 8780194"/>
              <a:gd name="connsiteY6" fmla="*/ 2279401 h 2842563"/>
              <a:gd name="connsiteX0" fmla="*/ 0 w 8780194"/>
              <a:gd name="connsiteY0" fmla="*/ 2291269 h 2850107"/>
              <a:gd name="connsiteX1" fmla="*/ 1782451 w 8780194"/>
              <a:gd name="connsiteY1" fmla="*/ 52766 h 2850107"/>
              <a:gd name="connsiteX2" fmla="*/ 3070746 w 8780194"/>
              <a:gd name="connsiteY2" fmla="*/ 2345860 h 2850107"/>
              <a:gd name="connsiteX3" fmla="*/ 4426739 w 8780194"/>
              <a:gd name="connsiteY3" fmla="*/ 2000343 h 2850107"/>
              <a:gd name="connsiteX4" fmla="*/ 6400800 w 8780194"/>
              <a:gd name="connsiteY4" fmla="*/ 80332 h 2850107"/>
              <a:gd name="connsiteX5" fmla="*/ 6946710 w 8780194"/>
              <a:gd name="connsiteY5" fmla="*/ 2482338 h 2850107"/>
              <a:gd name="connsiteX6" fmla="*/ 8780194 w 8780194"/>
              <a:gd name="connsiteY6" fmla="*/ 2286945 h 2850107"/>
              <a:gd name="connsiteX0" fmla="*/ 0 w 8780194"/>
              <a:gd name="connsiteY0" fmla="*/ 2255055 h 2807857"/>
              <a:gd name="connsiteX1" fmla="*/ 1782451 w 8780194"/>
              <a:gd name="connsiteY1" fmla="*/ 16552 h 2807857"/>
              <a:gd name="connsiteX2" fmla="*/ 3070746 w 8780194"/>
              <a:gd name="connsiteY2" fmla="*/ 2309646 h 2807857"/>
              <a:gd name="connsiteX3" fmla="*/ 4426739 w 8780194"/>
              <a:gd name="connsiteY3" fmla="*/ 1964129 h 2807857"/>
              <a:gd name="connsiteX4" fmla="*/ 5730844 w 8780194"/>
              <a:gd name="connsiteY4" fmla="*/ 80332 h 2807857"/>
              <a:gd name="connsiteX5" fmla="*/ 6946710 w 8780194"/>
              <a:gd name="connsiteY5" fmla="*/ 2446124 h 2807857"/>
              <a:gd name="connsiteX6" fmla="*/ 8780194 w 8780194"/>
              <a:gd name="connsiteY6" fmla="*/ 2250731 h 2807857"/>
              <a:gd name="connsiteX0" fmla="*/ 0 w 8780194"/>
              <a:gd name="connsiteY0" fmla="*/ 2247601 h 2673655"/>
              <a:gd name="connsiteX1" fmla="*/ 1782451 w 8780194"/>
              <a:gd name="connsiteY1" fmla="*/ 9098 h 2673655"/>
              <a:gd name="connsiteX2" fmla="*/ 3070746 w 8780194"/>
              <a:gd name="connsiteY2" fmla="*/ 2302192 h 2673655"/>
              <a:gd name="connsiteX3" fmla="*/ 4426739 w 8780194"/>
              <a:gd name="connsiteY3" fmla="*/ 1956675 h 2673655"/>
              <a:gd name="connsiteX4" fmla="*/ 5730844 w 8780194"/>
              <a:gd name="connsiteY4" fmla="*/ 72878 h 2673655"/>
              <a:gd name="connsiteX5" fmla="*/ 6385395 w 8780194"/>
              <a:gd name="connsiteY5" fmla="*/ 2311922 h 2673655"/>
              <a:gd name="connsiteX6" fmla="*/ 8780194 w 8780194"/>
              <a:gd name="connsiteY6" fmla="*/ 2243277 h 2673655"/>
              <a:gd name="connsiteX0" fmla="*/ 0 w 8381842"/>
              <a:gd name="connsiteY0" fmla="*/ 2247601 h 2626788"/>
              <a:gd name="connsiteX1" fmla="*/ 1782451 w 8381842"/>
              <a:gd name="connsiteY1" fmla="*/ 9098 h 2626788"/>
              <a:gd name="connsiteX2" fmla="*/ 3070746 w 8381842"/>
              <a:gd name="connsiteY2" fmla="*/ 2302192 h 2626788"/>
              <a:gd name="connsiteX3" fmla="*/ 4426739 w 8381842"/>
              <a:gd name="connsiteY3" fmla="*/ 1956675 h 2626788"/>
              <a:gd name="connsiteX4" fmla="*/ 5730844 w 8381842"/>
              <a:gd name="connsiteY4" fmla="*/ 72878 h 2626788"/>
              <a:gd name="connsiteX5" fmla="*/ 6385395 w 8381842"/>
              <a:gd name="connsiteY5" fmla="*/ 2311922 h 2626788"/>
              <a:gd name="connsiteX6" fmla="*/ 8381842 w 8381842"/>
              <a:gd name="connsiteY6" fmla="*/ 1872085 h 2626788"/>
              <a:gd name="connsiteX0" fmla="*/ 0 w 8381842"/>
              <a:gd name="connsiteY0" fmla="*/ 2247601 h 2626788"/>
              <a:gd name="connsiteX1" fmla="*/ 1782451 w 8381842"/>
              <a:gd name="connsiteY1" fmla="*/ 9098 h 2626788"/>
              <a:gd name="connsiteX2" fmla="*/ 3070746 w 8381842"/>
              <a:gd name="connsiteY2" fmla="*/ 2302192 h 2626788"/>
              <a:gd name="connsiteX3" fmla="*/ 4426739 w 8381842"/>
              <a:gd name="connsiteY3" fmla="*/ 1956675 h 2626788"/>
              <a:gd name="connsiteX4" fmla="*/ 5395866 w 8381842"/>
              <a:gd name="connsiteY4" fmla="*/ 127199 h 2626788"/>
              <a:gd name="connsiteX5" fmla="*/ 6385395 w 8381842"/>
              <a:gd name="connsiteY5" fmla="*/ 2311922 h 2626788"/>
              <a:gd name="connsiteX6" fmla="*/ 8381842 w 8381842"/>
              <a:gd name="connsiteY6" fmla="*/ 1872085 h 2626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81842" h="2626788">
                <a:moveTo>
                  <a:pt x="0" y="2247601"/>
                </a:moveTo>
                <a:cubicBezTo>
                  <a:pt x="1006522" y="1096640"/>
                  <a:pt x="1270660" y="0"/>
                  <a:pt x="1782451" y="9098"/>
                </a:cubicBezTo>
                <a:cubicBezTo>
                  <a:pt x="2294242" y="18196"/>
                  <a:pt x="2630031" y="1977596"/>
                  <a:pt x="3070746" y="2302192"/>
                </a:cubicBezTo>
                <a:cubicBezTo>
                  <a:pt x="3511461" y="2626788"/>
                  <a:pt x="4039219" y="2319174"/>
                  <a:pt x="4426739" y="1956675"/>
                </a:cubicBezTo>
                <a:cubicBezTo>
                  <a:pt x="4814259" y="1594176"/>
                  <a:pt x="5069423" y="67991"/>
                  <a:pt x="5395866" y="127199"/>
                </a:cubicBezTo>
                <a:cubicBezTo>
                  <a:pt x="5722309" y="186407"/>
                  <a:pt x="5887732" y="2021108"/>
                  <a:pt x="6385395" y="2311922"/>
                </a:cubicBezTo>
                <a:cubicBezTo>
                  <a:pt x="6883058" y="2602736"/>
                  <a:pt x="8108886" y="2134804"/>
                  <a:pt x="8381842" y="1872085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textruta 12"/>
          <p:cNvSpPr txBox="1"/>
          <p:nvPr/>
        </p:nvSpPr>
        <p:spPr>
          <a:xfrm>
            <a:off x="6895878" y="2130136"/>
            <a:ext cx="2121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 smtClean="0">
                <a:solidFill>
                  <a:srgbClr val="0070C0"/>
                </a:solidFill>
              </a:rPr>
              <a:t>Fyrhjulingsarbete</a:t>
            </a:r>
            <a:endParaRPr lang="sv-SE" b="1" dirty="0">
              <a:solidFill>
                <a:srgbClr val="0070C0"/>
              </a:solidFill>
            </a:endParaRPr>
          </a:p>
        </p:txBody>
      </p:sp>
      <p:sp>
        <p:nvSpPr>
          <p:cNvPr id="17" name="Rektangel 16"/>
          <p:cNvSpPr/>
          <p:nvPr/>
        </p:nvSpPr>
        <p:spPr>
          <a:xfrm>
            <a:off x="6915667" y="5301230"/>
            <a:ext cx="761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/>
              <a:t>2013 </a:t>
            </a:r>
            <a:endParaRPr lang="sv-SE" dirty="0"/>
          </a:p>
        </p:txBody>
      </p:sp>
      <p:sp>
        <p:nvSpPr>
          <p:cNvPr id="18" name="Rektangel 17"/>
          <p:cNvSpPr/>
          <p:nvPr/>
        </p:nvSpPr>
        <p:spPr>
          <a:xfrm>
            <a:off x="1699939" y="5288908"/>
            <a:ext cx="761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/>
              <a:t>2010 </a:t>
            </a:r>
            <a:endParaRPr lang="sv-SE" dirty="0"/>
          </a:p>
        </p:txBody>
      </p:sp>
      <p:sp>
        <p:nvSpPr>
          <p:cNvPr id="19" name="Rektangel 18"/>
          <p:cNvSpPr/>
          <p:nvPr/>
        </p:nvSpPr>
        <p:spPr>
          <a:xfrm>
            <a:off x="5220291" y="5296455"/>
            <a:ext cx="761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/>
              <a:t>2012 </a:t>
            </a:r>
            <a:endParaRPr lang="sv-SE" dirty="0"/>
          </a:p>
        </p:txBody>
      </p:sp>
      <p:sp>
        <p:nvSpPr>
          <p:cNvPr id="21" name="Rektangel 20"/>
          <p:cNvSpPr/>
          <p:nvPr/>
        </p:nvSpPr>
        <p:spPr>
          <a:xfrm>
            <a:off x="3408054" y="5294944"/>
            <a:ext cx="744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/>
              <a:t>2011 </a:t>
            </a:r>
            <a:endParaRPr lang="sv-SE" dirty="0"/>
          </a:p>
        </p:txBody>
      </p:sp>
      <p:sp>
        <p:nvSpPr>
          <p:cNvPr id="22" name="Rektangel 21"/>
          <p:cNvSpPr/>
          <p:nvPr/>
        </p:nvSpPr>
        <p:spPr>
          <a:xfrm>
            <a:off x="337367" y="5293435"/>
            <a:ext cx="761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/>
              <a:t>2009 </a:t>
            </a:r>
            <a:endParaRPr lang="sv-SE" dirty="0"/>
          </a:p>
        </p:txBody>
      </p:sp>
      <p:sp>
        <p:nvSpPr>
          <p:cNvPr id="23" name="Höger 22"/>
          <p:cNvSpPr/>
          <p:nvPr/>
        </p:nvSpPr>
        <p:spPr>
          <a:xfrm rot="19419041">
            <a:off x="8682363" y="3930228"/>
            <a:ext cx="415153" cy="2931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4" name="Höger 23"/>
          <p:cNvSpPr/>
          <p:nvPr/>
        </p:nvSpPr>
        <p:spPr>
          <a:xfrm rot="19419041">
            <a:off x="8682364" y="4327417"/>
            <a:ext cx="415153" cy="29314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5" name="textruta 24"/>
          <p:cNvSpPr txBox="1"/>
          <p:nvPr/>
        </p:nvSpPr>
        <p:spPr>
          <a:xfrm>
            <a:off x="8831094" y="352392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?</a:t>
            </a:r>
            <a:endParaRPr lang="sv-SE" dirty="0"/>
          </a:p>
        </p:txBody>
      </p:sp>
      <p:sp>
        <p:nvSpPr>
          <p:cNvPr id="26" name="Frihandsfigur 25"/>
          <p:cNvSpPr/>
          <p:nvPr/>
        </p:nvSpPr>
        <p:spPr>
          <a:xfrm>
            <a:off x="5225559" y="2761212"/>
            <a:ext cx="3602064" cy="2371540"/>
          </a:xfrm>
          <a:custGeom>
            <a:avLst/>
            <a:gdLst>
              <a:gd name="connsiteX0" fmla="*/ 0 w 3411941"/>
              <a:gd name="connsiteY0" fmla="*/ 2254155 h 2431576"/>
              <a:gd name="connsiteX1" fmla="*/ 1801505 w 3411941"/>
              <a:gd name="connsiteY1" fmla="*/ 29570 h 2431576"/>
              <a:gd name="connsiteX2" fmla="*/ 3411941 w 3411941"/>
              <a:gd name="connsiteY2" fmla="*/ 2431576 h 2431576"/>
              <a:gd name="connsiteX0" fmla="*/ 0 w 4163379"/>
              <a:gd name="connsiteY0" fmla="*/ 1801482 h 2522111"/>
              <a:gd name="connsiteX1" fmla="*/ 2552943 w 4163379"/>
              <a:gd name="connsiteY1" fmla="*/ 120105 h 2522111"/>
              <a:gd name="connsiteX2" fmla="*/ 4163379 w 4163379"/>
              <a:gd name="connsiteY2" fmla="*/ 2522111 h 2522111"/>
              <a:gd name="connsiteX0" fmla="*/ 0 w 4163379"/>
              <a:gd name="connsiteY0" fmla="*/ 1969309 h 2689938"/>
              <a:gd name="connsiteX1" fmla="*/ 2035815 w 4163379"/>
              <a:gd name="connsiteY1" fmla="*/ 962348 h 2689938"/>
              <a:gd name="connsiteX2" fmla="*/ 2552943 w 4163379"/>
              <a:gd name="connsiteY2" fmla="*/ 287932 h 2689938"/>
              <a:gd name="connsiteX3" fmla="*/ 4163379 w 4163379"/>
              <a:gd name="connsiteY3" fmla="*/ 2689938 h 2689938"/>
              <a:gd name="connsiteX0" fmla="*/ 0 w 4163379"/>
              <a:gd name="connsiteY0" fmla="*/ 2358608 h 3079237"/>
              <a:gd name="connsiteX1" fmla="*/ 2035815 w 4163379"/>
              <a:gd name="connsiteY1" fmla="*/ 1351647 h 3079237"/>
              <a:gd name="connsiteX2" fmla="*/ 3494503 w 4163379"/>
              <a:gd name="connsiteY2" fmla="*/ 287932 h 3079237"/>
              <a:gd name="connsiteX3" fmla="*/ 4163379 w 4163379"/>
              <a:gd name="connsiteY3" fmla="*/ 3079237 h 3079237"/>
              <a:gd name="connsiteX0" fmla="*/ 0 w 4163379"/>
              <a:gd name="connsiteY0" fmla="*/ 2209225 h 2209225"/>
              <a:gd name="connsiteX1" fmla="*/ 2035815 w 4163379"/>
              <a:gd name="connsiteY1" fmla="*/ 1202264 h 2209225"/>
              <a:gd name="connsiteX2" fmla="*/ 3494503 w 4163379"/>
              <a:gd name="connsiteY2" fmla="*/ 138549 h 2209225"/>
              <a:gd name="connsiteX3" fmla="*/ 4163379 w 4163379"/>
              <a:gd name="connsiteY3" fmla="*/ 2033561 h 2209225"/>
              <a:gd name="connsiteX0" fmla="*/ 0 w 4163379"/>
              <a:gd name="connsiteY0" fmla="*/ 2209225 h 2209225"/>
              <a:gd name="connsiteX1" fmla="*/ 1175735 w 4163379"/>
              <a:gd name="connsiteY1" fmla="*/ 1890328 h 2209225"/>
              <a:gd name="connsiteX2" fmla="*/ 2035815 w 4163379"/>
              <a:gd name="connsiteY2" fmla="*/ 1202264 h 2209225"/>
              <a:gd name="connsiteX3" fmla="*/ 3494503 w 4163379"/>
              <a:gd name="connsiteY3" fmla="*/ 138549 h 2209225"/>
              <a:gd name="connsiteX4" fmla="*/ 4163379 w 4163379"/>
              <a:gd name="connsiteY4" fmla="*/ 2033561 h 2209225"/>
              <a:gd name="connsiteX0" fmla="*/ 0 w 4163379"/>
              <a:gd name="connsiteY0" fmla="*/ 2182065 h 2182065"/>
              <a:gd name="connsiteX1" fmla="*/ 1175735 w 4163379"/>
              <a:gd name="connsiteY1" fmla="*/ 1863168 h 2182065"/>
              <a:gd name="connsiteX2" fmla="*/ 2035815 w 4163379"/>
              <a:gd name="connsiteY2" fmla="*/ 1175104 h 2182065"/>
              <a:gd name="connsiteX3" fmla="*/ 3005616 w 4163379"/>
              <a:gd name="connsiteY3" fmla="*/ 138549 h 2182065"/>
              <a:gd name="connsiteX4" fmla="*/ 4163379 w 4163379"/>
              <a:gd name="connsiteY4" fmla="*/ 2006401 h 2182065"/>
              <a:gd name="connsiteX0" fmla="*/ 0 w 4163379"/>
              <a:gd name="connsiteY0" fmla="*/ 2051061 h 2051061"/>
              <a:gd name="connsiteX1" fmla="*/ 1175735 w 4163379"/>
              <a:gd name="connsiteY1" fmla="*/ 1732164 h 2051061"/>
              <a:gd name="connsiteX2" fmla="*/ 2035815 w 4163379"/>
              <a:gd name="connsiteY2" fmla="*/ 1044100 h 2051061"/>
              <a:gd name="connsiteX3" fmla="*/ 3005616 w 4163379"/>
              <a:gd name="connsiteY3" fmla="*/ 7545 h 2051061"/>
              <a:gd name="connsiteX4" fmla="*/ 3276139 w 4163379"/>
              <a:gd name="connsiteY4" fmla="*/ 1089368 h 2051061"/>
              <a:gd name="connsiteX5" fmla="*/ 4163379 w 4163379"/>
              <a:gd name="connsiteY5" fmla="*/ 1875397 h 2051061"/>
              <a:gd name="connsiteX0" fmla="*/ 0 w 4163379"/>
              <a:gd name="connsiteY0" fmla="*/ 1453533 h 1453533"/>
              <a:gd name="connsiteX1" fmla="*/ 1175735 w 4163379"/>
              <a:gd name="connsiteY1" fmla="*/ 1134636 h 1453533"/>
              <a:gd name="connsiteX2" fmla="*/ 2035815 w 4163379"/>
              <a:gd name="connsiteY2" fmla="*/ 446572 h 1453533"/>
              <a:gd name="connsiteX3" fmla="*/ 2589156 w 4163379"/>
              <a:gd name="connsiteY3" fmla="*/ 7545 h 1453533"/>
              <a:gd name="connsiteX4" fmla="*/ 3276139 w 4163379"/>
              <a:gd name="connsiteY4" fmla="*/ 491840 h 1453533"/>
              <a:gd name="connsiteX5" fmla="*/ 4163379 w 4163379"/>
              <a:gd name="connsiteY5" fmla="*/ 1277869 h 1453533"/>
              <a:gd name="connsiteX0" fmla="*/ 0 w 4163379"/>
              <a:gd name="connsiteY0" fmla="*/ 1541049 h 1541049"/>
              <a:gd name="connsiteX1" fmla="*/ 1175735 w 4163379"/>
              <a:gd name="connsiteY1" fmla="*/ 1222152 h 1541049"/>
              <a:gd name="connsiteX2" fmla="*/ 2035815 w 4163379"/>
              <a:gd name="connsiteY2" fmla="*/ 534088 h 1541049"/>
              <a:gd name="connsiteX3" fmla="*/ 2589156 w 4163379"/>
              <a:gd name="connsiteY3" fmla="*/ 95061 h 1541049"/>
              <a:gd name="connsiteX4" fmla="*/ 2950215 w 4163379"/>
              <a:gd name="connsiteY4" fmla="*/ 1104457 h 1541049"/>
              <a:gd name="connsiteX5" fmla="*/ 4163379 w 4163379"/>
              <a:gd name="connsiteY5" fmla="*/ 1365385 h 1541049"/>
              <a:gd name="connsiteX0" fmla="*/ 0 w 4109058"/>
              <a:gd name="connsiteY0" fmla="*/ 1803600 h 1803600"/>
              <a:gd name="connsiteX1" fmla="*/ 1121414 w 4109058"/>
              <a:gd name="connsiteY1" fmla="*/ 1222152 h 1803600"/>
              <a:gd name="connsiteX2" fmla="*/ 1981494 w 4109058"/>
              <a:gd name="connsiteY2" fmla="*/ 534088 h 1803600"/>
              <a:gd name="connsiteX3" fmla="*/ 2534835 w 4109058"/>
              <a:gd name="connsiteY3" fmla="*/ 95061 h 1803600"/>
              <a:gd name="connsiteX4" fmla="*/ 2895894 w 4109058"/>
              <a:gd name="connsiteY4" fmla="*/ 1104457 h 1803600"/>
              <a:gd name="connsiteX5" fmla="*/ 4109058 w 4109058"/>
              <a:gd name="connsiteY5" fmla="*/ 1365385 h 1803600"/>
              <a:gd name="connsiteX0" fmla="*/ 0 w 4109058"/>
              <a:gd name="connsiteY0" fmla="*/ 1796056 h 1796056"/>
              <a:gd name="connsiteX1" fmla="*/ 1121414 w 4109058"/>
              <a:gd name="connsiteY1" fmla="*/ 1214608 h 1796056"/>
              <a:gd name="connsiteX2" fmla="*/ 1981494 w 4109058"/>
              <a:gd name="connsiteY2" fmla="*/ 526544 h 1796056"/>
              <a:gd name="connsiteX3" fmla="*/ 2534835 w 4109058"/>
              <a:gd name="connsiteY3" fmla="*/ 87517 h 1796056"/>
              <a:gd name="connsiteX4" fmla="*/ 3040750 w 4109058"/>
              <a:gd name="connsiteY4" fmla="*/ 1051645 h 1796056"/>
              <a:gd name="connsiteX5" fmla="*/ 4109058 w 4109058"/>
              <a:gd name="connsiteY5" fmla="*/ 1357841 h 1796056"/>
              <a:gd name="connsiteX0" fmla="*/ 0 w 3484369"/>
              <a:gd name="connsiteY0" fmla="*/ 1796056 h 1796056"/>
              <a:gd name="connsiteX1" fmla="*/ 1121414 w 3484369"/>
              <a:gd name="connsiteY1" fmla="*/ 1214608 h 1796056"/>
              <a:gd name="connsiteX2" fmla="*/ 1981494 w 3484369"/>
              <a:gd name="connsiteY2" fmla="*/ 526544 h 1796056"/>
              <a:gd name="connsiteX3" fmla="*/ 2534835 w 3484369"/>
              <a:gd name="connsiteY3" fmla="*/ 87517 h 1796056"/>
              <a:gd name="connsiteX4" fmla="*/ 3040750 w 3484369"/>
              <a:gd name="connsiteY4" fmla="*/ 1051645 h 1796056"/>
              <a:gd name="connsiteX5" fmla="*/ 3484369 w 3484369"/>
              <a:gd name="connsiteY5" fmla="*/ 1203932 h 1796056"/>
              <a:gd name="connsiteX0" fmla="*/ 0 w 3484369"/>
              <a:gd name="connsiteY0" fmla="*/ 1796056 h 1796056"/>
              <a:gd name="connsiteX1" fmla="*/ 1121414 w 3484369"/>
              <a:gd name="connsiteY1" fmla="*/ 1214608 h 1796056"/>
              <a:gd name="connsiteX2" fmla="*/ 1981494 w 3484369"/>
              <a:gd name="connsiteY2" fmla="*/ 526544 h 1796056"/>
              <a:gd name="connsiteX3" fmla="*/ 2534835 w 3484369"/>
              <a:gd name="connsiteY3" fmla="*/ 87517 h 1796056"/>
              <a:gd name="connsiteX4" fmla="*/ 3040750 w 3484369"/>
              <a:gd name="connsiteY4" fmla="*/ 1051645 h 1796056"/>
              <a:gd name="connsiteX5" fmla="*/ 3484369 w 3484369"/>
              <a:gd name="connsiteY5" fmla="*/ 1203932 h 1796056"/>
              <a:gd name="connsiteX0" fmla="*/ 0 w 3493422"/>
              <a:gd name="connsiteY0" fmla="*/ 1796056 h 1796056"/>
              <a:gd name="connsiteX1" fmla="*/ 1121414 w 3493422"/>
              <a:gd name="connsiteY1" fmla="*/ 1214608 h 1796056"/>
              <a:gd name="connsiteX2" fmla="*/ 1981494 w 3493422"/>
              <a:gd name="connsiteY2" fmla="*/ 526544 h 1796056"/>
              <a:gd name="connsiteX3" fmla="*/ 2534835 w 3493422"/>
              <a:gd name="connsiteY3" fmla="*/ 87517 h 1796056"/>
              <a:gd name="connsiteX4" fmla="*/ 3040750 w 3493422"/>
              <a:gd name="connsiteY4" fmla="*/ 1051645 h 1796056"/>
              <a:gd name="connsiteX5" fmla="*/ 3493422 w 3493422"/>
              <a:gd name="connsiteY5" fmla="*/ 1203932 h 1796056"/>
              <a:gd name="connsiteX0" fmla="*/ 0 w 3484369"/>
              <a:gd name="connsiteY0" fmla="*/ 1796056 h 1796056"/>
              <a:gd name="connsiteX1" fmla="*/ 1121414 w 3484369"/>
              <a:gd name="connsiteY1" fmla="*/ 1214608 h 1796056"/>
              <a:gd name="connsiteX2" fmla="*/ 1981494 w 3484369"/>
              <a:gd name="connsiteY2" fmla="*/ 526544 h 1796056"/>
              <a:gd name="connsiteX3" fmla="*/ 2534835 w 3484369"/>
              <a:gd name="connsiteY3" fmla="*/ 87517 h 1796056"/>
              <a:gd name="connsiteX4" fmla="*/ 3040750 w 3484369"/>
              <a:gd name="connsiteY4" fmla="*/ 1051645 h 1796056"/>
              <a:gd name="connsiteX5" fmla="*/ 3484369 w 3484369"/>
              <a:gd name="connsiteY5" fmla="*/ 1203932 h 1796056"/>
              <a:gd name="connsiteX0" fmla="*/ 0 w 3484369"/>
              <a:gd name="connsiteY0" fmla="*/ 1796056 h 1796056"/>
              <a:gd name="connsiteX1" fmla="*/ 1121414 w 3484369"/>
              <a:gd name="connsiteY1" fmla="*/ 1214608 h 1796056"/>
              <a:gd name="connsiteX2" fmla="*/ 1981494 w 3484369"/>
              <a:gd name="connsiteY2" fmla="*/ 526544 h 1796056"/>
              <a:gd name="connsiteX3" fmla="*/ 2534835 w 3484369"/>
              <a:gd name="connsiteY3" fmla="*/ 87517 h 1796056"/>
              <a:gd name="connsiteX4" fmla="*/ 3040750 w 3484369"/>
              <a:gd name="connsiteY4" fmla="*/ 1051645 h 1796056"/>
              <a:gd name="connsiteX5" fmla="*/ 3484369 w 3484369"/>
              <a:gd name="connsiteY5" fmla="*/ 1203932 h 1796056"/>
              <a:gd name="connsiteX0" fmla="*/ 0 w 3602064"/>
              <a:gd name="connsiteY0" fmla="*/ 1796056 h 1796056"/>
              <a:gd name="connsiteX1" fmla="*/ 1121414 w 3602064"/>
              <a:gd name="connsiteY1" fmla="*/ 1214608 h 1796056"/>
              <a:gd name="connsiteX2" fmla="*/ 1981494 w 3602064"/>
              <a:gd name="connsiteY2" fmla="*/ 526544 h 1796056"/>
              <a:gd name="connsiteX3" fmla="*/ 2534835 w 3602064"/>
              <a:gd name="connsiteY3" fmla="*/ 87517 h 1796056"/>
              <a:gd name="connsiteX4" fmla="*/ 3040750 w 3602064"/>
              <a:gd name="connsiteY4" fmla="*/ 1051645 h 1796056"/>
              <a:gd name="connsiteX5" fmla="*/ 3602064 w 3602064"/>
              <a:gd name="connsiteY5" fmla="*/ 1113398 h 1796056"/>
              <a:gd name="connsiteX0" fmla="*/ 0 w 3602064"/>
              <a:gd name="connsiteY0" fmla="*/ 1796056 h 1796056"/>
              <a:gd name="connsiteX1" fmla="*/ 1121414 w 3602064"/>
              <a:gd name="connsiteY1" fmla="*/ 1214608 h 1796056"/>
              <a:gd name="connsiteX2" fmla="*/ 1981494 w 3602064"/>
              <a:gd name="connsiteY2" fmla="*/ 526544 h 1796056"/>
              <a:gd name="connsiteX3" fmla="*/ 2534835 w 3602064"/>
              <a:gd name="connsiteY3" fmla="*/ 87517 h 1796056"/>
              <a:gd name="connsiteX4" fmla="*/ 3040750 w 3602064"/>
              <a:gd name="connsiteY4" fmla="*/ 1051645 h 1796056"/>
              <a:gd name="connsiteX5" fmla="*/ 3602064 w 3602064"/>
              <a:gd name="connsiteY5" fmla="*/ 1113398 h 1796056"/>
              <a:gd name="connsiteX0" fmla="*/ 0 w 3602064"/>
              <a:gd name="connsiteY0" fmla="*/ 1796056 h 1796056"/>
              <a:gd name="connsiteX1" fmla="*/ 1121414 w 3602064"/>
              <a:gd name="connsiteY1" fmla="*/ 1214608 h 1796056"/>
              <a:gd name="connsiteX2" fmla="*/ 1981494 w 3602064"/>
              <a:gd name="connsiteY2" fmla="*/ 526544 h 1796056"/>
              <a:gd name="connsiteX3" fmla="*/ 2534835 w 3602064"/>
              <a:gd name="connsiteY3" fmla="*/ 87517 h 1796056"/>
              <a:gd name="connsiteX4" fmla="*/ 3040750 w 3602064"/>
              <a:gd name="connsiteY4" fmla="*/ 1051645 h 1796056"/>
              <a:gd name="connsiteX5" fmla="*/ 3602064 w 3602064"/>
              <a:gd name="connsiteY5" fmla="*/ 1113398 h 1796056"/>
              <a:gd name="connsiteX0" fmla="*/ 0 w 3602064"/>
              <a:gd name="connsiteY0" fmla="*/ 1796056 h 1796056"/>
              <a:gd name="connsiteX1" fmla="*/ 1121414 w 3602064"/>
              <a:gd name="connsiteY1" fmla="*/ 1214608 h 1796056"/>
              <a:gd name="connsiteX2" fmla="*/ 1981494 w 3602064"/>
              <a:gd name="connsiteY2" fmla="*/ 526544 h 1796056"/>
              <a:gd name="connsiteX3" fmla="*/ 2534835 w 3602064"/>
              <a:gd name="connsiteY3" fmla="*/ 87517 h 1796056"/>
              <a:gd name="connsiteX4" fmla="*/ 3040750 w 3602064"/>
              <a:gd name="connsiteY4" fmla="*/ 1051645 h 1796056"/>
              <a:gd name="connsiteX5" fmla="*/ 3602064 w 3602064"/>
              <a:gd name="connsiteY5" fmla="*/ 1113398 h 1796056"/>
              <a:gd name="connsiteX0" fmla="*/ 0 w 3602064"/>
              <a:gd name="connsiteY0" fmla="*/ 1796056 h 1796056"/>
              <a:gd name="connsiteX1" fmla="*/ 1224050 w 3602064"/>
              <a:gd name="connsiteY1" fmla="*/ 1285272 h 1796056"/>
              <a:gd name="connsiteX2" fmla="*/ 1981494 w 3602064"/>
              <a:gd name="connsiteY2" fmla="*/ 526544 h 1796056"/>
              <a:gd name="connsiteX3" fmla="*/ 2534835 w 3602064"/>
              <a:gd name="connsiteY3" fmla="*/ 87517 h 1796056"/>
              <a:gd name="connsiteX4" fmla="*/ 3040750 w 3602064"/>
              <a:gd name="connsiteY4" fmla="*/ 1051645 h 1796056"/>
              <a:gd name="connsiteX5" fmla="*/ 3602064 w 3602064"/>
              <a:gd name="connsiteY5" fmla="*/ 1113398 h 1796056"/>
              <a:gd name="connsiteX0" fmla="*/ 0 w 3602064"/>
              <a:gd name="connsiteY0" fmla="*/ 1796056 h 1796056"/>
              <a:gd name="connsiteX1" fmla="*/ 1224050 w 3602064"/>
              <a:gd name="connsiteY1" fmla="*/ 1285272 h 1796056"/>
              <a:gd name="connsiteX2" fmla="*/ 1981494 w 3602064"/>
              <a:gd name="connsiteY2" fmla="*/ 526544 h 1796056"/>
              <a:gd name="connsiteX3" fmla="*/ 2534835 w 3602064"/>
              <a:gd name="connsiteY3" fmla="*/ 87517 h 1796056"/>
              <a:gd name="connsiteX4" fmla="*/ 3040750 w 3602064"/>
              <a:gd name="connsiteY4" fmla="*/ 1051645 h 1796056"/>
              <a:gd name="connsiteX5" fmla="*/ 3602064 w 3602064"/>
              <a:gd name="connsiteY5" fmla="*/ 1113398 h 1796056"/>
              <a:gd name="connsiteX0" fmla="*/ 0 w 3602064"/>
              <a:gd name="connsiteY0" fmla="*/ 1796056 h 1796056"/>
              <a:gd name="connsiteX1" fmla="*/ 1224050 w 3602064"/>
              <a:gd name="connsiteY1" fmla="*/ 1285272 h 1796056"/>
              <a:gd name="connsiteX2" fmla="*/ 1981494 w 3602064"/>
              <a:gd name="connsiteY2" fmla="*/ 526544 h 1796056"/>
              <a:gd name="connsiteX3" fmla="*/ 2534835 w 3602064"/>
              <a:gd name="connsiteY3" fmla="*/ 87517 h 1796056"/>
              <a:gd name="connsiteX4" fmla="*/ 3040750 w 3602064"/>
              <a:gd name="connsiteY4" fmla="*/ 1051645 h 1796056"/>
              <a:gd name="connsiteX5" fmla="*/ 3602064 w 3602064"/>
              <a:gd name="connsiteY5" fmla="*/ 1113398 h 1796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02064" h="1796056">
                <a:moveTo>
                  <a:pt x="0" y="1796056"/>
                </a:moveTo>
                <a:cubicBezTo>
                  <a:pt x="88823" y="1745924"/>
                  <a:pt x="893801" y="1496857"/>
                  <a:pt x="1224050" y="1285272"/>
                </a:cubicBezTo>
                <a:cubicBezTo>
                  <a:pt x="1647605" y="1010089"/>
                  <a:pt x="1792577" y="742659"/>
                  <a:pt x="1981494" y="526544"/>
                </a:cubicBezTo>
                <a:cubicBezTo>
                  <a:pt x="2142419" y="282163"/>
                  <a:pt x="2358292" y="0"/>
                  <a:pt x="2534835" y="87517"/>
                </a:cubicBezTo>
                <a:cubicBezTo>
                  <a:pt x="2711378" y="175034"/>
                  <a:pt x="2862879" y="880665"/>
                  <a:pt x="3040750" y="1051645"/>
                </a:cubicBezTo>
                <a:cubicBezTo>
                  <a:pt x="3218622" y="1222625"/>
                  <a:pt x="3395343" y="1252488"/>
                  <a:pt x="3602064" y="1113398"/>
                </a:cubicBezTo>
              </a:path>
            </a:pathLst>
          </a:cu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textruta 26"/>
          <p:cNvSpPr txBox="1"/>
          <p:nvPr/>
        </p:nvSpPr>
        <p:spPr>
          <a:xfrm>
            <a:off x="6528160" y="2450316"/>
            <a:ext cx="1838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 smtClean="0">
                <a:solidFill>
                  <a:srgbClr val="00B050"/>
                </a:solidFill>
              </a:rPr>
              <a:t>Cyklingsarbete</a:t>
            </a:r>
            <a:endParaRPr lang="sv-SE" b="1" dirty="0">
              <a:solidFill>
                <a:srgbClr val="00B050"/>
              </a:solidFill>
            </a:endParaRPr>
          </a:p>
        </p:txBody>
      </p:sp>
      <p:sp>
        <p:nvSpPr>
          <p:cNvPr id="28" name="Höger 27"/>
          <p:cNvSpPr/>
          <p:nvPr/>
        </p:nvSpPr>
        <p:spPr>
          <a:xfrm rot="19419041">
            <a:off x="8682364" y="4099402"/>
            <a:ext cx="415153" cy="293143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Långsiktigt arbete</a:t>
            </a:r>
            <a:endParaRPr lang="sv-SE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840259" y="1589903"/>
          <a:ext cx="6845644" cy="43990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ATC – Typ av olycka, åren 2007-2012</a:t>
            </a:r>
            <a:endParaRPr lang="sv-SE" dirty="0"/>
          </a:p>
        </p:txBody>
      </p:sp>
      <p:graphicFrame>
        <p:nvGraphicFramePr>
          <p:cNvPr id="5" name="Diagra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90862402"/>
              </p:ext>
            </p:extLst>
          </p:nvPr>
        </p:nvGraphicFramePr>
        <p:xfrm>
          <a:off x="0" y="119675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Diagra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096212082"/>
              </p:ext>
            </p:extLst>
          </p:nvPr>
        </p:nvGraphicFramePr>
        <p:xfrm>
          <a:off x="4140117" y="119592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Diagra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764618359"/>
              </p:ext>
            </p:extLst>
          </p:nvPr>
        </p:nvGraphicFramePr>
        <p:xfrm>
          <a:off x="2699792" y="335699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Ellips 8"/>
          <p:cNvSpPr/>
          <p:nvPr/>
        </p:nvSpPr>
        <p:spPr>
          <a:xfrm>
            <a:off x="5671458" y="2950029"/>
            <a:ext cx="957943" cy="69668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Ellips 9"/>
          <p:cNvSpPr/>
          <p:nvPr/>
        </p:nvSpPr>
        <p:spPr>
          <a:xfrm>
            <a:off x="4898572" y="3951514"/>
            <a:ext cx="1001485" cy="7837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20460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Skadepanorama, fördelning per kroppsdel, skadetyp etc, AIS2+, AIS3+, RPMI1 och RPMI10</a:t>
            </a:r>
            <a:endParaRPr lang="sv-SE" dirty="0"/>
          </a:p>
        </p:txBody>
      </p:sp>
      <p:graphicFrame>
        <p:nvGraphicFramePr>
          <p:cNvPr id="5" name="Diagra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29255483"/>
              </p:ext>
            </p:extLst>
          </p:nvPr>
        </p:nvGraphicFramePr>
        <p:xfrm>
          <a:off x="-396552" y="1268760"/>
          <a:ext cx="4824536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Diagra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53944557"/>
              </p:ext>
            </p:extLst>
          </p:nvPr>
        </p:nvGraphicFramePr>
        <p:xfrm>
          <a:off x="4395327" y="1225217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Diagra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775773653"/>
              </p:ext>
            </p:extLst>
          </p:nvPr>
        </p:nvGraphicFramePr>
        <p:xfrm>
          <a:off x="3635896" y="378904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Vart sker cykelolyckorna? Uppdelat på typ av olycka, </a:t>
            </a:r>
            <a:r>
              <a:rPr lang="sv-SE" dirty="0" smtClean="0"/>
              <a:t>RPMI 1%</a:t>
            </a:r>
            <a:endParaRPr lang="sv-SE" dirty="0"/>
          </a:p>
        </p:txBody>
      </p:sp>
      <p:graphicFrame>
        <p:nvGraphicFramePr>
          <p:cNvPr id="5" name="Diagra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423604101"/>
              </p:ext>
            </p:extLst>
          </p:nvPr>
        </p:nvGraphicFramePr>
        <p:xfrm>
          <a:off x="928057" y="1445433"/>
          <a:ext cx="6912768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6741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Vägförhållande fördelning</a:t>
            </a:r>
            <a:endParaRPr lang="sv-SE" dirty="0"/>
          </a:p>
        </p:txBody>
      </p:sp>
      <p:graphicFrame>
        <p:nvGraphicFramePr>
          <p:cNvPr id="6" name="Diagra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1117387"/>
              </p:ext>
            </p:extLst>
          </p:nvPr>
        </p:nvGraphicFramePr>
        <p:xfrm>
          <a:off x="945636" y="1100466"/>
          <a:ext cx="7416824" cy="51219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Kommun</a:t>
            </a:r>
            <a:endParaRPr lang="sv-SE" dirty="0"/>
          </a:p>
        </p:txBody>
      </p:sp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999952679"/>
              </p:ext>
            </p:extLst>
          </p:nvPr>
        </p:nvGraphicFramePr>
        <p:xfrm>
          <a:off x="216024" y="105273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Diagra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563255356"/>
              </p:ext>
            </p:extLst>
          </p:nvPr>
        </p:nvGraphicFramePr>
        <p:xfrm>
          <a:off x="4572000" y="11663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Diagra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01872361"/>
              </p:ext>
            </p:extLst>
          </p:nvPr>
        </p:nvGraphicFramePr>
        <p:xfrm>
          <a:off x="3995936" y="34290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textruta 6"/>
              <p:cNvSpPr txBox="1"/>
              <p:nvPr/>
            </p:nvSpPr>
            <p:spPr>
              <a:xfrm>
                <a:off x="323528" y="3933056"/>
                <a:ext cx="2448272" cy="120032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sv-SE" dirty="0" smtClean="0"/>
                  <a:t>Stockholm, n</a:t>
                </a:r>
                <a14:m>
                  <m:oMath xmlns:m="http://schemas.openxmlformats.org/officeDocument/2006/math">
                    <m:r>
                      <a:rPr lang="sv-SE" i="1" dirty="0" smtClean="0">
                        <a:latin typeface="Cambria Math"/>
                        <a:ea typeface="Cambria Math"/>
                      </a:rPr>
                      <m:t>≈</m:t>
                    </m:r>
                  </m:oMath>
                </a14:m>
                <a:r>
                  <a:rPr lang="sv-SE" dirty="0" smtClean="0"/>
                  <a:t> 2 500</a:t>
                </a:r>
              </a:p>
              <a:p>
                <a:pPr algn="l"/>
                <a:r>
                  <a:rPr lang="sv-SE" dirty="0" smtClean="0"/>
                  <a:t>Göteborg, </a:t>
                </a:r>
                <a:r>
                  <a:rPr lang="sv-SE" dirty="0"/>
                  <a:t>n</a:t>
                </a:r>
                <a14:m>
                  <m:oMath xmlns:m="http://schemas.openxmlformats.org/officeDocument/2006/math">
                    <m:r>
                      <a:rPr lang="sv-SE" i="1" dirty="0">
                        <a:latin typeface="Cambria Math"/>
                        <a:ea typeface="Cambria Math"/>
                      </a:rPr>
                      <m:t>≈</m:t>
                    </m:r>
                  </m:oMath>
                </a14:m>
                <a:r>
                  <a:rPr lang="sv-SE" dirty="0" smtClean="0"/>
                  <a:t> 1 900</a:t>
                </a:r>
              </a:p>
              <a:p>
                <a:pPr algn="l"/>
                <a:r>
                  <a:rPr lang="sv-SE" dirty="0" smtClean="0"/>
                  <a:t>Malmö, </a:t>
                </a:r>
                <a:r>
                  <a:rPr lang="sv-SE" dirty="0"/>
                  <a:t>n</a:t>
                </a:r>
                <a14:m>
                  <m:oMath xmlns:m="http://schemas.openxmlformats.org/officeDocument/2006/math">
                    <m:r>
                      <a:rPr lang="sv-SE" i="1" dirty="0">
                        <a:latin typeface="Cambria Math"/>
                        <a:ea typeface="Cambria Math"/>
                      </a:rPr>
                      <m:t>≈</m:t>
                    </m:r>
                  </m:oMath>
                </a14:m>
                <a:r>
                  <a:rPr lang="sv-SE" dirty="0" smtClean="0"/>
                  <a:t> 3 100</a:t>
                </a:r>
              </a:p>
              <a:p>
                <a:pPr algn="l"/>
                <a:r>
                  <a:rPr lang="sv-SE" dirty="0" smtClean="0"/>
                  <a:t>Umeå, </a:t>
                </a:r>
                <a:r>
                  <a:rPr lang="sv-SE" dirty="0"/>
                  <a:t>n</a:t>
                </a:r>
                <a14:m>
                  <m:oMath xmlns:m="http://schemas.openxmlformats.org/officeDocument/2006/math">
                    <m:r>
                      <a:rPr lang="sv-SE" i="1" dirty="0">
                        <a:latin typeface="Cambria Math"/>
                        <a:ea typeface="Cambria Math"/>
                      </a:rPr>
                      <m:t>≈</m:t>
                    </m:r>
                  </m:oMath>
                </a14:m>
                <a:r>
                  <a:rPr lang="sv-SE" dirty="0" smtClean="0"/>
                  <a:t> 2 600</a:t>
                </a:r>
                <a:endParaRPr lang="sv-SE" dirty="0"/>
              </a:p>
            </p:txBody>
          </p:sp>
        </mc:Choice>
        <mc:Fallback>
          <p:sp>
            <p:nvSpPr>
              <p:cNvPr id="7" name="textruta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3933056"/>
                <a:ext cx="2448272" cy="1200329"/>
              </a:xfrm>
              <a:prstGeom prst="rect">
                <a:avLst/>
              </a:prstGeom>
              <a:blipFill rotWithShape="1">
                <a:blip r:embed="rId6" cstate="print"/>
                <a:stretch>
                  <a:fillRect l="-1733" t="-2010" b="-6533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Rak pil 8"/>
          <p:cNvCxnSpPr/>
          <p:nvPr/>
        </p:nvCxnSpPr>
        <p:spPr bwMode="auto">
          <a:xfrm flipV="1">
            <a:off x="457200" y="3429000"/>
            <a:ext cx="154360" cy="5040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Ålder</a:t>
            </a:r>
            <a:endParaRPr lang="sv-SE" dirty="0"/>
          </a:p>
        </p:txBody>
      </p:sp>
      <p:graphicFrame>
        <p:nvGraphicFramePr>
          <p:cNvPr id="5" name="Diagra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405640095"/>
              </p:ext>
            </p:extLst>
          </p:nvPr>
        </p:nvGraphicFramePr>
        <p:xfrm>
          <a:off x="484584" y="980728"/>
          <a:ext cx="760476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Diagra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976213547"/>
              </p:ext>
            </p:extLst>
          </p:nvPr>
        </p:nvGraphicFramePr>
        <p:xfrm>
          <a:off x="457200" y="3593909"/>
          <a:ext cx="760476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837186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Platshållare för innehåll 11"/>
          <p:cNvGraphicFramePr>
            <a:graphicFrameLocks noGrp="1"/>
          </p:cNvGraphicFramePr>
          <p:nvPr>
            <p:ph idx="1"/>
          </p:nvPr>
        </p:nvGraphicFramePr>
        <p:xfrm>
          <a:off x="323528" y="1988840"/>
          <a:ext cx="8496944" cy="250143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68352"/>
                <a:gridCol w="2223940"/>
                <a:gridCol w="1388924"/>
                <a:gridCol w="1715728"/>
              </a:tblGrid>
              <a:tr h="468052">
                <a:tc>
                  <a:txBody>
                    <a:bodyPr/>
                    <a:lstStyle/>
                    <a:p>
                      <a:pPr algn="l" fontAlgn="ctr"/>
                      <a:r>
                        <a:rPr lang="sv-SE" sz="1600" u="none" strike="noStrike" dirty="0"/>
                        <a:t>Åtgärder</a:t>
                      </a:r>
                      <a:endParaRPr lang="sv-SE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u="none" strike="noStrik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Potential AS</a:t>
                      </a:r>
                      <a:endParaRPr lang="sv-SE" sz="1600" b="1" u="none" strike="noStrike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u="none" strike="noStrik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Kommentar</a:t>
                      </a:r>
                      <a:endParaRPr lang="sv-SE" sz="1600" b="1" u="none" strike="noStrike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u="none" strike="noStrike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Säkerhet i bedömning</a:t>
                      </a:r>
                    </a:p>
                  </a:txBody>
                  <a:tcPr anchor="ctr"/>
                </a:tc>
              </a:tr>
              <a:tr h="468052"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u="none" strike="noStrike" dirty="0"/>
                        <a:t>Inga gropar/ojämnheter eller sprickor i asfalten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r>
                        <a:rPr lang="sv-SE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 på AS och MAS</a:t>
                      </a:r>
                      <a:endParaRPr lang="sv-SE" sz="14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sv-SE" sz="14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Säker</a:t>
                      </a:r>
                    </a:p>
                  </a:txBody>
                  <a:tcPr anchor="ctr"/>
                </a:tc>
              </a:tr>
              <a:tr h="468052"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u="none" strike="noStrike" dirty="0"/>
                        <a:t>Inget lösgrus på asfalten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lang="sv-SE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 på AS och 12%</a:t>
                      </a:r>
                      <a:r>
                        <a:rPr lang="sv-SE" sz="140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på MAS</a:t>
                      </a:r>
                      <a:endParaRPr lang="sv-SE" sz="14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Säker</a:t>
                      </a:r>
                    </a:p>
                  </a:txBody>
                  <a:tcPr anchor="ctr"/>
                </a:tc>
              </a:tr>
              <a:tr h="468052"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u="none" strike="noStrike" dirty="0"/>
                        <a:t>Inga löv på asfalten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sv-SE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 på AS och MAS</a:t>
                      </a:r>
                      <a:endParaRPr lang="sv-SE" sz="14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Säker</a:t>
                      </a:r>
                    </a:p>
                  </a:txBody>
                  <a:tcPr anchor="ctr"/>
                </a:tc>
              </a:tr>
              <a:tr h="468052"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u="none" strike="noStrike" dirty="0"/>
                        <a:t>Halkbekämpning </a:t>
                      </a:r>
                      <a:r>
                        <a:rPr lang="sv-SE" sz="1400" u="none" strike="noStrike" dirty="0" smtClean="0"/>
                        <a:t>vinter</a:t>
                      </a:r>
                      <a:endParaRPr lang="sv-SE" sz="14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r>
                        <a:rPr lang="sv-SE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 på AS</a:t>
                      </a:r>
                      <a:r>
                        <a:rPr lang="sv-SE" sz="140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och 13% på MAS</a:t>
                      </a:r>
                      <a:endParaRPr lang="sv-SE" sz="14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Säker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Bra underhållsstandard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4A04CD5F63DF2478F29887B556F9DC1" ma:contentTypeVersion="0" ma:contentTypeDescription="Skapa ett nytt dokument." ma:contentTypeScope="" ma:versionID="249dbfac3bf8cbac2d595a8da4009d4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988ddc45a2a1ba233d786d3fa5db79e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39986BC-A073-457E-B974-83652B6EDE40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ED0322D-EFC5-4AAE-8936-7390944E804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704A4B-88F1-43E2-92C5-653BCA71A2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</Template>
  <TotalTime>7372</TotalTime>
  <Words>1422</Words>
  <Application>Microsoft Office PowerPoint</Application>
  <PresentationFormat>Bildspel på skärmen (4:3)</PresentationFormat>
  <Paragraphs>357</Paragraphs>
  <Slides>21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Bildrubriker</vt:lpstr>
      </vt:variant>
      <vt:variant>
        <vt:i4>21</vt:i4>
      </vt:variant>
    </vt:vector>
  </HeadingPairs>
  <TitlesOfParts>
    <vt:vector size="23" baseType="lpstr">
      <vt:lpstr>Anpassad formgivning</vt:lpstr>
      <vt:lpstr>1_Anpassad formgivning</vt:lpstr>
      <vt:lpstr>Läget i cykelsäkerhetsarbetet</vt:lpstr>
      <vt:lpstr>Urval och material</vt:lpstr>
      <vt:lpstr>ATC – Typ av olycka, åren 2007-2012</vt:lpstr>
      <vt:lpstr>Skadepanorama, fördelning per kroppsdel, skadetyp etc, AIS2+, AIS3+, RPMI1 och RPMI10</vt:lpstr>
      <vt:lpstr>Vart sker cykelolyckorna? Uppdelat på typ av olycka, RPMI 1%</vt:lpstr>
      <vt:lpstr>Vägförhållande fördelning</vt:lpstr>
      <vt:lpstr>Kommun</vt:lpstr>
      <vt:lpstr>Ålder</vt:lpstr>
      <vt:lpstr>Bra underhållsstandard</vt:lpstr>
      <vt:lpstr>Säker cykelinfrastruktur 1 (2)</vt:lpstr>
      <vt:lpstr>Säker cykelinfrastruktur 2 (2)</vt:lpstr>
      <vt:lpstr>Säker cykel 1 (2)</vt:lpstr>
      <vt:lpstr>Säker cykel 2 (2)</vt:lpstr>
      <vt:lpstr>Säker användning</vt:lpstr>
      <vt:lpstr>Utrustning på motorfordon</vt:lpstr>
      <vt:lpstr>Sammanfattning</vt:lpstr>
      <vt:lpstr>Funderingar</vt:lpstr>
      <vt:lpstr>Dagordning vid arbetsgruppen första möte 25 april</vt:lpstr>
      <vt:lpstr>Upplägg för framtagandet av gemensam strategi</vt:lpstr>
      <vt:lpstr>Utvecklingsfaser mc- och mopedstrategiarbetet, fyrhjulings- samt cykelsäkerhetsarbetet </vt:lpstr>
      <vt:lpstr>Långsiktigt arbete</vt:lpstr>
    </vt:vector>
  </TitlesOfParts>
  <Company>Vägverket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Malmborg_K</dc:creator>
  <cp:lastModifiedBy>Pettersson_H</cp:lastModifiedBy>
  <cp:revision>620</cp:revision>
  <dcterms:created xsi:type="dcterms:W3CDTF">2010-03-26T08:06:45Z</dcterms:created>
  <dcterms:modified xsi:type="dcterms:W3CDTF">2013-04-24T06:40:19Z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0x01010064A04CD5F63DF2478F29887B556F9DC1</vt:lpwstr>
  </property>
</Properties>
</file>