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4"/>
  </p:sldMasterIdLst>
  <p:notesMasterIdLst>
    <p:notesMasterId r:id="rId36"/>
  </p:notesMasterIdLst>
  <p:handoutMasterIdLst>
    <p:handoutMasterId r:id="rId37"/>
  </p:handoutMasterIdLst>
  <p:sldIdLst>
    <p:sldId id="434" r:id="rId5"/>
    <p:sldId id="402" r:id="rId6"/>
    <p:sldId id="403" r:id="rId7"/>
    <p:sldId id="404" r:id="rId8"/>
    <p:sldId id="405" r:id="rId9"/>
    <p:sldId id="406" r:id="rId10"/>
    <p:sldId id="425" r:id="rId11"/>
    <p:sldId id="418" r:id="rId12"/>
    <p:sldId id="435" r:id="rId13"/>
    <p:sldId id="413" r:id="rId14"/>
    <p:sldId id="426" r:id="rId15"/>
    <p:sldId id="427" r:id="rId16"/>
    <p:sldId id="412" r:id="rId17"/>
    <p:sldId id="428" r:id="rId18"/>
    <p:sldId id="429" r:id="rId19"/>
    <p:sldId id="410" r:id="rId20"/>
    <p:sldId id="420" r:id="rId21"/>
    <p:sldId id="419" r:id="rId22"/>
    <p:sldId id="411" r:id="rId23"/>
    <p:sldId id="430" r:id="rId24"/>
    <p:sldId id="409" r:id="rId25"/>
    <p:sldId id="421" r:id="rId26"/>
    <p:sldId id="432" r:id="rId27"/>
    <p:sldId id="431" r:id="rId28"/>
    <p:sldId id="433" r:id="rId29"/>
    <p:sldId id="407" r:id="rId30"/>
    <p:sldId id="417" r:id="rId31"/>
    <p:sldId id="414" r:id="rId32"/>
    <p:sldId id="415" r:id="rId33"/>
    <p:sldId id="416" r:id="rId34"/>
    <p:sldId id="436" r:id="rId35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30" autoAdjust="0"/>
    <p:restoredTop sz="91384" autoAdjust="0"/>
  </p:normalViewPr>
  <p:slideViewPr>
    <p:cSldViewPr snapToGrid="0">
      <p:cViewPr>
        <p:scale>
          <a:sx n="70" d="100"/>
          <a:sy n="70" d="100"/>
        </p:scale>
        <p:origin x="-1350" y="-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ylva.berg\AppData\Local\Microsoft\Windows\Temporary%20Internet%20Files\Content.Outlook\27UXDQGB\130404%20Omkomna%20o%20allv%20skadade%201996-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>
        <c:manualLayout>
          <c:layoutTarget val="inner"/>
          <c:xMode val="edge"/>
          <c:yMode val="edge"/>
          <c:x val="6.9376005418677514E-2"/>
          <c:y val="7.1878112796875865E-2"/>
          <c:w val="0.82453506361558804"/>
          <c:h val="0.68079918059023148"/>
        </c:manualLayout>
      </c:layout>
      <c:barChart>
        <c:barDir val="col"/>
        <c:grouping val="clustered"/>
        <c:ser>
          <c:idx val="0"/>
          <c:order val="0"/>
          <c:tx>
            <c:strRef>
              <c:f>'EU-27 per 100 000 inv'!$B$1</c:f>
              <c:strCache>
                <c:ptCount val="1"/>
                <c:pt idx="0">
                  <c:v>2010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strRef>
              <c:f>'EU-27 per 100 000 inv'!$A$2:$A$28</c:f>
              <c:strCache>
                <c:ptCount val="27"/>
                <c:pt idx="0">
                  <c:v>Litauen</c:v>
                </c:pt>
                <c:pt idx="1">
                  <c:v>Rumänien</c:v>
                </c:pt>
                <c:pt idx="2">
                  <c:v>Polen</c:v>
                </c:pt>
                <c:pt idx="3">
                  <c:v>Grekland </c:v>
                </c:pt>
                <c:pt idx="4">
                  <c:v>Lettland</c:v>
                </c:pt>
                <c:pt idx="5">
                  <c:v>Bulgarien</c:v>
                </c:pt>
                <c:pt idx="6">
                  <c:v>Belgien</c:v>
                </c:pt>
                <c:pt idx="7">
                  <c:v>Portugal </c:v>
                </c:pt>
                <c:pt idx="8">
                  <c:v>Tjeckien</c:v>
                </c:pt>
                <c:pt idx="9">
                  <c:v>Estland</c:v>
                </c:pt>
                <c:pt idx="10">
                  <c:v>Luxemburg</c:v>
                </c:pt>
                <c:pt idx="11">
                  <c:v>Österrike</c:v>
                </c:pt>
                <c:pt idx="12">
                  <c:v>Italien</c:v>
                </c:pt>
                <c:pt idx="13">
                  <c:v>Ungern</c:v>
                </c:pt>
                <c:pt idx="14">
                  <c:v>Cypern</c:v>
                </c:pt>
                <c:pt idx="15">
                  <c:v>Slovenien</c:v>
                </c:pt>
                <c:pt idx="16">
                  <c:v>Frankrike</c:v>
                </c:pt>
                <c:pt idx="17">
                  <c:v>Slovakien</c:v>
                </c:pt>
                <c:pt idx="18">
                  <c:v>Spanien</c:v>
                </c:pt>
                <c:pt idx="19">
                  <c:v>Finland</c:v>
                </c:pt>
                <c:pt idx="20">
                  <c:v>Tyskland</c:v>
                </c:pt>
                <c:pt idx="21">
                  <c:v>Irland</c:v>
                </c:pt>
                <c:pt idx="22">
                  <c:v>Danmark</c:v>
                </c:pt>
                <c:pt idx="23">
                  <c:v>Nederländerna</c:v>
                </c:pt>
                <c:pt idx="24">
                  <c:v>Sverige</c:v>
                </c:pt>
                <c:pt idx="25">
                  <c:v>Storbritannien</c:v>
                </c:pt>
                <c:pt idx="26">
                  <c:v>Malta</c:v>
                </c:pt>
              </c:strCache>
            </c:strRef>
          </c:cat>
          <c:val>
            <c:numRef>
              <c:f>'EU-27 per 100 000 inv'!$B$2:$B$28</c:f>
              <c:numCache>
                <c:formatCode>0.0</c:formatCode>
                <c:ptCount val="27"/>
                <c:pt idx="0">
                  <c:v>9</c:v>
                </c:pt>
                <c:pt idx="1">
                  <c:v>11.1</c:v>
                </c:pt>
                <c:pt idx="2">
                  <c:v>10.200000000000001</c:v>
                </c:pt>
                <c:pt idx="3">
                  <c:v>11.1</c:v>
                </c:pt>
                <c:pt idx="4">
                  <c:v>9.7000000000000011</c:v>
                </c:pt>
                <c:pt idx="5">
                  <c:v>10.3</c:v>
                </c:pt>
                <c:pt idx="6">
                  <c:v>7.5</c:v>
                </c:pt>
                <c:pt idx="7">
                  <c:v>7.9</c:v>
                </c:pt>
                <c:pt idx="8">
                  <c:v>7.6</c:v>
                </c:pt>
                <c:pt idx="9">
                  <c:v>5.8</c:v>
                </c:pt>
                <c:pt idx="10">
                  <c:v>6.4</c:v>
                </c:pt>
                <c:pt idx="11">
                  <c:v>6.6</c:v>
                </c:pt>
                <c:pt idx="12">
                  <c:v>6.8</c:v>
                </c:pt>
                <c:pt idx="13">
                  <c:v>7.4</c:v>
                </c:pt>
                <c:pt idx="14">
                  <c:v>7.5</c:v>
                </c:pt>
                <c:pt idx="15">
                  <c:v>6.7</c:v>
                </c:pt>
                <c:pt idx="16" formatCode="General">
                  <c:v>6.2</c:v>
                </c:pt>
                <c:pt idx="17">
                  <c:v>6.8</c:v>
                </c:pt>
                <c:pt idx="18">
                  <c:v>5.4</c:v>
                </c:pt>
                <c:pt idx="19">
                  <c:v>5.0999999999999996</c:v>
                </c:pt>
                <c:pt idx="20">
                  <c:v>4.5</c:v>
                </c:pt>
                <c:pt idx="21">
                  <c:v>4.7</c:v>
                </c:pt>
                <c:pt idx="22">
                  <c:v>4.5999999999999996</c:v>
                </c:pt>
                <c:pt idx="23">
                  <c:v>3.2</c:v>
                </c:pt>
                <c:pt idx="24">
                  <c:v>2.8</c:v>
                </c:pt>
                <c:pt idx="25">
                  <c:v>3.1</c:v>
                </c:pt>
                <c:pt idx="26">
                  <c:v>3.6</c:v>
                </c:pt>
              </c:numCache>
            </c:numRef>
          </c:val>
        </c:ser>
        <c:ser>
          <c:idx val="1"/>
          <c:order val="1"/>
          <c:tx>
            <c:strRef>
              <c:f>'EU-27 per 100 000 inv'!$C$1</c:f>
              <c:strCache>
                <c:ptCount val="1"/>
                <c:pt idx="0">
                  <c:v>2012</c:v>
                </c:pt>
              </c:strCache>
            </c:strRef>
          </c:tx>
          <c:val>
            <c:numRef>
              <c:f>'EU-27 per 100 000 inv'!$C$2:$C$28</c:f>
              <c:numCache>
                <c:formatCode>General</c:formatCode>
                <c:ptCount val="27"/>
                <c:pt idx="0">
                  <c:v>10</c:v>
                </c:pt>
                <c:pt idx="1">
                  <c:v>9.6</c:v>
                </c:pt>
                <c:pt idx="2">
                  <c:v>9.3000000000000007</c:v>
                </c:pt>
                <c:pt idx="3">
                  <c:v>9.2000000000000011</c:v>
                </c:pt>
                <c:pt idx="4">
                  <c:v>8.6</c:v>
                </c:pt>
                <c:pt idx="5">
                  <c:v>8.2000000000000011</c:v>
                </c:pt>
                <c:pt idx="6">
                  <c:v>7.3</c:v>
                </c:pt>
                <c:pt idx="7">
                  <c:v>7.1</c:v>
                </c:pt>
                <c:pt idx="8">
                  <c:v>7.1</c:v>
                </c:pt>
                <c:pt idx="9">
                  <c:v>6.5</c:v>
                </c:pt>
                <c:pt idx="10">
                  <c:v>6.5</c:v>
                </c:pt>
                <c:pt idx="11">
                  <c:v>6.4</c:v>
                </c:pt>
                <c:pt idx="12">
                  <c:v>6.2</c:v>
                </c:pt>
                <c:pt idx="13" formatCode="0.0">
                  <c:v>6</c:v>
                </c:pt>
                <c:pt idx="14">
                  <c:v>5.9</c:v>
                </c:pt>
                <c:pt idx="15">
                  <c:v>5.9</c:v>
                </c:pt>
                <c:pt idx="16">
                  <c:v>5.6</c:v>
                </c:pt>
                <c:pt idx="17">
                  <c:v>5.5</c:v>
                </c:pt>
                <c:pt idx="18">
                  <c:v>5.0999999999999996</c:v>
                </c:pt>
                <c:pt idx="19">
                  <c:v>4.8</c:v>
                </c:pt>
                <c:pt idx="20">
                  <c:v>4.4000000000000004</c:v>
                </c:pt>
                <c:pt idx="21">
                  <c:v>3.6</c:v>
                </c:pt>
                <c:pt idx="22">
                  <c:v>3.2</c:v>
                </c:pt>
                <c:pt idx="23">
                  <c:v>3.2</c:v>
                </c:pt>
                <c:pt idx="24">
                  <c:v>3.1</c:v>
                </c:pt>
                <c:pt idx="25">
                  <c:v>2.8</c:v>
                </c:pt>
                <c:pt idx="26">
                  <c:v>2.6</c:v>
                </c:pt>
              </c:numCache>
            </c:numRef>
          </c:val>
        </c:ser>
        <c:gapWidth val="80"/>
        <c:overlap val="50"/>
        <c:axId val="72927104"/>
        <c:axId val="72917760"/>
      </c:barChart>
      <c:catAx>
        <c:axId val="72927104"/>
        <c:scaling>
          <c:orientation val="minMax"/>
        </c:scaling>
        <c:axPos val="b"/>
        <c:tickLblPos val="nextTo"/>
        <c:txPr>
          <a:bodyPr rot="-3120000"/>
          <a:lstStyle/>
          <a:p>
            <a:pPr>
              <a:defRPr/>
            </a:pPr>
            <a:endParaRPr lang="sv-SE"/>
          </a:p>
        </c:txPr>
        <c:crossAx val="72917760"/>
        <c:crosses val="autoZero"/>
        <c:auto val="1"/>
        <c:lblAlgn val="ctr"/>
        <c:lblOffset val="100"/>
      </c:catAx>
      <c:valAx>
        <c:axId val="72917760"/>
        <c:scaling>
          <c:orientation val="minMax"/>
        </c:scaling>
        <c:axPos val="l"/>
        <c:majorGridlines/>
        <c:numFmt formatCode="0" sourceLinked="0"/>
        <c:tickLblPos val="nextTo"/>
        <c:crossAx val="7292710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sv-SE"/>
          </a:p>
        </c:txPr>
      </c:legendEntry>
      <c:layout>
        <c:manualLayout>
          <c:xMode val="edge"/>
          <c:yMode val="edge"/>
          <c:x val="0.90989659278701251"/>
          <c:y val="0.39894451658827285"/>
          <c:w val="8.0844147953728004E-2"/>
          <c:h val="0.15791184490806756"/>
        </c:manualLayout>
      </c:layout>
    </c:legend>
    <c:plotVisOnly val="1"/>
  </c:chart>
  <c:spPr>
    <a:ln>
      <a:noFill/>
    </a:ln>
  </c:spPr>
  <c:txPr>
    <a:bodyPr/>
    <a:lstStyle/>
    <a:p>
      <a:pPr>
        <a:defRPr sz="1100"/>
      </a:pPr>
      <a:endParaRPr lang="sv-SE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0.06598</cdr:x>
      <cdr:y>0.00244</cdr:y>
    </cdr:from>
    <cdr:to>
      <cdr:x>0.34604</cdr:x>
      <cdr:y>0.06829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428626" y="9525"/>
          <a:ext cx="1819274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100" b="1" i="0" baseline="0">
              <a:latin typeface="+mn-lt"/>
              <a:ea typeface="+mn-ea"/>
              <a:cs typeface="+mn-cs"/>
            </a:rPr>
            <a:t>Omkomna per 100 000 inv.</a:t>
          </a:r>
          <a:endParaRPr lang="sv-SE"/>
        </a:p>
        <a:p xmlns:a="http://schemas.openxmlformats.org/drawingml/2006/main">
          <a:endParaRPr lang="sv-SE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sv-S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34C605B-2B84-4093-8E1D-5D352EE72002}" type="datetimeFigureOut">
              <a:rPr lang="sv-SE"/>
              <a:pPr/>
              <a:t>2013-04-24</a:t>
            </a:fld>
            <a:endParaRPr lang="sv-SE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sv-SE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0B35322-7985-495D-865D-2E2F04C8A99E}" type="slidenum">
              <a:rPr lang="sv-SE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D73E3C9-E8A4-4E6B-890C-294CC7A01FE6}" type="datetimeFigureOut">
              <a:rPr lang="sv-SE"/>
              <a:pPr>
                <a:defRPr/>
              </a:pPr>
              <a:t>2013-04-24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B095564-7B49-4BA7-BC55-D491C1A26A3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1A40C-1EAD-4186-8639-C3AAE21FC0BE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dirty="0" smtClean="0"/>
          </a:p>
        </p:txBody>
      </p:sp>
      <p:sp>
        <p:nvSpPr>
          <p:cNvPr id="49155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FFE8CE-5F4A-4795-85A7-3CFD6D5DA01E}" type="slidenum">
              <a:rPr lang="sv-SE" smtClean="0"/>
              <a:pPr/>
              <a:t>9</a:t>
            </a:fld>
            <a:endParaRPr lang="sv-S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dirty="0" smtClean="0"/>
              <a:t>Janne</a:t>
            </a:r>
          </a:p>
        </p:txBody>
      </p:sp>
      <p:sp>
        <p:nvSpPr>
          <p:cNvPr id="49155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FFE8CE-5F4A-4795-85A7-3CFD6D5DA01E}" type="slidenum">
              <a:rPr lang="sv-SE" smtClean="0"/>
              <a:pPr/>
              <a:t>31</a:t>
            </a:fld>
            <a:endParaRPr 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 descr="TRAFIKVERKET_sidfot_till_ppt-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175375"/>
            <a:ext cx="9142413" cy="704850"/>
          </a:xfrm>
          <a:prstGeom prst="rect">
            <a:avLst/>
          </a:prstGeom>
          <a:noFill/>
        </p:spPr>
      </p:pic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711325"/>
            <a:ext cx="8229600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142875" y="6357938"/>
            <a:ext cx="5715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9B58A0E5-722E-41D5-A51C-0E45DDDD110B}" type="slidenum">
              <a:rPr lang="sv-SE" sz="80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500063" y="6357938"/>
            <a:ext cx="100012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077D8C2F-A12E-42C7-9D8C-6FAF3C5D08E3}" type="datetime1">
              <a:rPr lang="sv-SE" sz="800">
                <a:solidFill>
                  <a:schemeClr val="bg1"/>
                </a:solidFill>
              </a:rPr>
              <a:pPr>
                <a:defRPr/>
              </a:pPr>
              <a:t>2013-04-24</a:t>
            </a:fld>
            <a:endParaRPr lang="sv-SE" sz="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ahl_l\Skrivbord\OH_tylösand\nollvisionen_liggande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5049" y="2399925"/>
            <a:ext cx="4268706" cy="316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518160" y="1709738"/>
            <a:ext cx="8229600" cy="1551622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sv-SE" sz="3600" b="1" dirty="0" smtClean="0">
                <a:latin typeface="Arial" charset="0"/>
                <a:cs typeface="Arial" charset="0"/>
              </a:rPr>
              <a:t>Analys av trafiksäkerhetsläget 2012</a:t>
            </a:r>
            <a:r>
              <a:rPr lang="sv-SE" b="1" dirty="0" smtClean="0">
                <a:latin typeface="Arial" charset="0"/>
                <a:cs typeface="Arial" charset="0"/>
              </a:rPr>
              <a:t/>
            </a:r>
            <a:br>
              <a:rPr lang="sv-SE" b="1" dirty="0" smtClean="0">
                <a:latin typeface="Arial" charset="0"/>
                <a:cs typeface="Arial" charset="0"/>
              </a:rPr>
            </a:br>
            <a:endParaRPr lang="sv-SE" sz="2400" dirty="0" smtClean="0">
              <a:latin typeface="Arial" charset="0"/>
              <a:cs typeface="Arial" charset="0"/>
            </a:endParaRPr>
          </a:p>
        </p:txBody>
      </p:sp>
      <p:pic>
        <p:nvPicPr>
          <p:cNvPr id="17410" name="Picture 2" descr="C:\Users\Lindholm_Ma\AppData\Local\Microsoft\Windows\Temporary Internet Files\Content.Outlook\LODZ13UL\vtilogg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1025" y="5508348"/>
            <a:ext cx="511900" cy="529549"/>
          </a:xfrm>
          <a:prstGeom prst="rect">
            <a:avLst/>
          </a:prstGeom>
          <a:noFill/>
        </p:spPr>
      </p:pic>
      <p:pic>
        <p:nvPicPr>
          <p:cNvPr id="17411" name="Bild 1" descr="TS_Sv_2V_RG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6600" y="5643562"/>
            <a:ext cx="1321133" cy="34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objekt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7314" y="5607945"/>
            <a:ext cx="1696064" cy="38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Hastighetsefterlevnad, statligt vägnät</a:t>
            </a:r>
            <a:endParaRPr lang="sv-SE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2312" y="1711325"/>
            <a:ext cx="6579376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ruta 4"/>
          <p:cNvSpPr txBox="1"/>
          <p:nvPr/>
        </p:nvSpPr>
        <p:spPr>
          <a:xfrm>
            <a:off x="0" y="5943600"/>
            <a:ext cx="11400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smtClean="0"/>
              <a:t>Källa:  Trafikverket</a:t>
            </a:r>
            <a:endParaRPr lang="sv-SE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Andel av trafik inom tillåten hastighetsgräns, </a:t>
            </a:r>
            <a:br>
              <a:rPr lang="sv-SE" b="1" dirty="0" smtClean="0"/>
            </a:br>
            <a:r>
              <a:rPr lang="sv-SE" b="1" dirty="0" smtClean="0"/>
              <a:t>2004 och 2012</a:t>
            </a:r>
            <a:endParaRPr lang="sv-SE" b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5230" y="1490996"/>
            <a:ext cx="6986006" cy="459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ruta 4"/>
          <p:cNvSpPr txBox="1"/>
          <p:nvPr/>
        </p:nvSpPr>
        <p:spPr>
          <a:xfrm>
            <a:off x="0" y="5943600"/>
            <a:ext cx="11400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smtClean="0"/>
              <a:t>Källa:  Trafikverket</a:t>
            </a:r>
            <a:endParaRPr lang="sv-SE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Andel trafik inom gällande hastighetsgräns, fördelat efter hastighetsgräns</a:t>
            </a:r>
            <a:endParaRPr lang="sv-SE" b="1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149" y="1500022"/>
            <a:ext cx="7558301" cy="451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ruta 4"/>
          <p:cNvSpPr txBox="1"/>
          <p:nvPr/>
        </p:nvSpPr>
        <p:spPr>
          <a:xfrm>
            <a:off x="0" y="5943600"/>
            <a:ext cx="11400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smtClean="0"/>
              <a:t>Källa:  Trafikverket</a:t>
            </a:r>
            <a:endParaRPr lang="sv-SE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Andel av trafik som kör mer än 30 km/h för fort, fördelat efter hastighetsgräns</a:t>
            </a:r>
            <a:endParaRPr lang="sv-SE" b="1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4071" y="1513774"/>
            <a:ext cx="7104460" cy="464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ruta 5"/>
          <p:cNvSpPr txBox="1"/>
          <p:nvPr/>
        </p:nvSpPr>
        <p:spPr>
          <a:xfrm>
            <a:off x="0" y="5943600"/>
            <a:ext cx="11400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smtClean="0"/>
              <a:t>Källa:  Trafikverket</a:t>
            </a:r>
            <a:endParaRPr lang="sv-SE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Hastighetsefterlevnad, kommunalt vägnät</a:t>
            </a:r>
            <a:endParaRPr lang="sv-SE" b="1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873" y="1342240"/>
            <a:ext cx="6990715" cy="469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ruta 4"/>
          <p:cNvSpPr txBox="1"/>
          <p:nvPr/>
        </p:nvSpPr>
        <p:spPr>
          <a:xfrm>
            <a:off x="0" y="5943600"/>
            <a:ext cx="11913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smtClean="0"/>
              <a:t>Källa:  NTF och VTI</a:t>
            </a:r>
            <a:endParaRPr lang="sv-SE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Andel trafikarbete inom hastighetsgräns på kommunalt vägnät 2012</a:t>
            </a:r>
            <a:endParaRPr lang="sv-SE" b="1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722" y="1371885"/>
            <a:ext cx="7331639" cy="479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ruta 4"/>
          <p:cNvSpPr txBox="1"/>
          <p:nvPr/>
        </p:nvSpPr>
        <p:spPr>
          <a:xfrm>
            <a:off x="0" y="5943600"/>
            <a:ext cx="11913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smtClean="0"/>
              <a:t>Källa:  NTF och VTI</a:t>
            </a:r>
            <a:endParaRPr lang="sv-SE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Andel trafik med nyktra förare, 2007-2012</a:t>
            </a:r>
            <a:endParaRPr lang="sv-SE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2167" y="1711325"/>
            <a:ext cx="6579666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ruta 4"/>
          <p:cNvSpPr txBox="1"/>
          <p:nvPr/>
        </p:nvSpPr>
        <p:spPr>
          <a:xfrm>
            <a:off x="0" y="5943600"/>
            <a:ext cx="12041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smtClean="0"/>
              <a:t>Källa:  RPS och VTI</a:t>
            </a:r>
            <a:endParaRPr lang="sv-SE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Andel alkoholpåverkade personbilsförare av alla omkomna personbilsförare</a:t>
            </a:r>
            <a:endParaRPr lang="sv-SE" b="1" dirty="0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138" y="1359852"/>
            <a:ext cx="7822656" cy="467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ruta 8"/>
          <p:cNvSpPr txBox="1"/>
          <p:nvPr/>
        </p:nvSpPr>
        <p:spPr>
          <a:xfrm>
            <a:off x="0" y="5943600"/>
            <a:ext cx="11400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smtClean="0"/>
              <a:t>Källa:  Trafikverket</a:t>
            </a:r>
            <a:endParaRPr lang="sv-SE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Bältesanvändning</a:t>
            </a:r>
            <a:endParaRPr lang="sv-SE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545" y="1404381"/>
            <a:ext cx="7218873" cy="453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ruta 4"/>
          <p:cNvSpPr txBox="1"/>
          <p:nvPr/>
        </p:nvSpPr>
        <p:spPr>
          <a:xfrm>
            <a:off x="0" y="5943600"/>
            <a:ext cx="7168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smtClean="0"/>
              <a:t>Källa:  VTI</a:t>
            </a:r>
            <a:endParaRPr lang="sv-SE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Bältesanvändning, per trafikantgrupp </a:t>
            </a:r>
            <a:endParaRPr lang="sv-SE" b="1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036" y="1214117"/>
            <a:ext cx="7601801" cy="472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ruta 6"/>
          <p:cNvSpPr txBox="1"/>
          <p:nvPr/>
        </p:nvSpPr>
        <p:spPr>
          <a:xfrm>
            <a:off x="0" y="5943600"/>
            <a:ext cx="7168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smtClean="0"/>
              <a:t>Källa:  VTI</a:t>
            </a:r>
            <a:endParaRPr lang="sv-SE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2143" y="414338"/>
            <a:ext cx="8327572" cy="1143000"/>
          </a:xfrm>
        </p:spPr>
        <p:txBody>
          <a:bodyPr/>
          <a:lstStyle/>
          <a:p>
            <a:pPr algn="ctr"/>
            <a:r>
              <a:rPr lang="sv-SE" sz="2400" b="1" dirty="0" smtClean="0"/>
              <a:t>Omkomna i vägtrafikolyckor 1996-2012, samt nödvändig utveckling till 2020</a:t>
            </a:r>
            <a:endParaRPr lang="sv-SE" sz="2400" b="1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491" y="1426029"/>
            <a:ext cx="7298265" cy="446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ruta 8"/>
          <p:cNvSpPr txBox="1"/>
          <p:nvPr/>
        </p:nvSpPr>
        <p:spPr>
          <a:xfrm>
            <a:off x="0" y="5943600"/>
            <a:ext cx="12362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smtClean="0"/>
              <a:t>2012 preliminär data</a:t>
            </a:r>
            <a:endParaRPr lang="sv-SE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Andel bältade personbilsförare av alla omkomna personbilsförare</a:t>
            </a:r>
            <a:endParaRPr lang="sv-SE" b="1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646" y="1349933"/>
            <a:ext cx="7802965" cy="448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ruta 4"/>
          <p:cNvSpPr txBox="1"/>
          <p:nvPr/>
        </p:nvSpPr>
        <p:spPr>
          <a:xfrm>
            <a:off x="0" y="5943600"/>
            <a:ext cx="11400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smtClean="0"/>
              <a:t>Källa:  Trafikverket</a:t>
            </a:r>
            <a:endParaRPr lang="sv-SE" sz="9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Cykelhjälmsanvändning, 1996-2012</a:t>
            </a:r>
            <a:endParaRPr lang="sv-SE" b="1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036" y="1318745"/>
            <a:ext cx="7560860" cy="470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ruta 6"/>
          <p:cNvSpPr txBox="1"/>
          <p:nvPr/>
        </p:nvSpPr>
        <p:spPr>
          <a:xfrm>
            <a:off x="0" y="5943600"/>
            <a:ext cx="7168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smtClean="0"/>
              <a:t>Källa:  VTI</a:t>
            </a:r>
            <a:endParaRPr lang="sv-SE" sz="9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Cykelhjälmsanvändning, per observationsplats</a:t>
            </a:r>
            <a:endParaRPr lang="sv-SE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54" y="1256995"/>
            <a:ext cx="7615450" cy="476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ruta 4"/>
          <p:cNvSpPr txBox="1"/>
          <p:nvPr/>
        </p:nvSpPr>
        <p:spPr>
          <a:xfrm>
            <a:off x="0" y="5943600"/>
            <a:ext cx="7168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smtClean="0"/>
              <a:t>Källa:  VTI</a:t>
            </a:r>
            <a:endParaRPr lang="sv-SE" sz="9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600" b="1" dirty="0" smtClean="0"/>
              <a:t>Fördelning över cyklisternas skador (en cyklist kan ha flera skador), efter grad av invaliditet</a:t>
            </a:r>
            <a:endParaRPr lang="sv-SE" sz="2600" b="1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035" y="1422815"/>
            <a:ext cx="7601803" cy="459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ruta 4"/>
          <p:cNvSpPr txBox="1"/>
          <p:nvPr/>
        </p:nvSpPr>
        <p:spPr>
          <a:xfrm>
            <a:off x="0" y="5943600"/>
            <a:ext cx="1492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smtClean="0"/>
              <a:t>Källa:  Transportstyrelsen</a:t>
            </a:r>
            <a:endParaRPr lang="sv-SE" sz="9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Mopedhjälmsanvändning</a:t>
            </a:r>
            <a:endParaRPr lang="sv-SE" b="1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672" y="1537053"/>
            <a:ext cx="7438030" cy="433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ruta 5"/>
          <p:cNvSpPr txBox="1"/>
          <p:nvPr/>
        </p:nvSpPr>
        <p:spPr>
          <a:xfrm>
            <a:off x="0" y="5943600"/>
            <a:ext cx="7168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smtClean="0"/>
              <a:t>Källa:  VTI</a:t>
            </a:r>
            <a:endParaRPr lang="sv-SE" sz="9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Hjälmanvändning bland dödade mopedister, 2004-2012</a:t>
            </a:r>
            <a:endParaRPr lang="sv-SE" b="1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25" y="1718469"/>
            <a:ext cx="63817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ruta 4"/>
          <p:cNvSpPr txBox="1"/>
          <p:nvPr/>
        </p:nvSpPr>
        <p:spPr>
          <a:xfrm>
            <a:off x="0" y="5943600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smtClean="0"/>
              <a:t>Källa: Trafikverket</a:t>
            </a:r>
            <a:endParaRPr lang="sv-SE" sz="9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Säkra personbilar</a:t>
            </a:r>
            <a:endParaRPr lang="sv-SE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501" y="1266169"/>
            <a:ext cx="7615451" cy="475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ruta 4"/>
          <p:cNvSpPr txBox="1"/>
          <p:nvPr/>
        </p:nvSpPr>
        <p:spPr>
          <a:xfrm>
            <a:off x="0" y="5943600"/>
            <a:ext cx="20826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smtClean="0"/>
              <a:t>Källa:  Bil Sweden, SCB, Trafikverket</a:t>
            </a:r>
            <a:endParaRPr lang="sv-SE" sz="9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Säkra personbilar, forts.</a:t>
            </a:r>
            <a:endParaRPr lang="sv-SE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0" y="5943600"/>
            <a:ext cx="18133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smtClean="0"/>
              <a:t>Källa:  Bil Sweden, Trafikverket</a:t>
            </a:r>
            <a:endParaRPr lang="sv-SE" sz="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042" y="1228300"/>
            <a:ext cx="7576294" cy="477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Säkra mc (ABS)</a:t>
            </a:r>
            <a:endParaRPr lang="sv-SE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628" y="1334068"/>
            <a:ext cx="7145094" cy="463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ruta 4"/>
          <p:cNvSpPr txBox="1"/>
          <p:nvPr/>
        </p:nvSpPr>
        <p:spPr>
          <a:xfrm>
            <a:off x="0" y="5943600"/>
            <a:ext cx="14414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smtClean="0"/>
              <a:t>Källa:  SCB, Trafikverket</a:t>
            </a:r>
            <a:endParaRPr lang="sv-SE" sz="9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Säkra statliga vägar</a:t>
            </a:r>
            <a:endParaRPr lang="sv-SE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444" y="1293749"/>
            <a:ext cx="7615451" cy="472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ruta 4"/>
          <p:cNvSpPr txBox="1"/>
          <p:nvPr/>
        </p:nvSpPr>
        <p:spPr>
          <a:xfrm>
            <a:off x="0" y="5943600"/>
            <a:ext cx="11400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smtClean="0"/>
              <a:t>Källa: Trafikverket</a:t>
            </a:r>
            <a:endParaRPr lang="sv-SE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2143" y="414338"/>
            <a:ext cx="8414657" cy="1143000"/>
          </a:xfrm>
        </p:spPr>
        <p:txBody>
          <a:bodyPr/>
          <a:lstStyle/>
          <a:p>
            <a:pPr algn="ctr"/>
            <a:r>
              <a:rPr lang="sv-SE" sz="2400" b="1" dirty="0" smtClean="0"/>
              <a:t>Antal omkomna fördelade efter trafikantkategori,     1996-2012  </a:t>
            </a:r>
            <a:endParaRPr lang="sv-SE" sz="2400" b="1" dirty="0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942" y="1440470"/>
            <a:ext cx="7162800" cy="437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ruta 5"/>
          <p:cNvSpPr txBox="1"/>
          <p:nvPr/>
        </p:nvSpPr>
        <p:spPr>
          <a:xfrm>
            <a:off x="0" y="5965371"/>
            <a:ext cx="25186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smtClean="0"/>
              <a:t>* Med bil avses här personbil, lastbil och buss</a:t>
            </a:r>
            <a:endParaRPr lang="sv-SE" sz="9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Säkra kommunala gator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1800" dirty="0" smtClean="0"/>
              <a:t>Säkra GCM-passager i tätort</a:t>
            </a:r>
            <a:br>
              <a:rPr lang="sv-SE" sz="1800" dirty="0" smtClean="0"/>
            </a:br>
            <a:r>
              <a:rPr lang="sv-SE" sz="1800" dirty="0" smtClean="0"/>
              <a:t>Drift och underhåll på GC-vägar i tätort</a:t>
            </a:r>
            <a:endParaRPr lang="sv-SE" sz="1800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675" y="1513176"/>
            <a:ext cx="7247573" cy="465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ruta 4"/>
          <p:cNvSpPr txBox="1"/>
          <p:nvPr/>
        </p:nvSpPr>
        <p:spPr>
          <a:xfrm>
            <a:off x="0" y="5943600"/>
            <a:ext cx="11400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smtClean="0"/>
              <a:t>Källa:  Trafikverket</a:t>
            </a:r>
            <a:endParaRPr lang="sv-SE" sz="9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350520"/>
            <a:ext cx="8229600" cy="670560"/>
          </a:xfrm>
        </p:spPr>
        <p:txBody>
          <a:bodyPr/>
          <a:lstStyle/>
          <a:p>
            <a:r>
              <a:rPr lang="sv-SE" b="1" dirty="0" smtClean="0"/>
              <a:t>Utveckling indikatorer - sammanfattning</a:t>
            </a:r>
            <a:endParaRPr lang="sv-SE" b="1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/>
        </p:nvGraphicFramePr>
        <p:xfrm>
          <a:off x="614149" y="1302851"/>
          <a:ext cx="7656395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9678"/>
                <a:gridCol w="1542197"/>
                <a:gridCol w="1542197"/>
                <a:gridCol w="1692323"/>
              </a:tblGrid>
              <a:tr h="284051">
                <a:tc>
                  <a:txBody>
                    <a:bodyPr/>
                    <a:lstStyle/>
                    <a:p>
                      <a:r>
                        <a:rPr lang="sv-SE" dirty="0" smtClean="0"/>
                        <a:t>Indikator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Utgångsläge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Nuläge 2012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Mål år 2020</a:t>
                      </a:r>
                      <a:endParaRPr lang="sv-SE" dirty="0"/>
                    </a:p>
                  </a:txBody>
                  <a:tcPr/>
                </a:tc>
              </a:tr>
              <a:tr h="284051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1. Hastighet,</a:t>
                      </a:r>
                      <a:r>
                        <a:rPr lang="sv-SE" sz="1600" baseline="0" dirty="0" smtClean="0"/>
                        <a:t> statligt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43 %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46 %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>
                          <a:solidFill>
                            <a:schemeClr val="tx1"/>
                          </a:solidFill>
                        </a:rPr>
                        <a:t>80 %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84051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2. Hastighet, kommunalt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63 % (2012)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63 %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80 %</a:t>
                      </a:r>
                      <a:endParaRPr lang="sv-SE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051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3. Nykter trafik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99,71 %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99,77 %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99,90 %</a:t>
                      </a:r>
                      <a:endParaRPr lang="sv-SE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84051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4. Bältesanvändning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96 %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98 %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99</a:t>
                      </a:r>
                      <a:r>
                        <a:rPr lang="sv-SE" sz="1600" baseline="0" dirty="0" smtClean="0"/>
                        <a:t> %</a:t>
                      </a:r>
                      <a:endParaRPr lang="sv-SE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84051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5. Hjälmanvändning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600" dirty="0"/>
                    </a:p>
                  </a:txBody>
                  <a:tcPr/>
                </a:tc>
              </a:tr>
              <a:tr h="284051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sv-SE" sz="1600" dirty="0" smtClean="0"/>
                        <a:t> Cykelhjälm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27 %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33 %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70 %</a:t>
                      </a:r>
                      <a:endParaRPr lang="sv-S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84051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 Mopedhjälm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96 % (2012)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96  %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99 %</a:t>
                      </a:r>
                      <a:endParaRPr lang="sv-SE" sz="1600" dirty="0"/>
                    </a:p>
                  </a:txBody>
                  <a:tcPr/>
                </a:tc>
              </a:tr>
              <a:tr h="284051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6.</a:t>
                      </a:r>
                      <a:r>
                        <a:rPr lang="sv-SE" sz="1600" baseline="0" dirty="0" smtClean="0"/>
                        <a:t> </a:t>
                      </a:r>
                      <a:r>
                        <a:rPr lang="sv-SE" sz="1600" dirty="0" smtClean="0"/>
                        <a:t>Säkra personbilar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20%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46%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80 %</a:t>
                      </a:r>
                      <a:endParaRPr lang="sv-SE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84051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7. Säkra mc (ABS)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9 %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28 %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70%</a:t>
                      </a:r>
                      <a:endParaRPr lang="sv-SE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84051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8. Säkra</a:t>
                      </a:r>
                      <a:r>
                        <a:rPr lang="sv-SE" sz="1600" baseline="0" dirty="0" smtClean="0"/>
                        <a:t> statliga vägar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50 %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71 %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75 %</a:t>
                      </a:r>
                      <a:endParaRPr lang="sv-SE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84051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sv-SE" sz="1600" dirty="0" smtClean="0"/>
                        <a:t>9. Säkra</a:t>
                      </a:r>
                      <a:r>
                        <a:rPr lang="sv-SE" sz="1600" baseline="0" dirty="0" smtClean="0"/>
                        <a:t> GCM-passager i tätort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-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-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INGEN MÄTNING</a:t>
                      </a:r>
                      <a:endParaRPr lang="sv-SE" sz="1600" dirty="0"/>
                    </a:p>
                  </a:txBody>
                  <a:tcPr/>
                </a:tc>
              </a:tr>
              <a:tr h="284051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 10.</a:t>
                      </a:r>
                      <a:r>
                        <a:rPr lang="sv-SE" sz="1600" baseline="0" dirty="0" smtClean="0"/>
                        <a:t> D</a:t>
                      </a:r>
                      <a:r>
                        <a:rPr lang="sv-SE" sz="1600" dirty="0" smtClean="0"/>
                        <a:t>rift och underhåll på GC-vägar i tätort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-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-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smtClean="0"/>
                        <a:t>INGEN</a:t>
                      </a:r>
                      <a:r>
                        <a:rPr lang="sv-SE" sz="1600" baseline="0" dirty="0" smtClean="0"/>
                        <a:t> MÄTNING</a:t>
                      </a:r>
                      <a:endParaRPr lang="sv-SE" sz="1600" dirty="0" smtClean="0"/>
                    </a:p>
                    <a:p>
                      <a:pPr algn="ctr"/>
                      <a:endParaRPr lang="sv-SE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400" b="1" dirty="0" smtClean="0"/>
              <a:t>Prognostiserat antal allvarligt skadade 2007-2012          samt nödvändig utveckling fram till år 2020                     </a:t>
            </a:r>
            <a:r>
              <a:rPr lang="sv-SE" sz="2400" dirty="0" smtClean="0"/>
              <a:t>(inkl./exkl. gående som fallit i vägmiljön)</a:t>
            </a:r>
            <a:endParaRPr lang="sv-SE" sz="24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74" y="1663856"/>
            <a:ext cx="7593239" cy="4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ruta 4"/>
          <p:cNvSpPr txBox="1"/>
          <p:nvPr/>
        </p:nvSpPr>
        <p:spPr>
          <a:xfrm>
            <a:off x="0" y="5943600"/>
            <a:ext cx="12362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smtClean="0"/>
              <a:t>2012 preliminär data</a:t>
            </a:r>
            <a:endParaRPr lang="sv-SE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 smtClean="0"/>
              <a:t>Antal/andel allvarligt skadade (≥1 % /(≥10 %) fördelade efter färdsätt 2012</a:t>
            </a:r>
            <a:endParaRPr lang="sv-SE" sz="200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392" y="1979385"/>
            <a:ext cx="8168043" cy="364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ruta 4"/>
          <p:cNvSpPr txBox="1"/>
          <p:nvPr/>
        </p:nvSpPr>
        <p:spPr>
          <a:xfrm>
            <a:off x="0" y="5943600"/>
            <a:ext cx="14414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smtClean="0"/>
              <a:t>Källa: </a:t>
            </a:r>
            <a:r>
              <a:rPr lang="sv-SE" sz="900" dirty="0" err="1" smtClean="0"/>
              <a:t>STRADA-sjukvård</a:t>
            </a:r>
            <a:endParaRPr lang="sv-SE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8343" y="414338"/>
            <a:ext cx="8338457" cy="1143000"/>
          </a:xfrm>
        </p:spPr>
        <p:txBody>
          <a:bodyPr/>
          <a:lstStyle/>
          <a:p>
            <a:pPr algn="ctr"/>
            <a:r>
              <a:rPr lang="sv-SE" sz="2400" b="1" dirty="0" smtClean="0"/>
              <a:t>Antal svårt skadade (inskrivna på sjukhus minst 1 dygn) fördelade efter färdsätt 1998-2011 </a:t>
            </a:r>
            <a:r>
              <a:rPr lang="sv-SE" dirty="0" smtClean="0"/>
              <a:t>	</a:t>
            </a:r>
            <a:endParaRPr lang="sv-SE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454" y="1513114"/>
            <a:ext cx="8495746" cy="429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ruta 5"/>
          <p:cNvSpPr txBox="1"/>
          <p:nvPr/>
        </p:nvSpPr>
        <p:spPr>
          <a:xfrm>
            <a:off x="0" y="5943600"/>
            <a:ext cx="16145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smtClean="0"/>
              <a:t>Källa:  PAR, Socialstyrelsen</a:t>
            </a:r>
            <a:endParaRPr lang="sv-SE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Internationell utveckling</a:t>
            </a:r>
            <a:endParaRPr lang="sv-SE" b="1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457200" y="1711325"/>
          <a:ext cx="8229600" cy="431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0" y="5943600"/>
            <a:ext cx="8579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smtClean="0"/>
              <a:t>Källa:  CARE</a:t>
            </a:r>
            <a:endParaRPr lang="sv-SE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Trafikarbetets storlek 1996-2012</a:t>
            </a:r>
            <a:endParaRPr lang="sv-SE" b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1270" y="1711325"/>
            <a:ext cx="6881459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ruta 4"/>
          <p:cNvSpPr txBox="1"/>
          <p:nvPr/>
        </p:nvSpPr>
        <p:spPr>
          <a:xfrm>
            <a:off x="0" y="5943600"/>
            <a:ext cx="15888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smtClean="0"/>
              <a:t>Källa:  Trafikanalys och VTI</a:t>
            </a:r>
            <a:endParaRPr lang="sv-SE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/>
          <p:cNvGraphicFramePr>
            <a:graphicFrameLocks noGrp="1"/>
          </p:cNvGraphicFramePr>
          <p:nvPr/>
        </p:nvGraphicFramePr>
        <p:xfrm>
          <a:off x="481416" y="1139077"/>
          <a:ext cx="7913075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6586"/>
                <a:gridCol w="1223201"/>
                <a:gridCol w="1378058"/>
                <a:gridCol w="1582615"/>
                <a:gridCol w="1582615"/>
              </a:tblGrid>
              <a:tr h="284051">
                <a:tc>
                  <a:txBody>
                    <a:bodyPr/>
                    <a:lstStyle/>
                    <a:p>
                      <a:r>
                        <a:rPr lang="sv-SE" dirty="0" smtClean="0"/>
                        <a:t>Indikator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Utgångs-läge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Nuläge 2012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Mål år 2020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Potential färre dödade</a:t>
                      </a:r>
                      <a:endParaRPr lang="sv-SE" dirty="0"/>
                    </a:p>
                  </a:txBody>
                  <a:tcPr/>
                </a:tc>
              </a:tr>
              <a:tr h="284051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1. Hastighet,</a:t>
                      </a:r>
                      <a:r>
                        <a:rPr lang="sv-SE" sz="1400" baseline="0" dirty="0" smtClean="0"/>
                        <a:t> statligt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43 %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80 %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88</a:t>
                      </a:r>
                      <a:endParaRPr lang="sv-SE" sz="1400" dirty="0"/>
                    </a:p>
                  </a:txBody>
                  <a:tcPr/>
                </a:tc>
              </a:tr>
              <a:tr h="284051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2. Hastighet, kommunalt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52 %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80 %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29</a:t>
                      </a:r>
                      <a:endParaRPr lang="sv-SE" sz="1400" dirty="0"/>
                    </a:p>
                  </a:txBody>
                  <a:tcPr/>
                </a:tc>
              </a:tr>
              <a:tr h="284051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3. Nykter trafik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99,71 %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99,90 %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30</a:t>
                      </a:r>
                      <a:endParaRPr lang="sv-SE" sz="1400" dirty="0"/>
                    </a:p>
                  </a:txBody>
                  <a:tcPr/>
                </a:tc>
              </a:tr>
              <a:tr h="284051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4. Bältesanvändning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96 %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99</a:t>
                      </a:r>
                      <a:r>
                        <a:rPr lang="sv-SE" sz="1400" baseline="0" dirty="0" smtClean="0"/>
                        <a:t> %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40</a:t>
                      </a:r>
                      <a:endParaRPr lang="sv-SE" sz="1400" dirty="0"/>
                    </a:p>
                  </a:txBody>
                  <a:tcPr/>
                </a:tc>
              </a:tr>
              <a:tr h="284051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5. Hjälmanvändning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</a:tr>
              <a:tr h="284051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sv-SE" sz="1400" dirty="0" smtClean="0"/>
                        <a:t> Cykelhjälm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27 %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70 %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10 </a:t>
                      </a:r>
                      <a:endParaRPr lang="sv-SE" sz="1400" dirty="0"/>
                    </a:p>
                  </a:txBody>
                  <a:tcPr/>
                </a:tc>
              </a:tr>
              <a:tr h="284051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- Mopedhjälm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96 %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99 %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NY INDIKATOR</a:t>
                      </a:r>
                      <a:endParaRPr lang="sv-SE" sz="1400" dirty="0"/>
                    </a:p>
                  </a:txBody>
                  <a:tcPr/>
                </a:tc>
              </a:tr>
              <a:tr h="284051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6. Säkra personbilar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20 %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80 %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90</a:t>
                      </a:r>
                      <a:endParaRPr lang="sv-SE" sz="1400" dirty="0"/>
                    </a:p>
                  </a:txBody>
                  <a:tcPr/>
                </a:tc>
              </a:tr>
              <a:tr h="284051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7. Säkra mc (ABS)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9 %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70 %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NY INDIKATOR</a:t>
                      </a:r>
                      <a:endParaRPr lang="sv-SE" sz="1400" dirty="0"/>
                    </a:p>
                  </a:txBody>
                  <a:tcPr/>
                </a:tc>
              </a:tr>
              <a:tr h="284051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8. Säkra</a:t>
                      </a:r>
                      <a:r>
                        <a:rPr lang="sv-SE" sz="1400" baseline="0" dirty="0" smtClean="0"/>
                        <a:t> statliga vägar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50 %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75 %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62</a:t>
                      </a:r>
                      <a:endParaRPr lang="sv-SE" sz="1400" dirty="0"/>
                    </a:p>
                  </a:txBody>
                  <a:tcPr/>
                </a:tc>
              </a:tr>
              <a:tr h="284051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sv-SE" sz="1400" dirty="0" smtClean="0"/>
                        <a:t>9. Säkra</a:t>
                      </a:r>
                      <a:r>
                        <a:rPr lang="sv-SE" sz="1400" baseline="0" dirty="0" smtClean="0"/>
                        <a:t> GCM-passager i tätort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-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-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30</a:t>
                      </a:r>
                      <a:endParaRPr lang="sv-SE" sz="1400" dirty="0"/>
                    </a:p>
                  </a:txBody>
                  <a:tcPr/>
                </a:tc>
              </a:tr>
              <a:tr h="284051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 10. Drift och underhåll på GC-vägar i tätort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-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-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NY INDIKATOR</a:t>
                      </a:r>
                      <a:endParaRPr lang="sv-SE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350520"/>
            <a:ext cx="8229600" cy="670560"/>
          </a:xfrm>
        </p:spPr>
        <p:txBody>
          <a:bodyPr/>
          <a:lstStyle/>
          <a:p>
            <a:r>
              <a:rPr lang="sv-SE" b="1" dirty="0" smtClean="0"/>
              <a:t>Uppföljning av tillståndsmål - indikatorer</a:t>
            </a:r>
            <a:endParaRPr lang="sv-S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4A04CD5F63DF2478F29887B556F9DC1" ma:contentTypeVersion="0" ma:contentTypeDescription="Skapa ett nytt dokument." ma:contentTypeScope="" ma:versionID="249dbfac3bf8cbac2d595a8da4009d4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88ddc45a2a1ba233d786d3fa5db79e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4513CC5-3584-46B8-8990-13CFB58B29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ED0322D-EFC5-4AAE-8936-7390944E80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9986BC-A073-457E-B974-83652B6EDE40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7412</TotalTime>
  <Words>581</Words>
  <Application>Microsoft Office PowerPoint</Application>
  <PresentationFormat>Bildspel på skärmen (4:3)</PresentationFormat>
  <Paragraphs>163</Paragraphs>
  <Slides>31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31</vt:i4>
      </vt:variant>
    </vt:vector>
  </HeadingPairs>
  <TitlesOfParts>
    <vt:vector size="32" baseType="lpstr">
      <vt:lpstr>Anpassad formgivning</vt:lpstr>
      <vt:lpstr>Analys av trafiksäkerhetsläget 2012 </vt:lpstr>
      <vt:lpstr>Omkomna i vägtrafikolyckor 1996-2012, samt nödvändig utveckling till 2020</vt:lpstr>
      <vt:lpstr>Antal omkomna fördelade efter trafikantkategori,     1996-2012  </vt:lpstr>
      <vt:lpstr>Prognostiserat antal allvarligt skadade 2007-2012          samt nödvändig utveckling fram till år 2020                     (inkl./exkl. gående som fallit i vägmiljön)</vt:lpstr>
      <vt:lpstr>Antal/andel allvarligt skadade (≥1 % /(≥10 %) fördelade efter färdsätt 2012</vt:lpstr>
      <vt:lpstr>Antal svårt skadade (inskrivna på sjukhus minst 1 dygn) fördelade efter färdsätt 1998-2011  </vt:lpstr>
      <vt:lpstr>Internationell utveckling</vt:lpstr>
      <vt:lpstr>Trafikarbetets storlek 1996-2012</vt:lpstr>
      <vt:lpstr>Uppföljning av tillståndsmål - indikatorer</vt:lpstr>
      <vt:lpstr>Hastighetsefterlevnad, statligt vägnät</vt:lpstr>
      <vt:lpstr>Andel av trafik inom tillåten hastighetsgräns,  2004 och 2012</vt:lpstr>
      <vt:lpstr>Andel trafik inom gällande hastighetsgräns, fördelat efter hastighetsgräns</vt:lpstr>
      <vt:lpstr>Andel av trafik som kör mer än 30 km/h för fort, fördelat efter hastighetsgräns</vt:lpstr>
      <vt:lpstr>Hastighetsefterlevnad, kommunalt vägnät</vt:lpstr>
      <vt:lpstr>Andel trafikarbete inom hastighetsgräns på kommunalt vägnät 2012</vt:lpstr>
      <vt:lpstr>Andel trafik med nyktra förare, 2007-2012</vt:lpstr>
      <vt:lpstr>Andel alkoholpåverkade personbilsförare av alla omkomna personbilsförare</vt:lpstr>
      <vt:lpstr>Bältesanvändning</vt:lpstr>
      <vt:lpstr>Bältesanvändning, per trafikantgrupp </vt:lpstr>
      <vt:lpstr>Andel bältade personbilsförare av alla omkomna personbilsförare</vt:lpstr>
      <vt:lpstr>Cykelhjälmsanvändning, 1996-2012</vt:lpstr>
      <vt:lpstr>Cykelhjälmsanvändning, per observationsplats</vt:lpstr>
      <vt:lpstr>Fördelning över cyklisternas skador (en cyklist kan ha flera skador), efter grad av invaliditet</vt:lpstr>
      <vt:lpstr>Mopedhjälmsanvändning</vt:lpstr>
      <vt:lpstr>Hjälmanvändning bland dödade mopedister, 2004-2012</vt:lpstr>
      <vt:lpstr>Säkra personbilar</vt:lpstr>
      <vt:lpstr>Säkra personbilar, forts.</vt:lpstr>
      <vt:lpstr>Säkra mc (ABS)</vt:lpstr>
      <vt:lpstr>Säkra statliga vägar</vt:lpstr>
      <vt:lpstr>Säkra kommunala gator Säkra GCM-passager i tätort Drift och underhåll på GC-vägar i tätort</vt:lpstr>
      <vt:lpstr>Utveckling indikatorer - sammanfattning</vt:lpstr>
    </vt:vector>
  </TitlesOfParts>
  <Company>Vägverket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Malmborg_K</dc:creator>
  <cp:lastModifiedBy>Pettersson_H</cp:lastModifiedBy>
  <cp:revision>519</cp:revision>
  <dcterms:created xsi:type="dcterms:W3CDTF">2010-03-26T08:06:45Z</dcterms:created>
  <dcterms:modified xsi:type="dcterms:W3CDTF">2013-04-24T06:39:51Z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0x01010064A04CD5F63DF2478F29887B556F9DC1</vt:lpwstr>
  </property>
</Properties>
</file>