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7"/>
  </p:sldMasterIdLst>
  <p:notesMasterIdLst>
    <p:notesMasterId r:id="rId25"/>
  </p:notesMasterIdLst>
  <p:sldIdLst>
    <p:sldId id="266" r:id="rId8"/>
    <p:sldId id="317" r:id="rId9"/>
    <p:sldId id="319" r:id="rId10"/>
    <p:sldId id="307" r:id="rId11"/>
    <p:sldId id="306" r:id="rId12"/>
    <p:sldId id="308" r:id="rId13"/>
    <p:sldId id="309" r:id="rId14"/>
    <p:sldId id="315" r:id="rId15"/>
    <p:sldId id="283" r:id="rId16"/>
    <p:sldId id="313" r:id="rId17"/>
    <p:sldId id="292" r:id="rId18"/>
    <p:sldId id="293" r:id="rId19"/>
    <p:sldId id="294" r:id="rId20"/>
    <p:sldId id="320" r:id="rId21"/>
    <p:sldId id="296" r:id="rId22"/>
    <p:sldId id="297" r:id="rId23"/>
    <p:sldId id="321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lva Berg" initials="Y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C8A82"/>
    <a:srgbClr val="DFDDD9"/>
    <a:srgbClr val="AF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Format med tema 2 - dekorfär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1" autoAdjust="0"/>
  </p:normalViewPr>
  <p:slideViewPr>
    <p:cSldViewPr>
      <p:cViewPr varScale="1">
        <p:scale>
          <a:sx n="52" d="100"/>
          <a:sy n="52" d="100"/>
        </p:scale>
        <p:origin x="1926" y="90"/>
      </p:cViewPr>
      <p:guideLst>
        <p:guide orient="horz" pos="26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4368C-BA05-4FBA-8AB1-9B1D97F88E6C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36606-9AE4-4436-BDE2-FD321CEDB0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10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>
              <a:solidFill>
                <a:srgbClr val="FFFF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362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 regeringen har</a:t>
            </a:r>
            <a:r>
              <a:rPr lang="sv-SE" baseline="0" dirty="0" smtClean="0"/>
              <a:t> sett ett behov av att se över Strada, ett arbete som pågår i detta nu. Regeringens ståndpunkt är att tillförlitlig skade- och olycksstatistik är viktigt i det fortsatta arbetet.</a:t>
            </a:r>
          </a:p>
          <a:p>
            <a:pPr marL="171450" indent="-171450">
              <a:buFontTx/>
              <a:buChar char="-"/>
            </a:pPr>
            <a:r>
              <a:rPr lang="sv-SE" dirty="0" smtClean="0"/>
              <a:t>Regeringen vill se fortsatta</a:t>
            </a:r>
            <a:r>
              <a:rPr lang="sv-SE" baseline="0" dirty="0" smtClean="0"/>
              <a:t> systematiska </a:t>
            </a:r>
            <a:r>
              <a:rPr lang="sv-SE" baseline="0" dirty="0" err="1" smtClean="0"/>
              <a:t>satstningar</a:t>
            </a:r>
            <a:r>
              <a:rPr lang="sv-SE" baseline="0" dirty="0" smtClean="0"/>
              <a:t> på vägars säkerhetsnivå.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Säkerheten i fordonen har lämnat ett stort bidrag på trafiksäkerheten. och bedömningarna är att detta kommer att fortsätta. Det beror både på utbud och efterfrågan. 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samverkan, mötesplatser och dialog är en del i trafiksäkerhetsarbetet. Identifierat under arbetet är dock att viss ledning i arbetet saknas och regeringen anser att det är viktigt med ledning i det operativa säkerhetsarbetet. Detta är ett av de områden där regeringen nu tar ett initiativ för att tydligöra ansvaret för det övergripande ledningen av trafiksäkerhetsarbetet.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Regeringen anser</a:t>
            </a:r>
            <a:r>
              <a:rPr lang="sv-SE" baseline="0" dirty="0" smtClean="0"/>
              <a:t> att </a:t>
            </a:r>
            <a:r>
              <a:rPr lang="sv-SE" dirty="0" smtClean="0"/>
              <a:t>utformning och underhåll</a:t>
            </a:r>
            <a:r>
              <a:rPr lang="sv-SE" baseline="0" dirty="0" smtClean="0"/>
              <a:t> av väginfrastruktur ska anpassas än mer till oskyddade trafikanters behov</a:t>
            </a:r>
          </a:p>
          <a:p>
            <a:r>
              <a:rPr lang="sv-SE" baseline="0" dirty="0" smtClean="0"/>
              <a:t>Regeringen vill se över möjligheten att åstadkomma säkrare trafik genom att sänka bashastigheten i tätort</a:t>
            </a:r>
          </a:p>
          <a:p>
            <a:r>
              <a:rPr lang="sv-SE" baseline="0" dirty="0" smtClean="0"/>
              <a:t>Regelefterlevnad: fokus hastighet och nykterhet, samt yrkestrafiken. Regelefterlevnad inom yrkestrafiken är en viktig arbetsmiljöfråga och en fråga om konkurrensneutralitet. </a:t>
            </a:r>
          </a:p>
          <a:p>
            <a:r>
              <a:rPr lang="sv-SE" baseline="0" dirty="0" smtClean="0"/>
              <a:t>förutom att polisen är viktig här finns andra parter i samhället som kan ta sitt ansvar och säkerställa regelefterlevnad. </a:t>
            </a:r>
            <a:r>
              <a:rPr lang="sv-SE" baseline="0" dirty="0" err="1" smtClean="0"/>
              <a:t>Kvalitetsledningssytem</a:t>
            </a:r>
            <a:r>
              <a:rPr lang="sv-SE" baseline="0" dirty="0" smtClean="0"/>
              <a:t> som säkerställer att företag och organisationer arbetar systematiskt med säkerhet är ett bra sätt att uppnå bättre regelefterlevnad som regeringen bejakar.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alkobommar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Översättning finns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Arbetet är beroende av alla</a:t>
            </a:r>
            <a:r>
              <a:rPr lang="sv-SE" baseline="0" dirty="0" smtClean="0"/>
              <a:t> aktörers bidrag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Från propositionen</a:t>
            </a:r>
            <a:r>
              <a:rPr lang="sv-SE" b="0" baseline="0" dirty="0" smtClean="0"/>
              <a:t> Nollvisionen och det trafiksäkra samhället i kursivt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övrigt är dagens mål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Nollvisionen</a:t>
            </a:r>
            <a:r>
              <a:rPr lang="sv-SE" b="0" baseline="0" dirty="0" smtClean="0"/>
              <a:t> står fast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andra mål viktiga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koppling agenda 2030</a:t>
            </a:r>
            <a:endParaRPr lang="sv-SE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Dokumentet summerar de relevanta utmaningar och möjligheter som vi ser vad gäller trafiksäkerheten framöver</a:t>
            </a:r>
          </a:p>
          <a:p>
            <a:endParaRPr lang="sv-SE" dirty="0" smtClean="0"/>
          </a:p>
          <a:p>
            <a:r>
              <a:rPr lang="sv-SE" dirty="0" smtClean="0"/>
              <a:t>Utmaning: att det faktiskt</a:t>
            </a:r>
            <a:r>
              <a:rPr lang="sv-SE" baseline="0" dirty="0" smtClean="0"/>
              <a:t> dör 400 personer årligen i trafiken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 smtClean="0"/>
              <a:t>att</a:t>
            </a:r>
            <a:r>
              <a:rPr lang="sv-SE" b="0" baseline="0" dirty="0" smtClean="0"/>
              <a:t> nå målet 2020 trots att vi kanske är i en stagnation i nedgången just nu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låg regelefterlevnad av hastighet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fortfarande 25 % av dödsolyckorna där alkohol är inblandat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möjligheter finns i ny teknik i fordonen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hur gör vi med oskyddade trafikanters singelolyckor?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trafiksäkerheten kommer påverkas av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åldrande befolkning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urbaniseringen och ändrade resmönster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digitalisering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trafiksäkerheten kommer påverkas av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åldrande befolkning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urbaniseringen och ändrade resmönster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 smtClean="0"/>
              <a:t>digitalisering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36606-9AE4-4436-BDE2-FD321CEDB04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31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57600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54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Näringsdepartementet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4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Näringsdepartementet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8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inD\AppData\Local\Microsoft\Windows\Temporary Internet Files\Content.Outlook\X3IQAKST\rk_bla_divider_utan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" y="0"/>
            <a:ext cx="9138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9961" y="2844800"/>
            <a:ext cx="7560000" cy="139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42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756126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Näringsdepartementet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8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-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Näringsdepartementet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716"/>
            <a:ext cx="9144000" cy="915429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Näringsdepartementet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1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rubrik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linD\AppData\Local\Microsoft\Windows\Temporary Internet Files\Content.Outlook\X3IQAKST\rk_neutral_divider_utan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" y="0"/>
            <a:ext cx="9138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823071"/>
            <a:ext cx="7561262" cy="139801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621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04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" y="0"/>
            <a:ext cx="9138793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9961" y="2844800"/>
            <a:ext cx="7560000" cy="139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27088" y="4365104"/>
            <a:ext cx="7561262" cy="9605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42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087" y="1844676"/>
            <a:ext cx="3673475" cy="3889374"/>
          </a:xfrm>
        </p:spPr>
        <p:txBody>
          <a:bodyPr>
            <a:normAutofit/>
          </a:bodyPr>
          <a:lstStyle>
            <a:lvl1pPr>
              <a:defRPr sz="2200" b="0">
                <a:latin typeface="+mj-lt"/>
              </a:defRPr>
            </a:lvl1pPr>
            <a:lvl2pPr>
              <a:defRPr sz="20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844676"/>
            <a:ext cx="3744911" cy="3889374"/>
          </a:xfrm>
        </p:spPr>
        <p:txBody>
          <a:bodyPr>
            <a:normAutofit/>
          </a:bodyPr>
          <a:lstStyle>
            <a:lvl1pPr>
              <a:defRPr sz="2200" b="0">
                <a:latin typeface="+mj-lt"/>
              </a:defRPr>
            </a:lvl1pPr>
            <a:lvl2pPr>
              <a:defRPr sz="20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25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088" y="549276"/>
            <a:ext cx="7561262" cy="115093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088" y="1844675"/>
            <a:ext cx="3670300" cy="6477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087" y="2565400"/>
            <a:ext cx="3673475" cy="3168650"/>
          </a:xfrm>
        </p:spPr>
        <p:txBody>
          <a:bodyPr>
            <a:normAutofit/>
          </a:bodyPr>
          <a:lstStyle>
            <a:lvl1pPr marL="266700" indent="-266700">
              <a:defRPr sz="2000" b="0">
                <a:latin typeface="+mj-lt"/>
              </a:defRPr>
            </a:lvl1pPr>
            <a:lvl2pPr marL="534988" indent="-268288">
              <a:defRPr sz="1800" b="0">
                <a:latin typeface="+mj-lt"/>
              </a:defRPr>
            </a:lvl2pPr>
            <a:lvl3pPr marL="715963" indent="-180975">
              <a:defRPr sz="1600" b="0">
                <a:latin typeface="+mj-lt"/>
              </a:defRPr>
            </a:lvl3pPr>
            <a:lvl4pPr marL="896938" indent="-180975">
              <a:defRPr sz="1400" b="0">
                <a:latin typeface="+mj-lt"/>
              </a:defRPr>
            </a:lvl4pPr>
            <a:lvl5pPr marL="1077913" indent="-180975">
              <a:defRPr sz="1400" b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3438" y="1844675"/>
            <a:ext cx="3744912" cy="64770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3439" y="2565400"/>
            <a:ext cx="3744912" cy="3168650"/>
          </a:xfrm>
        </p:spPr>
        <p:txBody>
          <a:bodyPr>
            <a:normAutofit/>
          </a:bodyPr>
          <a:lstStyle>
            <a:lvl1pPr marL="266700" indent="-266700">
              <a:tabLst/>
              <a:defRPr sz="2000" b="0">
                <a:latin typeface="+mj-lt"/>
              </a:defRPr>
            </a:lvl1pPr>
            <a:lvl2pPr marL="534988" indent="-268288">
              <a:defRPr sz="1800" b="0">
                <a:latin typeface="+mj-lt"/>
              </a:defRPr>
            </a:lvl2pPr>
            <a:lvl3pPr marL="715963" indent="-180975">
              <a:defRPr sz="1600" b="0">
                <a:latin typeface="+mj-lt"/>
              </a:defRPr>
            </a:lvl3pPr>
            <a:lvl4pPr marL="896938" indent="-180975">
              <a:defRPr sz="1400" b="0">
                <a:latin typeface="+mj-lt"/>
              </a:defRPr>
            </a:lvl4pPr>
            <a:lvl5pPr marL="1077913" indent="-180975">
              <a:defRPr sz="1400" b="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8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087" y="1844824"/>
            <a:ext cx="3673475" cy="1908000"/>
          </a:xfrm>
        </p:spPr>
        <p:txBody>
          <a:bodyPr>
            <a:normAutofit/>
          </a:bodyPr>
          <a:lstStyle>
            <a:lvl1pPr>
              <a:defRPr sz="2000" b="0">
                <a:latin typeface="+mj-lt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844824"/>
            <a:ext cx="3744911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827584" y="3859686"/>
            <a:ext cx="3673475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4643935" y="3859686"/>
            <a:ext cx="3744911" cy="1908000"/>
          </a:xfrm>
        </p:spPr>
        <p:txBody>
          <a:bodyPr>
            <a:normAutofit/>
          </a:bodyPr>
          <a:lstStyle>
            <a:lvl1pPr marL="361950" indent="-361950">
              <a:defRPr lang="sv-S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1800" b="0">
                <a:latin typeface="+mj-lt"/>
              </a:defRPr>
            </a:lvl2pPr>
            <a:lvl3pPr>
              <a:defRPr sz="1800" b="0">
                <a:latin typeface="+mj-lt"/>
              </a:defRPr>
            </a:lvl3pPr>
            <a:lvl4pPr>
              <a:defRPr sz="1800" b="0">
                <a:latin typeface="+mj-lt"/>
              </a:defRPr>
            </a:lvl4pPr>
            <a:lvl5pPr>
              <a:defRPr sz="1800" b="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lvl="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Klicka här för att ändra format på bakgrundstexten</a:t>
            </a:r>
          </a:p>
          <a:p>
            <a:pPr marL="361950" lvl="1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två</a:t>
            </a:r>
          </a:p>
          <a:p>
            <a:pPr marL="361950" lvl="2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tre</a:t>
            </a:r>
          </a:p>
          <a:p>
            <a:pPr marL="361950" lvl="3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fyra</a:t>
            </a:r>
          </a:p>
          <a:p>
            <a:pPr marL="361950" lvl="4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02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93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580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/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linD\AppData\Local\Microsoft\Windows\Temporary Internet Files\Content.Outlook\X3IQAKST\rk_bla_or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088" y="2060848"/>
            <a:ext cx="7561262" cy="1398017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088" y="3573016"/>
            <a:ext cx="756126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smtClean="0">
                <a:solidFill>
                  <a:schemeClr val="bg1"/>
                </a:solidFill>
              </a:rPr>
              <a:t>Näringsdepartementet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inD\AppData\Local\Microsoft\Windows\Temporary Internet Files\Content.Outlook\X3IQAKST\bard_org1 (3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955"/>
            <a:ext cx="9144000" cy="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27088" y="549274"/>
            <a:ext cx="7560000" cy="115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088" y="1844676"/>
            <a:ext cx="7524912" cy="388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54750" y="1166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87FFC7F-39D9-445E-A939-BEA7554D8DF7}" type="datetimeFigureOut">
              <a:rPr lang="sv-SE" smtClean="0"/>
              <a:t>2016-09-29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12304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03096" y="116632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DC0E331-03D8-4E68-858D-16CE54025EE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00025" y="6440488"/>
            <a:ext cx="4857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v-SE" sz="1000" b="1" dirty="0" smtClean="0">
                <a:solidFill>
                  <a:schemeClr val="bg1"/>
                </a:solidFill>
              </a:rPr>
              <a:t>Näringsdepartementet</a:t>
            </a:r>
            <a:endParaRPr lang="sv-S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8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17550" indent="-355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842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257300" indent="-2730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5240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20"/>
            <a:ext cx="9144001" cy="612289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2564904"/>
            <a:ext cx="9144000" cy="216024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Nystart för nollvisionen</a:t>
            </a:r>
            <a:endParaRPr lang="sv-SE" sz="2700" b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b="0" dirty="0" smtClean="0"/>
              <a:t>Presentation vid GNS den 29 september 2016</a:t>
            </a:r>
          </a:p>
          <a:p>
            <a:r>
              <a:rPr lang="sv-SE" sz="2400" b="0" dirty="0" smtClean="0"/>
              <a:t>Ylva Berg, Näringsdepartementet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 rot="16200000">
            <a:off x="6948554" y="3804718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Foto: Maria </a:t>
            </a:r>
            <a:r>
              <a:rPr lang="sv-SE" sz="600" dirty="0" smtClean="0">
                <a:solidFill>
                  <a:schemeClr val="bg1"/>
                </a:solidFill>
              </a:rPr>
              <a:t>Nilsson/Regeringskansliet</a:t>
            </a:r>
            <a:endParaRPr lang="sv-SE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/>
          <a:stretch/>
        </p:blipFill>
        <p:spPr>
          <a:xfrm>
            <a:off x="0" y="1379957"/>
            <a:ext cx="9144000" cy="45867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Säkerställa och förstärka det arbete som redan ger resultat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8" y="1844676"/>
            <a:ext cx="7345312" cy="3528540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sv-SE" b="0" dirty="0"/>
              <a:t>Säker transportinfrastruktur</a:t>
            </a:r>
          </a:p>
          <a:p>
            <a:r>
              <a:rPr lang="sv-SE" b="0" dirty="0"/>
              <a:t>Ännu säkrare fordon</a:t>
            </a:r>
          </a:p>
          <a:p>
            <a:r>
              <a:rPr lang="sv-SE" b="0" dirty="0" smtClean="0"/>
              <a:t>Tillgänglig data av hög kvalitet</a:t>
            </a:r>
          </a:p>
          <a:p>
            <a:r>
              <a:rPr lang="sv-SE" b="0" dirty="0" smtClean="0"/>
              <a:t>Fortsätt samverkan</a:t>
            </a:r>
            <a:endParaRPr lang="sv-SE" b="0" dirty="0"/>
          </a:p>
        </p:txBody>
      </p:sp>
      <p:sp>
        <p:nvSpPr>
          <p:cNvPr id="5" name="textruta 4"/>
          <p:cNvSpPr txBox="1"/>
          <p:nvPr/>
        </p:nvSpPr>
        <p:spPr>
          <a:xfrm rot="16200000">
            <a:off x="6948554" y="3804718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Foto: Maria Nilsson/Regeringskansliet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90691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/>
          <a:stretch/>
        </p:blipFill>
        <p:spPr>
          <a:xfrm>
            <a:off x="0" y="1379957"/>
            <a:ext cx="9144000" cy="45867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Utveckla och inkludera nya områden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8" y="1844676"/>
            <a:ext cx="7345312" cy="3528540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sv-SE" b="0" dirty="0" smtClean="0"/>
              <a:t>Trafiksäkerhet är en del i en hållbar helhet</a:t>
            </a:r>
          </a:p>
          <a:p>
            <a:r>
              <a:rPr lang="sv-SE" b="0" dirty="0" smtClean="0"/>
              <a:t>Öka säkerheten för oskyddade trafikanter</a:t>
            </a:r>
          </a:p>
          <a:p>
            <a:r>
              <a:rPr lang="sv-SE" b="0" dirty="0" smtClean="0"/>
              <a:t>Öka regelefterlevnaden i vägtrafiken</a:t>
            </a:r>
          </a:p>
        </p:txBody>
      </p:sp>
      <p:sp>
        <p:nvSpPr>
          <p:cNvPr id="5" name="textruta 4"/>
          <p:cNvSpPr txBox="1"/>
          <p:nvPr/>
        </p:nvSpPr>
        <p:spPr>
          <a:xfrm rot="16200000">
            <a:off x="6948554" y="3804718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Foto: Maria Nilsson/Regeringskansliet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4990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Anpassa trafiksäkerhetsarbetet till nya förutsättningar</a:t>
            </a:r>
            <a:endParaRPr lang="sv-SE" dirty="0"/>
          </a:p>
        </p:txBody>
      </p:sp>
      <p:pic>
        <p:nvPicPr>
          <p:cNvPr id="5122" name="Picture 2" descr="C:\Users\YBG1223A\AppData\Local\Microsoft\Windows\Temporary Internet Files\Content.Outlook\9HG4DLUM\nykterhetskontroller_al05_Andreas Libell_MHF_pp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7" b="21586"/>
          <a:stretch/>
        </p:blipFill>
        <p:spPr bwMode="auto">
          <a:xfrm>
            <a:off x="0" y="2133600"/>
            <a:ext cx="914400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 rot="16200000">
            <a:off x="6948554" y="2967956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Foto: MHF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4990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/>
          <a:stretch/>
        </p:blipFill>
        <p:spPr>
          <a:xfrm>
            <a:off x="0" y="1379957"/>
            <a:ext cx="9144000" cy="45867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Sprid svensk trafiksäkerhet i världen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8" y="1844676"/>
            <a:ext cx="7345312" cy="2376412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sv-SE" b="0" dirty="0" smtClean="0"/>
              <a:t>Bidrar till Agenda 2030</a:t>
            </a:r>
          </a:p>
          <a:p>
            <a:r>
              <a:rPr lang="sv-SE" b="0" dirty="0" smtClean="0"/>
              <a:t>Bidrar till en positiv bild av Sverige</a:t>
            </a:r>
          </a:p>
          <a:p>
            <a:r>
              <a:rPr lang="sv-SE" b="0" dirty="0" smtClean="0"/>
              <a:t>Ger förutsättningar för export av trafiksäkerhetslösningar</a:t>
            </a:r>
            <a:endParaRPr lang="sv-SE" b="0" dirty="0"/>
          </a:p>
        </p:txBody>
      </p:sp>
      <p:sp>
        <p:nvSpPr>
          <p:cNvPr id="5" name="textruta 4"/>
          <p:cNvSpPr txBox="1"/>
          <p:nvPr/>
        </p:nvSpPr>
        <p:spPr>
          <a:xfrm rot="16200000">
            <a:off x="6948554" y="3804718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Foto: Maria Nilsson/Regeringskansliet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24062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/>
          <a:stretch/>
        </p:blipFill>
        <p:spPr>
          <a:xfrm>
            <a:off x="0" y="1379957"/>
            <a:ext cx="9144000" cy="45867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Uppdrag att leda samverkan för ökad trafiksäkerhet i vägtrafik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8" y="1844676"/>
            <a:ext cx="7345312" cy="3528540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sv-SE" b="0" dirty="0" smtClean="0"/>
              <a:t>Trafikverket</a:t>
            </a:r>
          </a:p>
          <a:p>
            <a:r>
              <a:rPr lang="sv-SE" b="0" dirty="0" smtClean="0"/>
              <a:t>Leda övergripande samverkan för trafiksäkerhet i vägtrafik</a:t>
            </a:r>
          </a:p>
          <a:p>
            <a:r>
              <a:rPr lang="sv-SE" b="0" dirty="0"/>
              <a:t>Sammankalla och föra dialog med berörda  </a:t>
            </a:r>
            <a:r>
              <a:rPr lang="sv-SE" b="0" dirty="0" smtClean="0"/>
              <a:t>aktörer</a:t>
            </a:r>
          </a:p>
          <a:p>
            <a:r>
              <a:rPr lang="sv-SE" b="0" dirty="0" smtClean="0"/>
              <a:t>Ansvara </a:t>
            </a:r>
            <a:r>
              <a:rPr lang="sv-SE" b="0" dirty="0"/>
              <a:t>för </a:t>
            </a:r>
            <a:r>
              <a:rPr lang="sv-SE" b="0" dirty="0" smtClean="0"/>
              <a:t>uppföljning </a:t>
            </a:r>
            <a:r>
              <a:rPr lang="sv-SE" b="0" dirty="0"/>
              <a:t>av </a:t>
            </a:r>
            <a:r>
              <a:rPr lang="sv-SE" b="0" dirty="0" smtClean="0"/>
              <a:t>trafiksäkerhetsläget</a:t>
            </a:r>
          </a:p>
          <a:p>
            <a:r>
              <a:rPr lang="sv-SE" b="0" dirty="0" smtClean="0"/>
              <a:t>Föreslå </a:t>
            </a:r>
            <a:r>
              <a:rPr lang="sv-SE" b="0" dirty="0"/>
              <a:t>gemensam verksamhetsutveckling</a:t>
            </a:r>
          </a:p>
          <a:p>
            <a:endParaRPr lang="sv-SE" b="0" dirty="0" smtClean="0"/>
          </a:p>
          <a:p>
            <a:pPr marL="0" indent="0">
              <a:buNone/>
            </a:pPr>
            <a:endParaRPr lang="sv-SE" b="0" dirty="0"/>
          </a:p>
        </p:txBody>
      </p:sp>
      <p:sp>
        <p:nvSpPr>
          <p:cNvPr id="5" name="textruta 4"/>
          <p:cNvSpPr txBox="1"/>
          <p:nvPr/>
        </p:nvSpPr>
        <p:spPr>
          <a:xfrm rot="16200000">
            <a:off x="6948554" y="3804718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Foto: Maria Nilsson/Regeringskansliet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13290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Uppdrag att utreda sänkt bashastighet i tätort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8" y="1844676"/>
            <a:ext cx="7345312" cy="3528540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sv-SE" b="0" dirty="0" smtClean="0"/>
              <a:t>Trafikanalys</a:t>
            </a:r>
            <a:endParaRPr lang="sv-SE" b="0" dirty="0"/>
          </a:p>
        </p:txBody>
      </p:sp>
      <p:pic>
        <p:nvPicPr>
          <p:cNvPr id="3074" name="Picture 2" descr="C:\Users\YBG1223A\AppData\Local\Microsoft\Windows\Temporary Internet Files\Content.Outlook\9HG4DLUM\f1990067_Hans Alm_pp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" b="18695"/>
          <a:stretch/>
        </p:blipFill>
        <p:spPr bwMode="auto">
          <a:xfrm>
            <a:off x="0" y="2453925"/>
            <a:ext cx="6804248" cy="27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YBG1223A\AppData\Local\Microsoft\Windows\Temporary Internet Files\Content.IE5\VL3WTN6I\hastighetssky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353" r="28812" b="-353"/>
          <a:stretch/>
        </p:blipFill>
        <p:spPr bwMode="auto">
          <a:xfrm>
            <a:off x="6876256" y="2453926"/>
            <a:ext cx="2267744" cy="27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 rot="16200000">
            <a:off x="6963943" y="3012631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>
                <a:solidFill>
                  <a:schemeClr val="bg1"/>
                </a:solidFill>
              </a:rPr>
              <a:t>Foto: Hejdlösa </a:t>
            </a:r>
            <a:r>
              <a:rPr lang="sv-SE" sz="600" dirty="0">
                <a:solidFill>
                  <a:schemeClr val="bg1"/>
                </a:solidFill>
              </a:rPr>
              <a:t>Bilder AB/VTI</a:t>
            </a:r>
          </a:p>
        </p:txBody>
      </p:sp>
      <p:sp>
        <p:nvSpPr>
          <p:cNvPr id="7" name="textruta 6"/>
          <p:cNvSpPr txBox="1"/>
          <p:nvPr/>
        </p:nvSpPr>
        <p:spPr>
          <a:xfrm rot="16200000">
            <a:off x="4659687" y="3012631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>
                <a:solidFill>
                  <a:schemeClr val="bg1"/>
                </a:solidFill>
              </a:rPr>
              <a:t>Foto: Hans Alm/Folio</a:t>
            </a:r>
            <a:endParaRPr lang="sv-SE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Uppdrag att föreslå etappmål för vägtrafik efter 2020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8" y="1844676"/>
            <a:ext cx="7345312" cy="3528540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sv-SE" b="0" dirty="0" smtClean="0"/>
              <a:t>Trafikanalys</a:t>
            </a:r>
            <a:endParaRPr lang="sv-SE" b="0" dirty="0"/>
          </a:p>
        </p:txBody>
      </p:sp>
      <p:pic>
        <p:nvPicPr>
          <p:cNvPr id="6" name="Bildobjekt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84" y="2493965"/>
            <a:ext cx="5688632" cy="3383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3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/>
          <a:stretch/>
        </p:blipFill>
        <p:spPr>
          <a:xfrm>
            <a:off x="0" y="1379957"/>
            <a:ext cx="9144000" cy="45867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Nystart för nollvisionen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7" y="1844676"/>
            <a:ext cx="7489329" cy="381657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sv-SE" dirty="0"/>
              <a:t>Fungera som en plattform att samlas </a:t>
            </a:r>
            <a:r>
              <a:rPr lang="sv-SE" dirty="0" smtClean="0"/>
              <a:t>kring</a:t>
            </a:r>
          </a:p>
          <a:p>
            <a:r>
              <a:rPr lang="sv-SE" dirty="0" smtClean="0"/>
              <a:t>Konkreta </a:t>
            </a:r>
            <a:r>
              <a:rPr lang="sv-SE" dirty="0"/>
              <a:t>initiativ presenteras i uppdrag eller inom ramen för ordinarie processer </a:t>
            </a:r>
            <a:endParaRPr lang="sv-SE" dirty="0" smtClean="0"/>
          </a:p>
          <a:p>
            <a:r>
              <a:rPr lang="sv-SE" dirty="0" smtClean="0"/>
              <a:t>Följas </a:t>
            </a:r>
            <a:r>
              <a:rPr lang="sv-SE" dirty="0"/>
              <a:t>upp och vidareutvecklas </a:t>
            </a:r>
          </a:p>
          <a:p>
            <a:r>
              <a:rPr lang="sv-SE" dirty="0"/>
              <a:t>Det fortsatta arbetet och förverkligandet är beroende av berörda aktörers vilja och förmåga att </a:t>
            </a:r>
            <a:r>
              <a:rPr lang="sv-SE" dirty="0" smtClean="0"/>
              <a:t>bidra</a:t>
            </a:r>
            <a:endParaRPr lang="sv-SE" b="0" dirty="0"/>
          </a:p>
        </p:txBody>
      </p:sp>
      <p:sp>
        <p:nvSpPr>
          <p:cNvPr id="5" name="textruta 4"/>
          <p:cNvSpPr txBox="1"/>
          <p:nvPr/>
        </p:nvSpPr>
        <p:spPr>
          <a:xfrm rot="16200000">
            <a:off x="6948554" y="3804718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Foto: Maria Nilsson/Regeringskansliet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0946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/>
          <a:stretch/>
        </p:blipFill>
        <p:spPr>
          <a:xfrm>
            <a:off x="0" y="1379957"/>
            <a:ext cx="9144000" cy="45867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Nystart för nollvisionen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7" y="1844676"/>
            <a:ext cx="7489329" cy="3816572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sv-SE" dirty="0" smtClean="0"/>
              <a:t>Syfte </a:t>
            </a:r>
            <a:r>
              <a:rPr lang="sv-SE" dirty="0"/>
              <a:t>att intensifiera arbetet för trafiksäkerheten i Sverige</a:t>
            </a:r>
          </a:p>
          <a:p>
            <a:r>
              <a:rPr lang="sv-SE" dirty="0"/>
              <a:t>Ger uttryck för regeringens fortsatta ambitioner inom trafiksäkerhet </a:t>
            </a:r>
          </a:p>
          <a:p>
            <a:r>
              <a:rPr lang="sv-SE" dirty="0"/>
              <a:t>Den ska fungera som en plattform för det fortsatta gemensamma </a:t>
            </a:r>
            <a:r>
              <a:rPr lang="sv-SE" dirty="0" smtClean="0"/>
              <a:t>arbetet</a:t>
            </a:r>
            <a:endParaRPr lang="sv-SE" dirty="0"/>
          </a:p>
          <a:p>
            <a:endParaRPr lang="sv-SE" i="1" dirty="0"/>
          </a:p>
        </p:txBody>
      </p:sp>
      <p:sp>
        <p:nvSpPr>
          <p:cNvPr id="5" name="textruta 4"/>
          <p:cNvSpPr txBox="1"/>
          <p:nvPr/>
        </p:nvSpPr>
        <p:spPr>
          <a:xfrm rot="16200000">
            <a:off x="6948554" y="3804718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Foto: Maria Nilsson/Regeringskansliet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2405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/>
          <a:stretch/>
        </p:blipFill>
        <p:spPr>
          <a:xfrm>
            <a:off x="0" y="1379957"/>
            <a:ext cx="9144000" cy="45867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Samverkan under arbetets gång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8" y="1844676"/>
            <a:ext cx="3744912" cy="3528540"/>
          </a:xfrm>
          <a:solidFill>
            <a:srgbClr val="FFFFFF">
              <a:alpha val="60000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Arbetsgrupp</a:t>
            </a:r>
          </a:p>
          <a:p>
            <a:pPr>
              <a:buFont typeface="Arial" charset="0"/>
              <a:buChar char="•"/>
            </a:pPr>
            <a:r>
              <a:rPr lang="sv-SE" b="0" dirty="0"/>
              <a:t>Trafikanalys</a:t>
            </a:r>
          </a:p>
          <a:p>
            <a:pPr>
              <a:buFont typeface="Arial" charset="0"/>
              <a:buChar char="•"/>
            </a:pPr>
            <a:r>
              <a:rPr lang="sv-SE" b="0" dirty="0"/>
              <a:t>Trafikverket</a:t>
            </a:r>
          </a:p>
          <a:p>
            <a:pPr>
              <a:buFont typeface="Arial" charset="0"/>
              <a:buChar char="•"/>
            </a:pPr>
            <a:r>
              <a:rPr lang="sv-SE" b="0" dirty="0"/>
              <a:t>Transportstyrelsen</a:t>
            </a:r>
          </a:p>
          <a:p>
            <a:pPr>
              <a:buFont typeface="Arial" charset="0"/>
              <a:buChar char="•"/>
            </a:pPr>
            <a:r>
              <a:rPr lang="sv-SE" b="0" dirty="0"/>
              <a:t>Statens Väg- och Transport-forskningsinstitut (VTI)</a:t>
            </a:r>
          </a:p>
          <a:p>
            <a:pPr>
              <a:buFont typeface="Arial" charset="0"/>
              <a:buChar char="•"/>
            </a:pPr>
            <a:r>
              <a:rPr lang="sv-SE" b="0" dirty="0"/>
              <a:t>Sveriges Kommuner </a:t>
            </a:r>
            <a:br>
              <a:rPr lang="sv-SE" b="0" dirty="0"/>
            </a:br>
            <a:r>
              <a:rPr lang="sv-SE" b="0" dirty="0"/>
              <a:t>och Landsting (SKL)</a:t>
            </a:r>
          </a:p>
          <a:p>
            <a:pPr>
              <a:buFont typeface="Arial" charset="0"/>
              <a:buChar char="•"/>
            </a:pPr>
            <a:r>
              <a:rPr lang="sv-SE" b="0" dirty="0"/>
              <a:t>Polismyndigheten</a:t>
            </a:r>
          </a:p>
          <a:p>
            <a:endParaRPr lang="sv-SE" b="0" dirty="0"/>
          </a:p>
        </p:txBody>
      </p:sp>
      <p:sp>
        <p:nvSpPr>
          <p:cNvPr id="5" name="textruta 4"/>
          <p:cNvSpPr txBox="1"/>
          <p:nvPr/>
        </p:nvSpPr>
        <p:spPr>
          <a:xfrm rot="16200000">
            <a:off x="6948554" y="3804718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Foto: Maria Nilsson/Regeringskansliet</a:t>
            </a:r>
            <a:endParaRPr lang="sv-SE" sz="600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4860032" y="1844823"/>
            <a:ext cx="3744912" cy="352854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61950" indent="-361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7300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40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800" dirty="0"/>
              <a:t>Samverkan </a:t>
            </a:r>
          </a:p>
          <a:p>
            <a:pPr>
              <a:buFont typeface="Arial" charset="0"/>
              <a:buChar char="•"/>
            </a:pPr>
            <a:r>
              <a:rPr lang="sv-SE" sz="2800" b="0" dirty="0"/>
              <a:t>Företrädare för trafikantgrupper från </a:t>
            </a:r>
            <a:br>
              <a:rPr lang="sv-SE" sz="2800" b="0" dirty="0"/>
            </a:br>
            <a:r>
              <a:rPr lang="sv-SE" sz="2800" b="0" dirty="0"/>
              <a:t>alla trafikslag</a:t>
            </a:r>
          </a:p>
          <a:p>
            <a:pPr>
              <a:buFont typeface="Arial" charset="0"/>
              <a:buChar char="•"/>
            </a:pPr>
            <a:r>
              <a:rPr lang="sv-SE" sz="2800" b="0" dirty="0"/>
              <a:t>Företrädare för transportnäringarna</a:t>
            </a:r>
          </a:p>
          <a:p>
            <a:pPr>
              <a:buFont typeface="Arial" charset="0"/>
              <a:buChar char="•"/>
            </a:pPr>
            <a:r>
              <a:rPr lang="sv-SE" sz="2800" b="0" dirty="0"/>
              <a:t>Myndigheter</a:t>
            </a:r>
          </a:p>
          <a:p>
            <a:pPr>
              <a:buFont typeface="Arial" charset="0"/>
              <a:buChar char="•"/>
            </a:pPr>
            <a:r>
              <a:rPr lang="sv-SE" sz="2800" b="0" dirty="0"/>
              <a:t>Kommuner och regioner</a:t>
            </a:r>
          </a:p>
          <a:p>
            <a:pPr>
              <a:buFont typeface="Arial" charset="0"/>
              <a:buChar char="•"/>
            </a:pPr>
            <a:r>
              <a:rPr lang="sv-SE" sz="2800" b="0" dirty="0" smtClean="0"/>
              <a:t>Fordonsindustri</a:t>
            </a:r>
            <a:endParaRPr lang="sv-SE" sz="2800" b="0" dirty="0"/>
          </a:p>
        </p:txBody>
      </p:sp>
    </p:spTree>
    <p:extLst>
      <p:ext uri="{BB962C8B-B14F-4D97-AF65-F5344CB8AC3E}">
        <p14:creationId xmlns:p14="http://schemas.microsoft.com/office/powerpoint/2010/main" val="30400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/>
          <a:stretch/>
        </p:blipFill>
        <p:spPr>
          <a:xfrm>
            <a:off x="0" y="1379957"/>
            <a:ext cx="9144000" cy="45867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Nollvisionen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8" y="1844676"/>
            <a:ext cx="7057280" cy="3816572"/>
          </a:xfrm>
          <a:solidFill>
            <a:srgbClr val="FFFFFF">
              <a:alpha val="60000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000" i="1" dirty="0" smtClean="0"/>
              <a:t>”Det </a:t>
            </a:r>
            <a:r>
              <a:rPr lang="sv-SE" sz="2000" i="1" dirty="0"/>
              <a:t>långsiktiga målet för trafiksäkerheten </a:t>
            </a:r>
            <a:r>
              <a:rPr lang="sv-SE" sz="2000" i="1" dirty="0" smtClean="0"/>
              <a:t>skall vara </a:t>
            </a:r>
            <a:r>
              <a:rPr lang="sv-SE" sz="2000" i="1" dirty="0"/>
              <a:t>att ingen skall dödas eller skadas allvarligt till följd av </a:t>
            </a:r>
            <a:r>
              <a:rPr lang="sv-SE" sz="2000" i="1" dirty="0" smtClean="0"/>
              <a:t>trafikolyckor </a:t>
            </a:r>
            <a:r>
              <a:rPr lang="sv-SE" sz="2000" i="1" dirty="0"/>
              <a:t>inom vägtransportsystemet (nollvisionen</a:t>
            </a:r>
            <a:r>
              <a:rPr lang="sv-SE" sz="2000" i="1" dirty="0" smtClean="0"/>
              <a:t>).”</a:t>
            </a:r>
          </a:p>
          <a:p>
            <a:pPr marL="0" indent="0">
              <a:buNone/>
            </a:pPr>
            <a:r>
              <a:rPr lang="sv-SE" sz="2000" i="1" dirty="0"/>
              <a:t/>
            </a:r>
            <a:br>
              <a:rPr lang="sv-SE" sz="2000" i="1" dirty="0"/>
            </a:br>
            <a:r>
              <a:rPr lang="sv-SE" sz="2000" i="1" dirty="0" smtClean="0"/>
              <a:t>”Vägtransportsystemets </a:t>
            </a:r>
            <a:r>
              <a:rPr lang="sv-SE" sz="2000" i="1" dirty="0"/>
              <a:t>utformning och </a:t>
            </a:r>
            <a:r>
              <a:rPr lang="sv-SE" sz="2000" i="1" dirty="0" smtClean="0"/>
              <a:t>funktion skall </a:t>
            </a:r>
            <a:r>
              <a:rPr lang="sv-SE" sz="2000" i="1" dirty="0"/>
              <a:t>anpassas till de krav som följer av nollvisionen</a:t>
            </a:r>
            <a:r>
              <a:rPr lang="sv-SE" sz="2000" i="1" dirty="0" smtClean="0"/>
              <a:t>.”</a:t>
            </a:r>
          </a:p>
          <a:p>
            <a:pPr marL="0" indent="0">
              <a:buNone/>
            </a:pPr>
            <a:endParaRPr lang="sv-SE" sz="2000" b="0" i="1" dirty="0"/>
          </a:p>
          <a:p>
            <a:pPr marL="0" indent="0">
              <a:buNone/>
            </a:pPr>
            <a:r>
              <a:rPr lang="sv-SE" sz="2000" dirty="0" smtClean="0"/>
              <a:t>”Transportsystemets </a:t>
            </a:r>
            <a:r>
              <a:rPr lang="sv-SE" sz="2000" dirty="0"/>
              <a:t>utformning, funktion och användning ska anpassas till att ingen ska dödas eller skadas allvarligt samt bidra till att det övergripande generationsmålet för miljö och miljökvalitetsmålen uppnås samt bidra till ökad hälsa</a:t>
            </a:r>
            <a:r>
              <a:rPr lang="sv-SE" sz="2000" dirty="0" smtClean="0"/>
              <a:t>.”</a:t>
            </a:r>
            <a:endParaRPr lang="sv-SE" sz="2000" b="0" i="1" dirty="0"/>
          </a:p>
        </p:txBody>
      </p:sp>
      <p:sp>
        <p:nvSpPr>
          <p:cNvPr id="5" name="textruta 4"/>
          <p:cNvSpPr txBox="1"/>
          <p:nvPr/>
        </p:nvSpPr>
        <p:spPr>
          <a:xfrm rot="16200000">
            <a:off x="6948554" y="3804718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Foto: Maria Nilsson/Regeringskansliet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1122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Utmaningar och möjligheter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556792"/>
            <a:ext cx="6192688" cy="438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1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Utmaningar och möjligheter</a:t>
            </a:r>
            <a:endParaRPr lang="sv-SE" dirty="0"/>
          </a:p>
        </p:txBody>
      </p:sp>
      <p:pic>
        <p:nvPicPr>
          <p:cNvPr id="7" name="Bildobjekt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11" y="1678798"/>
            <a:ext cx="6703961" cy="4126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0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Utmaningar och möjligheter</a:t>
            </a:r>
            <a:endParaRPr lang="sv-SE" dirty="0"/>
          </a:p>
        </p:txBody>
      </p:sp>
      <p:pic>
        <p:nvPicPr>
          <p:cNvPr id="4098" name="Picture 2" descr="C:\Users\YBG1223A\AppData\Local\Microsoft\Windows\Temporary Internet Files\Content.Outlook\9HG4DLUM\f1060486_lars-peterRoos_cykelbana_pp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5" b="14106"/>
          <a:stretch/>
        </p:blipFill>
        <p:spPr bwMode="auto">
          <a:xfrm>
            <a:off x="5014040" y="2132856"/>
            <a:ext cx="41299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BG1223A\AppData\Local\Microsoft\Windows\Temporary Internet Files\Content.Outlook\9HG4DLUM\136217_Volvo_Car_Group_initiates_world_unique_Swedish_pilot_project_with_self_pp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0"/>
          <a:stretch/>
        </p:blipFill>
        <p:spPr bwMode="auto">
          <a:xfrm>
            <a:off x="-20793" y="2132856"/>
            <a:ext cx="495283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 rot="16200000">
            <a:off x="2756117" y="2980081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>
                <a:solidFill>
                  <a:schemeClr val="bg1"/>
                </a:solidFill>
              </a:rPr>
              <a:t>Foto: Volvo Cars</a:t>
            </a:r>
            <a:endParaRPr lang="sv-SE" sz="600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 rot="16200000">
            <a:off x="6932585" y="2995880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err="1" smtClean="0">
                <a:solidFill>
                  <a:schemeClr val="bg1"/>
                </a:solidFill>
              </a:rPr>
              <a:t>Foto:Lars</a:t>
            </a:r>
            <a:r>
              <a:rPr lang="sv-SE" sz="600" dirty="0" smtClean="0">
                <a:solidFill>
                  <a:schemeClr val="bg1"/>
                </a:solidFill>
              </a:rPr>
              <a:t> Peter Roos</a:t>
            </a:r>
            <a:endParaRPr lang="sv-SE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Utmaningar och möjligheter</a:t>
            </a:r>
            <a:endParaRPr lang="sv-SE" dirty="0"/>
          </a:p>
        </p:txBody>
      </p:sp>
      <p:pic>
        <p:nvPicPr>
          <p:cNvPr id="7" name="Bildobjekt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2060848"/>
            <a:ext cx="4320480" cy="3240013"/>
          </a:xfrm>
          <a:prstGeom prst="rect">
            <a:avLst/>
          </a:prstGeom>
        </p:spPr>
      </p:pic>
      <p:pic>
        <p:nvPicPr>
          <p:cNvPr id="8" name="Bildobjekt 7"/>
          <p:cNvPicPr/>
          <p:nvPr/>
        </p:nvPicPr>
        <p:blipFill>
          <a:blip r:embed="rId4"/>
          <a:stretch>
            <a:fillRect/>
          </a:stretch>
        </p:blipFill>
        <p:spPr>
          <a:xfrm>
            <a:off x="4644008" y="2060848"/>
            <a:ext cx="4176464" cy="32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/>
          <a:stretch/>
        </p:blipFill>
        <p:spPr>
          <a:xfrm>
            <a:off x="0" y="1379957"/>
            <a:ext cx="9144000" cy="458673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Inriktningar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088" y="1844676"/>
            <a:ext cx="7057280" cy="3528540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sv-SE" b="0" dirty="0" smtClean="0"/>
              <a:t>Säkerställa och förstärka det arbete som redan ger resultat.</a:t>
            </a:r>
          </a:p>
          <a:p>
            <a:r>
              <a:rPr lang="sv-SE" b="0" dirty="0" smtClean="0"/>
              <a:t>Utveckla och inkludera nya områden i det fortsatta trafiksäkerhetsarbetet.</a:t>
            </a:r>
          </a:p>
          <a:p>
            <a:r>
              <a:rPr lang="sv-SE" b="0" dirty="0" smtClean="0"/>
              <a:t>Anpassa trafiksäkerhetsarbetet efter nya förutsättningar.</a:t>
            </a:r>
            <a:endParaRPr lang="sv-SE" b="0" dirty="0"/>
          </a:p>
        </p:txBody>
      </p:sp>
      <p:sp>
        <p:nvSpPr>
          <p:cNvPr id="5" name="textruta 4"/>
          <p:cNvSpPr txBox="1"/>
          <p:nvPr/>
        </p:nvSpPr>
        <p:spPr>
          <a:xfrm rot="16200000">
            <a:off x="6948554" y="3804718"/>
            <a:ext cx="41044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smtClean="0"/>
              <a:t>Foto: Maria Nilsson/Regeringskansliet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40120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 RK 1">
  <a:themeElements>
    <a:clrScheme name="RK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28B"/>
      </a:accent1>
      <a:accent2>
        <a:srgbClr val="007CC3"/>
      </a:accent2>
      <a:accent3>
        <a:srgbClr val="14467F"/>
      </a:accent3>
      <a:accent4>
        <a:srgbClr val="333333"/>
      </a:accent4>
      <a:accent5>
        <a:srgbClr val="958E8A"/>
      </a:accent5>
      <a:accent6>
        <a:srgbClr val="4D605E"/>
      </a:accent6>
      <a:hlink>
        <a:srgbClr val="0000FF"/>
      </a:hlink>
      <a:folHlink>
        <a:srgbClr val="800080"/>
      </a:folHlink>
    </a:clrScheme>
    <a:fontScheme name="RK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FormUrls xmlns="http://schemas.microsoft.com/sharepoint/v3/contenttype/forms/url">
  <Edit>_layouts/RK.Dhs/RKEditForm.aspx</Edit>
  <New>_layouts/RK.Dhs/RKEditForm.aspx</New>
</FormUrl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46d94c0acf84ab9a79866a9d8b1905f xmlns="92ffc5e4-5e54-4abf-b21b-9b28f7aa8223">
      <Terms xmlns="http://schemas.microsoft.com/office/infopath/2007/PartnerControls"/>
    </k46d94c0acf84ab9a79866a9d8b1905f>
    <Diarienummer xmlns="92ffc5e4-5e54-4abf-b21b-9b28f7aa8223" xsi:nil="true"/>
    <c9cd366cc722410295b9eacffbd73909 xmlns="92ffc5e4-5e54-4abf-b21b-9b28f7aa8223">
      <Terms xmlns="http://schemas.microsoft.com/office/infopath/2007/PartnerControls"/>
    </c9cd366cc722410295b9eacffbd73909>
    <TaxCatchAll xmlns="92ffc5e4-5e54-4abf-b21b-9b28f7aa8223"/>
    <Nyckelord xmlns="92ffc5e4-5e54-4abf-b21b-9b28f7aa8223" xsi:nil="true"/>
    <Sekretess xmlns="92ffc5e4-5e54-4abf-b21b-9b28f7aa8223">false</Sekretess>
    <_dlc_DocId xmlns="92ffc5e4-5e54-4abf-b21b-9b28f7aa8223">NSQ54W6EFEAZ-91-4301</_dlc_DocId>
    <_dlc_DocIdUrl xmlns="92ffc5e4-5e54-4abf-b21b-9b28f7aa8223">
      <Url>http://rkdhs-n/enhet/bt/transport/_layouts/DocIdRedir.aspx?ID=NSQ54W6EFEAZ-91-4301</Url>
      <Description>NSQ54W6EFEAZ-91-4301</Description>
    </_dlc_DocIdUrl>
  </documentManagement>
</p:properti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RKDokument" ma:contentTypeID="0x01010053E1D612BA3F4E21AA250ECD751942B300CEA0DB35F6EDB84597261A5C97342240" ma:contentTypeVersion="10" ma:contentTypeDescription="Skapa ett nytt dokument." ma:contentTypeScope="" ma:versionID="7c7f80d49639045f0ac96fb34b718fd4">
  <xsd:schema xmlns:xsd="http://www.w3.org/2001/XMLSchema" xmlns:xs="http://www.w3.org/2001/XMLSchema" xmlns:p="http://schemas.microsoft.com/office/2006/metadata/properties" xmlns:ns2="92ffc5e4-5e54-4abf-b21b-9b28f7aa8223" targetNamespace="http://schemas.microsoft.com/office/2006/metadata/properties" ma:root="true" ma:fieldsID="b225b374b5b6d3b26101785f09e2285d" ns2:_="">
    <xsd:import namespace="92ffc5e4-5e54-4abf-b21b-9b28f7aa822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k46d94c0acf84ab9a79866a9d8b1905f" minOccurs="0"/>
                <xsd:element ref="ns2:TaxCatchAll" minOccurs="0"/>
                <xsd:element ref="ns2:TaxCatchAllLabel" minOccurs="0"/>
                <xsd:element ref="ns2:c9cd366cc722410295b9eacffbd73909" minOccurs="0"/>
                <xsd:element ref="ns2:Diarienummer" minOccurs="0"/>
                <xsd:element ref="ns2:Nyckelord" minOccurs="0"/>
                <xsd:element ref="ns2:Sekret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fc5e4-5e54-4abf-b21b-9b28f7aa8223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5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k46d94c0acf84ab9a79866a9d8b1905f" ma:index="7" nillable="true" ma:taxonomy="true" ma:internalName="k46d94c0acf84ab9a79866a9d8b1905f" ma:taxonomyFieldName="Departementsenhet" ma:displayName="Departement/enhet" ma:fieldId="{446d94c0-acf8-4ab9-a798-66a9d8b1905f}" ma:sspId="c94f65f0-adaa-4e77-b268-a4f99eefe5fc" ma:termSetId="45ad205f-092c-4ea4-aa45-736caa0a31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Global taxonomikolumn" ma:description="" ma:hidden="true" ma:list="{9110ff89-3b23-402c-9663-6e063ba10fb5}" ma:internalName="TaxCatchAll" ma:showField="CatchAllData" ma:web="92ffc5e4-5e54-4abf-b21b-9b28f7aa82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Global taxonomikolumn1" ma:description="" ma:hidden="true" ma:list="{9110ff89-3b23-402c-9663-6e063ba10fb5}" ma:internalName="TaxCatchAllLabel" ma:readOnly="true" ma:showField="CatchAllDataLabel" ma:web="92ffc5e4-5e54-4abf-b21b-9b28f7aa82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9cd366cc722410295b9eacffbd73909" ma:index="11" nillable="true" ma:taxonomy="true" ma:internalName="c9cd366cc722410295b9eacffbd73909" ma:taxonomyFieldName="Aktivitetskategori" ma:displayName="Aktivitetskategori" ma:fieldId="{c9cd366c-c722-4102-95b9-eacffbd73909}" ma:sspId="c94f65f0-adaa-4e77-b268-a4f99eefe5fc" ma:termSetId="87ed9f0f-1fdd-47f5-a4b5-c96124763a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arienummer" ma:index="13" nillable="true" ma:displayName="Diarienummer" ma:description="" ma:internalName="Diarienummer">
      <xsd:simpleType>
        <xsd:restriction base="dms:Text"/>
      </xsd:simpleType>
    </xsd:element>
    <xsd:element name="Nyckelord" ma:index="14" nillable="true" ma:displayName="Nyckelord" ma:description="" ma:internalName="Nyckelord">
      <xsd:simpleType>
        <xsd:restriction base="dms:Text"/>
      </xsd:simpleType>
    </xsd:element>
    <xsd:element name="Sekretess" ma:index="15" nillable="true" ma:displayName="Sekretess m.m." ma:description="Dokumentet innehåller uppgifter som kan antas vara hemliga enligt SekrL eller som är mycket skyddsvärda av någon annan anledning." ma:internalName="Sekretes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Innehållstyp"/>
        <xsd:element ref="dc:title" minOccurs="0" maxOccurs="1" ma:index="3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BA8655-A12B-4B6D-9E72-1A84A47C9DB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FE0A9F3-90B5-40D5-9FBB-8C52B4F2DB6D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363D95C1-874E-4F8F-8301-B0B33D025F0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DC8751F-3B16-4ED6-94CA-2B8A5A8AD0A2}">
  <ds:schemaRefs>
    <ds:schemaRef ds:uri="http://schemas.microsoft.com/sharepoint/v3/contenttype/forms/url"/>
  </ds:schemaRefs>
</ds:datastoreItem>
</file>

<file path=customXml/itemProps5.xml><?xml version="1.0" encoding="utf-8"?>
<ds:datastoreItem xmlns:ds="http://schemas.openxmlformats.org/officeDocument/2006/customXml" ds:itemID="{7B9E1512-A6C9-43EC-B7B6-B323A9D8A889}">
  <ds:schemaRefs>
    <ds:schemaRef ds:uri="http://purl.org/dc/terms/"/>
    <ds:schemaRef ds:uri="92ffc5e4-5e54-4abf-b21b-9b28f7aa8223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6.xml><?xml version="1.0" encoding="utf-8"?>
<ds:datastoreItem xmlns:ds="http://schemas.openxmlformats.org/officeDocument/2006/customXml" ds:itemID="{3C26B4AC-BC15-48C6-8597-A51441DC7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fc5e4-5e54-4abf-b21b-9b28f7aa82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RKdepUtredning</Template>
  <TotalTime>0</TotalTime>
  <Words>708</Words>
  <Application>Microsoft Office PowerPoint</Application>
  <PresentationFormat>Bildspel på skärmen (4:3)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0" baseType="lpstr">
      <vt:lpstr>Calibri</vt:lpstr>
      <vt:lpstr>Arial</vt:lpstr>
      <vt:lpstr>Test RK 1</vt:lpstr>
      <vt:lpstr>Nystart för nollvisionen</vt:lpstr>
      <vt:lpstr>Nystart för nollvisionen</vt:lpstr>
      <vt:lpstr>Samverkan under arbetets gång</vt:lpstr>
      <vt:lpstr>Nollvisionen</vt:lpstr>
      <vt:lpstr>Utmaningar och möjligheter</vt:lpstr>
      <vt:lpstr>Utmaningar och möjligheter</vt:lpstr>
      <vt:lpstr>Utmaningar och möjligheter</vt:lpstr>
      <vt:lpstr>Utmaningar och möjligheter</vt:lpstr>
      <vt:lpstr>Inriktningar</vt:lpstr>
      <vt:lpstr>Säkerställa och förstärka det arbete som redan ger resultat</vt:lpstr>
      <vt:lpstr>Utveckla och inkludera nya områden</vt:lpstr>
      <vt:lpstr>Anpassa trafiksäkerhetsarbetet till nya förutsättningar</vt:lpstr>
      <vt:lpstr>Sprid svensk trafiksäkerhet i världen</vt:lpstr>
      <vt:lpstr>Uppdrag att leda samverkan för ökad trafiksäkerhet i vägtrafik</vt:lpstr>
      <vt:lpstr>Uppdrag att utreda sänkt bashastighet i tätort</vt:lpstr>
      <vt:lpstr>Uppdrag att föreslå etappmål för vägtrafik efter 2020</vt:lpstr>
      <vt:lpstr>Nystart för nollvisionen</vt:lpstr>
    </vt:vector>
  </TitlesOfParts>
  <Company>Regeringskansliet RK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Möte med medaktörer i arbetet med ny trafiksäkerhetsstrategi</dc:title>
  <dc:creator>Siamak Jalali</dc:creator>
  <cp:lastModifiedBy>Lindberg Johan, Ssbtrs</cp:lastModifiedBy>
  <cp:revision>88</cp:revision>
  <dcterms:created xsi:type="dcterms:W3CDTF">2016-02-12T10:30:37Z</dcterms:created>
  <dcterms:modified xsi:type="dcterms:W3CDTF">2016-09-29T10:31:15Z</dcterms:modified>
  <cp:category>Svenska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pID">
    <vt:lpwstr>10;0;0;574</vt:lpwstr>
  </property>
  <property fmtid="{D5CDD505-2E9C-101B-9397-08002B2CF9AE}" pid="3" name="SprakID">
    <vt:i4>0</vt:i4>
  </property>
  <property fmtid="{D5CDD505-2E9C-101B-9397-08002B2CF9AE}" pid="4" name="DokID">
    <vt:i4>119</vt:i4>
  </property>
  <property fmtid="{D5CDD505-2E9C-101B-9397-08002B2CF9AE}" pid="5" name="ContentTypeId">
    <vt:lpwstr>0x01010053E1D612BA3F4E21AA250ECD751942B300CEA0DB35F6EDB84597261A5C97342240</vt:lpwstr>
  </property>
  <property fmtid="{D5CDD505-2E9C-101B-9397-08002B2CF9AE}" pid="6" name="Departementsenhet">
    <vt:lpwstr/>
  </property>
  <property fmtid="{D5CDD505-2E9C-101B-9397-08002B2CF9AE}" pid="7" name="Aktivitetskategori">
    <vt:lpwstr/>
  </property>
  <property fmtid="{D5CDD505-2E9C-101B-9397-08002B2CF9AE}" pid="8" name="_dlc_DocIdItemGuid">
    <vt:lpwstr>1ead652d-33a1-449e-9354-eebff03f9ab4</vt:lpwstr>
  </property>
</Properties>
</file>