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6"/>
    <p:sldMasterId id="2147483648" r:id="rId7"/>
    <p:sldMasterId id="2147483657" r:id="rId8"/>
  </p:sldMasterIdLst>
  <p:notesMasterIdLst>
    <p:notesMasterId r:id="rId13"/>
  </p:notesMasterIdLst>
  <p:handoutMasterIdLst>
    <p:handoutMasterId r:id="rId14"/>
  </p:handoutMasterIdLst>
  <p:sldIdLst>
    <p:sldId id="322" r:id="rId9"/>
    <p:sldId id="344" r:id="rId10"/>
    <p:sldId id="345" r:id="rId11"/>
    <p:sldId id="34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611"/>
    <a:srgbClr val="D80611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8" autoAdjust="0"/>
    <p:restoredTop sz="87309" autoAdjust="0"/>
  </p:normalViewPr>
  <p:slideViewPr>
    <p:cSldViewPr snapToGrid="0">
      <p:cViewPr varScale="1">
        <p:scale>
          <a:sx n="86" d="100"/>
          <a:sy n="86" d="100"/>
        </p:scale>
        <p:origin x="802" y="72"/>
      </p:cViewPr>
      <p:guideLst>
        <p:guide pos="7242"/>
        <p:guide orient="horz" pos="799"/>
        <p:guide orient="horz" pos="3884"/>
        <p:guide orient="horz" pos="2160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Ledare/</a:t>
            </a:r>
            <a:r>
              <a:rPr lang="sv-SE" dirty="0" err="1" smtClean="0"/>
              <a:t>Facilitator</a:t>
            </a:r>
            <a:r>
              <a:rPr lang="sv-SE" baseline="0" dirty="0" smtClean="0"/>
              <a:t> i varje grupp är fetstil.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032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Utse</a:t>
            </a:r>
            <a:r>
              <a:rPr lang="sv-SE" baseline="0" dirty="0" smtClean="0"/>
              <a:t> ledare, tidtagare och sekreterare i varje grupp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920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iagram 5"/>
          <p:cNvSpPr>
            <a:spLocks noGrp="1"/>
          </p:cNvSpPr>
          <p:nvPr>
            <p:ph type="chart" sz="quarter" idx="12" hasCustomPrompt="1"/>
          </p:nvPr>
        </p:nvSpPr>
        <p:spPr>
          <a:xfrm>
            <a:off x="696000" y="1269000"/>
            <a:ext cx="10800000" cy="432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8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2170062"/>
            <a:ext cx="5040000" cy="34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spc="0"/>
            </a:lvl1pPr>
            <a:lvl2pPr marL="232200" indent="0">
              <a:buNone/>
              <a:defRPr/>
            </a:lvl2pPr>
            <a:lvl3pPr marL="462600" indent="0">
              <a:buNone/>
              <a:defRPr/>
            </a:lvl3pPr>
            <a:lvl4pPr marL="693000" indent="0">
              <a:buNone/>
              <a:defRPr/>
            </a:lvl4pPr>
            <a:lvl5pPr marL="887400" indent="0">
              <a:buNone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6" name="Platshållare för diagram 5"/>
          <p:cNvSpPr>
            <a:spLocks noGrp="1"/>
          </p:cNvSpPr>
          <p:nvPr>
            <p:ph type="chart" sz="quarter" idx="13" hasCustomPrompt="1"/>
          </p:nvPr>
        </p:nvSpPr>
        <p:spPr>
          <a:xfrm>
            <a:off x="6454800" y="2169000"/>
            <a:ext cx="5040000" cy="3421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586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röd bakgrund">
    <p:bg>
      <p:bgPr>
        <a:solidFill>
          <a:srgbClr val="D7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Skriv text här</a:t>
            </a:r>
            <a:endParaRPr lang="en-US" dirty="0" smtClean="0"/>
          </a:p>
        </p:txBody>
      </p:sp>
      <p:sp>
        <p:nvSpPr>
          <p:cNvPr id="8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Skriv text här</a:t>
            </a:r>
            <a:endParaRPr lang="en-US" dirty="0" smtClean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4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728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252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sv-SE" dirty="0"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1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103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4800" y="1270800"/>
            <a:ext cx="10800000" cy="900000"/>
          </a:xfrm>
          <a:prstGeom prst="rect">
            <a:avLst/>
          </a:prstGeom>
        </p:spPr>
        <p:txBody>
          <a:bodyPr anchor="ctr"/>
          <a:lstStyle>
            <a:lvl1pPr algn="l">
              <a:defRPr sz="400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529000"/>
            <a:ext cx="8607600" cy="306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  <p:sp>
        <p:nvSpPr>
          <p:cNvPr id="10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116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3284970"/>
            <a:ext cx="10800000" cy="180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+mj-lt"/>
              <a:buNone/>
              <a:defRPr sz="2400" spc="0" baseline="0"/>
            </a:lvl1pPr>
            <a:lvl2pPr marL="575100" indent="-342900">
              <a:buFont typeface="+mj-lt"/>
              <a:buAutoNum type="arabicPeriod"/>
              <a:defRPr/>
            </a:lvl2pPr>
            <a:lvl3pPr marL="805500" indent="-342900">
              <a:buFont typeface="+mj-lt"/>
              <a:buAutoNum type="arabicPeriod"/>
              <a:defRPr/>
            </a:lvl3pPr>
            <a:lvl4pPr marL="1035900" indent="-342900">
              <a:buFont typeface="+mj-lt"/>
              <a:buAutoNum type="arabicPeriod"/>
              <a:defRPr/>
            </a:lvl4pPr>
            <a:lvl5pPr marL="12303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 hasCustomPrompt="1"/>
          </p:nvPr>
        </p:nvSpPr>
        <p:spPr>
          <a:xfrm>
            <a:off x="694800" y="5529600"/>
            <a:ext cx="27396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Plats för EU-logotyp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93110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vä, bild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4560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>
          <a:xfrm>
            <a:off x="10152000" y="201600"/>
            <a:ext cx="1767114" cy="365125"/>
          </a:xfrm>
        </p:spPr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>
          <a:xfrm>
            <a:off x="696000" y="201600"/>
            <a:ext cx="3570514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>
          <a:xfrm>
            <a:off x="-1" y="201600"/>
            <a:ext cx="784800" cy="365125"/>
          </a:xfrm>
        </p:spPr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292063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hö, 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45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948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45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060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7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effectLst>
            <a:reflection stA="45000" endPos="1000" dist="50800" dir="5400000" sy="-100000" algn="bl" rotWithShape="0"/>
          </a:effectLst>
        </p:spPr>
      </p:pic>
      <p:sp>
        <p:nvSpPr>
          <p:cNvPr id="6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9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8" r:id="rId4"/>
    <p:sldLayoutId id="2147483672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438" userDrawn="1">
          <p15:clr>
            <a:srgbClr val="F26B43"/>
          </p15:clr>
        </p15:guide>
        <p15:guide id="9" pos="7242" userDrawn="1">
          <p15:clr>
            <a:srgbClr val="F26B43"/>
          </p15:clr>
        </p15:guide>
        <p15:guide id="10" orient="horz" pos="3884" userDrawn="1">
          <p15:clr>
            <a:srgbClr val="F26B43"/>
          </p15:clr>
        </p15:guide>
        <p15:guide id="11" orient="horz" pos="79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</p:pic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4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pos="438" userDrawn="1">
          <p15:clr>
            <a:srgbClr val="F26B43"/>
          </p15:clr>
        </p15:guide>
        <p15:guide id="16" pos="7242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  <p15:guide id="18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PDCA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Frågor för att komma framåt.</a:t>
            </a:r>
          </a:p>
          <a:p>
            <a:r>
              <a:rPr lang="sv-SE" dirty="0" smtClean="0"/>
              <a:t>Börja definiera området</a:t>
            </a:r>
          </a:p>
          <a:p>
            <a:r>
              <a:rPr lang="sv-SE" dirty="0" smtClean="0"/>
              <a:t>Ett </a:t>
            </a:r>
            <a:r>
              <a:rPr lang="sv-SE" dirty="0"/>
              <a:t>konkret exempel</a:t>
            </a:r>
          </a:p>
          <a:p>
            <a:r>
              <a:rPr lang="sv-SE" dirty="0"/>
              <a:t>Vad hände? Hur blev det så?</a:t>
            </a:r>
          </a:p>
          <a:p>
            <a:r>
              <a:rPr lang="sv-SE" dirty="0"/>
              <a:t>Varför? </a:t>
            </a:r>
          </a:p>
          <a:p>
            <a:r>
              <a:rPr lang="sv-SE" dirty="0"/>
              <a:t>Hur säkerställer vi att det positiva händer igen? Hur undviker vi att det negativa händer igen?</a:t>
            </a:r>
          </a:p>
          <a:p>
            <a:r>
              <a:rPr lang="sv-SE" dirty="0"/>
              <a:t>Identifiera vilken funktion/linje som kan hantera detta?</a:t>
            </a:r>
          </a:p>
          <a:p>
            <a:r>
              <a:rPr lang="sv-SE" dirty="0"/>
              <a:t>Identifiera vilket arbetssätt/system/dokument som behöver </a:t>
            </a:r>
            <a:r>
              <a:rPr lang="sv-SE"/>
              <a:t>förändras</a:t>
            </a:r>
            <a:r>
              <a:rPr lang="sv-SE" smtClean="0"/>
              <a:t>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8737" y="566725"/>
            <a:ext cx="5444200" cy="34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83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6981" y="700297"/>
            <a:ext cx="10800000" cy="900000"/>
          </a:xfrm>
        </p:spPr>
        <p:txBody>
          <a:bodyPr/>
          <a:lstStyle/>
          <a:p>
            <a:r>
              <a:rPr lang="sv-SE" dirty="0" smtClean="0"/>
              <a:t>Gruppindelning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53539"/>
              </p:ext>
            </p:extLst>
          </p:nvPr>
        </p:nvGraphicFramePr>
        <p:xfrm>
          <a:off x="456447" y="1573343"/>
          <a:ext cx="219710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300956222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20713814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Yasin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Abbes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386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Semir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Asani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409019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Adam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Bhalli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961669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Larry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Björn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89138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Kristian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Dahlin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40539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Linnér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099358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Sandström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870067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Inga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Sierpinska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42518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Frank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Steiner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09491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Aziza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Tashta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1344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Christer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Wikström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57493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>
                          <a:effectLst/>
                        </a:rPr>
                        <a:t>Miguel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Amador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84785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Ahlkvist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078556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Jenny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Svärd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2152555"/>
                  </a:ext>
                </a:extLst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272144"/>
              </p:ext>
            </p:extLst>
          </p:nvPr>
        </p:nvGraphicFramePr>
        <p:xfrm>
          <a:off x="3029165" y="1573343"/>
          <a:ext cx="219710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372715413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01996358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Abrahamsson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647106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Luka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Andrasic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36141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Tommy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Badowski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92138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Samar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Balawy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0904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Niclas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Clausén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86291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Mattias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Csanady Widlund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36318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Helena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Engvall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99940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Stefan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Nilsson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80696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Thomas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Svensson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49395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Sakarias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Swetzén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90373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Arne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Thylén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9911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Tapio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Varjonen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00155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Sara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Angestam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2710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Åberg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57858"/>
                  </a:ext>
                </a:extLst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00720"/>
              </p:ext>
            </p:extLst>
          </p:nvPr>
        </p:nvGraphicFramePr>
        <p:xfrm>
          <a:off x="5601883" y="1573343"/>
          <a:ext cx="2197100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280774562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62246869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Göran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Ahlenius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794268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Sofia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Berge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34730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Brostedt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74864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Christoffer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Ekström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182574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Mickael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Engdahl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763548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Helena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44202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Fröberg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1862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Ulrika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Persson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4436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Annie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Ström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60464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Roger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Töyrä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50196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Bertil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Westberg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3528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Jeremiah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Öberg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06043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>
                          <a:effectLst/>
                        </a:rPr>
                        <a:t>Peter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Assor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09086281"/>
                  </a:ext>
                </a:extLst>
              </a:tr>
            </a:tbl>
          </a:graphicData>
        </a:graphic>
      </p:graphicFrame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339066"/>
              </p:ext>
            </p:extLst>
          </p:nvPr>
        </p:nvGraphicFramePr>
        <p:xfrm>
          <a:off x="8174601" y="1573343"/>
          <a:ext cx="2197100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4144987837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415749348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Lars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Bjerkegren Graemer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40879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Petra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Brandin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68948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Sara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Cosmo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654613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Peter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7669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Mustafa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Farah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26899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Torbjörn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Fransson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98730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Mats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Fredriksson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76046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David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Hallgren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678063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Karin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Leist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21417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Fatbardha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Löfgren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49993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Kimmo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Väyrynen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21086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Håkan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Zakrisson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4096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>
                          <a:effectLst/>
                        </a:rPr>
                        <a:t>Simon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Dorfman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2673173"/>
                  </a:ext>
                </a:extLst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775884"/>
              </p:ext>
            </p:extLst>
          </p:nvPr>
        </p:nvGraphicFramePr>
        <p:xfrm>
          <a:off x="1647232" y="4269661"/>
          <a:ext cx="2197100" cy="2537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247034352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68249977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Bo-Göran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Andersson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325890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Bjarne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Edlund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004113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Sofia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Egertz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4565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Matilda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Engström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31208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Fagerqvist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3664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Hajna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Finta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80035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Sophie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Gunsjö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0302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Jonas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Hallin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84831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Elin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Helgesson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408731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Rocio del Pilar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Lopez Bernal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8972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Ulrica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Morin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96754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Petra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Tunell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065230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Frida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Levin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9272229"/>
                  </a:ext>
                </a:extLst>
              </a:tr>
            </a:tbl>
          </a:graphicData>
        </a:graphic>
      </p:graphicFrame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03655"/>
              </p:ext>
            </p:extLst>
          </p:nvPr>
        </p:nvGraphicFramePr>
        <p:xfrm>
          <a:off x="4408515" y="4269661"/>
          <a:ext cx="219710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854744718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55358403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Selda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Ali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80072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Samaneh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Ericson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52165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Björn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Göthenqvist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38832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Elvir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Huremovic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61840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Samir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Ibrahim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17283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Altynay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Iskakova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08285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Marina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Jabali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2322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Helene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Jarefors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85418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Anders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Larsson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27931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Anders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Nicklasson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784808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Ida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Olsson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874624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>
                          <a:effectLst/>
                        </a:rPr>
                        <a:t>Jörgen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Lundegren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4449760"/>
                  </a:ext>
                </a:extLst>
              </a:tr>
              <a:tr h="1230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Katarina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Alm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80904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Valeria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Calpe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3688555"/>
                  </a:ext>
                </a:extLst>
              </a:tr>
            </a:tbl>
          </a:graphicData>
        </a:graphic>
      </p:graphicFrame>
      <p:graphicFrame>
        <p:nvGraphicFramePr>
          <p:cNvPr id="13" name="Tabel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71351"/>
              </p:ext>
            </p:extLst>
          </p:nvPr>
        </p:nvGraphicFramePr>
        <p:xfrm>
          <a:off x="7169798" y="4247596"/>
          <a:ext cx="2197100" cy="2552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376904527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341329993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Nasma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Doloh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656183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Anders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533160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Philip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Hansson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81812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Irma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Holmberg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27073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Jansson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22909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Kalle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Johansson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358376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Gunnel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Johnson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33861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Stein 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Knibestöl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38106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Emmy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Larsson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10203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Lykke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Levin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80942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Fredrik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Montell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43829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Glenn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Svensén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3211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>
                          <a:effectLst/>
                        </a:rPr>
                        <a:t>Barbro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Lundin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7386596"/>
                  </a:ext>
                </a:extLst>
              </a:tr>
              <a:tr h="1531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Albert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Curmi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9612003"/>
                  </a:ext>
                </a:extLst>
              </a:tr>
            </a:tbl>
          </a:graphicData>
        </a:graphic>
      </p:graphicFrame>
      <p:sp>
        <p:nvSpPr>
          <p:cNvPr id="14" name="Rektangel 13"/>
          <p:cNvSpPr/>
          <p:nvPr/>
        </p:nvSpPr>
        <p:spPr>
          <a:xfrm>
            <a:off x="3299894" y="1310629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Dispenser</a:t>
            </a:r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>
            <a:off x="7484091" y="3948997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Kalkyler</a:t>
            </a:r>
            <a:endParaRPr lang="sv-SE" dirty="0"/>
          </a:p>
        </p:txBody>
      </p:sp>
      <p:sp>
        <p:nvSpPr>
          <p:cNvPr id="16" name="Rektangel 15"/>
          <p:cNvSpPr/>
          <p:nvPr/>
        </p:nvSpPr>
        <p:spPr>
          <a:xfrm>
            <a:off x="701528" y="1282059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Strategier</a:t>
            </a:r>
            <a:endParaRPr lang="sv-SE" dirty="0"/>
          </a:p>
        </p:txBody>
      </p:sp>
      <p:sp>
        <p:nvSpPr>
          <p:cNvPr id="17" name="Rektangel 16"/>
          <p:cNvSpPr/>
          <p:nvPr/>
        </p:nvSpPr>
        <p:spPr>
          <a:xfrm>
            <a:off x="8406195" y="1265410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Strategier</a:t>
            </a:r>
            <a:endParaRPr lang="sv-SE" dirty="0"/>
          </a:p>
        </p:txBody>
      </p:sp>
      <p:sp>
        <p:nvSpPr>
          <p:cNvPr id="18" name="Rektangel 17"/>
          <p:cNvSpPr/>
          <p:nvPr/>
        </p:nvSpPr>
        <p:spPr>
          <a:xfrm>
            <a:off x="4618177" y="394899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Leveranser</a:t>
            </a:r>
            <a:endParaRPr lang="sv-SE" dirty="0"/>
          </a:p>
        </p:txBody>
      </p:sp>
      <p:sp>
        <p:nvSpPr>
          <p:cNvPr id="19" name="Rektangel 18"/>
          <p:cNvSpPr/>
          <p:nvPr/>
        </p:nvSpPr>
        <p:spPr>
          <a:xfrm>
            <a:off x="5519069" y="1265410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Erfarenhetsåterföring</a:t>
            </a:r>
            <a:endParaRPr lang="sv-SE" dirty="0"/>
          </a:p>
        </p:txBody>
      </p:sp>
      <p:sp>
        <p:nvSpPr>
          <p:cNvPr id="20" name="Rektangel 19"/>
          <p:cNvSpPr/>
          <p:nvPr/>
        </p:nvSpPr>
        <p:spPr>
          <a:xfrm>
            <a:off x="1477931" y="4047774"/>
            <a:ext cx="1675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v-SE" sz="1400" i="1" dirty="0"/>
              <a:t>Verktygsstöd</a:t>
            </a:r>
          </a:p>
        </p:txBody>
      </p:sp>
    </p:spTree>
    <p:extLst>
      <p:ext uri="{BB962C8B-B14F-4D97-AF65-F5344CB8AC3E}">
        <p14:creationId xmlns:p14="http://schemas.microsoft.com/office/powerpoint/2010/main" val="370613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9381" y="673343"/>
            <a:ext cx="10800000" cy="900000"/>
          </a:xfrm>
        </p:spPr>
        <p:txBody>
          <a:bodyPr/>
          <a:lstStyle/>
          <a:p>
            <a:r>
              <a:rPr lang="sv-SE" dirty="0" smtClean="0"/>
              <a:t>Gruppindelning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579719"/>
              </p:ext>
            </p:extLst>
          </p:nvPr>
        </p:nvGraphicFramePr>
        <p:xfrm>
          <a:off x="784799" y="1573343"/>
          <a:ext cx="2197100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309326633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30872106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Bror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Esberg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06142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Sanna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Holmbom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876732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Conny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Johansson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9814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Victor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Karimian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42581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Karl-Johan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Karlsson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72613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Kari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Kylmäniemi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25585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Magdalena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Lutczyk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61797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Peter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Nilsson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98201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Ulrika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Roseen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82567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Teresia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Skotte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90356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>
                          <a:effectLst/>
                        </a:rPr>
                        <a:t>Johan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Myhrman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63050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Angelica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Andersson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66242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Fagerkvist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5194183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81508"/>
              </p:ext>
            </p:extLst>
          </p:nvPr>
        </p:nvGraphicFramePr>
        <p:xfrm>
          <a:off x="3263082" y="1573343"/>
          <a:ext cx="219710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412009367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82343047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Fredrik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Arwidsson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144015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Ireman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54795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Simon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Johansson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563410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Marcus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Kennerstedt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37437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Christina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Lillfors Pintér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995937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Erica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Lindberg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70888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Lindroos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822093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Björn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Lovang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2848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Ulf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Lundkvist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16930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Goncagül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Maasoglu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562802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Maryoo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Mate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694904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Maria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Pettersson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404245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Jenny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Strang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939483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Anders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Olsén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40317345"/>
                  </a:ext>
                </a:extLst>
              </a:tr>
            </a:tbl>
          </a:graphicData>
        </a:graphic>
      </p:graphicFrame>
      <p:graphicFrame>
        <p:nvGraphicFramePr>
          <p:cNvPr id="14" name="Tabel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40784"/>
              </p:ext>
            </p:extLst>
          </p:nvPr>
        </p:nvGraphicFramePr>
        <p:xfrm>
          <a:off x="5741365" y="1573343"/>
          <a:ext cx="2197100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3112163449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86708164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Karlsson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17922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Lisa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Löfvenhaft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56687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Bashir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Malekzai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48910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Victor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Martinez Garde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016945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Camilla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Nilsson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64965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Therese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Reidevall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385568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Elin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Sandholmen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2208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Julia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Strömberg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73032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Richard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Åslin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682064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Carl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Refthammar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0793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Malin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Olsson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439277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Björn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Rosén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507917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Monica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Sandsten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3629592"/>
                  </a:ext>
                </a:extLst>
              </a:tr>
            </a:tbl>
          </a:graphicData>
        </a:graphic>
      </p:graphicFrame>
      <p:graphicFrame>
        <p:nvGraphicFramePr>
          <p:cNvPr id="15" name="Tabel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290553"/>
              </p:ext>
            </p:extLst>
          </p:nvPr>
        </p:nvGraphicFramePr>
        <p:xfrm>
          <a:off x="2164532" y="4354656"/>
          <a:ext cx="2123440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131775732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70906393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smtClean="0">
                          <a:effectLst/>
                        </a:rPr>
                        <a:t>Kristoffer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smtClean="0">
                          <a:effectLst/>
                        </a:rPr>
                        <a:t>Fagerstedt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61632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Magnus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Kårström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76500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Helena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Morin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084810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Håkan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Nilsson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0968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Max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Persson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94747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Klaus-Peter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Persson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8250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Endrit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Redjepi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23709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Gustaf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Sjöberg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187868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Sven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Sjöberg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33640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Tove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Tallungs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6053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Michael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Tingberg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167603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>
                          <a:effectLst/>
                        </a:rPr>
                        <a:t>Johanna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Twengström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92470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Daniel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Snis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7134106"/>
                  </a:ext>
                </a:extLst>
              </a:tr>
            </a:tbl>
          </a:graphicData>
        </a:graphic>
      </p:graphicFrame>
      <p:graphicFrame>
        <p:nvGraphicFramePr>
          <p:cNvPr id="16" name="Tabel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855141"/>
              </p:ext>
            </p:extLst>
          </p:nvPr>
        </p:nvGraphicFramePr>
        <p:xfrm>
          <a:off x="4578995" y="4354656"/>
          <a:ext cx="2197100" cy="2354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900">
                  <a:extLst>
                    <a:ext uri="{9D8B030D-6E8A-4147-A177-3AD203B41FA5}">
                      <a16:colId xmlns:a16="http://schemas.microsoft.com/office/drawing/2014/main" val="2676534078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89555727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Selma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Adilagic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6902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Ahlman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34526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David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Mijatovic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85352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Henrik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Norlin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58165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Mario Julio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Nunes Perdigao Junior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84835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Flamur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Rexhepi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035668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Magnus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Sellstedt Lockner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00506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Julia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Svensson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04590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Shiroma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Wickramarachchi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706620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Biljana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Zekovski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443217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>
                          <a:effectLst/>
                        </a:rPr>
                        <a:t>Constantin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u="none" strike="noStrike" dirty="0">
                          <a:effectLst/>
                        </a:rPr>
                        <a:t>Vencu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786475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Fredrik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Ström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07513955"/>
                  </a:ext>
                </a:extLst>
              </a:tr>
            </a:tbl>
          </a:graphicData>
        </a:graphic>
      </p:graphicFrame>
      <p:sp>
        <p:nvSpPr>
          <p:cNvPr id="17" name="Rektangel 16"/>
          <p:cNvSpPr/>
          <p:nvPr/>
        </p:nvSpPr>
        <p:spPr>
          <a:xfrm>
            <a:off x="922319" y="127818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Leveranser</a:t>
            </a:r>
            <a:endParaRPr lang="sv-SE" dirty="0"/>
          </a:p>
        </p:txBody>
      </p:sp>
      <p:sp>
        <p:nvSpPr>
          <p:cNvPr id="18" name="Rektangel 17"/>
          <p:cNvSpPr/>
          <p:nvPr/>
        </p:nvSpPr>
        <p:spPr>
          <a:xfrm>
            <a:off x="3554060" y="1310629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Parallellism</a:t>
            </a:r>
            <a:endParaRPr lang="sv-SE" dirty="0"/>
          </a:p>
        </p:txBody>
      </p:sp>
      <p:sp>
        <p:nvSpPr>
          <p:cNvPr id="19" name="Rektangel 18"/>
          <p:cNvSpPr/>
          <p:nvPr/>
        </p:nvSpPr>
        <p:spPr>
          <a:xfrm>
            <a:off x="4565402" y="4059494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Erfarenhetsåterföring</a:t>
            </a:r>
            <a:endParaRPr lang="sv-SE" dirty="0"/>
          </a:p>
        </p:txBody>
      </p:sp>
      <p:sp>
        <p:nvSpPr>
          <p:cNvPr id="20" name="Rektangel 19"/>
          <p:cNvSpPr/>
          <p:nvPr/>
        </p:nvSpPr>
        <p:spPr>
          <a:xfrm>
            <a:off x="5923568" y="1310629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/>
              <a:t>TKI-styrning</a:t>
            </a:r>
            <a:endParaRPr lang="sv-SE" dirty="0"/>
          </a:p>
        </p:txBody>
      </p:sp>
      <p:sp>
        <p:nvSpPr>
          <p:cNvPr id="21" name="Rektangel 20"/>
          <p:cNvSpPr/>
          <p:nvPr/>
        </p:nvSpPr>
        <p:spPr>
          <a:xfrm>
            <a:off x="1591733" y="4090271"/>
            <a:ext cx="30115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v-SE" sz="1400" i="1" dirty="0"/>
              <a:t>Byggbarhet, Processer, </a:t>
            </a:r>
            <a:r>
              <a:rPr lang="sv-SE" sz="1400" i="1" dirty="0" smtClean="0"/>
              <a:t>Krav </a:t>
            </a:r>
            <a:endParaRPr lang="sv-SE" sz="1400" i="1" dirty="0"/>
          </a:p>
        </p:txBody>
      </p:sp>
    </p:spTree>
    <p:extLst>
      <p:ext uri="{BB962C8B-B14F-4D97-AF65-F5344CB8AC3E}">
        <p14:creationId xmlns:p14="http://schemas.microsoft.com/office/powerpoint/2010/main" val="376074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Erfarenhetsåterföring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800" y="2529000"/>
            <a:ext cx="8743974" cy="306000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Varje grupp får ett ämnesområde att börja med.</a:t>
            </a:r>
          </a:p>
          <a:p>
            <a:pPr marL="0" indent="0">
              <a:buNone/>
            </a:pPr>
            <a:r>
              <a:rPr lang="sv-SE" dirty="0" smtClean="0"/>
              <a:t>Presentationsrunda.</a:t>
            </a:r>
          </a:p>
          <a:p>
            <a:pPr marL="0" indent="0">
              <a:buNone/>
            </a:pPr>
            <a:r>
              <a:rPr lang="sv-SE" dirty="0" smtClean="0"/>
              <a:t>Anteckna tankar och erfarenheter.</a:t>
            </a:r>
          </a:p>
          <a:p>
            <a:pPr marL="0" indent="0">
              <a:buNone/>
            </a:pPr>
            <a:r>
              <a:rPr lang="sv-SE" dirty="0" smtClean="0"/>
              <a:t>Klara? Välj nytt ämne att diskutera – helt fritt.</a:t>
            </a:r>
          </a:p>
          <a:p>
            <a:pPr marL="0" indent="0">
              <a:buNone/>
            </a:pPr>
            <a:r>
              <a:rPr lang="sv-SE" dirty="0" smtClean="0"/>
              <a:t>Återsamling 11.00</a:t>
            </a:r>
          </a:p>
          <a:p>
            <a:pPr marL="0" indent="0">
              <a:buNone/>
            </a:pPr>
            <a:r>
              <a:rPr lang="sv-SE" dirty="0" smtClean="0"/>
              <a:t>Presentera er viktigaste erfarenhet</a:t>
            </a:r>
            <a:r>
              <a:rPr lang="sv-SE" dirty="0"/>
              <a:t> </a:t>
            </a:r>
            <a:r>
              <a:rPr lang="sv-SE" dirty="0" smtClean="0"/>
              <a:t>på blädderblock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5400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87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A93DC1D9-F604-4024-9143-78FB8925322B}"/>
    </a:ext>
  </a:extLst>
</a:theme>
</file>

<file path=ppt/theme/theme2.xml><?xml version="1.0" encoding="utf-8"?>
<a:theme xmlns:a="http://schemas.openxmlformats.org/drawingml/2006/main" name="Rubrik med logg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E91349C9-22C3-4D42-B2B2-01E893807170}"/>
    </a:ext>
  </a:extLst>
</a:theme>
</file>

<file path=ppt/theme/theme3.xml><?xml version="1.0" encoding="utf-8"?>
<a:theme xmlns:a="http://schemas.openxmlformats.org/drawingml/2006/main" name="Rubrik med logga, titel, datum och sidnr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5B4D5900-CC3B-48ED-AB25-DF4995913194}"/>
    </a:ext>
  </a:extLst>
</a:theme>
</file>

<file path=ppt/theme/theme4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DocumentTemplateId xmlns="Trafikverket">TMALL 0145</TrvDocumentTemplateId>
    <TrvDocumentTemplateContact xmlns="Trafikverket">
      <UserInfo>
        <DisplayName>Thunberg Ann, KMrf</DisplayName>
        <AccountId>579</AccountId>
        <AccountType/>
      </UserInfo>
    </TrvDocumentTemplateContact>
    <TrvDocumentTemplateTitle xmlns="Trafikverket">Presentation_Trafikverket</TrvDocumentTemplateTitle>
    <TaxCatchAll xmlns="74c05969-ceca-4dc3-bf30-d314d4a8dbc9">
      <Value>277</Value>
      <Value>32</Value>
      <Value>35</Value>
    </TaxCatchAll>
    <TrvDocumentTemplateOwnerTaxHTField0 xmlns="74c05969-ceca-4dc3-bf30-d314d4a8db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KM Kommunikation</TermName>
          <TermId xmlns="http://schemas.microsoft.com/office/infopath/2007/PartnerControls">65ba4904-7f87-411a-bf82-b389570b62aa</TermId>
        </TermInfo>
      </Terms>
    </TrvDocumentTemplateOwnerTaxHTField0>
    <TrvDocumentTypeTaxHTField0 xmlns="74c05969-ceca-4dc3-bf30-d314d4a8db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DocumentTypeTaxHTField0>
    <TrvDocumentTemplateDescription xmlns="Trafikverket">PPT-mall, widescreen, som ska användas av verksamheten för att skapa presentationer.</TrvDocumentTemplateDescription>
    <TrvDocumentTemplateVersion xmlns="Trafikverket">3.0</TrvDocumentTemplateVersion>
    <TrvDocumentTemplateDate xmlns="Trafikverket">2021-04-26T12:22:26+00:00</TrvDocumentTemplateDate>
    <Skapat_x0020_av_x0020_NY xmlns="Trafikverket" xsi:nil="true"/>
    <Dokumentdatum_x0020_NY xmlns="Trafikverket" xsi:nil="true"/>
    <TRVversionNY xmlns="Trafikverket" xsi:nil="true"/>
    <TrvDocumentTemplateCategoryTaxHTField0 xmlns="74c05969-ceca-4dc3-bf30-d314d4a8db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Grundmallar</TermName>
          <TermId xmlns="http://schemas.microsoft.com/office/infopath/2007/PartnerControls">ba03f0de-f93f-4e70-95f2-fa30c55e4680</TermId>
        </TermInfo>
      </Terms>
    </TrvDocumentTemplateCategoryTaxHTField0>
    <TrvConfidentialityLevelTaxHTField0 xmlns="74c05969-ceca-4dc3-bf30-d314d4a8dbc9">
      <Terms xmlns="http://schemas.microsoft.com/office/infopath/2007/PartnerControls"/>
    </TrvConfidentialityLevel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pe:Receivers xmlns:spe="http://schemas.microsoft.com/sharepoint/events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rvDokument01" ma:contentTypeID="0x010100F3454A24D10946AC8A6A7F801497FF3100F4B7AC4FDB37F44DA4A1D8A4B0AD13BA" ma:contentTypeVersion="74" ma:contentTypeDescription="Skapa ett nytt dokument." ma:contentTypeScope="" ma:versionID="d40868fc5367808f178d3dbf6d5fa9a4">
  <xsd:schema xmlns:xsd="http://www.w3.org/2001/XMLSchema" xmlns:xs="http://www.w3.org/2001/XMLSchema" xmlns:p="http://schemas.microsoft.com/office/2006/metadata/properties" xmlns:ns1="Trafikverket" xmlns:ns3="74c05969-ceca-4dc3-bf30-d314d4a8dbc9" targetNamespace="http://schemas.microsoft.com/office/2006/metadata/properties" ma:root="true" ma:fieldsID="6aec6c3d3411c603065513fec0ec79ca" ns1:_="" ns3:_="">
    <xsd:import namespace="Trafikverket"/>
    <xsd:import namespace="74c05969-ceca-4dc3-bf30-d314d4a8dbc9"/>
    <xsd:element name="properties">
      <xsd:complexType>
        <xsd:sequence>
          <xsd:element name="documentManagement">
            <xsd:complexType>
              <xsd:all>
                <xsd:element ref="ns1:Skapat_x0020_av_x0020_NY" minOccurs="0"/>
                <xsd:element ref="ns1:Dokumentdatum_x0020_NY" minOccurs="0"/>
                <xsd:element ref="ns3:_dlc_DocId" minOccurs="0"/>
                <xsd:element ref="ns3:_dlc_DocIdUrl" minOccurs="0"/>
                <xsd:element ref="ns3:_dlc_DocIdPersistId" minOccurs="0"/>
                <xsd:element ref="ns1:TRVversionNY" minOccurs="0"/>
                <xsd:element ref="ns1:TrvDocumentTemplateId" minOccurs="0"/>
                <xsd:element ref="ns1:TrvDocumentTemplateVersion" minOccurs="0"/>
                <xsd:element ref="ns3:TrvDocumentTypeTaxHTField0" minOccurs="0"/>
                <xsd:element ref="ns3:TaxCatchAll" minOccurs="0"/>
                <xsd:element ref="ns3:TaxCatchAllLabel" minOccurs="0"/>
                <xsd:element ref="ns1:TrvDocumentTemplateTitle" minOccurs="0"/>
                <xsd:element ref="ns1:TrvDocumentTemplateDescription" minOccurs="0"/>
                <xsd:element ref="ns1:TrvDocumentTemplateContact" minOccurs="0"/>
                <xsd:element ref="ns3:TrvDocumentTemplateOwnerTaxHTField0" minOccurs="0"/>
                <xsd:element ref="ns1:TrvDocumentTemplateDate" minOccurs="0"/>
                <xsd:element ref="ns3:TrvDocumentTemplateCategoryTaxHTField0" minOccurs="0"/>
                <xsd:element ref="ns3:TrvConfidentialityLevel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nillable="true" ma:displayName="Skapat av" ma:description="Namn och organisationsbeteckning för den person som skapat dokumentet." ma:internalName="TrvCreatedBy" ma:readOnly="true">
      <xsd:simpleType>
        <xsd:restriction base="dms:Text"/>
      </xsd:simpleType>
    </xsd:element>
    <xsd:element name="Dokumentdatum_x0020_NY" ma:index="2" nillable="true" ma:displayName="Dokumentdatum" ma:description="Datum för nuvarande version" ma:format="DateOnly" ma:internalName="TrvDocumentDate" ma:readOnly="true">
      <xsd:simpleType>
        <xsd:restriction base="dms:DateTime"/>
      </xsd:simpleType>
    </xsd:element>
    <xsd:element name="TRVversionNY" ma:index="11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12" nillable="true" ma:displayName="TMALL-nummer" ma:description="Unik sträng eller nummer som identifierar dokumentmallen. Värdet sätts av respektive system." ma:internalName="TrvDocumentTemplateId" ma:readOnly="false">
      <xsd:simpleType>
        <xsd:restriction base="dms:Text"/>
      </xsd:simpleType>
    </xsd:element>
    <xsd:element name="TrvDocumentTemplateVersion" ma:index="13" nillable="true" ma:displayName="Mallversion" ma:description="Dokumentmallens versionsnummer" ma:internalName="TrvDocumentTemplateVersion" ma:readOnly="false">
      <xsd:simpleType>
        <xsd:restriction base="dms:Text"/>
      </xsd:simpleType>
    </xsd:element>
    <xsd:element name="TrvDocumentTemplateTitle" ma:index="20" nillable="true" ma:displayName="Mallnamn" ma:description="Dokumenttitel på dokumentmallen" ma:internalName="TrvDocumentTemplateTitle">
      <xsd:simpleType>
        <xsd:restriction base="dms:Text"/>
      </xsd:simpleType>
    </xsd:element>
    <xsd:element name="TrvDocumentTemplateDescription" ma:index="21" nillable="true" ma:displayName="Mallbeskrivning" ma:description="Beskrivning på dokumentmallen" ma:internalName="TrvDocumentTemplateDescription">
      <xsd:simpleType>
        <xsd:restriction base="dms:Text"/>
      </xsd:simpleType>
    </xsd:element>
    <xsd:element name="TrvDocumentTemplateContact" ma:index="22" nillable="true" ma:displayName="Kontaktperson" ma:description="" ma:hidden="true" ma:internalName="TrvDocumentTemplateContact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rvDocumentTemplateDate" ma:index="25" nillable="true" ma:displayName="Publicerad" ma:description="Datum för när mallversionen senast ändrades" ma:format="DateOnly" ma:hidden="true" ma:internalName="TrvDocumentTemplat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05969-ceca-4dc3-bf30-d314d4a8dbc9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5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rvDocumentTypeTaxHTField0" ma:index="14" ma:taxonomy="true" ma:internalName="TrvDocumentTypeTaxHTField0" ma:taxonomyFieldName="TrvDocumentType" ma:displayName="Dokumenttyp" ma:readOnly="false" ma:fieldId="{254c14be-9fac-4cea-a731-8aa49979445b}" ma:sspId="186cccb1-9fab-4187-b54f-d2fc3705fc8a" ma:termSetId="152f56a5-fdb2-4180-8a6e-79ef00400b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69d824d8-eabb-4dd5-92ff-fcb8002878d1}" ma:internalName="TaxCatchAll" ma:showField="CatchAllData" ma:web="74c05969-ceca-4dc3-bf30-d314d4a8db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69d824d8-eabb-4dd5-92ff-fcb8002878d1}" ma:internalName="TaxCatchAllLabel" ma:readOnly="true" ma:showField="CatchAllDataLabel" ma:web="74c05969-ceca-4dc3-bf30-d314d4a8db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rvDocumentTemplateOwnerTaxHTField0" ma:index="23" nillable="true" ma:taxonomy="true" ma:internalName="TrvDocumentTemplateOwnerTaxHTField0" ma:taxonomyFieldName="TrvDocumentTemplateOwner" ma:displayName="Förvaltas av" ma:fieldId="{cb012b9e-6fe6-4882-87e9-27992d7f1cfa}" ma:sspId="186cccb1-9fab-4187-b54f-d2fc3705fc8a" ma:termSetId="fc6ac77e-aea4-4c18-b64f-642ceecd75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vDocumentTemplateCategoryTaxHTField0" ma:index="26" nillable="true" ma:taxonomy="true" ma:internalName="TrvDocumentTemplateCategoryTaxHTField0" ma:taxonomyFieldName="TrvDocumentTemplateCategory" ma:displayName="Mallkategori" ma:readOnly="true" ma:fieldId="{9697ca31-7b53-4b62-95a3-8e7bb5ca1ebe}" ma:taxonomyMulti="true" ma:sspId="186cccb1-9fab-4187-b54f-d2fc3705fc8a" ma:termSetId="1a3a659a-fb09-4d71-b69f-d837800d1c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vConfidentialityLevelTaxHTField0" ma:index="29" nillable="true" ma:taxonomy="true" ma:internalName="TrvConfidentialityLevelTaxHTField0" ma:taxonomyFieldName="TrvConfidentialityLevel" ma:displayName="Konfidentialitetsnivå" ma:default="-1;#Klassificering saknas|e2276ad6-a9d2-4145-a6ad-3ea87d20e505" ma:fieldId="{a84a37ca-5c43-43e3-a37a-c23c41d1607d}" ma:sspId="186cccb1-9fab-4187-b54f-d2fc3705fc8a" ma:termSetId="4d666f29-dc73-4030-952a-63de8896f3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ehållstyp"/>
        <xsd:element ref="dc:title" minOccurs="0" maxOccurs="1" ma:index="1" ma:displayName="Dokumenttitel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4B4E73-29F5-4C44-AEDC-5752B130AE4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Trafikverket"/>
    <ds:schemaRef ds:uri="http://schemas.microsoft.com/office/infopath/2007/PartnerControls"/>
    <ds:schemaRef ds:uri="74c05969-ceca-4dc3-bf30-d314d4a8dbc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07995CE-3062-4DCB-913E-CA7C92E2CD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9BC238-804C-43B9-85D8-E8D2914F1486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43D792B6-48B5-43A1-A1FC-4F78D012579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C2F8E9F-03A6-478E-A5FB-9D3647E398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74c05969-ceca-4dc3-bf30-d314d4a8db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Presentation_Trafikverket</Template>
  <TotalTime>549</TotalTime>
  <Words>464</Words>
  <Application>Microsoft Office PowerPoint</Application>
  <PresentationFormat>Bredbild</PresentationFormat>
  <Paragraphs>359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Start</vt:lpstr>
      <vt:lpstr>Rubrik med logga</vt:lpstr>
      <vt:lpstr>Rubrik med logga, titel, datum och sidnr</vt:lpstr>
      <vt:lpstr>PDCA</vt:lpstr>
      <vt:lpstr>Gruppindelning</vt:lpstr>
      <vt:lpstr>Gruppindelning</vt:lpstr>
      <vt:lpstr>Erfarenhetsåterföring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Engberg Jim, PReru5</dc:creator>
  <cp:lastModifiedBy>Engberg Jim, PReru5</cp:lastModifiedBy>
  <cp:revision>38</cp:revision>
  <dcterms:created xsi:type="dcterms:W3CDTF">2022-10-17T18:07:16Z</dcterms:created>
  <dcterms:modified xsi:type="dcterms:W3CDTF">2022-11-07T12:38:50Z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0x010100F3454A24D10946AC8A6A7F801497FF3100F4B7AC4FDB37F44DA4A1D8A4B0AD13BA</vt:lpwstr>
  </property>
  <property fmtid="{D5CDD505-2E9C-101B-9397-08002B2CF9AE}" pid="3" name="TrvDocumentType">
    <vt:lpwstr>32;#ARBETSMATERIAL|a2894791-a90f-4fd8-bd38-5426c743cb42</vt:lpwstr>
  </property>
  <property fmtid="{D5CDD505-2E9C-101B-9397-08002B2CF9AE}" pid="4" name="TrvDocumentTemplateOwner">
    <vt:lpwstr>277;#KM Kommunikation|65ba4904-7f87-411a-bf82-b389570b62aa</vt:lpwstr>
  </property>
  <property fmtid="{D5CDD505-2E9C-101B-9397-08002B2CF9AE}" pid="5" name="TrvDocumentTemplateStatus">
    <vt:lpwstr>Distribuerad</vt:lpwstr>
  </property>
  <property fmtid="{D5CDD505-2E9C-101B-9397-08002B2CF9AE}" pid="6" name="TrvDocumentTemplateCategory">
    <vt:lpwstr>35;#Grundmallar|ba03f0de-f93f-4e70-95f2-fa30c55e4680</vt:lpwstr>
  </property>
  <property fmtid="{D5CDD505-2E9C-101B-9397-08002B2CF9AE}" pid="7" name="TrvConfidentialityLevel">
    <vt:lpwstr/>
  </property>
</Properties>
</file>