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6"/>
    <p:sldMasterId id="2147483657" r:id="rId7"/>
    <p:sldMasterId id="2147483673" r:id="rId8"/>
    <p:sldMasterId id="2147483681" r:id="rId9"/>
    <p:sldMasterId id="2147483687" r:id="rId10"/>
  </p:sldMasterIdLst>
  <p:notesMasterIdLst>
    <p:notesMasterId r:id="rId18"/>
  </p:notesMasterIdLst>
  <p:handoutMasterIdLst>
    <p:handoutMasterId r:id="rId19"/>
  </p:handoutMasterIdLst>
  <p:sldIdLst>
    <p:sldId id="338" r:id="rId11"/>
    <p:sldId id="350" r:id="rId12"/>
    <p:sldId id="346" r:id="rId13"/>
    <p:sldId id="347" r:id="rId14"/>
    <p:sldId id="348" r:id="rId15"/>
    <p:sldId id="331" r:id="rId16"/>
    <p:sldId id="34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3979" autoAdjust="0"/>
  </p:normalViewPr>
  <p:slideViewPr>
    <p:cSldViewPr snapToGrid="0">
      <p:cViewPr varScale="1">
        <p:scale>
          <a:sx n="73" d="100"/>
          <a:sy n="73" d="100"/>
        </p:scale>
        <p:origin x="998" y="38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2022-11-02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2022-11-02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54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6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8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92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342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08699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53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7831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84203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5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85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3494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71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601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365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38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12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952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403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1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3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5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1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8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egeringen.se/rattsliga-dokument/kommittedirektiv/2016/06/dir.-20165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000" y="1042988"/>
            <a:ext cx="10800000" cy="5229225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Grundläggande faktorer för säkerhetskulturen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1. Tillit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2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69360"/>
            <a:ext cx="10800000" cy="900000"/>
          </a:xfrm>
        </p:spPr>
        <p:txBody>
          <a:bodyPr/>
          <a:lstStyle/>
          <a:p>
            <a:r>
              <a:rPr lang="sv-SE" dirty="0" smtClean="0"/>
              <a:t>Proaktiv säkerhetskultur till 2024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94800" y="1951552"/>
            <a:ext cx="10800000" cy="4120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Trafikverkets 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 ha uppnått proaktiv säkerhetskultur till 2024, enligt ett ledningsbeslut från 2019.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att öka kunskapen om vilka faktorer som är grundläggande för säkerhetskulturen utvecklar Säkerhetsfunktionen vid Generaldirektörens kansli ett kunskapshöjande workshopmaterial.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Workshopmaterialet består av en videoinspelning samt detta bildspel.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839" y="800274"/>
            <a:ext cx="5760000" cy="900000"/>
          </a:xfrm>
        </p:spPr>
        <p:txBody>
          <a:bodyPr/>
          <a:lstStyle/>
          <a:p>
            <a:r>
              <a:rPr lang="sv-SE" dirty="0" smtClean="0"/>
              <a:t>Tillit byggs i relationer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484699" y="1890775"/>
            <a:ext cx="5704281" cy="4118539"/>
          </a:xfrm>
        </p:spPr>
        <p:txBody>
          <a:bodyPr/>
          <a:lstStyle/>
          <a:p>
            <a:r>
              <a:rPr lang="sv-SE" dirty="0" smtClean="0"/>
              <a:t>Begreppet </a:t>
            </a:r>
            <a:r>
              <a:rPr lang="sv-SE" dirty="0"/>
              <a:t>tillit och att lita på andra betyder att vi även accepterar ett mått av osäkerhet och risk </a:t>
            </a:r>
          </a:p>
          <a:p>
            <a:r>
              <a:rPr lang="sv-SE" dirty="0" smtClean="0"/>
              <a:t>Tillit </a:t>
            </a:r>
            <a:r>
              <a:rPr lang="sv-SE" dirty="0"/>
              <a:t>är både ett relationellt förhållningssätt dvs. vi litar på varandra och har tillit till att det som planeras och beslutas </a:t>
            </a:r>
            <a:r>
              <a:rPr lang="sv-SE" dirty="0" smtClean="0"/>
              <a:t>genomförs </a:t>
            </a:r>
          </a:p>
          <a:p>
            <a:r>
              <a:rPr lang="sv-SE" dirty="0"/>
              <a:t>Ofta ses tillit i ett personbaserat förhållande vilket baseras på att personer som visar tillit ofta får mer tillit från andra</a:t>
            </a:r>
          </a:p>
          <a:p>
            <a:r>
              <a:rPr lang="sv-SE" dirty="0" smtClean="0"/>
              <a:t>Tillit byggs över tid och kan raseras på kort tid</a:t>
            </a:r>
          </a:p>
          <a:p>
            <a:endParaRPr lang="sv-SE" dirty="0"/>
          </a:p>
        </p:txBody>
      </p:sp>
      <p:pic>
        <p:nvPicPr>
          <p:cNvPr id="8" name="Platshållare för bild 7"/>
          <p:cNvPicPr>
            <a:picLocks noChangeAspect="1"/>
          </p:cNvPicPr>
          <p:nvPr/>
        </p:nvPicPr>
        <p:blipFill>
          <a:blip r:embed="rId3"/>
          <a:srcRect l="11022" r="11022"/>
          <a:stretch>
            <a:fillRect/>
          </a:stretch>
        </p:blipFill>
        <p:spPr>
          <a:xfrm>
            <a:off x="6536748" y="1700274"/>
            <a:ext cx="4959252" cy="42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47266"/>
            <a:ext cx="11179700" cy="900000"/>
          </a:xfrm>
        </p:spPr>
        <p:txBody>
          <a:bodyPr/>
          <a:lstStyle/>
          <a:p>
            <a:r>
              <a:rPr lang="sv-SE" dirty="0" smtClean="0"/>
              <a:t>Tillit baserat på kunskap och kompetens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694800" y="2170800"/>
            <a:ext cx="5480222" cy="3420000"/>
          </a:xfrm>
        </p:spPr>
        <p:txBody>
          <a:bodyPr/>
          <a:lstStyle/>
          <a:p>
            <a:r>
              <a:rPr lang="sv-SE" dirty="0" smtClean="0"/>
              <a:t>Tillit kan vara </a:t>
            </a:r>
            <a:r>
              <a:rPr lang="sv-SE" dirty="0"/>
              <a:t>kunskapsbaserat som bygger på att vi har kunskap om eller känner den andra </a:t>
            </a:r>
            <a:r>
              <a:rPr lang="sv-SE" dirty="0" smtClean="0"/>
              <a:t>parten - vi vet vad hen kan</a:t>
            </a:r>
          </a:p>
          <a:p>
            <a:r>
              <a:rPr lang="sv-SE" dirty="0"/>
              <a:t>D</a:t>
            </a:r>
            <a:r>
              <a:rPr lang="sv-SE" dirty="0" smtClean="0"/>
              <a:t>enna tillit kan fortsätta att växa i och med ökad kunskap om den andre</a:t>
            </a:r>
          </a:p>
          <a:p>
            <a:pPr lvl="1"/>
            <a:r>
              <a:rPr lang="sv-SE" dirty="0" smtClean="0"/>
              <a:t>man </a:t>
            </a:r>
            <a:r>
              <a:rPr lang="sv-SE" dirty="0"/>
              <a:t>kan ha lättare att förstå och förutse den andra partens handlande, </a:t>
            </a:r>
            <a:r>
              <a:rPr lang="sv-SE" dirty="0" smtClean="0"/>
              <a:t>vilket bygger tillit </a:t>
            </a:r>
          </a:p>
          <a:p>
            <a:endParaRPr lang="sv-SE" dirty="0"/>
          </a:p>
        </p:txBody>
      </p:sp>
      <p:pic>
        <p:nvPicPr>
          <p:cNvPr id="6" name="Platshållare för 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11087"/>
          <a:stretch>
            <a:fillRect/>
          </a:stretch>
        </p:blipFill>
        <p:spPr>
          <a:xfrm>
            <a:off x="6834500" y="1872242"/>
            <a:ext cx="503872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1961" y="917625"/>
            <a:ext cx="11128900" cy="900000"/>
          </a:xfrm>
        </p:spPr>
        <p:txBody>
          <a:bodyPr/>
          <a:lstStyle/>
          <a:p>
            <a:r>
              <a:rPr lang="sv-SE" dirty="0" smtClean="0"/>
              <a:t>Regler, rutiner - institutionaliserad tillit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31961" y="1970383"/>
            <a:ext cx="5618317" cy="34200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Tillit </a:t>
            </a:r>
            <a:r>
              <a:rPr lang="sv-SE" dirty="0"/>
              <a:t>kan även finnas genom att det finns regler, rutiner och beslutade </a:t>
            </a:r>
            <a:r>
              <a:rPr lang="sv-SE" dirty="0" smtClean="0"/>
              <a:t>arbetssätt, s.k. institutionaliserad tillit:</a:t>
            </a:r>
          </a:p>
          <a:p>
            <a:r>
              <a:rPr lang="sv-SE" dirty="0" smtClean="0"/>
              <a:t>är skapad av att man vet att saker görs rätt på ett beslutat sätt.</a:t>
            </a:r>
          </a:p>
          <a:p>
            <a:r>
              <a:rPr lang="sv-SE" dirty="0" smtClean="0"/>
              <a:t>kan </a:t>
            </a:r>
            <a:r>
              <a:rPr lang="sv-SE" dirty="0"/>
              <a:t>även vara i form av garantier och kontrakt – vilket vi har med flera av våra entreprenörer och leverantörer. 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8" name="Picture 4" descr="40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0779"/>
          <a:stretch>
            <a:fillRect/>
          </a:stretch>
        </p:blipFill>
        <p:spPr bwMode="auto">
          <a:xfrm>
            <a:off x="6405597" y="1970383"/>
            <a:ext cx="50403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998" y="721348"/>
            <a:ext cx="8297690" cy="900000"/>
          </a:xfrm>
        </p:spPr>
        <p:txBody>
          <a:bodyPr/>
          <a:lstStyle/>
          <a:p>
            <a:r>
              <a:rPr lang="sv-SE" dirty="0" smtClean="0"/>
              <a:t>Att diskutera / förslag till frågor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695998" y="1785966"/>
            <a:ext cx="5458911" cy="34200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sv-SE" dirty="0"/>
              <a:t>Vad betyder tillit för dig? </a:t>
            </a:r>
          </a:p>
          <a:p>
            <a:pPr marL="457200" indent="-457200">
              <a:buFont typeface="+mj-lt"/>
              <a:buAutoNum type="arabicParenR"/>
            </a:pPr>
            <a:r>
              <a:rPr lang="sv-SE" dirty="0"/>
              <a:t>Känner du att du har </a:t>
            </a:r>
            <a:r>
              <a:rPr lang="sv-SE" dirty="0" smtClean="0"/>
              <a:t>tillit till chef och kollegor?</a:t>
            </a:r>
            <a:endParaRPr lang="sv-SE" dirty="0"/>
          </a:p>
          <a:p>
            <a:pPr marL="457200" indent="-457200">
              <a:buFont typeface="+mj-lt"/>
              <a:buAutoNum type="arabicParenR"/>
            </a:pPr>
            <a:r>
              <a:rPr lang="sv-SE" dirty="0"/>
              <a:t>Visar du tillit (till dina kollegor och chefer)? </a:t>
            </a:r>
          </a:p>
          <a:p>
            <a:pPr marL="457200" indent="-457200">
              <a:buFont typeface="+mj-lt"/>
              <a:buAutoNum type="arabicParenR"/>
            </a:pPr>
            <a:r>
              <a:rPr lang="sv-SE" dirty="0"/>
              <a:t>Hur uppfattar du tillit i ditt arbete och i dina relationer med kollegor, chefer och entreprenörer?</a:t>
            </a:r>
          </a:p>
          <a:p>
            <a:pPr marL="457200" indent="-457200">
              <a:buFont typeface="+mj-lt"/>
              <a:buAutoNum type="arabicParenR"/>
            </a:pPr>
            <a:r>
              <a:rPr lang="sv-SE" dirty="0"/>
              <a:t>Hur kan tillit byggas anser du</a:t>
            </a:r>
            <a:r>
              <a:rPr lang="sv-SE" dirty="0" smtClean="0"/>
              <a:t>?</a:t>
            </a:r>
          </a:p>
        </p:txBody>
      </p:sp>
      <p:pic>
        <p:nvPicPr>
          <p:cNvPr id="6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 b="21504"/>
          <a:stretch>
            <a:fillRect/>
          </a:stretch>
        </p:blipFill>
        <p:spPr>
          <a:xfrm>
            <a:off x="6878802" y="1775971"/>
            <a:ext cx="5040312" cy="4319588"/>
          </a:xfrm>
        </p:spPr>
      </p:pic>
      <p:pic>
        <p:nvPicPr>
          <p:cNvPr id="7" name="Picture 2" descr="Tidt03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8" y="5633894"/>
            <a:ext cx="923437" cy="9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796330" y="5633894"/>
            <a:ext cx="461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Diskutera i grupp om ca 4 personer.</a:t>
            </a:r>
          </a:p>
          <a:p>
            <a:pPr lvl="0">
              <a:defRPr/>
            </a:pPr>
            <a:r>
              <a:rPr lang="sv-SE" dirty="0">
                <a:solidFill>
                  <a:prstClr val="black"/>
                </a:solidFill>
              </a:rPr>
              <a:t>Notera </a:t>
            </a:r>
            <a:r>
              <a:rPr lang="sv-SE" dirty="0" smtClean="0">
                <a:solidFill>
                  <a:prstClr val="black"/>
                </a:solidFill>
              </a:rPr>
              <a:t>konkreta </a:t>
            </a:r>
            <a:r>
              <a:rPr lang="sv-SE" dirty="0">
                <a:solidFill>
                  <a:prstClr val="black"/>
                </a:solidFill>
              </a:rPr>
              <a:t>åtgärder </a:t>
            </a:r>
            <a:r>
              <a:rPr lang="sv-SE" dirty="0" smtClean="0">
                <a:solidFill>
                  <a:prstClr val="black"/>
                </a:solidFill>
              </a:rPr>
              <a:t>vi </a:t>
            </a:r>
            <a:r>
              <a:rPr lang="sv-SE" dirty="0">
                <a:solidFill>
                  <a:prstClr val="black"/>
                </a:solidFill>
              </a:rPr>
              <a:t>kan lyfta </a:t>
            </a:r>
            <a:r>
              <a:rPr lang="sv-SE" dirty="0" smtClean="0">
                <a:solidFill>
                  <a:prstClr val="black"/>
                </a:solidFill>
              </a:rPr>
              <a:t/>
            </a:r>
            <a:br>
              <a:rPr lang="sv-SE" dirty="0" smtClean="0">
                <a:solidFill>
                  <a:prstClr val="black"/>
                </a:solidFill>
              </a:rPr>
            </a:br>
            <a:r>
              <a:rPr lang="sv-SE" dirty="0" smtClean="0">
                <a:solidFill>
                  <a:prstClr val="black"/>
                </a:solidFill>
              </a:rPr>
              <a:t>in </a:t>
            </a:r>
            <a:r>
              <a:rPr lang="sv-SE" dirty="0">
                <a:solidFill>
                  <a:prstClr val="black"/>
                </a:solidFill>
              </a:rPr>
              <a:t>i handlingsplanen.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57129" y="831986"/>
            <a:ext cx="10645957" cy="900000"/>
          </a:xfrm>
        </p:spPr>
        <p:txBody>
          <a:bodyPr/>
          <a:lstStyle/>
          <a:p>
            <a:r>
              <a:rPr lang="sv-SE" dirty="0" smtClean="0"/>
              <a:t>Framgångsfaktorer för att utveckla tillit</a:t>
            </a:r>
            <a:endParaRPr lang="sv-SE" dirty="0"/>
          </a:p>
        </p:txBody>
      </p:sp>
      <p:pic>
        <p:nvPicPr>
          <p:cNvPr id="1026" name="Picture 2" descr="4175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11144"/>
          <a:stretch>
            <a:fillRect/>
          </a:stretch>
        </p:blipFill>
        <p:spPr bwMode="auto">
          <a:xfrm>
            <a:off x="6659707" y="1852471"/>
            <a:ext cx="50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357129" y="1723089"/>
            <a:ext cx="5964375" cy="3420000"/>
          </a:xfrm>
        </p:spPr>
        <p:txBody>
          <a:bodyPr/>
          <a:lstStyle/>
          <a:p>
            <a:r>
              <a:rPr lang="sv-SE" sz="1800" dirty="0" smtClean="0"/>
              <a:t>Positiva förväntningar - att vilja lita på dem du arbetar med </a:t>
            </a:r>
          </a:p>
          <a:p>
            <a:r>
              <a:rPr lang="sv-SE" sz="1800" dirty="0" smtClean="0"/>
              <a:t>Upplevelse och kunskap - medborgarfokus (kärnverksamheten - leverans i fokus)</a:t>
            </a:r>
          </a:p>
          <a:p>
            <a:r>
              <a:rPr lang="sv-SE" sz="1800" dirty="0" smtClean="0"/>
              <a:t>Helhetssyn - aktivt och gemensamt ansvar.</a:t>
            </a:r>
          </a:p>
          <a:p>
            <a:r>
              <a:rPr lang="sv-SE" sz="1800" dirty="0" smtClean="0"/>
              <a:t>Handlingsutrymme </a:t>
            </a:r>
            <a:r>
              <a:rPr lang="sv-SE" sz="1800" dirty="0"/>
              <a:t>-</a:t>
            </a:r>
            <a:r>
              <a:rPr lang="sv-SE" sz="1800" dirty="0" smtClean="0"/>
              <a:t> delegerade befogenheter, mandat och medbestämmande </a:t>
            </a:r>
            <a:r>
              <a:rPr lang="sv-SE" sz="1800" dirty="0"/>
              <a:t>ä</a:t>
            </a:r>
            <a:r>
              <a:rPr lang="sv-SE" sz="1800" dirty="0" smtClean="0"/>
              <a:t>r välkommet (bygga tillit gm. detta)</a:t>
            </a:r>
          </a:p>
          <a:p>
            <a:r>
              <a:rPr lang="sv-SE" sz="1800" dirty="0" smtClean="0"/>
              <a:t>Kunskap - lära av varandra, praktikbaserad kunskap gm. erfarenheter och vetenskap</a:t>
            </a:r>
          </a:p>
          <a:p>
            <a:r>
              <a:rPr lang="sv-SE" sz="1800" dirty="0" smtClean="0"/>
              <a:t>Öppenhet - delge information, olika tankar välkomna, respekt visas för olikhet och olika tankar</a:t>
            </a:r>
            <a:endParaRPr lang="sv-SE" sz="1800" dirty="0"/>
          </a:p>
        </p:txBody>
      </p:sp>
      <p:sp>
        <p:nvSpPr>
          <p:cNvPr id="8" name="Rektangel 7"/>
          <p:cNvSpPr/>
          <p:nvPr/>
        </p:nvSpPr>
        <p:spPr>
          <a:xfrm>
            <a:off x="4538133" y="6301854"/>
            <a:ext cx="7546623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https://www.regeringen.se/rattsliga-dokument/kommittedirektiv/2016/06/dir.-201651/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3.xml><?xml version="1.0" encoding="utf-8"?>
<a:theme xmlns:a="http://schemas.openxmlformats.org/drawingml/2006/main" name="1_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4.xml><?xml version="1.0" encoding="utf-8"?>
<a:theme xmlns:a="http://schemas.openxmlformats.org/drawingml/2006/main" name="1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5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6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Version xmlns="Trafikverket">3.0</TrvDocumentTemplateVersion>
    <Skapat_x0020_av_x0020_NY xmlns="Trafikverket">Granberg Jennelie, PReia</Skapat_x0020_av_x0020_NY>
    <Dokumentdatum_x0020_NY xmlns="Trafikverket">2022-06-14T22:00:00+00:00</Dokumentdatum_x0020_NY>
    <TRVversionNY xmlns="Trafikverket">1.0</TRVversionNY>
    <TaxCatchAll xmlns="149134c5-4cd9-48a8-af39-86aad5681bd6">
      <Value>10</Value>
      <Value>605</Value>
      <Value>432</Value>
      <Value>7</Value>
      <Value>19</Value>
      <Value>194</Value>
    </TaxCatchAll>
    <TrvConfidentialityLevelTaxHTField0 xmlns="149134c5-4cd9-48a8-af39-86aad5681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 Intern</TermName>
          <TermId xmlns="http://schemas.microsoft.com/office/infopath/2007/PartnerControls">13d1762d-2ea9-450d-b05e-1ff9ba31b2a4</TermId>
        </TermInfo>
      </Terms>
    </TrvConfidentialityLevelTaxHTField0>
    <Ämnesområde_x0020_E xmlns="c835308f-5cdc-41ac-b657-a1635adb9fc5">Kommunikation</Ämnesområde_x0020_E>
    <Annat_x0020_referensnummer xmlns="c835308f-5cdc-41ac-b657-a1635adb9fc5" xsi:nil="true"/>
    <ib39c04266374c07bb61296c392e4545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8892e2e9-1ffe-4b4e-ad1c-3c3e5e4e48ec</TermId>
        </TermInfo>
      </Terms>
    </ib39c04266374c07bb61296c392e4545>
    <TrvTrackSection xmlns="Trafikverket" xsi:nil="true"/>
    <TrvProductInvestTypeTaxHTField0 xmlns="149134c5-4cd9-48a8-af39-86aad5681bd6">
      <Terms xmlns="http://schemas.microsoft.com/office/infopath/2007/PartnerControls"/>
    </TrvProductInvestTypeTaxHTField0>
    <ne2d56e23ff14488b4c0ecfd6faea8fb xmlns="28940269-62e8-44a2-9666-eb5129b7316d">
      <Terms xmlns="http://schemas.microsoft.com/office/infopath/2007/PartnerControls"/>
    </ne2d56e23ff14488b4c0ecfd6faea8fb>
    <m4b7d431eb81449797c22986d1b716b9 xmlns="658362f7-fa8e-4079-b721-43ffe086ec1b" xsi:nil="true"/>
    <Mötesdatum xmlns="c835308f-5cdc-41ac-b657-a1635adb9fc5" xsi:nil="true"/>
    <ProjektorganisationPPi xmlns="c835308f-5cdc-41ac-b657-a1635adb9fc5" xsi:nil="true"/>
    <TRV_x0020_Diarienummer xmlns="043b222a-c966-41ec-9561-12f7b8496d62" xsi:nil="true"/>
    <TrvProjectSortTaxHTField0 xmlns="149134c5-4cd9-48a8-af39-86aad5681bd6">
      <Terms xmlns="http://schemas.microsoft.com/office/infopath/2007/PartnerControls"/>
    </TrvProjectSortTaxHTField0>
    <Dokumentversion xmlns="c835308f-5cdc-41ac-b657-a1635adb9fc5">1.0</Dokumentversion>
    <Underlag_x0020_för_x0020_god xmlns="c835308f-5cdc-41ac-b657-a1635adb9fc5">false</Underlag_x0020_för_x0020_god>
    <TrvProjectName xmlns="Trafikverket">Program ERTMS</TrvProjectName>
    <PpgCategoryTaxHTField0 xmlns="149134c5-4cd9-48a8-af39-86aad5681bd6">
      <Terms xmlns="http://schemas.microsoft.com/office/infopath/2007/PartnerControls"/>
    </PpgCategoryTaxHTField0>
    <TrvMeasureNumber xmlns="Trafikverket" xsi:nil="true"/>
    <DokumentID xmlns="http://schemas.microsoft.com/sharepoint/v3" xsi:nil="true"/>
    <PpgDocumentStructureTaxHTField0 xmlns="149134c5-4cd9-48a8-af39-86aad5681bd6">
      <Terms xmlns="http://schemas.microsoft.com/office/infopath/2007/PartnerControls"/>
    </PpgDocumentStructureTaxHTField0>
    <PpgTypeOfActTaxHTField0 xmlns="149134c5-4cd9-48a8-af39-86aad5681bd6">
      <Terms xmlns="http://schemas.microsoft.com/office/infopath/2007/PartnerControls"/>
    </PpgTypeOfActTaxHTField0>
    <j9aff6fe2788438ca25578b6380d1b44 xmlns="658362f7-fa8e-4079-b721-43ffe086ec1b" xsi:nil="true"/>
    <DokumenttypPPi xmlns="http://schemas.microsoft.com/sharepoint/v3">Minnesanteckning</DokumenttypPPi>
    <TrvRoadNumber xmlns="Trafikverket" xsi:nil="true"/>
    <hc73089b46e84c93a8d70ff47a4b8462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Programgemensamt</TermName>
          <TermId xmlns="http://schemas.microsoft.com/office/infopath/2007/PartnerControls">911b5078-45a6-408f-8ec4-19e588dc277b</TermId>
        </TermInfo>
      </Terms>
    </hc73089b46e84c93a8d70ff47a4b8462>
    <j30ffab195e64c83b7412ea0699d1455 xmlns="658362f7-fa8e-4079-b721-43ffe086ec1b" xsi:nil="true"/>
    <TrvAssignmentNumber xmlns="Trafikverket">0000</TrvAssignmentNumber>
    <TrvCounterpartIdentityNumber xmlns="Trafikverket" xsi:nil="true"/>
    <TrvProjectOrganizationTaxHTField0 xmlns="149134c5-4cd9-48a8-af39-86aad5681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Avdelningsgemensamt</TermName>
          <TermId xmlns="http://schemas.microsoft.com/office/infopath/2007/PartnerControls">a42273bb-3d0f-4665-8303-7af5bbfbb2b3</TermId>
        </TermInfo>
      </Terms>
    </TrvProjectOrganizationTaxHTField0>
    <Skapat_x0020_av_x0020_E xmlns="c835308f-5cdc-41ac-b657-a1635adb9fc5">Jennelie Granberg</Skapat_x0020_av_x0020_E>
    <TrvConstructionNumber xmlns="Trafikverket" xsi:nil="true"/>
    <TrvOwnSortPpgTaxHTField0 xmlns="149134c5-4cd9-48a8-af39-86aad5681bd6">
      <Terms xmlns="http://schemas.microsoft.com/office/infopath/2007/PartnerControls"/>
    </TrvOwnSortPpgTaxHTField0>
    <Överlämnas_x0020_till_x0020_ xmlns="c835308f-5cdc-41ac-b657-a1635adb9fc5">false</Överlämnas_x0020_till_x0020_>
    <efdbe61bcf9b494f959bed00227f8bd5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6396df6c-a636-4daf-8435-3de5783dfd4f</TermId>
        </TermInfo>
      </Terms>
    </efdbe61bcf9b494f959bed00227f8bd5>
    <af1ad93e044d4516a9a096e8ea1b8936 xmlns="658362f7-fa8e-4079-b721-43ffe086ec1b" xsi:nil="true"/>
    <Ersätter_x002f_Ersatt_x0020_ xmlns="c835308f-5cdc-41ac-b657-a1635adb9fc5" xsi:nil="true"/>
    <Status_x0020_dokument xmlns="c835308f-5cdc-41ac-b657-a1635adb9fc5">Utkast/Bearbetning</Status_x0020_dokument>
    <IconOverlay xmlns="http://schemas.microsoft.com/sharepoint/v4" xsi:nil="true"/>
    <TrvUploadedDocumentTypeTaxHTField0 xmlns="149134c5-4cd9-48a8-af39-86aad5681bd6">
      <Terms xmlns="http://schemas.microsoft.com/office/infopath/2007/PartnerControls"/>
    </TrvUploadedDocumentTypeTaxHTField0>
    <_dlc_DocId xmlns="149134c5-4cd9-48a8-af39-86aad5681bd6">PNJQEJ343M5Z-15539156-4924</_dlc_DocId>
    <_dlc_DocIdUrl xmlns="149134c5-4cd9-48a8-af39-86aad5681bd6">
      <Url>https://p.sp.trafikverket.se/sites/ERTMSny/home/InterntTrv/_layouts/15/DocIdRedir.aspx?ID=PNJQEJ343M5Z-15539156-4924</Url>
      <Description>PNJQEJ343M5Z-15539156-4924</Description>
    </_dlc_DocIdUrl>
    <TrvProductUTypeTaxHTField0 xmlns="149134c5-4cd9-48a8-af39-86aad5681bd6">
      <Terms xmlns="http://schemas.microsoft.com/office/infopath/2007/PartnerControls"/>
    </TrvProductUTypeTaxHTField0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ppladdat Ppg-dokument" ma:contentTypeID="0x0101002EE44F411E754ABAB6EB27FC7D8442BF00660B63EFC26A4034B38E1AD36DAE1A7400874E43C1E04C264580991132E9420C0C" ma:contentTypeVersion="151" ma:contentTypeDescription="Skapa ett nytt dokument." ma:contentTypeScope="" ma:versionID="e6f70f2fb1ee5ddac6eb63c6a4ed90c6">
  <xsd:schema xmlns:xsd="http://www.w3.org/2001/XMLSchema" xmlns:xs="http://www.w3.org/2001/XMLSchema" xmlns:p="http://schemas.microsoft.com/office/2006/metadata/properties" xmlns:ns1="http://schemas.microsoft.com/sharepoint/v3" xmlns:ns2="c835308f-5cdc-41ac-b657-a1635adb9fc5" xmlns:ns3="Trafikverket" xmlns:ns4="28940269-62e8-44a2-9666-eb5129b7316d" xmlns:ns5="043b222a-c966-41ec-9561-12f7b8496d62" xmlns:ns6="149134c5-4cd9-48a8-af39-86aad5681bd6" xmlns:ns7="http://schemas.microsoft.com/sharepoint/v4" xmlns:ns8="658362f7-fa8e-4079-b721-43ffe086ec1b" xmlns:ns9="180215fc-4118-4605-8ae8-c8497d27c3f0" targetNamespace="http://schemas.microsoft.com/office/2006/metadata/properties" ma:root="true" ma:fieldsID="a0308c689b12beb9348c19e9de2c9090" ns1:_="" ns2:_="" ns3:_="" ns4:_="" ns5:_="" ns6:_="" ns7:_="" ns8:_="" ns9:_="">
    <xsd:import namespace="http://schemas.microsoft.com/sharepoint/v3"/>
    <xsd:import namespace="c835308f-5cdc-41ac-b657-a1635adb9fc5"/>
    <xsd:import namespace="Trafikverket"/>
    <xsd:import namespace="28940269-62e8-44a2-9666-eb5129b7316d"/>
    <xsd:import namespace="043b222a-c966-41ec-9561-12f7b8496d62"/>
    <xsd:import namespace="149134c5-4cd9-48a8-af39-86aad5681bd6"/>
    <xsd:import namespace="http://schemas.microsoft.com/sharepoint/v4"/>
    <xsd:import namespace="658362f7-fa8e-4079-b721-43ffe086ec1b"/>
    <xsd:import namespace="180215fc-4118-4605-8ae8-c8497d27c3f0"/>
    <xsd:element name="properties">
      <xsd:complexType>
        <xsd:sequence>
          <xsd:element name="documentManagement">
            <xsd:complexType>
              <xsd:all>
                <xsd:element ref="ns2:Status_x0020_dokument"/>
                <xsd:element ref="ns2:Ämnesområde_x0020_E"/>
                <xsd:element ref="ns1:DokumenttypPPi"/>
                <xsd:element ref="ns3:Dokumentdatum_x0020_NY"/>
                <xsd:element ref="ns2:Dokumentversion"/>
                <xsd:element ref="ns2:Skapat_x0020_av_x0020_E"/>
                <xsd:element ref="ns2:Mötesdatum" minOccurs="0"/>
                <xsd:element ref="ns1:DokumentID" minOccurs="0"/>
                <xsd:element ref="ns5:TRV_x0020_Diarienummer" minOccurs="0"/>
                <xsd:element ref="ns2:Annat_x0020_referensnummer" minOccurs="0"/>
                <xsd:element ref="ns2:Ersätter_x002f_Ersatt_x0020_" minOccurs="0"/>
                <xsd:element ref="ns2:Underlag_x0020_för_x0020_god" minOccurs="0"/>
                <xsd:element ref="ns2:Överlämnas_x0020_till_x0020_" minOccurs="0"/>
                <xsd:element ref="ns6:_dlc_DocIdUrl" minOccurs="0"/>
                <xsd:element ref="ns3:TrvProjectName" minOccurs="0"/>
                <xsd:element ref="ns3:TrvMeasureNumber" minOccurs="0"/>
                <xsd:element ref="ns3:TrvAssignmentNumber" minOccurs="0"/>
                <xsd:element ref="ns6:TrvOwnSortPpgTaxHTField0" minOccurs="0"/>
                <xsd:element ref="ns3:TrvCounterpartIdentityNumber" minOccurs="0"/>
                <xsd:element ref="ns6:TrvProductInvestTypeTaxHTField0" minOccurs="0"/>
                <xsd:element ref="ns6:TrvProjectSortTaxHTField0" minOccurs="0"/>
                <xsd:element ref="ns6:TrvProductUTypeTaxHTField0" minOccurs="0"/>
                <xsd:element ref="ns6:PpgCategoryTaxHTField0" minOccurs="0"/>
                <xsd:element ref="ns3:TrvTrackSection" minOccurs="0"/>
                <xsd:element ref="ns3:TrvDocumentTemplateId" minOccurs="0"/>
                <xsd:element ref="ns6:_dlc_DocIdPersistId" minOccurs="0"/>
                <xsd:element ref="ns3:TrvRoadNumber" minOccurs="0"/>
                <xsd:element ref="ns3:TrvDocumentTemplateVersion" minOccurs="0"/>
                <xsd:element ref="ns6:_dlc_DocId" minOccurs="0"/>
                <xsd:element ref="ns6:TrvProjectOrganizationTaxHTField0" minOccurs="0"/>
                <xsd:element ref="ns6:TrvUploadedDocumentTypeTaxHTField0" minOccurs="0"/>
                <xsd:element ref="ns6:TaxCatchAll" minOccurs="0"/>
                <xsd:element ref="ns6:TaxCatchAllLabel" minOccurs="0"/>
                <xsd:element ref="ns6:PpgDocumentStructureTaxHTField0" minOccurs="0"/>
                <xsd:element ref="ns2:ProjektorganisationPPi" minOccurs="0"/>
                <xsd:element ref="ns6:PpgTypeOfActTaxHTField0" minOccurs="0"/>
                <xsd:element ref="ns7:IconOverlay" minOccurs="0"/>
                <xsd:element ref="ns8:af1ad93e044d4516a9a096e8ea1b8936" minOccurs="0"/>
                <xsd:element ref="ns8:ID_PPi" minOccurs="0"/>
                <xsd:element ref="ns8:j30ffab195e64c83b7412ea0699d1455" minOccurs="0"/>
                <xsd:element ref="ns8:j9aff6fe2788438ca25578b6380d1b44" minOccurs="0"/>
                <xsd:element ref="ns8:m4b7d431eb81449797c22986d1b716b9" minOccurs="0"/>
                <xsd:element ref="ns9:SharedWithUsers" minOccurs="0"/>
                <xsd:element ref="ns6:TrvConfidentialityLevelTaxHTField0" minOccurs="0"/>
                <xsd:element ref="ns3:TrvConstructionNumber" minOccurs="0"/>
                <xsd:element ref="ns4:ib39c04266374c07bb61296c392e4545" minOccurs="0"/>
                <xsd:element ref="ns4:ne2d56e23ff14488b4c0ecfd6faea8fb" minOccurs="0"/>
                <xsd:element ref="ns3:TRVversionNY" minOccurs="0"/>
                <xsd:element ref="ns4:hc73089b46e84c93a8d70ff47a4b8462" minOccurs="0"/>
                <xsd:element ref="ns3:Skapat_x0020_av_x0020_NY" minOccurs="0"/>
                <xsd:element ref="ns4:efdbe61bcf9b494f959bed00227f8b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typPPi" ma:index="5" ma:displayName="Dokumenttyp ERTMS" ma:description="Ange den dokumenttyp som bäst beskriver format och innehåll." ma:format="Dropdown" ma:indexed="true" ma:internalName="DokumenttypPPi" ma:readOnly="false">
      <xsd:simpleType>
        <xsd:restriction base="dms:Choice">
          <xsd:enumeration value="Analys"/>
          <xsd:enumeration value="Ansökan/Anmälan"/>
          <xsd:enumeration value="Avtal"/>
          <xsd:enumeration value="Beskrivning"/>
          <xsd:enumeration value="Beslut"/>
          <xsd:enumeration value="Bild/Film"/>
          <xsd:enumeration value="Brev/e-post"/>
          <xsd:enumeration value="Checklista"/>
          <xsd:enumeration value="Dagbok"/>
          <xsd:enumeration value="Dagordning"/>
          <xsd:enumeration value="Delegering"/>
          <xsd:enumeration value="Förteckning"/>
          <xsd:enumeration value="Intyg"/>
          <xsd:enumeration value="Kalkyl"/>
          <xsd:enumeration value="Kommunikationsmaterial"/>
          <xsd:enumeration value="Manual"/>
          <xsd:enumeration value="Minnesanteckning"/>
          <xsd:enumeration value="Plan"/>
          <xsd:enumeration value="PM"/>
          <xsd:enumeration value="Presentation"/>
          <xsd:enumeration value="Process"/>
          <xsd:enumeration value="Prognos"/>
          <xsd:enumeration value="Projekt-/Uppdragsspecifikation"/>
          <xsd:enumeration value="Protokoll"/>
          <xsd:enumeration value="Rapport"/>
          <xsd:enumeration value="Tillstånd"/>
          <xsd:enumeration value="Underrättelse"/>
          <xsd:enumeration value="Upphandlingsdokument"/>
          <xsd:enumeration value="Överenskommelse"/>
        </xsd:restriction>
      </xsd:simpleType>
    </xsd:element>
    <xsd:element name="DokumentID" ma:index="14" nillable="true" ma:displayName="Dokumentnummer ERTMS" ma:description="Fyll i om dokumentet har ett ERTMS-nummer eller annat dokumentnummer." ma:internalName="DokumentID" ma:readOnly="false">
      <xsd:simpleType>
        <xsd:restriction base="dms:Text">
          <xsd:maxLength value="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5308f-5cdc-41ac-b657-a1635adb9fc5" elementFormDefault="qualified">
    <xsd:import namespace="http://schemas.microsoft.com/office/2006/documentManagement/types"/>
    <xsd:import namespace="http://schemas.microsoft.com/office/infopath/2007/PartnerControls"/>
    <xsd:element name="Status_x0020_dokument" ma:index="2" ma:displayName="Status dokument" ma:description="Ange status/skede i dokumentets livscykel." ma:format="Dropdown" ma:indexed="true" ma:internalName="Status_x0020_dokument">
      <xsd:simpleType>
        <xsd:restriction base="dms:Choice">
          <xsd:enumeration value="Utkast/Bearbetning"/>
          <xsd:enumeration value="Under granskning"/>
          <xsd:enumeration value="Under remiss"/>
          <xsd:enumeration value="Fastställt/Gällande"/>
          <xsd:enumeration value="Utgått/Ersatt"/>
        </xsd:restriction>
      </xsd:simpleType>
    </xsd:element>
    <xsd:element name="Ämnesområde_x0020_E" ma:index="4" ma:displayName="Ämnesområde" ma:description="Ange ämnesområde för att kunna sortera och kategorisera dokument." ma:format="Dropdown" ma:indexed="true" ma:internalName="_x00c4_mnesomr_x00e5_de_x002" ma:readOnly="false">
      <xsd:simpleType>
        <xsd:restriction base="dms:Choice">
          <xsd:enumeration value="Arbetsmiljö och El- och Trafiksäkerhet"/>
          <xsd:enumeration value="Digital informationshantering"/>
          <xsd:enumeration value="Driftsuppföljning"/>
          <xsd:enumeration value="Ekonomistyrning"/>
          <xsd:enumeration value="Erfarenhetsåterföring"/>
          <xsd:enumeration value="Godkännande"/>
          <xsd:enumeration value="Inköp"/>
          <xsd:enumeration value="Informations- och Samhällssäkerhet"/>
          <xsd:enumeration value="Kommunikation"/>
          <xsd:enumeration value="Kravhantering"/>
          <xsd:enumeration value="Krishantering"/>
          <xsd:enumeration value="Kvalitetsstyrning"/>
          <xsd:enumeration value="Markförhandling"/>
          <xsd:enumeration value="Miljöstyrning"/>
          <xsd:enumeration value="Människa-Teknik-Organisation (MTO)"/>
          <xsd:enumeration value="Omfattningsstyrning"/>
          <xsd:enumeration value="Omvärldsbevakning"/>
          <xsd:enumeration value="Organisation"/>
          <xsd:enumeration value="Projekt-/Uppdragsstyrning"/>
          <xsd:enumeration value="Reliability Availability Maintainability (RAM)"/>
          <xsd:enumeration value="Resursstyrning"/>
          <xsd:enumeration value="Riskhantering"/>
          <xsd:enumeration value="Teknisk säkerhetsstyrning"/>
          <xsd:enumeration value="Tidsstyrning"/>
          <xsd:enumeration value="Tillstånd och myndighetsbeslut"/>
          <xsd:enumeration value="Utbildning"/>
          <xsd:enumeration value="Verifiering och Validering"/>
          <xsd:enumeration value="Verksamhetsuppföljning"/>
          <xsd:enumeration value="Överlämning"/>
        </xsd:restriction>
      </xsd:simpleType>
    </xsd:element>
    <xsd:element name="Dokumentversion" ma:index="7" ma:displayName="Dokumentversion" ma:default="0.1" ma:description="Ange den version som står i dokumentet." ma:indexed="true" ma:internalName="Dokumentversion" ma:readOnly="false">
      <xsd:simpleType>
        <xsd:restriction base="dms:Text">
          <xsd:maxLength value="10"/>
        </xsd:restriction>
      </xsd:simpleType>
    </xsd:element>
    <xsd:element name="Skapat_x0020_av_x0020_E" ma:index="8" ma:displayName="Skapat av" ma:description="Ange förnamn och efternamn samt organisation om det inte är Trafikverket." ma:internalName="Skapat_x0020_av_x0020_E" ma:readOnly="false">
      <xsd:simpleType>
        <xsd:restriction base="dms:Text">
          <xsd:maxLength value="100"/>
        </xsd:restriction>
      </xsd:simpleType>
    </xsd:element>
    <xsd:element name="Mötesdatum" ma:index="13" nillable="true" ma:displayName="Mötesdatum" ma:description="Ange datum då mötet ägde rum." ma:format="DateOnly" ma:internalName="M_x00f6_tesdatum">
      <xsd:simpleType>
        <xsd:restriction base="dms:DateTime"/>
      </xsd:simpleType>
    </xsd:element>
    <xsd:element name="Annat_x0020_referensnummer" ma:index="16" nillable="true" ma:displayName="Annat referensnummer" ma:description="Fyll i om dokumentet har ett annat referensnummer än TRV diarienummer, t ex avtalsnummer, annan myndighets diarienummer eller referens till TMALL-nummer." ma:internalName="Annat_x0020_referensnummer" ma:readOnly="false">
      <xsd:simpleType>
        <xsd:restriction base="dms:Text">
          <xsd:maxLength value="255"/>
        </xsd:restriction>
      </xsd:simpleType>
    </xsd:element>
    <xsd:element name="Ersätter_x002f_Ersatt_x0020_" ma:index="17" nillable="true" ma:displayName="Ersätter/Ersatt av" ma:description="Om dokumentet ersätter ett tidigare, fyll i det ersatta dokumentnumret.&#10;Om dokumentet ersatts av ett nytt, fyll i det nya dokumentnumret." ma:internalName="Ers_x00e4_tter_x002F_Ersatt_">
      <xsd:simpleType>
        <xsd:restriction base="dms:Text">
          <xsd:maxLength value="100"/>
        </xsd:restriction>
      </xsd:simpleType>
    </xsd:element>
    <xsd:element name="Underlag_x0020_för_x0020_god" ma:index="18" nillable="true" ma:displayName="Underlag för godkännande" ma:default="0" ma:description="Bocka i för de dokument som är underlag för assessorers och tillsynsmyndigheters beslut om godkännande." ma:internalName="Underlag_x0020_f_x00f6_r_x00">
      <xsd:simpleType>
        <xsd:restriction base="dms:Boolean"/>
      </xsd:simpleType>
    </xsd:element>
    <xsd:element name="Överlämnas_x0020_till_x0020_" ma:index="19" nillable="true" ma:displayName="Överlämnas till förvaltning" ma:default="0" ma:description="Bocka i för de dokument som ska lämnas över till förvaltning." ma:internalName="_x00d6_verl_x00e4_mnas_x0020">
      <xsd:simpleType>
        <xsd:restriction base="dms:Boolean"/>
      </xsd:simpleType>
    </xsd:element>
    <xsd:element name="ProjektorganisationPPi" ma:index="54" nillable="true" ma:displayName="Projektorganisation ERTMS" ma:description="Ange den del av organisationen dokumentet avser." ma:format="Dropdown" ma:hidden="true" ma:internalName="ProjektorganisationPPi" ma:readOnly="false">
      <xsd:simpleType>
        <xsd:restriction base="dms:Choice">
          <xsd:enumeration value="System"/>
          <xsd:enumeration value="Utrullning"/>
          <xsd:enumeration value="Stora stationer"/>
          <xsd:enumeration value="Opto 2.0"/>
          <xsd:enumeration value="Ledning"/>
          <xsd:enumeration value="Stab"/>
          <xsd:enumeration value="Verksamhetsberedskap"/>
          <xsd:enumeration value="Trafiksäkerhet"/>
          <xsd:enumeration value="Projektgemensa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Dokumentdatum_x0020_NY" ma:index="6" ma:displayName="Dokumentdatum" ma:description="Datum för nuvarande version" ma:format="DateOnly" ma:indexed="true" ma:internalName="TrvDocumentDate" ma:readOnly="false">
      <xsd:simpleType>
        <xsd:restriction base="dms:DateTime"/>
      </xsd:simpleType>
    </xsd:element>
    <xsd:element name="TrvProjectName" ma:index="26" nillable="true" ma:displayName="Projektnamn" ma:hidden="true" ma:internalName="TrvProjectName" ma:readOnly="false">
      <xsd:simpleType>
        <xsd:restriction base="dms:Text"/>
      </xsd:simpleType>
    </xsd:element>
    <xsd:element name="TrvMeasureNumber" ma:index="27" nillable="true" ma:displayName="Åtgärdsnummer" ma:hidden="true" ma:internalName="TrvMeasureNumber" ma:readOnly="false">
      <xsd:simpleType>
        <xsd:restriction base="dms:Text"/>
      </xsd:simpleType>
    </xsd:element>
    <xsd:element name="TrvAssignmentNumber" ma:index="28" nillable="true" ma:displayName="Uppdragsnummer" ma:hidden="true" ma:internalName="TrvAssignmentNumber" ma:readOnly="false">
      <xsd:simpleType>
        <xsd:restriction base="dms:Text"/>
      </xsd:simpleType>
    </xsd:element>
    <xsd:element name="TrvCounterpartIdentityNumber" ma:index="30" nillable="true" ma:displayName="Motpartens person-/organisationsnummer" ma:hidden="true" ma:internalName="TrvCounterpartIdentityNumber" ma:readOnly="false">
      <xsd:simpleType>
        <xsd:restriction base="dms:Text"/>
      </xsd:simpleType>
    </xsd:element>
    <xsd:element name="TrvTrackSection" ma:index="35" nillable="true" ma:displayName="Bandel" ma:hidden="true" ma:internalName="TrvTrackSection" ma:readOnly="false">
      <xsd:simpleType>
        <xsd:restriction base="dms:Text"/>
      </xsd:simpleType>
    </xsd:element>
    <xsd:element name="TrvDocumentTemplateId" ma:index="37" nillable="true" ma:displayName="TMALL-nummer" ma:description="Unik sträng eller nummer som identifierar dokumentmallen. Värdet sätts av respektive system." ma:hidden="true" ma:internalName="TrvDocumentTemplateId" ma:readOnly="true">
      <xsd:simpleType>
        <xsd:restriction base="dms:Text"/>
      </xsd:simpleType>
    </xsd:element>
    <xsd:element name="TrvRoadNumber" ma:index="40" nillable="true" ma:displayName="Vägnummer" ma:hidden="true" ma:internalName="TrvRoadNumber" ma:readOnly="false">
      <xsd:simpleType>
        <xsd:restriction base="dms:Text"/>
      </xsd:simpleType>
    </xsd:element>
    <xsd:element name="TrvDocumentTemplateVersion" ma:index="41" nillable="true" ma:displayName="Mallversion" ma:description="Dokumentmallens versionsnummer" ma:hidden="true" ma:internalName="TrvDocumentTemplateVersion" ma:readOnly="true">
      <xsd:simpleType>
        <xsd:restriction base="dms:Text"/>
      </xsd:simpleType>
    </xsd:element>
    <xsd:element name="TrvConstructionNumber" ma:index="65" nillable="true" ma:displayName="Konstruktionsnummer" ma:hidden="true" ma:internalName="TrvConstructionNumber" ma:readOnly="false">
      <xsd:simpleType>
        <xsd:restriction base="dms:Text"/>
      </xsd:simpleType>
    </xsd:element>
    <xsd:element name="TRVversionNY" ma:index="69" nillable="true" ma:displayName="Version" ma:description="Dokumentets versionsnummer" ma:hidden="true" ma:internalName="TrvVersion" ma:readOnly="true">
      <xsd:simpleType>
        <xsd:restriction base="dms:Text"/>
      </xsd:simpleType>
    </xsd:element>
    <xsd:element name="Skapat_x0020_av_x0020_NY" ma:index="71" nillable="true" ma:displayName="Skapat av_" ma:description="Namn och organisationsbeteckning för den person som skapat dokumentet." ma:hidden="true" ma:internalName="TrvCreatedB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40269-62e8-44a2-9666-eb5129b7316d" elementFormDefault="qualified">
    <xsd:import namespace="http://schemas.microsoft.com/office/2006/documentManagement/types"/>
    <xsd:import namespace="http://schemas.microsoft.com/office/infopath/2007/PartnerControls"/>
    <xsd:element name="ib39c04266374c07bb61296c392e4545" ma:index="66" ma:taxonomy="true" ma:internalName="ib39c04266374c07bb61296c392e4545" ma:taxonomyFieldName="Geografi" ma:displayName="Geografi" ma:readOnly="false" ma:default="" ma:fieldId="{2b39c042-6637-4c07-bb61-296c392e4545}" ma:taxonomyMulti="true" ma:sspId="7131c644-de2c-4503-84ed-df61d8366003" ma:termSetId="2d6ac845-7c06-4a30-857a-870877865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2d56e23ff14488b4c0ecfd6faea8fb" ma:index="68" nillable="true" ma:taxonomy="true" ma:internalName="ne2d56e23ff14488b4c0ecfd6faea8fb" ma:taxonomyFieldName="M_x00f6_tesforum" ma:displayName="Mötesforum" ma:readOnly="false" ma:default="" ma:fieldId="{7e2d56e2-3ff1-4488-b4c0-ecfd6faea8fb}" ma:taxonomyMulti="true" ma:sspId="7131c644-de2c-4503-84ed-df61d8366003" ma:termSetId="5fa0997a-2a80-4c5f-94cf-d0c99f4c00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73089b46e84c93a8d70ff47a4b8462" ma:index="70" nillable="true" ma:taxonomy="true" ma:internalName="hc73089b46e84c93a8d70ff47a4b8462" ma:taxonomyFieldName="Projektfunktion" ma:displayName="Projektfunktion" ma:readOnly="false" ma:default="" ma:fieldId="{1c73089b-46e8-4c93-a8d7-0ff47a4b8462}" ma:taxonomyMulti="true" ma:sspId="7131c644-de2c-4503-84ed-df61d8366003" ma:termSetId="0851a4b2-fb01-4804-b14b-1e7b57b4e9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dbe61bcf9b494f959bed00227f8bd5" ma:index="72" nillable="true" ma:taxonomy="true" ma:internalName="efdbe61bcf9b494f959bed00227f8bd5" ma:taxonomyFieldName="Systeminformation" ma:displayName="Systeminformation" ma:readOnly="false" ma:default="10;#N/A|6396df6c-a636-4daf-8435-3de5783dfd4f" ma:fieldId="{efdbe61b-cf9b-494f-959b-ed00227f8bd5}" ma:taxonomyMulti="true" ma:sspId="7131c644-de2c-4503-84ed-df61d8366003" ma:termSetId="23ecb135-4559-494a-a7aa-9afc04d866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b222a-c966-41ec-9561-12f7b8496d62" elementFormDefault="qualified">
    <xsd:import namespace="http://schemas.microsoft.com/office/2006/documentManagement/types"/>
    <xsd:import namespace="http://schemas.microsoft.com/office/infopath/2007/PartnerControls"/>
    <xsd:element name="TRV_x0020_Diarienummer" ma:index="15" nillable="true" ma:displayName="TRV Diarienummer" ma:internalName="TRV_x0020_Diarienumm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134c5-4cd9-48a8-af39-86aad5681bd6" elementFormDefault="qualified">
    <xsd:import namespace="http://schemas.microsoft.com/office/2006/documentManagement/types"/>
    <xsd:import namespace="http://schemas.microsoft.com/office/infopath/2007/PartnerControls"/>
    <xsd:element name="_dlc_DocIdUrl" ma:index="2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rvOwnSortPpgTaxHTField0" ma:index="29" nillable="true" ma:taxonomy="true" ma:internalName="TrvOwnSortPpgTaxHTField0" ma:taxonomyFieldName="TrvOwnSortPpg" ma:displayName="Egen sortering P" ma:readOnly="false" ma:default="" ma:fieldId="{4313503e-c0bf-4b0a-b219-1a731bfc6168}" ma:taxonomyMulti="true" ma:sspId="7131c644-de2c-4503-84ed-df61d8366003" ma:termSetId="829bc8ef-d454-412f-9c9f-e7ced703ed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ProductInvestTypeTaxHTField0" ma:index="31" nillable="true" ma:taxonomy="true" ma:internalName="TrvProductInvestTypeTaxHTField0" ma:taxonomyFieldName="TrvProductInvestType" ma:displayName="Produkt IV" ma:readOnly="false" ma:fieldId="{ba17213f-439a-432a-8b63-837bbf4de98c}" ma:taxonomyMulti="true" ma:sspId="56b52474-2a4b-42ac-ac16-0a67cba4e670" ma:termSetId="89ccf918-965d-4fde-8946-ea5dd03ac26c" ma:anchorId="7b65ccd5-a11e-4380-9147-307aa6ee732f" ma:open="false" ma:isKeyword="false">
      <xsd:complexType>
        <xsd:sequence>
          <xsd:element ref="pc:Terms" minOccurs="0" maxOccurs="1"/>
        </xsd:sequence>
      </xsd:complexType>
    </xsd:element>
    <xsd:element name="TrvProjectSortTaxHTField0" ma:index="32" nillable="true" ma:taxonomy="true" ma:internalName="TrvProjectSortTaxHTField0" ma:taxonomyFieldName="TrvProjectSort" ma:displayName="Projektsortering" ma:readOnly="false" ma:fieldId="{4195f310-37c6-4484-8b9f-c66efba18291}" ma:taxonomyMulti="true" ma:sspId="7131c644-de2c-4503-84ed-df61d8366003" ma:termSetId="bd82e690-68df-4760-a52d-b9eb7b73a2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ProductUTypeTaxHTField0" ma:index="33" nillable="true" ma:taxonomy="true" ma:internalName="TrvProductUTypeTaxHTField0" ma:taxonomyFieldName="TrvProductUType" ma:displayName="Produkt UH" ma:readOnly="true" ma:fieldId="{545879a8-8d6c-4f48-9a4b-27e86d85fdfe}" ma:taxonomyMulti="true" ma:sspId="56b52474-2a4b-42ac-ac16-0a67cba4e670" ma:termSetId="9b57aaa2-ab89-4c0c-a484-667db8666c09" ma:anchorId="a2287f00-f5a5-424a-9bec-3627d78eea75" ma:open="false" ma:isKeyword="false">
      <xsd:complexType>
        <xsd:sequence>
          <xsd:element ref="pc:Terms" minOccurs="0" maxOccurs="1"/>
        </xsd:sequence>
      </xsd:complexType>
    </xsd:element>
    <xsd:element name="PpgCategoryTaxHTField0" ma:index="34" nillable="true" ma:taxonomy="true" ma:internalName="PpgCategoryTaxHTField0" ma:taxonomyFieldName="PpgCategory" ma:displayName="Kategori P" ma:readOnly="false" ma:fieldId="{d6216887-ccfa-4c50-84ec-7b759069fe9a}" ma:taxonomyMulti="true" ma:sspId="56b52474-2a4b-42ac-ac16-0a67cba4e670" ma:termSetId="0dbc4dbe-d203-44ff-ae5a-a9c8be37ae80" ma:anchorId="32ef0bc1-0e3d-45eb-b500-ff9ba25ba976" ma:open="false" ma:isKeyword="false">
      <xsd:complexType>
        <xsd:sequence>
          <xsd:element ref="pc:Terms" minOccurs="0" maxOccurs="1"/>
        </xsd:sequence>
      </xsd:complexType>
    </xsd:element>
    <xsd:element name="_dlc_DocIdPersistId" ma:index="3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42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TrvProjectOrganizationTaxHTField0" ma:index="43" ma:taxonomy="true" ma:internalName="TrvProjectOrganizationTaxHTField0" ma:taxonomyFieldName="TrvProjectOrganization" ma:displayName="Projektorganisation" ma:readOnly="false" ma:fieldId="{2402f22c-7f1a-4b30-99d4-03dca83e8fc2}" ma:taxonomyMulti="true" ma:sspId="7131c644-de2c-4503-84ed-df61d8366003" ma:termSetId="b4ba7ae4-3fb2-4eee-bd4f-ae0fca9358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UploadedDocumentTypeTaxHTField0" ma:index="49" nillable="true" ma:taxonomy="true" ma:internalName="TrvUploadedDocumentTypeTaxHTField0" ma:taxonomyFieldName="TrvUploadedDocumentType" ma:displayName="Dokumenttyp för uppladdade dokument" ma:readOnly="false" ma:fieldId="{eb96df49-af7b-4885-ae87-85b965eb0ad2}" ma:sspId="56b52474-2a4b-42ac-ac16-0a67cba4e670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50" nillable="true" ma:displayName="Taxonomy Catch All Column" ma:hidden="true" ma:list="{9b2e51cb-fecb-4f38-91f3-3ce3a757b8d2}" ma:internalName="TaxCatchAll" ma:showField="CatchAllData" ma:web="149134c5-4cd9-48a8-af39-86aad5681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1" nillable="true" ma:displayName="Taxonomy Catch All Column1" ma:hidden="true" ma:list="{9b2e51cb-fecb-4f38-91f3-3ce3a757b8d2}" ma:internalName="TaxCatchAllLabel" ma:readOnly="true" ma:showField="CatchAllDataLabel" ma:web="149134c5-4cd9-48a8-af39-86aad5681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pgDocumentStructureTaxHTField0" ma:index="53" nillable="true" ma:taxonomy="true" ma:internalName="PpgDocumentStructureTaxHTField0" ma:taxonomyFieldName="PpgDocumentStructure" ma:displayName="Dokumentstruktur P" ma:readOnly="false" ma:fieldId="{a5458898-ea29-4fd7-a737-ffed33a79dfd}" ma:taxonomyMulti="true" ma:sspId="56b52474-2a4b-42ac-ac16-0a67cba4e670" ma:termSetId="604dc19b-5ec5-48be-ae25-f6e03769aa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pgTypeOfActTaxHTField0" ma:index="55" nillable="true" ma:taxonomy="true" ma:internalName="PpgTypeOfActTaxHTField0" ma:taxonomyFieldName="PpgTypeOfAct" ma:displayName="Handlingstyp P" ma:readOnly="false" ma:fieldId="{bc17b070-dacf-4b48-8392-ec2b57f4ee70}" ma:sspId="56b52474-2a4b-42ac-ac16-0a67cba4e670" ma:termSetId="4a7170cf-2516-4458-bc2b-e7c505650493" ma:anchorId="ea294a83-c738-4ee5-90ab-111a10943f10" ma:open="false" ma:isKeyword="false">
      <xsd:complexType>
        <xsd:sequence>
          <xsd:element ref="pc:Terms" minOccurs="0" maxOccurs="1"/>
        </xsd:sequence>
      </xsd:complexType>
    </xsd:element>
    <xsd:element name="TrvConfidentialityLevelTaxHTField0" ma:index="63" ma:taxonomy="true" ma:internalName="TrvConfidentialityLevelTaxHTField0" ma:taxonomyFieldName="TrvConfidentialityLevel" ma:displayName="Konfidentialitetsnivå" ma:default="434;#Ska klassas|e2276ad6-a9d2-4145-a6ad-3ea87d20e505" ma:fieldId="{a84a37ca-5c43-43e3-a37a-c23c41d1607d}" ma:sspId="56b52474-2a4b-42ac-ac16-0a67cba4e670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362f7-fa8e-4079-b721-43ffe086ec1b" elementFormDefault="qualified">
    <xsd:import namespace="http://schemas.microsoft.com/office/2006/documentManagement/types"/>
    <xsd:import namespace="http://schemas.microsoft.com/office/infopath/2007/PartnerControls"/>
    <xsd:element name="af1ad93e044d4516a9a096e8ea1b8936" ma:index="57" nillable="true" ma:displayName="Geografi_1" ma:hidden="true" ma:internalName="af1ad93e044d4516a9a096e8ea1b8936">
      <xsd:simpleType>
        <xsd:restriction base="dms:Note"/>
      </xsd:simpleType>
    </xsd:element>
    <xsd:element name="ID_PPi" ma:index="58" nillable="true" ma:displayName="ID_PPi" ma:decimals="0" ma:description="" ma:internalName="ID_PPi" ma:readOnly="true">
      <xsd:simpleType>
        <xsd:restriction base="dms:Number"/>
      </xsd:simpleType>
    </xsd:element>
    <xsd:element name="j30ffab195e64c83b7412ea0699d1455" ma:index="59" nillable="true" ma:displayName="M_x00f6_tesforum_1" ma:hidden="true" ma:internalName="j30ffab195e64c83b7412ea0699d1455">
      <xsd:simpleType>
        <xsd:restriction base="dms:Note"/>
      </xsd:simpleType>
    </xsd:element>
    <xsd:element name="j9aff6fe2788438ca25578b6380d1b44" ma:index="60" nillable="true" ma:displayName="Projektfunktion_1" ma:hidden="true" ma:internalName="j9aff6fe2788438ca25578b6380d1b44">
      <xsd:simpleType>
        <xsd:restriction base="dms:Note"/>
      </xsd:simpleType>
    </xsd:element>
    <xsd:element name="m4b7d431eb81449797c22986d1b716b9" ma:index="61" nillable="true" ma:displayName="Systeminformation_1" ma:hidden="true" ma:internalName="m4b7d431eb81449797c22986d1b716b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215fc-4118-4605-8ae8-c8497d27c3f0" elementFormDefault="qualified">
    <xsd:import namespace="http://schemas.microsoft.com/office/2006/documentManagement/types"/>
    <xsd:import namespace="http://schemas.microsoft.com/office/infopath/2007/PartnerControls"/>
    <xsd:element name="SharedWithUsers" ma:index="6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7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F7E20-6C20-42B0-A53F-AB9AFFBDB7A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D9BC238-804C-43B9-85D8-E8D2914F1486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4B4E73-29F5-4C44-AEDC-5752B130AE4E}">
  <ds:schemaRefs>
    <ds:schemaRef ds:uri="http://schemas.microsoft.com/sharepoint/v4"/>
    <ds:schemaRef ds:uri="http://schemas.microsoft.com/office/2006/documentManagement/types"/>
    <ds:schemaRef ds:uri="http://purl.org/dc/terms/"/>
    <ds:schemaRef ds:uri="043b222a-c966-41ec-9561-12f7b8496d62"/>
    <ds:schemaRef ds:uri="180215fc-4118-4605-8ae8-c8497d27c3f0"/>
    <ds:schemaRef ds:uri="http://purl.org/dc/elements/1.1/"/>
    <ds:schemaRef ds:uri="http://schemas.openxmlformats.org/package/2006/metadata/core-properties"/>
    <ds:schemaRef ds:uri="http://purl.org/dc/dcmitype/"/>
    <ds:schemaRef ds:uri="Trafikverket"/>
    <ds:schemaRef ds:uri="http://schemas.microsoft.com/office/2006/metadata/properties"/>
    <ds:schemaRef ds:uri="28940269-62e8-44a2-9666-eb5129b7316d"/>
    <ds:schemaRef ds:uri="149134c5-4cd9-48a8-af39-86aad5681bd6"/>
    <ds:schemaRef ds:uri="http://schemas.microsoft.com/sharepoint/v3"/>
    <ds:schemaRef ds:uri="c835308f-5cdc-41ac-b657-a1635adb9fc5"/>
    <ds:schemaRef ds:uri="658362f7-fa8e-4079-b721-43ffe086ec1b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64BBEDA-7562-4FB6-A6D2-846003535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35308f-5cdc-41ac-b657-a1635adb9fc5"/>
    <ds:schemaRef ds:uri="Trafikverket"/>
    <ds:schemaRef ds:uri="28940269-62e8-44a2-9666-eb5129b7316d"/>
    <ds:schemaRef ds:uri="043b222a-c966-41ec-9561-12f7b8496d62"/>
    <ds:schemaRef ds:uri="149134c5-4cd9-48a8-af39-86aad5681bd6"/>
    <ds:schemaRef ds:uri="http://schemas.microsoft.com/sharepoint/v4"/>
    <ds:schemaRef ds:uri="658362f7-fa8e-4079-b721-43ffe086ec1b"/>
    <ds:schemaRef ds:uri="180215fc-4118-4605-8ae8-c8497d27c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1304</TotalTime>
  <Words>426</Words>
  <Application>Microsoft Office PowerPoint</Application>
  <PresentationFormat>Bredbild</PresentationFormat>
  <Paragraphs>45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Start</vt:lpstr>
      <vt:lpstr>Rubrik med logga, titel, datum och sidnr</vt:lpstr>
      <vt:lpstr>1_Rubrik med logga</vt:lpstr>
      <vt:lpstr>1_Rubrik med logga, titel, datum och sidnr</vt:lpstr>
      <vt:lpstr>Rubrik med logga</vt:lpstr>
      <vt:lpstr> Grundläggande faktorer för säkerhetskulturen   1. Tillit</vt:lpstr>
      <vt:lpstr>Proaktiv säkerhetskultur till 2024</vt:lpstr>
      <vt:lpstr>Tillit byggs i relationer</vt:lpstr>
      <vt:lpstr>Tillit baserat på kunskap och kompetens</vt:lpstr>
      <vt:lpstr>Regler, rutiner - institutionaliserad tillit</vt:lpstr>
      <vt:lpstr>Att diskutera / förslag till frågor</vt:lpstr>
      <vt:lpstr>Framgångsfaktorer för att utveckla tillit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Säkerhetskulturmätning 2022-06-15, sammanställning ERTMS Införande</dc:title>
  <dc:creator>Granberg Jennelie, PRerst</dc:creator>
  <cp:lastModifiedBy>Nyvall Peter, KMsf</cp:lastModifiedBy>
  <cp:revision>100</cp:revision>
  <dcterms:created xsi:type="dcterms:W3CDTF">2022-06-17T12:06:05Z</dcterms:created>
  <dcterms:modified xsi:type="dcterms:W3CDTF">2022-11-02T12:14:41Z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0x0101002EE44F411E754ABAB6EB27FC7D8442BF00660B63EFC26A4034B38E1AD36DAE1A7400874E43C1E04C264580991132E9420C0C</vt:lpwstr>
  </property>
  <property fmtid="{D5CDD505-2E9C-101B-9397-08002B2CF9AE}" pid="3" name="TrvDocumentType">
    <vt:lpwstr>194;#ARBETSMATERIAL|a2894791-a90f-4fd8-bd38-5426c743cb42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>432;#2 Intern|13d1762d-2ea9-450d-b05e-1ff9ba31b2a4</vt:lpwstr>
  </property>
  <property fmtid="{D5CDD505-2E9C-101B-9397-08002B2CF9AE}" pid="8" name="TrvDocumentTypeTaxHTField0">
    <vt:lpwstr>ARBETSMATERIAL|a2894791-a90f-4fd8-bd38-5426c743cb42</vt:lpwstr>
  </property>
  <property fmtid="{D5CDD505-2E9C-101B-9397-08002B2CF9AE}" pid="9" name="TrvProjectOrganization">
    <vt:lpwstr>605;#Avdelningsgemensamt|a42273bb-3d0f-4665-8303-7af5bbfbb2b3</vt:lpwstr>
  </property>
  <property fmtid="{D5CDD505-2E9C-101B-9397-08002B2CF9AE}" pid="10" name="TrvOwnSortPpg">
    <vt:lpwstr/>
  </property>
  <property fmtid="{D5CDD505-2E9C-101B-9397-08002B2CF9AE}" pid="11" name="Mötesforum">
    <vt:lpwstr/>
  </property>
  <property fmtid="{D5CDD505-2E9C-101B-9397-08002B2CF9AE}" pid="12" name="TrvUploadedDocumentType">
    <vt:lpwstr/>
  </property>
  <property fmtid="{D5CDD505-2E9C-101B-9397-08002B2CF9AE}" pid="13" name="PpgDocumentStructure">
    <vt:lpwstr/>
  </property>
  <property fmtid="{D5CDD505-2E9C-101B-9397-08002B2CF9AE}" pid="14" name="Geografi">
    <vt:lpwstr>7;#N/A|8892e2e9-1ffe-4b4e-ad1c-3c3e5e4e48ec</vt:lpwstr>
  </property>
  <property fmtid="{D5CDD505-2E9C-101B-9397-08002B2CF9AE}" pid="15" name="PpgCategory">
    <vt:lpwstr/>
  </property>
  <property fmtid="{D5CDD505-2E9C-101B-9397-08002B2CF9AE}" pid="16" name="TrvProjectSort">
    <vt:lpwstr/>
  </property>
  <property fmtid="{D5CDD505-2E9C-101B-9397-08002B2CF9AE}" pid="17" name="TrvProductInvestType">
    <vt:lpwstr/>
  </property>
  <property fmtid="{D5CDD505-2E9C-101B-9397-08002B2CF9AE}" pid="18" name="Systeminformation">
    <vt:lpwstr>10;#N/A|6396df6c-a636-4daf-8435-3de5783dfd4f</vt:lpwstr>
  </property>
  <property fmtid="{D5CDD505-2E9C-101B-9397-08002B2CF9AE}" pid="19" name="Projektfunktion">
    <vt:lpwstr>19;#Programgemensamt|911b5078-45a6-408f-8ec4-19e588dc277b</vt:lpwstr>
  </property>
  <property fmtid="{D5CDD505-2E9C-101B-9397-08002B2CF9AE}" pid="20" name="PpgTypeOfAct">
    <vt:lpwstr/>
  </property>
  <property fmtid="{D5CDD505-2E9C-101B-9397-08002B2CF9AE}" pid="21" name="_dlc_DocIdItemGuid">
    <vt:lpwstr>da38f617-85d8-4a06-8260-a473377ecef1</vt:lpwstr>
  </property>
  <property fmtid="{D5CDD505-2E9C-101B-9397-08002B2CF9AE}" pid="22" name="TrvProductUType">
    <vt:lpwstr/>
  </property>
</Properties>
</file>