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3"/>
  </p:notesMasterIdLst>
  <p:handoutMasterIdLst>
    <p:handoutMasterId r:id="rId4"/>
  </p:handoutMasterIdLst>
  <p:sldIdLst>
    <p:sldId id="269" r:id="rId2"/>
  </p:sldIdLst>
  <p:sldSz cx="6858000" cy="9144000" type="screen4x3"/>
  <p:notesSz cx="6858000" cy="9144000"/>
  <p:defaultTextStyle>
    <a:defPPr>
      <a:defRPr lang="sv-S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7326" autoAdjust="0"/>
  </p:normalViewPr>
  <p:slideViewPr>
    <p:cSldViewPr snapToGrid="0">
      <p:cViewPr varScale="1">
        <p:scale>
          <a:sx n="70" d="100"/>
          <a:sy n="70" d="100"/>
        </p:scale>
        <p:origin x="25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sv-SE"/>
          </a:p>
        </p:txBody>
      </p:sp>
      <p:sp>
        <p:nvSpPr>
          <p:cNvPr id="215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BBD62259-BBE4-4A5F-8AF4-C98068163492}" type="datetimeFigureOut">
              <a:rPr lang="sv-SE"/>
              <a:pPr/>
              <a:t>2016-03-21</a:t>
            </a:fld>
            <a:endParaRPr lang="sv-SE"/>
          </a:p>
        </p:txBody>
      </p:sp>
      <p:sp>
        <p:nvSpPr>
          <p:cNvPr id="215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sv-SE"/>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3539573-8989-4A76-8797-782D254B8D2D}" type="slidenum">
              <a:rPr lang="sv-SE"/>
              <a:pPr/>
              <a:t>‹#›</a:t>
            </a:fld>
            <a:endParaRPr lang="sv-SE"/>
          </a:p>
        </p:txBody>
      </p:sp>
    </p:spTree>
    <p:extLst>
      <p:ext uri="{BB962C8B-B14F-4D97-AF65-F5344CB8AC3E}">
        <p14:creationId xmlns:p14="http://schemas.microsoft.com/office/powerpoint/2010/main" val="17012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8156C28-6676-4A2C-B176-E4D48D530373}" type="datetimeFigureOut">
              <a:rPr lang="sv-SE"/>
              <a:pPr>
                <a:defRPr/>
              </a:pPr>
              <a:t>2016-03-21</a:t>
            </a:fld>
            <a:endParaRPr lang="sv-SE"/>
          </a:p>
        </p:txBody>
      </p:sp>
      <p:sp>
        <p:nvSpPr>
          <p:cNvPr id="4" name="Platshållare för bildobjekt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6BD6A42-FC79-4431-AF29-D2CA7339F070}" type="slidenum">
              <a:rPr lang="sv-SE"/>
              <a:pPr/>
              <a:t>‹#›</a:t>
            </a:fld>
            <a:endParaRPr lang="sv-SE"/>
          </a:p>
        </p:txBody>
      </p:sp>
    </p:spTree>
    <p:extLst>
      <p:ext uri="{BB962C8B-B14F-4D97-AF65-F5344CB8AC3E}">
        <p14:creationId xmlns:p14="http://schemas.microsoft.com/office/powerpoint/2010/main" val="23479227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dirty="0"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Rectangle 33"/>
          <p:cNvSpPr>
            <a:spLocks noGrp="1" noChangeArrowheads="1"/>
          </p:cNvSpPr>
          <p:nvPr>
            <p:ph type="ftr" sz="quarter" idx="10"/>
          </p:nvPr>
        </p:nvSpPr>
        <p:spPr>
          <a:ln/>
        </p:spPr>
        <p:txBody>
          <a:bodyPr/>
          <a:lstStyle>
            <a:lvl1pPr>
              <a:defRPr/>
            </a:lvl1pPr>
          </a:lstStyle>
          <a:p>
            <a:endParaRPr lang="sv-SE"/>
          </a:p>
        </p:txBody>
      </p:sp>
    </p:spTree>
    <p:extLst>
      <p:ext uri="{BB962C8B-B14F-4D97-AF65-F5344CB8AC3E}">
        <p14:creationId xmlns:p14="http://schemas.microsoft.com/office/powerpoint/2010/main" val="138833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Rectangle 33"/>
          <p:cNvSpPr>
            <a:spLocks noGrp="1" noChangeArrowheads="1"/>
          </p:cNvSpPr>
          <p:nvPr>
            <p:ph type="ftr" sz="quarter" idx="10"/>
          </p:nvPr>
        </p:nvSpPr>
        <p:spPr>
          <a:ln/>
        </p:spPr>
        <p:txBody>
          <a:bodyPr/>
          <a:lstStyle>
            <a:lvl1pPr>
              <a:defRPr/>
            </a:lvl1pPr>
          </a:lstStyle>
          <a:p>
            <a:endParaRPr lang="sv-SE"/>
          </a:p>
        </p:txBody>
      </p:sp>
    </p:spTree>
    <p:extLst>
      <p:ext uri="{BB962C8B-B14F-4D97-AF65-F5344CB8AC3E}">
        <p14:creationId xmlns:p14="http://schemas.microsoft.com/office/powerpoint/2010/main" val="382195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Rectangle 33"/>
          <p:cNvSpPr>
            <a:spLocks noGrp="1" noChangeArrowheads="1"/>
          </p:cNvSpPr>
          <p:nvPr>
            <p:ph type="ftr" sz="quarter" idx="10"/>
          </p:nvPr>
        </p:nvSpPr>
        <p:spPr>
          <a:ln/>
        </p:spPr>
        <p:txBody>
          <a:bodyPr/>
          <a:lstStyle>
            <a:lvl1pPr>
              <a:defRPr/>
            </a:lvl1pPr>
          </a:lstStyle>
          <a:p>
            <a:endParaRPr lang="sv-SE"/>
          </a:p>
        </p:txBody>
      </p:sp>
    </p:spTree>
    <p:extLst>
      <p:ext uri="{BB962C8B-B14F-4D97-AF65-F5344CB8AC3E}">
        <p14:creationId xmlns:p14="http://schemas.microsoft.com/office/powerpoint/2010/main" val="39035888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Platshållare för rubrik 1"/>
          <p:cNvSpPr>
            <a:spLocks noGrp="1"/>
          </p:cNvSpPr>
          <p:nvPr>
            <p:ph type="title"/>
          </p:nvPr>
        </p:nvSpPr>
        <p:spPr bwMode="auto">
          <a:xfrm>
            <a:off x="342900" y="552450"/>
            <a:ext cx="6172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2051" name="Platshållare för text 2"/>
          <p:cNvSpPr>
            <a:spLocks noGrp="1"/>
          </p:cNvSpPr>
          <p:nvPr>
            <p:ph type="body" idx="1"/>
          </p:nvPr>
        </p:nvSpPr>
        <p:spPr bwMode="auto">
          <a:xfrm>
            <a:off x="350838" y="1874838"/>
            <a:ext cx="5783262"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7" name="textruta 6"/>
          <p:cNvSpPr txBox="1"/>
          <p:nvPr/>
        </p:nvSpPr>
        <p:spPr>
          <a:xfrm>
            <a:off x="369888" y="8597900"/>
            <a:ext cx="320675" cy="214313"/>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DBD9E9-22E2-4B71-A35E-FBAEC2BD2873}" type="slidenum">
              <a:rPr lang="sv-SE" sz="800">
                <a:solidFill>
                  <a:schemeClr val="bg1"/>
                </a:solidFill>
              </a:rPr>
              <a:pPr eaLnBrk="1" hangingPunct="1"/>
              <a:t>‹#›</a:t>
            </a:fld>
            <a:endParaRPr lang="sv-SE" sz="800">
              <a:solidFill>
                <a:schemeClr val="bg1"/>
              </a:solidFill>
            </a:endParaRPr>
          </a:p>
        </p:txBody>
      </p:sp>
      <p:sp>
        <p:nvSpPr>
          <p:cNvPr id="8" name="textruta 7"/>
          <p:cNvSpPr txBox="1"/>
          <p:nvPr/>
        </p:nvSpPr>
        <p:spPr>
          <a:xfrm>
            <a:off x="569913" y="8597900"/>
            <a:ext cx="561975" cy="336550"/>
          </a:xfrm>
          <a:prstGeom prst="rect">
            <a:avLst/>
          </a:prstGeom>
          <a:noFill/>
        </p:spPr>
        <p:txBody>
          <a:bodyPr>
            <a:spAutoFit/>
          </a:bodyPr>
          <a:lstStyle/>
          <a:p>
            <a:pPr>
              <a:defRPr/>
            </a:pPr>
            <a:fld id="{077D8C2F-A12E-42C7-9D8C-6FAF3C5D08E3}" type="datetime1">
              <a:rPr lang="sv-SE" sz="800">
                <a:solidFill>
                  <a:schemeClr val="bg1"/>
                </a:solidFill>
                <a:latin typeface="Arial" charset="0"/>
              </a:rPr>
              <a:pPr>
                <a:defRPr/>
              </a:pPr>
              <a:t>2016-03-21</a:t>
            </a:fld>
            <a:endParaRPr lang="sv-SE" sz="800" dirty="0">
              <a:solidFill>
                <a:schemeClr val="bg1"/>
              </a:solidFill>
              <a:latin typeface="Arial" charset="0"/>
            </a:endParaRPr>
          </a:p>
        </p:txBody>
      </p:sp>
      <p:pic>
        <p:nvPicPr>
          <p:cNvPr id="2074" name="Picture 26" descr="bottenstripe-stå"/>
          <p:cNvPicPr>
            <a:picLocks noChangeAspect="1" noChangeArrowheads="1"/>
          </p:cNvPicPr>
          <p:nvPr/>
        </p:nvPicPr>
        <p:blipFill>
          <a:blip r:embed="rId5">
            <a:extLst>
              <a:ext uri="{28A0092B-C50C-407E-A947-70E740481C1C}">
                <a14:useLocalDpi xmlns:a14="http://schemas.microsoft.com/office/drawing/2010/main" val="0"/>
              </a:ext>
            </a:extLst>
          </a:blip>
          <a:srcRect l="15565" t="2667" r="3807"/>
          <a:stretch>
            <a:fillRect/>
          </a:stretch>
        </p:blipFill>
        <p:spPr bwMode="auto">
          <a:xfrm>
            <a:off x="0" y="8467725"/>
            <a:ext cx="6858000" cy="6953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6"/>
          <p:cNvSpPr txBox="1"/>
          <p:nvPr/>
        </p:nvSpPr>
        <p:spPr>
          <a:xfrm>
            <a:off x="246063" y="8742363"/>
            <a:ext cx="428625" cy="215900"/>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0307CB-A87D-4B96-BD83-5CD11628D775}" type="slidenum">
              <a:rPr lang="sv-SE" sz="800">
                <a:solidFill>
                  <a:schemeClr val="bg1"/>
                </a:solidFill>
              </a:rPr>
              <a:pPr eaLnBrk="1" hangingPunct="1"/>
              <a:t>‹#›</a:t>
            </a:fld>
            <a:endParaRPr lang="sv-SE" sz="800">
              <a:solidFill>
                <a:schemeClr val="bg1"/>
              </a:solidFill>
            </a:endParaRPr>
          </a:p>
        </p:txBody>
      </p:sp>
      <p:sp>
        <p:nvSpPr>
          <p:cNvPr id="3" name="textruta 7"/>
          <p:cNvSpPr txBox="1"/>
          <p:nvPr/>
        </p:nvSpPr>
        <p:spPr>
          <a:xfrm>
            <a:off x="512763" y="8742363"/>
            <a:ext cx="750887" cy="215900"/>
          </a:xfrm>
          <a:prstGeom prst="rect">
            <a:avLst/>
          </a:prstGeom>
          <a:noFill/>
        </p:spPr>
        <p:txBody>
          <a:bodyPr>
            <a:spAutoFit/>
          </a:bodyPr>
          <a:lstStyle/>
          <a:p>
            <a:pPr>
              <a:defRPr/>
            </a:pPr>
            <a:fld id="{077D8C2F-A12E-42C7-9D8C-6FAF3C5D08E3}" type="datetime1">
              <a:rPr lang="sv-SE" sz="800">
                <a:solidFill>
                  <a:schemeClr val="bg1"/>
                </a:solidFill>
                <a:latin typeface="Arial" charset="0"/>
              </a:rPr>
              <a:pPr>
                <a:defRPr/>
              </a:pPr>
              <a:t>2016-03-21</a:t>
            </a:fld>
            <a:endParaRPr lang="sv-SE" sz="800" dirty="0">
              <a:solidFill>
                <a:schemeClr val="bg1"/>
              </a:solidFill>
              <a:latin typeface="Arial" charset="0"/>
            </a:endParaRPr>
          </a:p>
        </p:txBody>
      </p:sp>
      <p:sp>
        <p:nvSpPr>
          <p:cNvPr id="2081" name="Rectangle 33"/>
          <p:cNvSpPr>
            <a:spLocks noGrp="1" noChangeArrowheads="1"/>
          </p:cNvSpPr>
          <p:nvPr>
            <p:ph type="ftr" sz="quarter" idx="3"/>
          </p:nvPr>
        </p:nvSpPr>
        <p:spPr bwMode="auto">
          <a:xfrm>
            <a:off x="1536700" y="8718550"/>
            <a:ext cx="28956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000">
                <a:solidFill>
                  <a:schemeClr val="bg1"/>
                </a:solidFill>
              </a:defRPr>
            </a:lvl1pPr>
          </a:lstStyle>
          <a:p>
            <a:endParaRPr lang="sv-SE"/>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Lst>
  <p:hf hdr="0" ftr="0" dt="0"/>
  <p:txStyles>
    <p:titleStyle>
      <a:lvl1pPr algn="l"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r>
              <a:rPr lang="sv-SE" b="1" dirty="0" smtClean="0"/>
              <a:t>Nyheter </a:t>
            </a:r>
            <a:r>
              <a:rPr lang="sv-SE" b="1" dirty="0" smtClean="0"/>
              <a:t>FKB </a:t>
            </a:r>
            <a:r>
              <a:rPr lang="sv-SE" b="1" dirty="0" smtClean="0"/>
              <a:t>(</a:t>
            </a:r>
            <a:r>
              <a:rPr lang="sv-SE" b="1" dirty="0" smtClean="0"/>
              <a:t>2016-04-01</a:t>
            </a:r>
            <a:r>
              <a:rPr lang="sv-SE" b="1" dirty="0" smtClean="0"/>
              <a:t>)</a:t>
            </a:r>
          </a:p>
        </p:txBody>
      </p:sp>
      <p:sp>
        <p:nvSpPr>
          <p:cNvPr id="6147" name="Platshållare för innehåll 2"/>
          <p:cNvSpPr>
            <a:spLocks noGrp="1"/>
          </p:cNvSpPr>
          <p:nvPr>
            <p:ph idx="1"/>
          </p:nvPr>
        </p:nvSpPr>
        <p:spPr>
          <a:xfrm>
            <a:off x="454025" y="1884363"/>
            <a:ext cx="6069013" cy="6459537"/>
          </a:xfrm>
        </p:spPr>
        <p:txBody>
          <a:bodyPr>
            <a:normAutofit/>
          </a:bodyPr>
          <a:lstStyle/>
          <a:p>
            <a:pPr marL="0" indent="0">
              <a:buNone/>
            </a:pPr>
            <a:r>
              <a:rPr lang="sv-SE" sz="1400" dirty="0" smtClean="0"/>
              <a:t>De viktigaste förändringar som gjorts vid denna uppdatering är:</a:t>
            </a:r>
          </a:p>
          <a:p>
            <a:pPr marL="0" indent="0">
              <a:buNone/>
            </a:pPr>
            <a:endParaRPr lang="sv-SE" sz="1400" dirty="0" smtClean="0"/>
          </a:p>
          <a:p>
            <a:r>
              <a:rPr lang="sv-SE" sz="1400" dirty="0"/>
              <a:t>Från och med 2016-04-01 gäller att den s.k. inledande analysen (steg 1 i FKB-verktyget) skall göras för de objekt som berör godstransporter, eller mer precist namngivna objekt i planförslaget som har godsnyttor. Den inledande analysen syftar till att avgöra om det är relevant att gå vidare med en fullständig FKB och, om så är fallet, kategorisera vilken typ av analys som är lämplig för objektet ifråga (Stor/Liten, resp. Nationell/Regional). Detta gör det i sin tur möjligt att bedöma hur mycket tid analysen skulle ta. Ansvarig region fattar sedan själv beslut huruvida man vill gå vidare med att göra en fullständig FKB eller inte. Om beslutet är att ej gå vidare, bifogas en motivering till detta i </a:t>
            </a:r>
            <a:r>
              <a:rPr lang="sv-SE" sz="1400" dirty="0" err="1"/>
              <a:t>SEB:en</a:t>
            </a:r>
            <a:r>
              <a:rPr lang="sv-SE" sz="1400" dirty="0"/>
              <a:t>.</a:t>
            </a:r>
            <a:endParaRPr lang="sv-SE" sz="1400" dirty="0" smtClean="0"/>
          </a:p>
        </p:txBody>
      </p:sp>
    </p:spTree>
    <p:extLst>
      <p:ext uri="{BB962C8B-B14F-4D97-AF65-F5344CB8AC3E}">
        <p14:creationId xmlns:p14="http://schemas.microsoft.com/office/powerpoint/2010/main" val="983084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stående</Template>
  <TotalTime>175</TotalTime>
  <Words>147</Words>
  <Application>Microsoft Office PowerPoint</Application>
  <PresentationFormat>Bildspel på skärmen (4:3)</PresentationFormat>
  <Paragraphs>4</Paragraphs>
  <Slides>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Calibri</vt:lpstr>
      <vt:lpstr>Anpassad formgivning</vt:lpstr>
      <vt:lpstr>Nyheter FKB (2016-04-01)</vt:lpstr>
    </vt:vector>
  </TitlesOfParts>
  <Company>Trafikverket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Nyheter i Samlad effektbedömning version 1.15 (2014-04-01)</dc:title>
  <dc:creator>Styrbjörn Bergdahl, Sple</dc:creator>
  <cp:lastModifiedBy>Wikström Petter, PLet</cp:lastModifiedBy>
  <cp:revision>11</cp:revision>
  <dcterms:created xsi:type="dcterms:W3CDTF">2014-04-15T18:45:16Z</dcterms:created>
  <dcterms:modified xsi:type="dcterms:W3CDTF">2016-03-21T07:33:23Z</dcterms:modified>
</cp:coreProperties>
</file>