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D2DAD-8610-4CCA-905A-E58B36800D58}" type="datetimeFigureOut">
              <a:rPr lang="sv-SE" smtClean="0"/>
              <a:t>2021-05-31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1F467-2DF6-423B-9B03-6BBAD5A3AA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58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F848B-3727-4B47-8E7F-0AA1E970D4F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39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  <a:endParaRPr lang="en-US" dirty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3392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85865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180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1C2AB7B4-1AB5-48E8-B5AE-7F16CA05A3A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Folie" r:id="rId4" imgW="359" imgH="360" progId="TCLayout.ActiveDocument.1">
                  <p:embed/>
                </p:oleObj>
              </mc:Choice>
              <mc:Fallback>
                <p:oleObj name="think-cell Folie" r:id="rId4" imgW="359" imgH="36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1C2AB7B4-1AB5-48E8-B5AE-7F16CA05A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5557" y="1045028"/>
            <a:ext cx="11440886" cy="513193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7B79-2091-4777-B17E-7E648B1C27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7" y="6344455"/>
            <a:ext cx="987841" cy="38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4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264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196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1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355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4800" y="0"/>
            <a:ext cx="4641874" cy="753979"/>
          </a:xfrm>
          <a:prstGeom prst="rect">
            <a:avLst/>
          </a:prstGeom>
        </p:spPr>
        <p:txBody>
          <a:bodyPr anchor="ctr"/>
          <a:lstStyle>
            <a:lvl1pPr algn="l">
              <a:defRPr sz="24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529000"/>
            <a:ext cx="8607600" cy="306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51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6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91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40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650048"/>
            <a:ext cx="10515600" cy="469761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49716A"/>
                </a:solidFill>
                <a:latin typeface="+mn-lt"/>
                <a:ea typeface="Source Sans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[</a:t>
            </a:r>
            <a:r>
              <a:rPr lang="de-DE" err="1"/>
              <a:t>Subject</a:t>
            </a:r>
            <a:r>
              <a:rPr lang="de-DE"/>
              <a:t>]</a:t>
            </a:r>
          </a:p>
        </p:txBody>
      </p:sp>
      <p:sp>
        <p:nvSpPr>
          <p:cNvPr id="7" name="Abgerundetes Rechteck 6"/>
          <p:cNvSpPr/>
          <p:nvPr userDrawn="1"/>
        </p:nvSpPr>
        <p:spPr>
          <a:xfrm>
            <a:off x="368022" y="839244"/>
            <a:ext cx="329784" cy="91368"/>
          </a:xfrm>
          <a:prstGeom prst="roundRect">
            <a:avLst/>
          </a:prstGeom>
          <a:solidFill>
            <a:srgbClr val="497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838200" y="1337094"/>
            <a:ext cx="10515600" cy="49518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829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84674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effectLst>
            <a:reflection stA="45000" endPos="1000" dist="50800" dir="5400000" sy="-100000" algn="bl" rotWithShape="0"/>
          </a:effectLst>
        </p:spPr>
      </p:pic>
      <p:sp>
        <p:nvSpPr>
          <p:cNvPr id="6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421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pos="438">
          <p15:clr>
            <a:srgbClr val="F26B43"/>
          </p15:clr>
        </p15:guide>
        <p15:guide id="9" pos="7242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/>
          <a:srcRect l="39938" t="-138" b="10559"/>
          <a:stretch/>
        </p:blipFill>
        <p:spPr>
          <a:xfrm>
            <a:off x="5336674" y="-10632"/>
            <a:ext cx="6865088" cy="6868632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5336674" y="-10632"/>
            <a:ext cx="6865088" cy="6868632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Viktiga koncept i TTR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FEC2C-AD63-44F4-896C-A2025F5FB260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24A3F75-1B47-A046-B32A-17B7658E3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674" y="-275"/>
            <a:ext cx="1511172" cy="754254"/>
          </a:xfrm>
          <a:prstGeom prst="rect">
            <a:avLst/>
          </a:prstGeom>
        </p:spPr>
      </p:pic>
      <p:grpSp>
        <p:nvGrpSpPr>
          <p:cNvPr id="41" name="Grupp 40"/>
          <p:cNvGrpSpPr/>
          <p:nvPr/>
        </p:nvGrpSpPr>
        <p:grpSpPr>
          <a:xfrm>
            <a:off x="515857" y="1604122"/>
            <a:ext cx="7816154" cy="765992"/>
            <a:chOff x="694800" y="1153551"/>
            <a:chExt cx="7816154" cy="765992"/>
          </a:xfrm>
        </p:grpSpPr>
        <p:sp>
          <p:nvSpPr>
            <p:cNvPr id="6" name="Rektangel med rundade hörn 5"/>
            <p:cNvSpPr/>
            <p:nvPr/>
          </p:nvSpPr>
          <p:spPr>
            <a:xfrm>
              <a:off x="694800" y="1153551"/>
              <a:ext cx="7816154" cy="295421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Kapacitetsstrategi</a:t>
              </a:r>
            </a:p>
          </p:txBody>
        </p:sp>
        <p:sp>
          <p:nvSpPr>
            <p:cNvPr id="10" name="Rektangel 9"/>
            <p:cNvSpPr/>
            <p:nvPr/>
          </p:nvSpPr>
          <p:spPr>
            <a:xfrm>
              <a:off x="694800" y="1448972"/>
              <a:ext cx="7816154" cy="4705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200" dirty="0">
                  <a:solidFill>
                    <a:schemeClr val="accent2"/>
                  </a:solidFill>
                </a:rPr>
                <a:t>Långsiktig kapacitetsplanering för en linje, del av järnvägsnätet eller hela järnvägsnätet. I Sverige planeras strategin tas fram för hela nätet. Talar om vad vi vill göra med järnvägsinfrastrukturen och hur den kan nyttjas.</a:t>
              </a:r>
            </a:p>
          </p:txBody>
        </p:sp>
      </p:grpSp>
      <p:grpSp>
        <p:nvGrpSpPr>
          <p:cNvPr id="42" name="Grupp 41"/>
          <p:cNvGrpSpPr/>
          <p:nvPr/>
        </p:nvGrpSpPr>
        <p:grpSpPr>
          <a:xfrm>
            <a:off x="1173647" y="2446446"/>
            <a:ext cx="7816154" cy="765992"/>
            <a:chOff x="1690871" y="1944367"/>
            <a:chExt cx="7816154" cy="765992"/>
          </a:xfrm>
        </p:grpSpPr>
        <p:sp>
          <p:nvSpPr>
            <p:cNvPr id="15" name="Rektangel med rundade hörn 14"/>
            <p:cNvSpPr/>
            <p:nvPr/>
          </p:nvSpPr>
          <p:spPr>
            <a:xfrm>
              <a:off x="1690871" y="1944367"/>
              <a:ext cx="7816154" cy="29542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Kapacitetsmodell</a:t>
              </a:r>
            </a:p>
          </p:txBody>
        </p:sp>
        <p:sp>
          <p:nvSpPr>
            <p:cNvPr id="16" name="Rektangel 15"/>
            <p:cNvSpPr/>
            <p:nvPr/>
          </p:nvSpPr>
          <p:spPr>
            <a:xfrm>
              <a:off x="1690871" y="2239788"/>
              <a:ext cx="7816154" cy="4705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200" dirty="0">
                  <a:solidFill>
                    <a:schemeClr val="accent2"/>
                  </a:solidFill>
                </a:rPr>
                <a:t>Visar tillgänglig kapacitet på järnvägsnätet för respektive kapacitetssegment för en given tågplan. Kapacitetsmodellen uppdateras löpande fram till fastställande av tågplan.</a:t>
              </a:r>
            </a:p>
          </p:txBody>
        </p:sp>
      </p:grpSp>
      <p:grpSp>
        <p:nvGrpSpPr>
          <p:cNvPr id="43" name="Grupp 42"/>
          <p:cNvGrpSpPr/>
          <p:nvPr/>
        </p:nvGrpSpPr>
        <p:grpSpPr>
          <a:xfrm>
            <a:off x="1831437" y="3288770"/>
            <a:ext cx="7816154" cy="765992"/>
            <a:chOff x="2686942" y="2735183"/>
            <a:chExt cx="7816154" cy="765992"/>
          </a:xfrm>
        </p:grpSpPr>
        <p:sp>
          <p:nvSpPr>
            <p:cNvPr id="18" name="Rektangel med rundade hörn 17"/>
            <p:cNvSpPr/>
            <p:nvPr/>
          </p:nvSpPr>
          <p:spPr>
            <a:xfrm>
              <a:off x="2686942" y="2735183"/>
              <a:ext cx="7816154" cy="29542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Segmentering</a:t>
              </a:r>
            </a:p>
          </p:txBody>
        </p:sp>
        <p:sp>
          <p:nvSpPr>
            <p:cNvPr id="19" name="Rektangel 18"/>
            <p:cNvSpPr/>
            <p:nvPr/>
          </p:nvSpPr>
          <p:spPr>
            <a:xfrm>
              <a:off x="2686942" y="3030604"/>
              <a:ext cx="7816154" cy="4705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200" dirty="0" smtClean="0">
                  <a:solidFill>
                    <a:schemeClr val="accent2"/>
                  </a:solidFill>
                </a:rPr>
                <a:t>En </a:t>
              </a:r>
              <a:r>
                <a:rPr lang="sv-SE" sz="1200" dirty="0">
                  <a:solidFill>
                    <a:schemeClr val="accent2"/>
                  </a:solidFill>
                </a:rPr>
                <a:t>segmentering av kapaciteten sker </a:t>
              </a:r>
              <a:r>
                <a:rPr lang="sv-SE" sz="1200" dirty="0" smtClean="0">
                  <a:solidFill>
                    <a:schemeClr val="accent2"/>
                  </a:solidFill>
                </a:rPr>
                <a:t>i TTR processen där </a:t>
              </a:r>
              <a:r>
                <a:rPr lang="sv-SE" sz="1200" dirty="0">
                  <a:solidFill>
                    <a:schemeClr val="accent2"/>
                  </a:solidFill>
                </a:rPr>
                <a:t>tid reserveras för olika kapacitetsbehov (</a:t>
              </a:r>
              <a:r>
                <a:rPr lang="sv-SE" sz="1200" dirty="0" err="1">
                  <a:solidFill>
                    <a:schemeClr val="accent2"/>
                  </a:solidFill>
                </a:rPr>
                <a:t>banarbeten</a:t>
              </a:r>
              <a:r>
                <a:rPr lang="sv-SE" sz="1200" dirty="0">
                  <a:solidFill>
                    <a:schemeClr val="accent2"/>
                  </a:solidFill>
                </a:rPr>
                <a:t>, årlig tågplan, Rolling planning, </a:t>
              </a:r>
              <a:r>
                <a:rPr lang="sv-SE" sz="1200" dirty="0" err="1">
                  <a:solidFill>
                    <a:schemeClr val="accent2"/>
                  </a:solidFill>
                </a:rPr>
                <a:t>AdHoc</a:t>
              </a:r>
              <a:r>
                <a:rPr lang="sv-SE" sz="1200" dirty="0">
                  <a:solidFill>
                    <a:schemeClr val="accent2"/>
                  </a:solidFill>
                </a:rPr>
                <a:t>) i dialog med </a:t>
              </a:r>
              <a:r>
                <a:rPr lang="sv-SE" sz="1200" dirty="0" smtClean="0">
                  <a:solidFill>
                    <a:schemeClr val="accent2"/>
                  </a:solidFill>
                </a:rPr>
                <a:t>branschaktörerna.</a:t>
              </a:r>
              <a:endParaRPr lang="sv-SE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4" name="Grupp 43"/>
          <p:cNvGrpSpPr/>
          <p:nvPr/>
        </p:nvGrpSpPr>
        <p:grpSpPr>
          <a:xfrm>
            <a:off x="2489227" y="4131094"/>
            <a:ext cx="7816154" cy="765992"/>
            <a:chOff x="3683013" y="3525999"/>
            <a:chExt cx="7816154" cy="765992"/>
          </a:xfrm>
        </p:grpSpPr>
        <p:sp>
          <p:nvSpPr>
            <p:cNvPr id="21" name="Rektangel med rundade hörn 20"/>
            <p:cNvSpPr/>
            <p:nvPr/>
          </p:nvSpPr>
          <p:spPr>
            <a:xfrm>
              <a:off x="3683013" y="3525999"/>
              <a:ext cx="7816154" cy="29542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 err="1">
                  <a:solidFill>
                    <a:schemeClr val="bg1"/>
                  </a:solidFill>
                </a:rPr>
                <a:t>Temporary</a:t>
              </a:r>
              <a:r>
                <a:rPr lang="sv-SE" sz="1400" b="1" dirty="0">
                  <a:solidFill>
                    <a:schemeClr val="bg1"/>
                  </a:solidFill>
                </a:rPr>
                <a:t> </a:t>
              </a:r>
              <a:r>
                <a:rPr lang="sv-SE" sz="1400" b="1" dirty="0" err="1">
                  <a:solidFill>
                    <a:schemeClr val="bg1"/>
                  </a:solidFill>
                </a:rPr>
                <a:t>capacity</a:t>
              </a:r>
              <a:r>
                <a:rPr lang="sv-SE" sz="1400" b="1" dirty="0">
                  <a:solidFill>
                    <a:schemeClr val="bg1"/>
                  </a:solidFill>
                </a:rPr>
                <a:t> </a:t>
              </a:r>
              <a:r>
                <a:rPr lang="sv-SE" sz="1400" b="1" dirty="0" err="1">
                  <a:solidFill>
                    <a:schemeClr val="bg1"/>
                  </a:solidFill>
                </a:rPr>
                <a:t>restrictions</a:t>
              </a:r>
              <a:r>
                <a:rPr lang="sv-SE" sz="1400" b="1" dirty="0">
                  <a:solidFill>
                    <a:schemeClr val="bg1"/>
                  </a:solidFill>
                </a:rPr>
                <a:t> (TCR)</a:t>
              </a:r>
            </a:p>
          </p:txBody>
        </p:sp>
        <p:sp>
          <p:nvSpPr>
            <p:cNvPr id="22" name="Rektangel 21"/>
            <p:cNvSpPr/>
            <p:nvPr/>
          </p:nvSpPr>
          <p:spPr>
            <a:xfrm>
              <a:off x="3683013" y="3821420"/>
              <a:ext cx="7816154" cy="4705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200" dirty="0">
                  <a:solidFill>
                    <a:schemeClr val="accent2"/>
                  </a:solidFill>
                </a:rPr>
                <a:t>Tillfälliga begränsningar i kapaciteten till exempel underhåll och </a:t>
              </a:r>
              <a:r>
                <a:rPr lang="sv-SE" sz="1200" dirty="0" err="1">
                  <a:solidFill>
                    <a:schemeClr val="accent2"/>
                  </a:solidFill>
                </a:rPr>
                <a:t>banarbeten</a:t>
              </a:r>
              <a:r>
                <a:rPr lang="sv-SE" sz="1200" dirty="0">
                  <a:solidFill>
                    <a:schemeClr val="accent2"/>
                  </a:solidFill>
                </a:rPr>
                <a:t> av olika </a:t>
              </a:r>
              <a:r>
                <a:rPr lang="sv-SE" sz="1200" dirty="0" smtClean="0">
                  <a:solidFill>
                    <a:schemeClr val="accent2"/>
                  </a:solidFill>
                </a:rPr>
                <a:t>storlek.</a:t>
              </a:r>
              <a:endParaRPr lang="sv-SE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5" name="Grupp 44"/>
          <p:cNvGrpSpPr/>
          <p:nvPr/>
        </p:nvGrpSpPr>
        <p:grpSpPr>
          <a:xfrm>
            <a:off x="3147017" y="4973418"/>
            <a:ext cx="7816154" cy="765992"/>
            <a:chOff x="4679084" y="4316815"/>
            <a:chExt cx="7816154" cy="765992"/>
          </a:xfrm>
        </p:grpSpPr>
        <p:sp>
          <p:nvSpPr>
            <p:cNvPr id="24" name="Rektangel med rundade hörn 23"/>
            <p:cNvSpPr/>
            <p:nvPr/>
          </p:nvSpPr>
          <p:spPr>
            <a:xfrm>
              <a:off x="4679084" y="4316815"/>
              <a:ext cx="7816154" cy="29542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Förplanerade tåglägen</a:t>
              </a:r>
            </a:p>
          </p:txBody>
        </p:sp>
        <p:sp>
          <p:nvSpPr>
            <p:cNvPr id="25" name="Rektangel 24"/>
            <p:cNvSpPr/>
            <p:nvPr/>
          </p:nvSpPr>
          <p:spPr>
            <a:xfrm>
              <a:off x="4679084" y="4612236"/>
              <a:ext cx="7816154" cy="4705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200" dirty="0">
                  <a:solidFill>
                    <a:schemeClr val="accent2"/>
                  </a:solidFill>
                </a:rPr>
                <a:t>Tåglägen som </a:t>
              </a:r>
              <a:r>
                <a:rPr lang="sv-SE" sz="1200" dirty="0" err="1">
                  <a:solidFill>
                    <a:schemeClr val="accent2"/>
                  </a:solidFill>
                </a:rPr>
                <a:t>förkonstrueras</a:t>
              </a:r>
              <a:r>
                <a:rPr lang="sv-SE" sz="1200" dirty="0">
                  <a:solidFill>
                    <a:schemeClr val="accent2"/>
                  </a:solidFill>
                </a:rPr>
                <a:t> som en del i arbetet med kapacitetsmodell. Innehåller information som hastighet, </a:t>
              </a:r>
              <a:r>
                <a:rPr lang="sv-SE" sz="1200" dirty="0" err="1">
                  <a:solidFill>
                    <a:schemeClr val="accent2"/>
                  </a:solidFill>
                </a:rPr>
                <a:t>tåglängd</a:t>
              </a:r>
              <a:r>
                <a:rPr lang="sv-SE" sz="1200" dirty="0">
                  <a:solidFill>
                    <a:schemeClr val="accent2"/>
                  </a:solidFill>
                </a:rPr>
                <a:t> etc. Framför allt för årlig tågplan. Detaljeringsnivå på dessa tåglägen har ännu ej beslutats.</a:t>
              </a:r>
            </a:p>
          </p:txBody>
        </p:sp>
      </p:grpSp>
      <p:grpSp>
        <p:nvGrpSpPr>
          <p:cNvPr id="46" name="Grupp 45"/>
          <p:cNvGrpSpPr/>
          <p:nvPr/>
        </p:nvGrpSpPr>
        <p:grpSpPr>
          <a:xfrm>
            <a:off x="3804807" y="5815742"/>
            <a:ext cx="7816154" cy="765992"/>
            <a:chOff x="5675155" y="5107631"/>
            <a:chExt cx="7816154" cy="765992"/>
          </a:xfrm>
        </p:grpSpPr>
        <p:sp>
          <p:nvSpPr>
            <p:cNvPr id="27" name="Rektangel med rundade hörn 26"/>
            <p:cNvSpPr/>
            <p:nvPr/>
          </p:nvSpPr>
          <p:spPr>
            <a:xfrm>
              <a:off x="5675155" y="5107631"/>
              <a:ext cx="7816154" cy="29542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Rolling planning</a:t>
              </a:r>
            </a:p>
          </p:txBody>
        </p:sp>
        <p:sp>
          <p:nvSpPr>
            <p:cNvPr id="28" name="Rektangel 27"/>
            <p:cNvSpPr/>
            <p:nvPr/>
          </p:nvSpPr>
          <p:spPr>
            <a:xfrm>
              <a:off x="5675155" y="5403052"/>
              <a:ext cx="7816154" cy="4705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200" dirty="0" smtClean="0">
                  <a:solidFill>
                    <a:schemeClr val="accent2"/>
                  </a:solidFill>
                </a:rPr>
                <a:t>Ansökan om tågläge i innevarande tågplan samt eventuellt i kommande tre tågplaner inom det kapacitetssegment som är avsett för Rolling planning. Tilldelning hanteras enligt köprincipen.</a:t>
              </a:r>
              <a:endParaRPr lang="sv-SE" sz="12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939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ubrik med logg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E4365195-2222-447E-85D5-E2E80D21DC3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182</Words>
  <Application>Microsoft Office PowerPoint</Application>
  <PresentationFormat>Bredbild</PresentationFormat>
  <Paragraphs>15</Paragraphs>
  <Slides>1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Source Sans Pro</vt:lpstr>
      <vt:lpstr>Rubrik med logga</vt:lpstr>
      <vt:lpstr>think-cell Folie</vt:lpstr>
      <vt:lpstr>Viktiga koncept i TTR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Viktiga koncept i TTR</dc:title>
  <dc:creator>Tegelström Johanna, TRvetp Konsult</dc:creator>
  <cp:lastModifiedBy>Strand Frida, KMsdk</cp:lastModifiedBy>
  <cp:revision>2</cp:revision>
  <dcterms:created xsi:type="dcterms:W3CDTF">2021-01-20T09:02:43Z</dcterms:created>
  <dcterms:modified xsi:type="dcterms:W3CDTF">2021-05-31T07:49:41Z</dcterms:modified>
</cp:coreProperties>
</file>