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2" r:id="rId5"/>
  </p:sldMasterIdLst>
  <p:notesMasterIdLst>
    <p:notesMasterId r:id="rId14"/>
  </p:notesMasterIdLst>
  <p:handoutMasterIdLst>
    <p:handoutMasterId r:id="rId15"/>
  </p:handoutMasterIdLst>
  <p:sldIdLst>
    <p:sldId id="266" r:id="rId6"/>
    <p:sldId id="273" r:id="rId7"/>
    <p:sldId id="268" r:id="rId8"/>
    <p:sldId id="271" r:id="rId9"/>
    <p:sldId id="272" r:id="rId10"/>
    <p:sldId id="269" r:id="rId11"/>
    <p:sldId id="270" r:id="rId12"/>
    <p:sldId id="263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73266095-6C22-44DC-BBF3-B304997D1A89}">
          <p14:sldIdLst>
            <p14:sldId id="266"/>
            <p14:sldId id="273"/>
            <p14:sldId id="268"/>
            <p14:sldId id="271"/>
            <p14:sldId id="272"/>
            <p14:sldId id="269"/>
            <p14:sldId id="27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7326" autoAdjust="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9E6C86-7306-4114-BC86-970C8A89AF6A}" type="datetimeFigureOut">
              <a:rPr lang="sv-SE"/>
              <a:pPr/>
              <a:t>2018-03-07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DDE5E3B-8DC5-444A-9930-FE95612872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30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882A5F-DE82-4106-A0F9-14841A597628}" type="datetimeFigureOut">
              <a:rPr lang="sv-SE"/>
              <a:pPr>
                <a:defRPr/>
              </a:pPr>
              <a:t>2018-03-07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2B7710-651F-464A-B9ED-722519F63E0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0203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 userDrawn="1"/>
        </p:nvSpPr>
        <p:spPr>
          <a:xfrm>
            <a:off x="183068" y="4867035"/>
            <a:ext cx="307777" cy="18373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800" dirty="0" smtClean="0">
                <a:solidFill>
                  <a:srgbClr val="D52B1E"/>
                </a:solidFill>
              </a:rPr>
              <a:t>TMALL 0141 Presentation v 1.0</a:t>
            </a:r>
            <a:endParaRPr lang="sv-SE" sz="800" dirty="0">
              <a:solidFill>
                <a:srgbClr val="D52B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5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46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816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0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" name="Picture 35" descr="TRAFIKVERKET_element_till_ppt-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t="2519" b="10538"/>
          <a:stretch>
            <a:fillRect/>
          </a:stretch>
        </p:blipFill>
        <p:spPr bwMode="auto">
          <a:xfrm>
            <a:off x="142875" y="152400"/>
            <a:ext cx="2855913" cy="65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  <p:pic>
        <p:nvPicPr>
          <p:cNvPr id="1065" name="Picture 41" descr="TRAFIKVERKET_pp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829050"/>
            <a:ext cx="5514975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bottenstrip_rod_toning ljustillmo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88925" y="6448425"/>
            <a:ext cx="428625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A207A1-F921-4D1C-B45C-5387C40D5887}" type="slidenum">
              <a:rPr lang="sv-SE" sz="800">
                <a:solidFill>
                  <a:schemeClr val="bg1"/>
                </a:solidFill>
              </a:rPr>
              <a:pPr eaLnBrk="1" hangingPunct="1"/>
              <a:t>‹#›</a:t>
            </a:fld>
            <a:endParaRPr lang="sv-SE" sz="800">
              <a:solidFill>
                <a:schemeClr val="bg1"/>
              </a:solidFill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Nyheter i Samkalk</a:t>
            </a:r>
            <a:br>
              <a:rPr lang="sv-SE" dirty="0" smtClean="0"/>
            </a:br>
            <a:r>
              <a:rPr lang="sv-SE" smtClean="0"/>
              <a:t>2018-04-01 (Sampers 3.4)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Genomlysning av Samkalk 2016-2017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förenklat </a:t>
            </a:r>
            <a:r>
              <a:rPr lang="sv-SE" dirty="0" err="1"/>
              <a:t>S</a:t>
            </a:r>
            <a:r>
              <a:rPr lang="sv-SE" dirty="0" err="1" smtClean="0"/>
              <a:t>ampersprojekt</a:t>
            </a:r>
            <a:r>
              <a:rPr lang="sv-SE" dirty="0" smtClean="0"/>
              <a:t> skapades för att möjliggöra manuella kontrollberäkningar av Samkalkresultat. </a:t>
            </a:r>
          </a:p>
          <a:p>
            <a:pPr lvl="1"/>
            <a:r>
              <a:rPr lang="sv-SE" dirty="0" err="1" smtClean="0"/>
              <a:t>Resulat</a:t>
            </a:r>
            <a:r>
              <a:rPr lang="sv-SE" dirty="0" smtClean="0"/>
              <a:t>:</a:t>
            </a:r>
          </a:p>
          <a:p>
            <a:pPr lvl="2"/>
            <a:r>
              <a:rPr lang="sv-SE" dirty="0" smtClean="0"/>
              <a:t>Kontroll och kartläggning av beräkningar</a:t>
            </a:r>
          </a:p>
          <a:p>
            <a:pPr lvl="3"/>
            <a:r>
              <a:rPr lang="sv-SE" dirty="0" smtClean="0"/>
              <a:t>Upptäckt av buggar/fel</a:t>
            </a:r>
          </a:p>
          <a:p>
            <a:pPr lvl="2"/>
            <a:r>
              <a:rPr lang="sv-SE" dirty="0" smtClean="0"/>
              <a:t>Uppdaterad dokumentation</a:t>
            </a:r>
          </a:p>
          <a:p>
            <a:pPr lvl="2"/>
            <a:r>
              <a:rPr lang="sv-SE" dirty="0" smtClean="0"/>
              <a:t>Kartläggning av matrishantering/indata till Samkalk</a:t>
            </a:r>
          </a:p>
          <a:p>
            <a:pPr lvl="3"/>
            <a:r>
              <a:rPr lang="sv-SE" dirty="0"/>
              <a:t>Se Sampers </a:t>
            </a:r>
            <a:r>
              <a:rPr lang="sv-SE" dirty="0" smtClean="0"/>
              <a:t>användarmanual</a:t>
            </a:r>
            <a:endParaRPr lang="sv-SE" dirty="0"/>
          </a:p>
          <a:p>
            <a:pPr lvl="2"/>
            <a:endParaRPr lang="sv-SE" dirty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7913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Nyheter Samkalk 2018 (Sampers 3.4)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Buggfixar</a:t>
            </a:r>
          </a:p>
          <a:p>
            <a:r>
              <a:rPr lang="sv-SE" dirty="0" smtClean="0"/>
              <a:t>Emissionseffekter HBEFA</a:t>
            </a:r>
          </a:p>
          <a:p>
            <a:r>
              <a:rPr lang="sv-SE" dirty="0" smtClean="0"/>
              <a:t>Formatering av resultatfiler</a:t>
            </a:r>
          </a:p>
          <a:p>
            <a:r>
              <a:rPr lang="sv-SE" dirty="0" smtClean="0"/>
              <a:t>Trafiksäkerhet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lvl="1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Buggfixar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Realvärdeuppräkning upphör efter prognosår 2</a:t>
            </a:r>
          </a:p>
          <a:p>
            <a:r>
              <a:rPr lang="sv-SE" dirty="0" smtClean="0"/>
              <a:t>Uppräkning </a:t>
            </a:r>
            <a:r>
              <a:rPr lang="sv-SE" dirty="0"/>
              <a:t>av emissionsvärderingar i </a:t>
            </a:r>
            <a:r>
              <a:rPr lang="sv-SE" dirty="0" smtClean="0"/>
              <a:t>noder</a:t>
            </a:r>
            <a:endParaRPr lang="sv-SE" dirty="0"/>
          </a:p>
          <a:p>
            <a:r>
              <a:rPr lang="sv-SE" dirty="0" smtClean="0"/>
              <a:t>Felläsning i KAN korrigerat för </a:t>
            </a:r>
            <a:r>
              <a:rPr lang="sv-SE" dirty="0"/>
              <a:t>egendom (länkar och noder</a:t>
            </a:r>
            <a:r>
              <a:rPr lang="sv-SE" dirty="0" smtClean="0"/>
              <a:t>)</a:t>
            </a:r>
            <a:endParaRPr lang="sv-SE" dirty="0"/>
          </a:p>
          <a:p>
            <a:r>
              <a:rPr lang="sv-SE" dirty="0"/>
              <a:t>Buggar i </a:t>
            </a:r>
            <a:r>
              <a:rPr lang="sv-SE" dirty="0" smtClean="0"/>
              <a:t>gränssnittet</a:t>
            </a:r>
          </a:p>
          <a:p>
            <a:pPr lvl="1"/>
            <a:r>
              <a:rPr lang="sv-SE" dirty="0" smtClean="0"/>
              <a:t>Flik i fordonsfliken, gick inte att ändra på </a:t>
            </a:r>
            <a:r>
              <a:rPr lang="sv-SE" dirty="0" err="1" smtClean="0"/>
              <a:t>vehicle</a:t>
            </a:r>
            <a:r>
              <a:rPr lang="sv-SE" dirty="0" smtClean="0"/>
              <a:t> och mode</a:t>
            </a:r>
          </a:p>
          <a:p>
            <a:r>
              <a:rPr lang="sv-SE" dirty="0"/>
              <a:t>Kilometerkostnad yrkestrafik</a:t>
            </a:r>
          </a:p>
          <a:p>
            <a:pPr lvl="1"/>
            <a:r>
              <a:rPr lang="sv-SE" dirty="0"/>
              <a:t>Tidigare hämtades kilometerkostnaden för yrkestrafik i JA från effektberäkningen i UA</a:t>
            </a:r>
            <a:r>
              <a:rPr lang="sv-SE" dirty="0" smtClean="0"/>
              <a:t>.</a:t>
            </a:r>
          </a:p>
          <a:p>
            <a:r>
              <a:rPr lang="sv-SE" dirty="0" smtClean="0"/>
              <a:t>Möjligt att ange negativ trafiktillväxt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560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 smtClean="0"/>
              <a:t>HBEFA-effekter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 smtClean="0"/>
              <a:t>Teknisk </a:t>
            </a:r>
            <a:r>
              <a:rPr lang="sv-SE" dirty="0"/>
              <a:t>utvecklingsindex </a:t>
            </a:r>
            <a:r>
              <a:rPr lang="sv-SE" dirty="0" smtClean="0"/>
              <a:t>tillämpas ej på </a:t>
            </a:r>
            <a:r>
              <a:rPr lang="sv-SE" dirty="0" smtClean="0"/>
              <a:t>HBEFA-effekter</a:t>
            </a:r>
          </a:p>
          <a:p>
            <a:pPr lvl="2"/>
            <a:r>
              <a:rPr lang="sv-SE" dirty="0" smtClean="0"/>
              <a:t>Tidigare tillämpades detta index även på emissioner beräknade med HBEFA vilket ledde till för låga utsläpp</a:t>
            </a:r>
            <a:endParaRPr lang="sv-SE" dirty="0"/>
          </a:p>
          <a:p>
            <a:pPr lvl="1"/>
            <a:r>
              <a:rPr lang="sv-SE" dirty="0"/>
              <a:t>Ej kallstarter på landsbygd enligt </a:t>
            </a:r>
            <a:r>
              <a:rPr lang="sv-SE" dirty="0" smtClean="0"/>
              <a:t>ny HBEFA-</a:t>
            </a:r>
            <a:r>
              <a:rPr lang="sv-SE" dirty="0" err="1" smtClean="0"/>
              <a:t>specfikation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335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Rapportfiler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SK-filen: Förändringar </a:t>
            </a:r>
            <a:r>
              <a:rPr lang="sv-SE" dirty="0"/>
              <a:t>i flikarna </a:t>
            </a:r>
            <a:r>
              <a:rPr lang="sv-SE" i="1" dirty="0" smtClean="0"/>
              <a:t>Lönsamhetsberäkning</a:t>
            </a:r>
            <a:r>
              <a:rPr lang="sv-SE" dirty="0" smtClean="0"/>
              <a:t>, </a:t>
            </a:r>
            <a:r>
              <a:rPr lang="sv-SE" i="1" dirty="0" smtClean="0"/>
              <a:t>Resultat prognosår</a:t>
            </a:r>
            <a:r>
              <a:rPr lang="sv-SE" dirty="0" smtClean="0"/>
              <a:t>, </a:t>
            </a:r>
            <a:r>
              <a:rPr lang="sv-SE" i="1" dirty="0" smtClean="0"/>
              <a:t>Diskonterade resultat</a:t>
            </a:r>
            <a:r>
              <a:rPr lang="sv-SE" dirty="0" smtClean="0"/>
              <a:t> </a:t>
            </a:r>
            <a:r>
              <a:rPr lang="sv-SE" dirty="0"/>
              <a:t>samt </a:t>
            </a:r>
            <a:r>
              <a:rPr lang="sv-SE" i="1" dirty="0"/>
              <a:t>linjetabells</a:t>
            </a:r>
            <a:r>
              <a:rPr lang="sv-SE" dirty="0"/>
              <a:t>-flikarna. </a:t>
            </a:r>
          </a:p>
          <a:p>
            <a:pPr lvl="1"/>
            <a:r>
              <a:rPr lang="sv-SE" dirty="0" smtClean="0"/>
              <a:t>Vissa </a:t>
            </a:r>
            <a:r>
              <a:rPr lang="sv-SE" dirty="0"/>
              <a:t>rubriker fetmarkerade</a:t>
            </a:r>
          </a:p>
          <a:p>
            <a:pPr lvl="1"/>
            <a:r>
              <a:rPr lang="sv-SE" dirty="0"/>
              <a:t>Införande av </a:t>
            </a:r>
            <a:r>
              <a:rPr lang="sv-SE" dirty="0" smtClean="0"/>
              <a:t>kantlinjer </a:t>
            </a:r>
            <a:r>
              <a:rPr lang="sv-SE" dirty="0"/>
              <a:t>för enklare överblick av resultat i de olika flikarna</a:t>
            </a:r>
          </a:p>
          <a:p>
            <a:pPr lvl="1"/>
            <a:r>
              <a:rPr lang="sv-SE" dirty="0"/>
              <a:t>Införande av tusentalsavgränsningar i vissa flikar</a:t>
            </a:r>
          </a:p>
          <a:p>
            <a:pPr lvl="1"/>
            <a:r>
              <a:rPr lang="sv-SE" dirty="0"/>
              <a:t>Justerat antal decimaler i viss fall för enklare överblick</a:t>
            </a:r>
          </a:p>
          <a:p>
            <a:pPr lvl="1"/>
            <a:r>
              <a:rPr lang="sv-SE" dirty="0"/>
              <a:t>Justerade </a:t>
            </a:r>
            <a:r>
              <a:rPr lang="sv-SE" dirty="0" smtClean="0"/>
              <a:t>kolumnbredder</a:t>
            </a:r>
          </a:p>
          <a:p>
            <a:pPr lvl="1"/>
            <a:r>
              <a:rPr lang="sv-SE" dirty="0" smtClean="0"/>
              <a:t>NNK </a:t>
            </a:r>
            <a:r>
              <a:rPr lang="sv-SE" dirty="0" err="1" smtClean="0"/>
              <a:t>idu</a:t>
            </a:r>
            <a:r>
              <a:rPr lang="sv-SE" dirty="0" smtClean="0"/>
              <a:t> beräknas i fliken </a:t>
            </a:r>
            <a:r>
              <a:rPr lang="sv-SE" i="1" dirty="0" smtClean="0"/>
              <a:t>Lönsamhetsberäkning </a:t>
            </a:r>
            <a:r>
              <a:rPr lang="sv-SE" dirty="0" smtClean="0"/>
              <a:t>i SK46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31122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Rapportfiler,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R-filen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Vissa rubriker har fetmarkerats i flikarna </a:t>
            </a:r>
            <a:r>
              <a:rPr lang="sv-SE" dirty="0" err="1"/>
              <a:t>Pb</a:t>
            </a:r>
            <a:r>
              <a:rPr lang="sv-SE" dirty="0"/>
              <a:t>, </a:t>
            </a:r>
            <a:r>
              <a:rPr lang="sv-SE" dirty="0" err="1"/>
              <a:t>Pby</a:t>
            </a:r>
            <a:r>
              <a:rPr lang="sv-SE" dirty="0"/>
              <a:t>, </a:t>
            </a:r>
            <a:r>
              <a:rPr lang="sv-SE" dirty="0" err="1"/>
              <a:t>Lbu</a:t>
            </a:r>
            <a:r>
              <a:rPr lang="sv-SE" dirty="0"/>
              <a:t>, </a:t>
            </a:r>
            <a:r>
              <a:rPr lang="sv-SE" dirty="0" err="1"/>
              <a:t>Lbs</a:t>
            </a:r>
            <a:r>
              <a:rPr lang="sv-SE" dirty="0"/>
              <a:t>, </a:t>
            </a:r>
            <a:r>
              <a:rPr lang="sv-SE" dirty="0" err="1" smtClean="0"/>
              <a:t>Sum</a:t>
            </a:r>
            <a:endParaRPr lang="sv-SE" dirty="0"/>
          </a:p>
          <a:p>
            <a:pPr lvl="1"/>
            <a:r>
              <a:rPr lang="sv-SE" dirty="0"/>
              <a:t>Justering  av resultatrubriker i fliken </a:t>
            </a:r>
            <a:r>
              <a:rPr lang="sv-SE" i="1" dirty="0" smtClean="0"/>
              <a:t>Resultat</a:t>
            </a:r>
            <a:r>
              <a:rPr lang="sv-SE" dirty="0" smtClean="0"/>
              <a:t> </a:t>
            </a:r>
            <a:r>
              <a:rPr lang="sv-SE" dirty="0"/>
              <a:t>(framförallt </a:t>
            </a:r>
            <a:r>
              <a:rPr lang="sv-SE" dirty="0" smtClean="0"/>
              <a:t>tidigare </a:t>
            </a:r>
            <a:r>
              <a:rPr lang="sv-SE" dirty="0"/>
              <a:t>felaktiga tabellrubrikerna men även kolumnrubrikerna som tidigare uttrycktes på engelska)</a:t>
            </a:r>
          </a:p>
          <a:p>
            <a:pPr lvl="1"/>
            <a:r>
              <a:rPr lang="sv-SE" dirty="0" smtClean="0"/>
              <a:t>Förtydliganden i </a:t>
            </a:r>
            <a:r>
              <a:rPr lang="sv-SE" dirty="0"/>
              <a:t>fliken </a:t>
            </a:r>
            <a:r>
              <a:rPr lang="sv-SE" i="1" dirty="0" smtClean="0"/>
              <a:t>Resultat</a:t>
            </a:r>
            <a:r>
              <a:rPr lang="sv-SE" dirty="0" smtClean="0"/>
              <a:t> </a:t>
            </a:r>
            <a:r>
              <a:rPr lang="sv-SE" dirty="0"/>
              <a:t>som talar om vad resultaten </a:t>
            </a:r>
            <a:r>
              <a:rPr lang="sv-SE" dirty="0" smtClean="0"/>
              <a:t>avser</a:t>
            </a:r>
            <a:r>
              <a:rPr lang="sv-SE" dirty="0"/>
              <a:t>, dvs </a:t>
            </a:r>
            <a:r>
              <a:rPr lang="sv-SE" dirty="0" err="1"/>
              <a:t>otransponerade</a:t>
            </a:r>
            <a:r>
              <a:rPr lang="sv-SE" dirty="0"/>
              <a:t>, icke </a:t>
            </a:r>
            <a:r>
              <a:rPr lang="sv-SE" dirty="0" err="1"/>
              <a:t>fratarjusterade</a:t>
            </a:r>
            <a:r>
              <a:rPr lang="sv-SE" dirty="0"/>
              <a:t> resultat genererade i </a:t>
            </a:r>
            <a:r>
              <a:rPr lang="sv-SE" dirty="0" smtClean="0"/>
              <a:t>kärnområdet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01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</a:t>
            </a:r>
            <a:r>
              <a:rPr lang="sv-SE" dirty="0" smtClean="0"/>
              <a:t>rafiksäkerhet</a:t>
            </a:r>
          </a:p>
        </p:txBody>
      </p:sp>
      <p:sp>
        <p:nvSpPr>
          <p:cNvPr id="614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Korrfaktorer enligt gällande TS-EVA</a:t>
            </a:r>
          </a:p>
          <a:p>
            <a:pPr lvl="1"/>
            <a:r>
              <a:rPr lang="sv-SE" dirty="0" smtClean="0"/>
              <a:t>Borttagning av hårdkodade ej gällande korrfaktorer</a:t>
            </a:r>
          </a:p>
          <a:p>
            <a:r>
              <a:rPr lang="sv-SE" dirty="0" smtClean="0"/>
              <a:t>Nya värderingar enligt ASEK 6.1</a:t>
            </a:r>
          </a:p>
          <a:p>
            <a:r>
              <a:rPr lang="sv-SE" dirty="0" smtClean="0"/>
              <a:t>Skadeklassificering enligt sjukvårdsdiagnoser och RPMI:</a:t>
            </a:r>
            <a:endParaRPr lang="sv-SE" dirty="0"/>
          </a:p>
          <a:p>
            <a:pPr lvl="2"/>
            <a:r>
              <a:rPr lang="sv-SE" sz="1600" dirty="0"/>
              <a:t>MAS Mycket allvarligt skadad – minst 10% permanent funktionsnedsättning</a:t>
            </a:r>
          </a:p>
          <a:p>
            <a:pPr lvl="2"/>
            <a:r>
              <a:rPr lang="sv-SE" sz="1600" dirty="0" smtClean="0"/>
              <a:t>Allvarligt </a:t>
            </a:r>
            <a:r>
              <a:rPr lang="sv-SE" sz="1600" dirty="0"/>
              <a:t>skadad – minst 1% permanent funktionsnedsättning</a:t>
            </a:r>
          </a:p>
          <a:p>
            <a:pPr lvl="2"/>
            <a:r>
              <a:rPr lang="sv-SE" sz="1600" dirty="0"/>
              <a:t>EAS Ej allvarligt skadad – högst 1% permanent </a:t>
            </a:r>
            <a:r>
              <a:rPr lang="sv-SE" sz="1600" dirty="0" smtClean="0"/>
              <a:t>funktionsnedsättning</a:t>
            </a:r>
          </a:p>
          <a:p>
            <a:pPr lvl="2"/>
            <a:r>
              <a:rPr lang="sv-SE" sz="1600" dirty="0"/>
              <a:t>Klassificering enligt polisrapportering finns kvar (D, SS, LS) men används inte för värdering</a:t>
            </a:r>
            <a:r>
              <a:rPr lang="sv-SE" sz="1600" dirty="0" smtClean="0"/>
              <a:t>.</a:t>
            </a:r>
          </a:p>
          <a:p>
            <a:r>
              <a:rPr lang="sv-SE" dirty="0" smtClean="0"/>
              <a:t>Värdering enligt ASEK 6.1</a:t>
            </a:r>
          </a:p>
          <a:p>
            <a:pPr lvl="1"/>
            <a:r>
              <a:rPr lang="sv-SE" dirty="0"/>
              <a:t>MAS (10%&lt;</a:t>
            </a:r>
            <a:r>
              <a:rPr lang="sv-SE" dirty="0" smtClean="0"/>
              <a:t>RPMI)</a:t>
            </a:r>
            <a:r>
              <a:rPr lang="sv-SE" dirty="0" smtClean="0"/>
              <a:t>	</a:t>
            </a:r>
          </a:p>
          <a:p>
            <a:pPr lvl="1"/>
            <a:r>
              <a:rPr lang="sv-SE" dirty="0" smtClean="0"/>
              <a:t>AS-MAS </a:t>
            </a:r>
            <a:r>
              <a:rPr lang="sv-SE" dirty="0" smtClean="0"/>
              <a:t>(</a:t>
            </a:r>
            <a:r>
              <a:rPr lang="sv-SE" dirty="0" smtClean="0"/>
              <a:t>1%&lt;RPMI&lt;10%)</a:t>
            </a:r>
            <a:endParaRPr lang="sv-SE" dirty="0" smtClean="0"/>
          </a:p>
          <a:p>
            <a:pPr lvl="1"/>
            <a:r>
              <a:rPr lang="sv-SE" dirty="0"/>
              <a:t>EAS (</a:t>
            </a:r>
            <a:r>
              <a:rPr lang="sv-SE" dirty="0" smtClean="0"/>
              <a:t>RPMI&lt;1%)</a:t>
            </a:r>
            <a:endParaRPr lang="sv-SE" dirty="0"/>
          </a:p>
          <a:p>
            <a:pPr lvl="1"/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otx" id="{4F1C43FF-EDEE-4BA1-ADEC-32B56CE1542B}" vid="{AA1686AF-A57B-448C-9A77-2558F57FA65F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otx" id="{4F1C43FF-EDEE-4BA1-ADEC-32B56CE1542B}" vid="{731CDCDA-CC64-4996-983C-226DBC52A04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6B2832C57C72408E0C051CCE46662B" ma:contentTypeVersion="0" ma:contentTypeDescription="Skapa ett nytt dokument." ma:contentTypeScope="" ma:versionID="8a80a8d797883c4a2513119a71fbd7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8ddc45a2a1ba233d786d3fa5db79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ED6D14-F89D-4C2E-BFE1-14F2AA9030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170DA5-BD10-4561-8954-7142A8232C6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9D2ACBD-9E97-44CE-9F4C-401CE029C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1529</TotalTime>
  <Words>295</Words>
  <Application>Microsoft Office PowerPoint</Application>
  <PresentationFormat>Bildspel på skärmen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Presentation_2</vt:lpstr>
      <vt:lpstr>Anpassad formgivning</vt:lpstr>
      <vt:lpstr>Nyheter i Samkalk 2018-04-01 (Sampers 3.4)</vt:lpstr>
      <vt:lpstr>Genomlysning av Samkalk 2016-2017</vt:lpstr>
      <vt:lpstr>Nyheter Samkalk 2018 (Sampers 3.4)</vt:lpstr>
      <vt:lpstr>Buggfixar </vt:lpstr>
      <vt:lpstr>HBEFA-effekter</vt:lpstr>
      <vt:lpstr>Rapportfiler</vt:lpstr>
      <vt:lpstr>Rapportfiler, forts.</vt:lpstr>
      <vt:lpstr>Trafiksäkerhet</vt:lpstr>
    </vt:vector>
  </TitlesOfParts>
  <Company>Trafikverket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Sampers användardag 2017 Nyheter i Samkalk</dc:title>
  <dc:creator>Sahlgren Daniel, PLet</dc:creator>
  <cp:lastModifiedBy>Sahlgren Daniel, PLet</cp:lastModifiedBy>
  <cp:revision>23</cp:revision>
  <dcterms:created xsi:type="dcterms:W3CDTF">2017-09-04T08:07:56Z</dcterms:created>
  <dcterms:modified xsi:type="dcterms:W3CDTF">2018-03-07T12:29:19Z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0x010100256B2832C57C72408E0C051CCE46662B</vt:lpwstr>
  </property>
</Properties>
</file>