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48" r:id="rId5"/>
    <p:sldMasterId id="2147483657" r:id="rId6"/>
  </p:sldMasterIdLst>
  <p:notesMasterIdLst>
    <p:notesMasterId r:id="rId75"/>
  </p:notesMasterIdLst>
  <p:handoutMasterIdLst>
    <p:handoutMasterId r:id="rId76"/>
  </p:handoutMasterIdLst>
  <p:sldIdLst>
    <p:sldId id="270" r:id="rId7"/>
    <p:sldId id="316" r:id="rId8"/>
    <p:sldId id="300" r:id="rId9"/>
    <p:sldId id="301" r:id="rId10"/>
    <p:sldId id="499" r:id="rId11"/>
    <p:sldId id="311" r:id="rId12"/>
    <p:sldId id="495" r:id="rId13"/>
    <p:sldId id="468" r:id="rId14"/>
    <p:sldId id="336" r:id="rId15"/>
    <p:sldId id="324" r:id="rId16"/>
    <p:sldId id="527" r:id="rId17"/>
    <p:sldId id="471" r:id="rId18"/>
    <p:sldId id="312" r:id="rId19"/>
    <p:sldId id="514" r:id="rId20"/>
    <p:sldId id="317" r:id="rId21"/>
    <p:sldId id="318" r:id="rId22"/>
    <p:sldId id="305" r:id="rId23"/>
    <p:sldId id="320" r:id="rId24"/>
    <p:sldId id="519" r:id="rId25"/>
    <p:sldId id="313" r:id="rId26"/>
    <p:sldId id="520" r:id="rId27"/>
    <p:sldId id="473" r:id="rId28"/>
    <p:sldId id="476" r:id="rId29"/>
    <p:sldId id="521" r:id="rId30"/>
    <p:sldId id="467" r:id="rId31"/>
    <p:sldId id="530" r:id="rId32"/>
    <p:sldId id="472" r:id="rId33"/>
    <p:sldId id="478" r:id="rId34"/>
    <p:sldId id="490" r:id="rId35"/>
    <p:sldId id="479" r:id="rId36"/>
    <p:sldId id="480" r:id="rId37"/>
    <p:sldId id="481" r:id="rId38"/>
    <p:sldId id="482" r:id="rId39"/>
    <p:sldId id="522" r:id="rId40"/>
    <p:sldId id="319" r:id="rId41"/>
    <p:sldId id="474" r:id="rId42"/>
    <p:sldId id="489" r:id="rId43"/>
    <p:sldId id="462" r:id="rId44"/>
    <p:sldId id="464" r:id="rId45"/>
    <p:sldId id="531" r:id="rId46"/>
    <p:sldId id="511" r:id="rId47"/>
    <p:sldId id="507" r:id="rId48"/>
    <p:sldId id="477" r:id="rId49"/>
    <p:sldId id="505" r:id="rId50"/>
    <p:sldId id="501" r:id="rId51"/>
    <p:sldId id="502" r:id="rId52"/>
    <p:sldId id="503" r:id="rId53"/>
    <p:sldId id="512" r:id="rId54"/>
    <p:sldId id="504" r:id="rId55"/>
    <p:sldId id="465" r:id="rId56"/>
    <p:sldId id="506" r:id="rId57"/>
    <p:sldId id="461" r:id="rId58"/>
    <p:sldId id="494" r:id="rId59"/>
    <p:sldId id="529" r:id="rId60"/>
    <p:sldId id="528" r:id="rId61"/>
    <p:sldId id="475" r:id="rId62"/>
    <p:sldId id="483" r:id="rId63"/>
    <p:sldId id="485" r:id="rId64"/>
    <p:sldId id="306" r:id="rId65"/>
    <p:sldId id="486" r:id="rId66"/>
    <p:sldId id="487" r:id="rId67"/>
    <p:sldId id="508" r:id="rId68"/>
    <p:sldId id="509" r:id="rId69"/>
    <p:sldId id="510" r:id="rId70"/>
    <p:sldId id="307" r:id="rId71"/>
    <p:sldId id="523" r:id="rId72"/>
    <p:sldId id="314" r:id="rId73"/>
    <p:sldId id="310" r:id="rId7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userDrawn="1">
          <p15:clr>
            <a:srgbClr val="A4A3A4"/>
          </p15:clr>
        </p15:guide>
        <p15:guide id="2" orient="horz" pos="799" userDrawn="1">
          <p15:clr>
            <a:srgbClr val="A4A3A4"/>
          </p15:clr>
        </p15:guide>
        <p15:guide id="3" orient="horz" pos="3884" userDrawn="1">
          <p15:clr>
            <a:srgbClr val="A4A3A4"/>
          </p15:clr>
        </p15:guide>
        <p15:guide id="4" orient="horz" pos="2160" userDrawn="1">
          <p15:clr>
            <a:srgbClr val="A4A3A4"/>
          </p15:clr>
        </p15:guide>
        <p15:guide id="5"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611"/>
    <a:srgbClr val="D80611"/>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64982" autoAdjust="0"/>
  </p:normalViewPr>
  <p:slideViewPr>
    <p:cSldViewPr snapToGrid="0">
      <p:cViewPr varScale="1">
        <p:scale>
          <a:sx n="55" d="100"/>
          <a:sy n="55" d="100"/>
        </p:scale>
        <p:origin x="1469" y="38"/>
      </p:cViewPr>
      <p:guideLst>
        <p:guide pos="7242"/>
        <p:guide orient="horz" pos="799"/>
        <p:guide orient="horz" pos="3884"/>
        <p:guide orient="horz" pos="2160"/>
        <p:guide pos="43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2C806-663F-4B3F-8D32-0B30122C2F0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GB"/>
        </a:p>
      </dgm:t>
    </dgm:pt>
    <dgm:pt modelId="{0D4510EB-DF12-4444-BC22-DFAAAED7B079}">
      <dgm:prSet phldrT="[Text]"/>
      <dgm:spPr/>
      <dgm:t>
        <a:bodyPr/>
        <a:lstStyle/>
        <a:p>
          <a:r>
            <a:rPr lang="sv-SE" b="1" dirty="0"/>
            <a:t>Pass 1 </a:t>
          </a:r>
          <a:r>
            <a:rPr lang="sv-SE" b="0" dirty="0"/>
            <a:t>Kl.13-14 </a:t>
          </a:r>
          <a:endParaRPr lang="sv-SE" b="1" dirty="0"/>
        </a:p>
        <a:p>
          <a:r>
            <a:rPr lang="sv-SE" b="0" dirty="0"/>
            <a:t>Bansek 2024</a:t>
          </a:r>
          <a:endParaRPr lang="en-GB" b="0" dirty="0"/>
        </a:p>
      </dgm:t>
    </dgm:pt>
    <dgm:pt modelId="{D8D1A3ED-5894-4D27-8F30-6BED714814C4}" type="parTrans" cxnId="{722817FB-7B49-4131-9B08-CAD1C536AF28}">
      <dgm:prSet/>
      <dgm:spPr/>
      <dgm:t>
        <a:bodyPr/>
        <a:lstStyle/>
        <a:p>
          <a:endParaRPr lang="en-GB"/>
        </a:p>
      </dgm:t>
    </dgm:pt>
    <dgm:pt modelId="{BCFA3FC3-1FBA-4C25-B763-ADE37F8CF6B0}" type="sibTrans" cxnId="{722817FB-7B49-4131-9B08-CAD1C536AF28}">
      <dgm:prSet/>
      <dgm:spPr/>
      <dgm:t>
        <a:bodyPr/>
        <a:lstStyle/>
        <a:p>
          <a:endParaRPr lang="en-GB"/>
        </a:p>
      </dgm:t>
    </dgm:pt>
    <dgm:pt modelId="{A4ED2DD6-C204-4923-8CCA-678EA3AD9B65}">
      <dgm:prSet phldrT="[Text]"/>
      <dgm:spPr/>
      <dgm:t>
        <a:bodyPr/>
        <a:lstStyle/>
        <a:p>
          <a:r>
            <a:rPr lang="sv-SE"/>
            <a:t>Modellintroduktion</a:t>
          </a:r>
          <a:endParaRPr lang="en-GB" dirty="0"/>
        </a:p>
      </dgm:t>
    </dgm:pt>
    <dgm:pt modelId="{F632A84B-9364-4503-9A80-1D4C9E5C2F38}" type="parTrans" cxnId="{11367D70-CFAE-4850-9C8B-342D7BBBAA80}">
      <dgm:prSet/>
      <dgm:spPr/>
      <dgm:t>
        <a:bodyPr/>
        <a:lstStyle/>
        <a:p>
          <a:endParaRPr lang="en-GB"/>
        </a:p>
      </dgm:t>
    </dgm:pt>
    <dgm:pt modelId="{C7215332-3400-45A6-9DF0-15084A50283C}" type="sibTrans" cxnId="{11367D70-CFAE-4850-9C8B-342D7BBBAA80}">
      <dgm:prSet/>
      <dgm:spPr/>
      <dgm:t>
        <a:bodyPr/>
        <a:lstStyle/>
        <a:p>
          <a:endParaRPr lang="en-GB"/>
        </a:p>
      </dgm:t>
    </dgm:pt>
    <dgm:pt modelId="{197C5B40-0793-4824-AC10-BB84ACFA920B}">
      <dgm:prSet phldrT="[Text]"/>
      <dgm:spPr/>
      <dgm:t>
        <a:bodyPr/>
        <a:lstStyle/>
        <a:p>
          <a:r>
            <a:rPr lang="sv-SE" b="1" dirty="0"/>
            <a:t>Pass 2 </a:t>
          </a:r>
          <a:r>
            <a:rPr lang="sv-SE" b="0" dirty="0"/>
            <a:t>Kl.14-15 </a:t>
          </a:r>
          <a:endParaRPr lang="sv-SE" b="1" dirty="0"/>
        </a:p>
        <a:p>
          <a:r>
            <a:rPr lang="sv-SE" b="0" dirty="0"/>
            <a:t>Bansek gods</a:t>
          </a:r>
          <a:endParaRPr lang="en-GB" b="0" dirty="0"/>
        </a:p>
      </dgm:t>
    </dgm:pt>
    <dgm:pt modelId="{05FA0A57-7E9C-442A-82C5-8C7EB52A5070}" type="parTrans" cxnId="{5284E0A0-E71D-4214-A0DC-84EC7EBE67E6}">
      <dgm:prSet/>
      <dgm:spPr/>
      <dgm:t>
        <a:bodyPr/>
        <a:lstStyle/>
        <a:p>
          <a:endParaRPr lang="en-GB"/>
        </a:p>
      </dgm:t>
    </dgm:pt>
    <dgm:pt modelId="{B9D7B62C-09DE-4B23-9D20-33A79B792D55}" type="sibTrans" cxnId="{5284E0A0-E71D-4214-A0DC-84EC7EBE67E6}">
      <dgm:prSet/>
      <dgm:spPr/>
      <dgm:t>
        <a:bodyPr/>
        <a:lstStyle/>
        <a:p>
          <a:endParaRPr lang="en-GB"/>
        </a:p>
      </dgm:t>
    </dgm:pt>
    <dgm:pt modelId="{EAC217A3-9D82-4E4C-81CC-8C96F7582290}">
      <dgm:prSet phldrT="[Text]"/>
      <dgm:spPr/>
      <dgm:t>
        <a:bodyPr/>
        <a:lstStyle/>
        <a:p>
          <a:r>
            <a:rPr lang="sv-SE"/>
            <a:t>Forts pass 1</a:t>
          </a:r>
          <a:endParaRPr lang="en-GB" dirty="0"/>
        </a:p>
      </dgm:t>
    </dgm:pt>
    <dgm:pt modelId="{B2DC67F3-AE32-4250-B290-268FFCCABD64}" type="parTrans" cxnId="{C2553EA0-700F-4013-8577-79FA750DFD4B}">
      <dgm:prSet/>
      <dgm:spPr/>
      <dgm:t>
        <a:bodyPr/>
        <a:lstStyle/>
        <a:p>
          <a:endParaRPr lang="en-GB"/>
        </a:p>
      </dgm:t>
    </dgm:pt>
    <dgm:pt modelId="{8D6EAEF0-D662-48DC-9E09-2B5EEFE8EF30}" type="sibTrans" cxnId="{C2553EA0-700F-4013-8577-79FA750DFD4B}">
      <dgm:prSet/>
      <dgm:spPr/>
      <dgm:t>
        <a:bodyPr/>
        <a:lstStyle/>
        <a:p>
          <a:endParaRPr lang="en-GB"/>
        </a:p>
      </dgm:t>
    </dgm:pt>
    <dgm:pt modelId="{EE513BFB-DB8C-4328-A42D-E5054937B128}">
      <dgm:prSet phldrT="[Text]"/>
      <dgm:spPr/>
      <dgm:t>
        <a:bodyPr/>
        <a:lstStyle/>
        <a:p>
          <a:r>
            <a:rPr lang="sv-SE" dirty="0"/>
            <a:t>Beräkningsexempel OKB, dubbelspår Kringlan – Ljusne </a:t>
          </a:r>
          <a:endParaRPr lang="en-GB" dirty="0"/>
        </a:p>
      </dgm:t>
    </dgm:pt>
    <dgm:pt modelId="{4BCFD6DB-3C96-46CA-8E65-044AC5D97ACC}" type="parTrans" cxnId="{169E706C-6973-4F3B-8EB7-144A3269BAE7}">
      <dgm:prSet/>
      <dgm:spPr/>
      <dgm:t>
        <a:bodyPr/>
        <a:lstStyle/>
        <a:p>
          <a:endParaRPr lang="en-GB"/>
        </a:p>
      </dgm:t>
    </dgm:pt>
    <dgm:pt modelId="{4A8D6ADD-E0A3-49F2-9A74-546B3C6D8AB1}" type="sibTrans" cxnId="{169E706C-6973-4F3B-8EB7-144A3269BAE7}">
      <dgm:prSet/>
      <dgm:spPr/>
      <dgm:t>
        <a:bodyPr/>
        <a:lstStyle/>
        <a:p>
          <a:endParaRPr lang="en-GB"/>
        </a:p>
      </dgm:t>
    </dgm:pt>
    <dgm:pt modelId="{04B68978-2518-4879-A663-0CD3DDBF8A00}">
      <dgm:prSet/>
      <dgm:spPr/>
      <dgm:t>
        <a:bodyPr/>
        <a:lstStyle/>
        <a:p>
          <a:r>
            <a:rPr lang="sv-SE"/>
            <a:t>Nyheter i Bansek 2024</a:t>
          </a:r>
          <a:endParaRPr lang="sv-SE" dirty="0"/>
        </a:p>
      </dgm:t>
    </dgm:pt>
    <dgm:pt modelId="{A2CD9636-4179-49F5-A9E7-9B02A839A7EC}" type="parTrans" cxnId="{9060E689-FFB9-43B0-98BA-E9FA95F5E05A}">
      <dgm:prSet/>
      <dgm:spPr/>
      <dgm:t>
        <a:bodyPr/>
        <a:lstStyle/>
        <a:p>
          <a:endParaRPr lang="en-GB"/>
        </a:p>
      </dgm:t>
    </dgm:pt>
    <dgm:pt modelId="{3B104FB2-E852-4C3B-A063-E5905D20C367}" type="sibTrans" cxnId="{9060E689-FFB9-43B0-98BA-E9FA95F5E05A}">
      <dgm:prSet/>
      <dgm:spPr/>
      <dgm:t>
        <a:bodyPr/>
        <a:lstStyle/>
        <a:p>
          <a:endParaRPr lang="en-GB"/>
        </a:p>
      </dgm:t>
    </dgm:pt>
    <dgm:pt modelId="{50ED3D68-DA9C-45F3-8994-BAD0C8C0DB11}">
      <dgm:prSet/>
      <dgm:spPr/>
      <dgm:t>
        <a:bodyPr/>
        <a:lstStyle/>
        <a:p>
          <a:r>
            <a:rPr lang="sv-SE"/>
            <a:t>Nytt verktyg</a:t>
          </a:r>
          <a:endParaRPr lang="sv-SE" dirty="0"/>
        </a:p>
      </dgm:t>
    </dgm:pt>
    <dgm:pt modelId="{0CBF6FF8-E6CB-4DB3-8C18-46BAF56E15E2}" type="parTrans" cxnId="{90D97E25-013B-4822-B0DA-87965D0A626A}">
      <dgm:prSet/>
      <dgm:spPr/>
      <dgm:t>
        <a:bodyPr/>
        <a:lstStyle/>
        <a:p>
          <a:endParaRPr lang="en-GB"/>
        </a:p>
      </dgm:t>
    </dgm:pt>
    <dgm:pt modelId="{939DABC4-EEBF-4046-9C92-C86E1C99D36F}" type="sibTrans" cxnId="{90D97E25-013B-4822-B0DA-87965D0A626A}">
      <dgm:prSet/>
      <dgm:spPr/>
      <dgm:t>
        <a:bodyPr/>
        <a:lstStyle/>
        <a:p>
          <a:endParaRPr lang="en-GB"/>
        </a:p>
      </dgm:t>
    </dgm:pt>
    <dgm:pt modelId="{1C7CE871-7C05-4A1C-9701-B863AAE28EA4}">
      <dgm:prSet/>
      <dgm:spPr/>
      <dgm:t>
        <a:bodyPr/>
        <a:lstStyle/>
        <a:p>
          <a:r>
            <a:rPr lang="sv-SE"/>
            <a:t>Fristående godsanalyser</a:t>
          </a:r>
          <a:endParaRPr lang="sv-SE" dirty="0"/>
        </a:p>
      </dgm:t>
    </dgm:pt>
    <dgm:pt modelId="{E98FFA15-D7B1-412D-BB3A-9F448FD4AEF8}" type="parTrans" cxnId="{2806366E-D2D6-4777-9340-6AF9B5A88345}">
      <dgm:prSet/>
      <dgm:spPr/>
      <dgm:t>
        <a:bodyPr/>
        <a:lstStyle/>
        <a:p>
          <a:endParaRPr lang="en-GB"/>
        </a:p>
      </dgm:t>
    </dgm:pt>
    <dgm:pt modelId="{703CD8D7-16D2-4CB8-BD13-A5ACE1B471AC}" type="sibTrans" cxnId="{2806366E-D2D6-4777-9340-6AF9B5A88345}">
      <dgm:prSet/>
      <dgm:spPr/>
      <dgm:t>
        <a:bodyPr/>
        <a:lstStyle/>
        <a:p>
          <a:endParaRPr lang="en-GB"/>
        </a:p>
      </dgm:t>
    </dgm:pt>
    <dgm:pt modelId="{0709E9F1-66AA-4FE2-AF94-8F6567F957D6}">
      <dgm:prSet/>
      <dgm:spPr/>
      <dgm:t>
        <a:bodyPr/>
        <a:lstStyle/>
        <a:p>
          <a:r>
            <a:rPr lang="sv-SE"/>
            <a:t>Komplettering till Bansek</a:t>
          </a:r>
          <a:endParaRPr lang="sv-SE" dirty="0"/>
        </a:p>
      </dgm:t>
    </dgm:pt>
    <dgm:pt modelId="{CA768541-EBE3-4993-91B9-C1ED0988550B}" type="parTrans" cxnId="{E348584A-B151-4FEA-8D9A-1D881151C737}">
      <dgm:prSet/>
      <dgm:spPr/>
      <dgm:t>
        <a:bodyPr/>
        <a:lstStyle/>
        <a:p>
          <a:endParaRPr lang="en-GB"/>
        </a:p>
      </dgm:t>
    </dgm:pt>
    <dgm:pt modelId="{2F8A25FE-7BEC-4E74-9375-4F252DF34D2E}" type="sibTrans" cxnId="{E348584A-B151-4FEA-8D9A-1D881151C737}">
      <dgm:prSet/>
      <dgm:spPr/>
      <dgm:t>
        <a:bodyPr/>
        <a:lstStyle/>
        <a:p>
          <a:endParaRPr lang="en-GB"/>
        </a:p>
      </dgm:t>
    </dgm:pt>
    <dgm:pt modelId="{EC11C54A-CF40-4D03-8C36-1A7DED44C361}">
      <dgm:prSet phldrT="[Text]"/>
      <dgm:spPr/>
      <dgm:t>
        <a:bodyPr/>
        <a:lstStyle/>
        <a:p>
          <a:r>
            <a:rPr lang="sv-SE" b="1" dirty="0"/>
            <a:t>Pass 3 </a:t>
          </a:r>
          <a:r>
            <a:rPr lang="sv-SE" b="0" dirty="0"/>
            <a:t>Kl.15-16</a:t>
          </a:r>
          <a:endParaRPr lang="sv-SE" b="1" dirty="0"/>
        </a:p>
        <a:p>
          <a:r>
            <a:rPr lang="sv-SE" b="0" dirty="0"/>
            <a:t>Hur gör man en kalkyl? </a:t>
          </a:r>
          <a:endParaRPr lang="en-GB" b="0" dirty="0"/>
        </a:p>
      </dgm:t>
    </dgm:pt>
    <dgm:pt modelId="{B5F68B21-4821-4071-9422-84E931043FB7}" type="sibTrans" cxnId="{26FCD94B-236D-4B95-B349-0C282F80D9FC}">
      <dgm:prSet/>
      <dgm:spPr/>
      <dgm:t>
        <a:bodyPr/>
        <a:lstStyle/>
        <a:p>
          <a:endParaRPr lang="en-GB"/>
        </a:p>
      </dgm:t>
    </dgm:pt>
    <dgm:pt modelId="{CCDB5BF1-0FED-4648-B1FC-F1BE8C1152D7}" type="parTrans" cxnId="{26FCD94B-236D-4B95-B349-0C282F80D9FC}">
      <dgm:prSet/>
      <dgm:spPr/>
      <dgm:t>
        <a:bodyPr/>
        <a:lstStyle/>
        <a:p>
          <a:endParaRPr lang="en-GB"/>
        </a:p>
      </dgm:t>
    </dgm:pt>
    <dgm:pt modelId="{CFF29117-D743-45D2-B1DE-4F775C73F4CC}" type="pres">
      <dgm:prSet presAssocID="{2C42C806-663F-4B3F-8D32-0B30122C2F07}" presName="Name0" presStyleCnt="0">
        <dgm:presLayoutVars>
          <dgm:dir/>
          <dgm:animLvl val="lvl"/>
          <dgm:resizeHandles val="exact"/>
        </dgm:presLayoutVars>
      </dgm:prSet>
      <dgm:spPr/>
    </dgm:pt>
    <dgm:pt modelId="{EC711922-DC6E-4B30-A5AB-A8620AF644C2}" type="pres">
      <dgm:prSet presAssocID="{0D4510EB-DF12-4444-BC22-DFAAAED7B079}" presName="linNode" presStyleCnt="0"/>
      <dgm:spPr/>
    </dgm:pt>
    <dgm:pt modelId="{A1F2D6FE-E3D0-45E6-A89E-D482EE2F940B}" type="pres">
      <dgm:prSet presAssocID="{0D4510EB-DF12-4444-BC22-DFAAAED7B079}" presName="parentText" presStyleLbl="node1" presStyleIdx="0" presStyleCnt="3">
        <dgm:presLayoutVars>
          <dgm:chMax val="1"/>
          <dgm:bulletEnabled val="1"/>
        </dgm:presLayoutVars>
      </dgm:prSet>
      <dgm:spPr/>
    </dgm:pt>
    <dgm:pt modelId="{AAFF735A-54F9-49BC-95A8-A25012F4FBAA}" type="pres">
      <dgm:prSet presAssocID="{0D4510EB-DF12-4444-BC22-DFAAAED7B079}" presName="descendantText" presStyleLbl="alignAccFollowNode1" presStyleIdx="0" presStyleCnt="3" custLinFactNeighborX="1451">
        <dgm:presLayoutVars>
          <dgm:bulletEnabled val="1"/>
        </dgm:presLayoutVars>
      </dgm:prSet>
      <dgm:spPr/>
    </dgm:pt>
    <dgm:pt modelId="{7605389F-04EC-4135-9029-BC3F5C6ED27E}" type="pres">
      <dgm:prSet presAssocID="{BCFA3FC3-1FBA-4C25-B763-ADE37F8CF6B0}" presName="sp" presStyleCnt="0"/>
      <dgm:spPr/>
    </dgm:pt>
    <dgm:pt modelId="{A0FCE095-3A34-4CED-B69D-E138716CD3A3}" type="pres">
      <dgm:prSet presAssocID="{197C5B40-0793-4824-AC10-BB84ACFA920B}" presName="linNode" presStyleCnt="0"/>
      <dgm:spPr/>
    </dgm:pt>
    <dgm:pt modelId="{1283995C-DF36-405D-8F0E-F124893DE17C}" type="pres">
      <dgm:prSet presAssocID="{197C5B40-0793-4824-AC10-BB84ACFA920B}" presName="parentText" presStyleLbl="node1" presStyleIdx="1" presStyleCnt="3">
        <dgm:presLayoutVars>
          <dgm:chMax val="1"/>
          <dgm:bulletEnabled val="1"/>
        </dgm:presLayoutVars>
      </dgm:prSet>
      <dgm:spPr/>
    </dgm:pt>
    <dgm:pt modelId="{307775BF-5460-4FC4-AFF8-DFB10DBED3F1}" type="pres">
      <dgm:prSet presAssocID="{197C5B40-0793-4824-AC10-BB84ACFA920B}" presName="descendantText" presStyleLbl="alignAccFollowNode1" presStyleIdx="1" presStyleCnt="3">
        <dgm:presLayoutVars>
          <dgm:bulletEnabled val="1"/>
        </dgm:presLayoutVars>
      </dgm:prSet>
      <dgm:spPr/>
    </dgm:pt>
    <dgm:pt modelId="{A1103024-476D-4440-93C5-2921091D0D7B}" type="pres">
      <dgm:prSet presAssocID="{B9D7B62C-09DE-4B23-9D20-33A79B792D55}" presName="sp" presStyleCnt="0"/>
      <dgm:spPr/>
    </dgm:pt>
    <dgm:pt modelId="{B714AE83-9D75-41E4-A4D3-E76D8058E20A}" type="pres">
      <dgm:prSet presAssocID="{EC11C54A-CF40-4D03-8C36-1A7DED44C361}" presName="linNode" presStyleCnt="0"/>
      <dgm:spPr/>
    </dgm:pt>
    <dgm:pt modelId="{B4019718-61BC-4E27-9197-344F5BDA9E0D}" type="pres">
      <dgm:prSet presAssocID="{EC11C54A-CF40-4D03-8C36-1A7DED44C361}" presName="parentText" presStyleLbl="node1" presStyleIdx="2" presStyleCnt="3">
        <dgm:presLayoutVars>
          <dgm:chMax val="1"/>
          <dgm:bulletEnabled val="1"/>
        </dgm:presLayoutVars>
      </dgm:prSet>
      <dgm:spPr/>
    </dgm:pt>
    <dgm:pt modelId="{4CB9C74F-22E0-472B-9A5D-2AFACF976789}" type="pres">
      <dgm:prSet presAssocID="{EC11C54A-CF40-4D03-8C36-1A7DED44C361}" presName="descendantText" presStyleLbl="alignAccFollowNode1" presStyleIdx="2" presStyleCnt="3">
        <dgm:presLayoutVars>
          <dgm:bulletEnabled val="1"/>
        </dgm:presLayoutVars>
      </dgm:prSet>
      <dgm:spPr/>
    </dgm:pt>
  </dgm:ptLst>
  <dgm:cxnLst>
    <dgm:cxn modelId="{C407E702-4F0D-4F44-A8C3-D5E97FEC2A16}" type="presOf" srcId="{1C7CE871-7C05-4A1C-9701-B863AAE28EA4}" destId="{307775BF-5460-4FC4-AFF8-DFB10DBED3F1}" srcOrd="0" destOrd="2" presId="urn:microsoft.com/office/officeart/2005/8/layout/vList5"/>
    <dgm:cxn modelId="{5E25C71C-4751-4F77-9896-2677C95B43EF}" type="presOf" srcId="{EC11C54A-CF40-4D03-8C36-1A7DED44C361}" destId="{B4019718-61BC-4E27-9197-344F5BDA9E0D}" srcOrd="0" destOrd="0" presId="urn:microsoft.com/office/officeart/2005/8/layout/vList5"/>
    <dgm:cxn modelId="{03909724-0BC8-44DF-92E0-A26E6599EA89}" type="presOf" srcId="{04B68978-2518-4879-A663-0CD3DDBF8A00}" destId="{AAFF735A-54F9-49BC-95A8-A25012F4FBAA}" srcOrd="0" destOrd="1" presId="urn:microsoft.com/office/officeart/2005/8/layout/vList5"/>
    <dgm:cxn modelId="{90D97E25-013B-4822-B0DA-87965D0A626A}" srcId="{197C5B40-0793-4824-AC10-BB84ACFA920B}" destId="{50ED3D68-DA9C-45F3-8994-BAD0C8C0DB11}" srcOrd="1" destOrd="0" parTransId="{0CBF6FF8-E6CB-4DB3-8C18-46BAF56E15E2}" sibTransId="{939DABC4-EEBF-4046-9C92-C86E1C99D36F}"/>
    <dgm:cxn modelId="{D75C653E-E9E8-4495-91F3-CA9FDC4F21B3}" type="presOf" srcId="{EE513BFB-DB8C-4328-A42D-E5054937B128}" destId="{4CB9C74F-22E0-472B-9A5D-2AFACF976789}" srcOrd="0" destOrd="0" presId="urn:microsoft.com/office/officeart/2005/8/layout/vList5"/>
    <dgm:cxn modelId="{96037744-B930-4CDE-8F8C-CE90411A3BA3}" type="presOf" srcId="{EAC217A3-9D82-4E4C-81CC-8C96F7582290}" destId="{307775BF-5460-4FC4-AFF8-DFB10DBED3F1}" srcOrd="0" destOrd="0" presId="urn:microsoft.com/office/officeart/2005/8/layout/vList5"/>
    <dgm:cxn modelId="{14F58E49-C2E1-41C8-87E4-38D3F91CB2CE}" type="presOf" srcId="{2C42C806-663F-4B3F-8D32-0B30122C2F07}" destId="{CFF29117-D743-45D2-B1DE-4F775C73F4CC}" srcOrd="0" destOrd="0" presId="urn:microsoft.com/office/officeart/2005/8/layout/vList5"/>
    <dgm:cxn modelId="{E348584A-B151-4FEA-8D9A-1D881151C737}" srcId="{197C5B40-0793-4824-AC10-BB84ACFA920B}" destId="{0709E9F1-66AA-4FE2-AF94-8F6567F957D6}" srcOrd="3" destOrd="0" parTransId="{CA768541-EBE3-4993-91B9-C1ED0988550B}" sibTransId="{2F8A25FE-7BEC-4E74-9375-4F252DF34D2E}"/>
    <dgm:cxn modelId="{26FCD94B-236D-4B95-B349-0C282F80D9FC}" srcId="{2C42C806-663F-4B3F-8D32-0B30122C2F07}" destId="{EC11C54A-CF40-4D03-8C36-1A7DED44C361}" srcOrd="2" destOrd="0" parTransId="{CCDB5BF1-0FED-4648-B1FC-F1BE8C1152D7}" sibTransId="{B5F68B21-4821-4071-9422-84E931043FB7}"/>
    <dgm:cxn modelId="{169E706C-6973-4F3B-8EB7-144A3269BAE7}" srcId="{EC11C54A-CF40-4D03-8C36-1A7DED44C361}" destId="{EE513BFB-DB8C-4328-A42D-E5054937B128}" srcOrd="0" destOrd="0" parTransId="{4BCFD6DB-3C96-46CA-8E65-044AC5D97ACC}" sibTransId="{4A8D6ADD-E0A3-49F2-9A74-546B3C6D8AB1}"/>
    <dgm:cxn modelId="{2806366E-D2D6-4777-9340-6AF9B5A88345}" srcId="{197C5B40-0793-4824-AC10-BB84ACFA920B}" destId="{1C7CE871-7C05-4A1C-9701-B863AAE28EA4}" srcOrd="2" destOrd="0" parTransId="{E98FFA15-D7B1-412D-BB3A-9F448FD4AEF8}" sibTransId="{703CD8D7-16D2-4CB8-BD13-A5ACE1B471AC}"/>
    <dgm:cxn modelId="{11367D70-CFAE-4850-9C8B-342D7BBBAA80}" srcId="{0D4510EB-DF12-4444-BC22-DFAAAED7B079}" destId="{A4ED2DD6-C204-4923-8CCA-678EA3AD9B65}" srcOrd="0" destOrd="0" parTransId="{F632A84B-9364-4503-9A80-1D4C9E5C2F38}" sibTransId="{C7215332-3400-45A6-9DF0-15084A50283C}"/>
    <dgm:cxn modelId="{00CE5D5A-E233-4D7D-8F68-AA4D5219D177}" type="presOf" srcId="{197C5B40-0793-4824-AC10-BB84ACFA920B}" destId="{1283995C-DF36-405D-8F0E-F124893DE17C}" srcOrd="0" destOrd="0" presId="urn:microsoft.com/office/officeart/2005/8/layout/vList5"/>
    <dgm:cxn modelId="{9060E689-FFB9-43B0-98BA-E9FA95F5E05A}" srcId="{0D4510EB-DF12-4444-BC22-DFAAAED7B079}" destId="{04B68978-2518-4879-A663-0CD3DDBF8A00}" srcOrd="1" destOrd="0" parTransId="{A2CD9636-4179-49F5-A9E7-9B02A839A7EC}" sibTransId="{3B104FB2-E852-4C3B-A063-E5905D20C367}"/>
    <dgm:cxn modelId="{6D0D4693-FFEC-4EB4-9C85-42C124394832}" type="presOf" srcId="{0709E9F1-66AA-4FE2-AF94-8F6567F957D6}" destId="{307775BF-5460-4FC4-AFF8-DFB10DBED3F1}" srcOrd="0" destOrd="3" presId="urn:microsoft.com/office/officeart/2005/8/layout/vList5"/>
    <dgm:cxn modelId="{C2553EA0-700F-4013-8577-79FA750DFD4B}" srcId="{197C5B40-0793-4824-AC10-BB84ACFA920B}" destId="{EAC217A3-9D82-4E4C-81CC-8C96F7582290}" srcOrd="0" destOrd="0" parTransId="{B2DC67F3-AE32-4250-B290-268FFCCABD64}" sibTransId="{8D6EAEF0-D662-48DC-9E09-2B5EEFE8EF30}"/>
    <dgm:cxn modelId="{5284E0A0-E71D-4214-A0DC-84EC7EBE67E6}" srcId="{2C42C806-663F-4B3F-8D32-0B30122C2F07}" destId="{197C5B40-0793-4824-AC10-BB84ACFA920B}" srcOrd="1" destOrd="0" parTransId="{05FA0A57-7E9C-442A-82C5-8C7EB52A5070}" sibTransId="{B9D7B62C-09DE-4B23-9D20-33A79B792D55}"/>
    <dgm:cxn modelId="{907EF8CB-32C9-475C-9842-F99B4CBD76D6}" type="presOf" srcId="{A4ED2DD6-C204-4923-8CCA-678EA3AD9B65}" destId="{AAFF735A-54F9-49BC-95A8-A25012F4FBAA}" srcOrd="0" destOrd="0" presId="urn:microsoft.com/office/officeart/2005/8/layout/vList5"/>
    <dgm:cxn modelId="{58F6C5D7-AAB2-437D-9C48-38FED00DEA7A}" type="presOf" srcId="{0D4510EB-DF12-4444-BC22-DFAAAED7B079}" destId="{A1F2D6FE-E3D0-45E6-A89E-D482EE2F940B}" srcOrd="0" destOrd="0" presId="urn:microsoft.com/office/officeart/2005/8/layout/vList5"/>
    <dgm:cxn modelId="{722817FB-7B49-4131-9B08-CAD1C536AF28}" srcId="{2C42C806-663F-4B3F-8D32-0B30122C2F07}" destId="{0D4510EB-DF12-4444-BC22-DFAAAED7B079}" srcOrd="0" destOrd="0" parTransId="{D8D1A3ED-5894-4D27-8F30-6BED714814C4}" sibTransId="{BCFA3FC3-1FBA-4C25-B763-ADE37F8CF6B0}"/>
    <dgm:cxn modelId="{8202E9FD-D871-46C2-A63B-2C8D350D90E8}" type="presOf" srcId="{50ED3D68-DA9C-45F3-8994-BAD0C8C0DB11}" destId="{307775BF-5460-4FC4-AFF8-DFB10DBED3F1}" srcOrd="0" destOrd="1" presId="urn:microsoft.com/office/officeart/2005/8/layout/vList5"/>
    <dgm:cxn modelId="{5C85405B-B3D1-4E48-8D89-53F92E8ABAAC}" type="presParOf" srcId="{CFF29117-D743-45D2-B1DE-4F775C73F4CC}" destId="{EC711922-DC6E-4B30-A5AB-A8620AF644C2}" srcOrd="0" destOrd="0" presId="urn:microsoft.com/office/officeart/2005/8/layout/vList5"/>
    <dgm:cxn modelId="{3B85C362-A11D-4937-834E-4EF48C72E8C5}" type="presParOf" srcId="{EC711922-DC6E-4B30-A5AB-A8620AF644C2}" destId="{A1F2D6FE-E3D0-45E6-A89E-D482EE2F940B}" srcOrd="0" destOrd="0" presId="urn:microsoft.com/office/officeart/2005/8/layout/vList5"/>
    <dgm:cxn modelId="{EB4BA30D-ABAF-4867-ADFF-2B220A427204}" type="presParOf" srcId="{EC711922-DC6E-4B30-A5AB-A8620AF644C2}" destId="{AAFF735A-54F9-49BC-95A8-A25012F4FBAA}" srcOrd="1" destOrd="0" presId="urn:microsoft.com/office/officeart/2005/8/layout/vList5"/>
    <dgm:cxn modelId="{D2CE0033-A6B7-4E31-8910-ADB230C8ADE9}" type="presParOf" srcId="{CFF29117-D743-45D2-B1DE-4F775C73F4CC}" destId="{7605389F-04EC-4135-9029-BC3F5C6ED27E}" srcOrd="1" destOrd="0" presId="urn:microsoft.com/office/officeart/2005/8/layout/vList5"/>
    <dgm:cxn modelId="{15DEFAF8-D78E-4C26-ACD7-3F3A00D4690B}" type="presParOf" srcId="{CFF29117-D743-45D2-B1DE-4F775C73F4CC}" destId="{A0FCE095-3A34-4CED-B69D-E138716CD3A3}" srcOrd="2" destOrd="0" presId="urn:microsoft.com/office/officeart/2005/8/layout/vList5"/>
    <dgm:cxn modelId="{9166C683-D138-47BC-970C-1D4D54C92246}" type="presParOf" srcId="{A0FCE095-3A34-4CED-B69D-E138716CD3A3}" destId="{1283995C-DF36-405D-8F0E-F124893DE17C}" srcOrd="0" destOrd="0" presId="urn:microsoft.com/office/officeart/2005/8/layout/vList5"/>
    <dgm:cxn modelId="{9A892460-4906-40F2-9F20-8C4B4D94B310}" type="presParOf" srcId="{A0FCE095-3A34-4CED-B69D-E138716CD3A3}" destId="{307775BF-5460-4FC4-AFF8-DFB10DBED3F1}" srcOrd="1" destOrd="0" presId="urn:microsoft.com/office/officeart/2005/8/layout/vList5"/>
    <dgm:cxn modelId="{35B5A41F-D68F-49AD-B61C-01F7E5E5BCF2}" type="presParOf" srcId="{CFF29117-D743-45D2-B1DE-4F775C73F4CC}" destId="{A1103024-476D-4440-93C5-2921091D0D7B}" srcOrd="3" destOrd="0" presId="urn:microsoft.com/office/officeart/2005/8/layout/vList5"/>
    <dgm:cxn modelId="{32854AE4-0984-4461-B42D-844A4B520BD1}" type="presParOf" srcId="{CFF29117-D743-45D2-B1DE-4F775C73F4CC}" destId="{B714AE83-9D75-41E4-A4D3-E76D8058E20A}" srcOrd="4" destOrd="0" presId="urn:microsoft.com/office/officeart/2005/8/layout/vList5"/>
    <dgm:cxn modelId="{108B9712-3669-45F8-9348-CDFB1BFE0F10}" type="presParOf" srcId="{B714AE83-9D75-41E4-A4D3-E76D8058E20A}" destId="{B4019718-61BC-4E27-9197-344F5BDA9E0D}" srcOrd="0" destOrd="0" presId="urn:microsoft.com/office/officeart/2005/8/layout/vList5"/>
    <dgm:cxn modelId="{ACE7E338-7691-4492-845D-A58B1A332C71}" type="presParOf" srcId="{B714AE83-9D75-41E4-A4D3-E76D8058E20A}" destId="{4CB9C74F-22E0-472B-9A5D-2AFACF9767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EE4C2-6FB1-4EC6-9CEB-FE74EA4754ED}"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GB"/>
        </a:p>
      </dgm:t>
    </dgm:pt>
    <dgm:pt modelId="{04576566-AEF4-4B91-AFA0-2459A17EF24F}">
      <dgm:prSet phldrT="[Text]"/>
      <dgm:spPr/>
      <dgm:t>
        <a:bodyPr/>
        <a:lstStyle/>
        <a:p>
          <a:r>
            <a:rPr lang="sv-SE" b="1" dirty="0"/>
            <a:t>Primär effekt i kalkyl</a:t>
          </a:r>
          <a:endParaRPr lang="en-GB" b="1" dirty="0"/>
        </a:p>
      </dgm:t>
    </dgm:pt>
    <dgm:pt modelId="{9A381C95-4270-4D14-BF3C-F96FCF8768BE}" type="parTrans" cxnId="{88957DBE-479C-4AE8-AB4D-B0140731489C}">
      <dgm:prSet/>
      <dgm:spPr/>
      <dgm:t>
        <a:bodyPr/>
        <a:lstStyle/>
        <a:p>
          <a:endParaRPr lang="en-GB"/>
        </a:p>
      </dgm:t>
    </dgm:pt>
    <dgm:pt modelId="{E3E2B235-0730-4E1F-AA45-03D2B6D1D6F7}" type="sibTrans" cxnId="{88957DBE-479C-4AE8-AB4D-B0140731489C}">
      <dgm:prSet/>
      <dgm:spPr/>
      <dgm:t>
        <a:bodyPr/>
        <a:lstStyle/>
        <a:p>
          <a:endParaRPr lang="en-GB"/>
        </a:p>
      </dgm:t>
    </dgm:pt>
    <dgm:pt modelId="{977333E6-137E-4E60-8425-66D0296ADE35}">
      <dgm:prSet phldrT="[Text]"/>
      <dgm:spPr/>
      <dgm:t>
        <a:bodyPr/>
        <a:lstStyle/>
        <a:p>
          <a:pPr>
            <a:buFont typeface="Arial" panose="020B0604020202020204" pitchFamily="34" charset="0"/>
            <a:buChar char="•"/>
          </a:pPr>
          <a:r>
            <a:rPr lang="sv-SE" dirty="0"/>
            <a:t>Förändrad restid, transportkostnad etc. som uppstår av projektindata</a:t>
          </a:r>
          <a:endParaRPr lang="en-GB" dirty="0"/>
        </a:p>
      </dgm:t>
    </dgm:pt>
    <dgm:pt modelId="{13B1D45C-AB1E-48C1-9468-2C8B0983FE6F}" type="parTrans" cxnId="{5C7EE0FB-2C4A-4725-A101-CE5E73CB4935}">
      <dgm:prSet/>
      <dgm:spPr/>
      <dgm:t>
        <a:bodyPr/>
        <a:lstStyle/>
        <a:p>
          <a:endParaRPr lang="en-GB"/>
        </a:p>
      </dgm:t>
    </dgm:pt>
    <dgm:pt modelId="{644A5FBC-6EFF-4F97-B0BF-BF3DBC7EC60A}" type="sibTrans" cxnId="{5C7EE0FB-2C4A-4725-A101-CE5E73CB4935}">
      <dgm:prSet/>
      <dgm:spPr/>
      <dgm:t>
        <a:bodyPr/>
        <a:lstStyle/>
        <a:p>
          <a:endParaRPr lang="en-GB"/>
        </a:p>
      </dgm:t>
    </dgm:pt>
    <dgm:pt modelId="{0911AEE8-A527-4987-A146-15D6F33287A1}">
      <dgm:prSet phldrT="[Text]"/>
      <dgm:spPr/>
      <dgm:t>
        <a:bodyPr/>
        <a:lstStyle/>
        <a:p>
          <a:r>
            <a:rPr lang="sv-SE" b="1" dirty="0"/>
            <a:t>Förändrad transportvolym = f(primär effekt)</a:t>
          </a:r>
          <a:endParaRPr lang="en-GB" b="1" dirty="0"/>
        </a:p>
      </dgm:t>
    </dgm:pt>
    <dgm:pt modelId="{BD897A8A-B9FE-4A09-8469-2AF6D588ED40}" type="parTrans" cxnId="{3FF06167-BD37-4EB4-88DB-94EBCBAF2F13}">
      <dgm:prSet/>
      <dgm:spPr/>
      <dgm:t>
        <a:bodyPr/>
        <a:lstStyle/>
        <a:p>
          <a:endParaRPr lang="en-GB"/>
        </a:p>
      </dgm:t>
    </dgm:pt>
    <dgm:pt modelId="{4329BDF1-F4E9-4150-A068-E7B8BE4D4D7B}" type="sibTrans" cxnId="{3FF06167-BD37-4EB4-88DB-94EBCBAF2F13}">
      <dgm:prSet/>
      <dgm:spPr/>
      <dgm:t>
        <a:bodyPr/>
        <a:lstStyle/>
        <a:p>
          <a:endParaRPr lang="en-GB"/>
        </a:p>
      </dgm:t>
    </dgm:pt>
    <dgm:pt modelId="{BD406C49-806D-450E-B2F8-154293989B73}">
      <dgm:prSet phldrT="[Text]"/>
      <dgm:spPr/>
      <dgm:t>
        <a:bodyPr/>
        <a:lstStyle/>
        <a:p>
          <a:r>
            <a:rPr lang="sv-SE" dirty="0"/>
            <a:t>Resandevolym</a:t>
          </a:r>
          <a:endParaRPr lang="en-GB" dirty="0"/>
        </a:p>
      </dgm:t>
    </dgm:pt>
    <dgm:pt modelId="{B66237C9-458C-43DB-9F51-48A5F7F80F0A}" type="parTrans" cxnId="{80211A6F-1CAC-4059-AF95-FAD7F1EBEB1B}">
      <dgm:prSet/>
      <dgm:spPr/>
      <dgm:t>
        <a:bodyPr/>
        <a:lstStyle/>
        <a:p>
          <a:endParaRPr lang="en-GB"/>
        </a:p>
      </dgm:t>
    </dgm:pt>
    <dgm:pt modelId="{F11DDA40-9A79-4672-AA73-686445E547E6}" type="sibTrans" cxnId="{80211A6F-1CAC-4059-AF95-FAD7F1EBEB1B}">
      <dgm:prSet/>
      <dgm:spPr/>
      <dgm:t>
        <a:bodyPr/>
        <a:lstStyle/>
        <a:p>
          <a:endParaRPr lang="en-GB"/>
        </a:p>
      </dgm:t>
    </dgm:pt>
    <dgm:pt modelId="{058196D0-2907-492A-8CB6-39D22F951250}">
      <dgm:prSet phldrT="[Text]"/>
      <dgm:spPr/>
      <dgm:t>
        <a:bodyPr/>
        <a:lstStyle/>
        <a:p>
          <a:r>
            <a:rPr lang="sv-SE" b="1" dirty="0"/>
            <a:t>Kvantifiering av effekter</a:t>
          </a:r>
          <a:endParaRPr lang="en-GB" b="1" dirty="0"/>
        </a:p>
      </dgm:t>
    </dgm:pt>
    <dgm:pt modelId="{65C7D574-F189-4DC2-BBEC-840F359BC010}" type="parTrans" cxnId="{7D6DAD38-8BDD-4397-8192-02916B352CB1}">
      <dgm:prSet/>
      <dgm:spPr/>
      <dgm:t>
        <a:bodyPr/>
        <a:lstStyle/>
        <a:p>
          <a:endParaRPr lang="en-GB"/>
        </a:p>
      </dgm:t>
    </dgm:pt>
    <dgm:pt modelId="{73CF43B2-066C-44CC-B90D-53EB63091B04}" type="sibTrans" cxnId="{7D6DAD38-8BDD-4397-8192-02916B352CB1}">
      <dgm:prSet/>
      <dgm:spPr/>
      <dgm:t>
        <a:bodyPr/>
        <a:lstStyle/>
        <a:p>
          <a:endParaRPr lang="en-GB"/>
        </a:p>
      </dgm:t>
    </dgm:pt>
    <dgm:pt modelId="{82F56D85-431F-4212-86D1-5F6FB53B62A5}">
      <dgm:prSet phldrT="[Text]"/>
      <dgm:spPr/>
      <dgm:t>
        <a:bodyPr/>
        <a:lstStyle/>
        <a:p>
          <a:r>
            <a:rPr lang="sv-SE" dirty="0"/>
            <a:t>Nuvärdeberäkning över kalkylperioden med hänsyn till</a:t>
          </a:r>
          <a:endParaRPr lang="en-GB" dirty="0"/>
        </a:p>
      </dgm:t>
    </dgm:pt>
    <dgm:pt modelId="{2126E5A7-12C5-49F4-8F60-3FBC4EAC72C9}" type="parTrans" cxnId="{9D075611-9A39-4857-BB2F-C0693CB57AFF}">
      <dgm:prSet/>
      <dgm:spPr/>
      <dgm:t>
        <a:bodyPr/>
        <a:lstStyle/>
        <a:p>
          <a:endParaRPr lang="en-GB"/>
        </a:p>
      </dgm:t>
    </dgm:pt>
    <dgm:pt modelId="{1A1A55C2-6993-415C-8B1F-C57FEDDC748D}" type="sibTrans" cxnId="{9D075611-9A39-4857-BB2F-C0693CB57AFF}">
      <dgm:prSet/>
      <dgm:spPr/>
      <dgm:t>
        <a:bodyPr/>
        <a:lstStyle/>
        <a:p>
          <a:endParaRPr lang="en-GB"/>
        </a:p>
      </dgm:t>
    </dgm:pt>
    <dgm:pt modelId="{6FA3FE23-3CB8-4AFB-BF6E-36FB3FD66DF2}">
      <dgm:prSet phldrT="[Text]"/>
      <dgm:spPr/>
      <dgm:t>
        <a:bodyPr/>
        <a:lstStyle/>
        <a:p>
          <a:r>
            <a:rPr lang="sv-SE" b="1" dirty="0"/>
            <a:t>Värdering av effekter</a:t>
          </a:r>
          <a:endParaRPr lang="en-GB" b="1" dirty="0"/>
        </a:p>
      </dgm:t>
    </dgm:pt>
    <dgm:pt modelId="{4C263FDC-C141-4170-A519-119441FFB727}" type="parTrans" cxnId="{9FA6E785-8D9F-4E8F-8303-38E3744FB640}">
      <dgm:prSet/>
      <dgm:spPr/>
      <dgm:t>
        <a:bodyPr/>
        <a:lstStyle/>
        <a:p>
          <a:endParaRPr lang="en-GB"/>
        </a:p>
      </dgm:t>
    </dgm:pt>
    <dgm:pt modelId="{3DDE1D6B-DB97-4DCA-95F9-4D08E149A375}" type="sibTrans" cxnId="{9FA6E785-8D9F-4E8F-8303-38E3744FB640}">
      <dgm:prSet/>
      <dgm:spPr/>
      <dgm:t>
        <a:bodyPr/>
        <a:lstStyle/>
        <a:p>
          <a:endParaRPr lang="en-GB"/>
        </a:p>
      </dgm:t>
    </dgm:pt>
    <dgm:pt modelId="{C71546AB-AD03-4321-B3B4-CECA5186748C}">
      <dgm:prSet phldrT="[Text]"/>
      <dgm:spPr/>
      <dgm:t>
        <a:bodyPr/>
        <a:lstStyle/>
        <a:p>
          <a:r>
            <a:rPr lang="sv-SE" b="1" dirty="0"/>
            <a:t>Diskontering</a:t>
          </a:r>
          <a:endParaRPr lang="en-GB" b="1" dirty="0"/>
        </a:p>
      </dgm:t>
    </dgm:pt>
    <dgm:pt modelId="{1AA19816-74CA-486F-A27E-5B255EC0908A}" type="parTrans" cxnId="{1A1E0CB8-98B8-4F93-BE4F-BD613A7178CD}">
      <dgm:prSet/>
      <dgm:spPr/>
      <dgm:t>
        <a:bodyPr/>
        <a:lstStyle/>
        <a:p>
          <a:endParaRPr lang="en-GB"/>
        </a:p>
      </dgm:t>
    </dgm:pt>
    <dgm:pt modelId="{C4D3F598-B6A6-45A3-A8F3-D26CE35C9EFB}" type="sibTrans" cxnId="{1A1E0CB8-98B8-4F93-BE4F-BD613A7178CD}">
      <dgm:prSet/>
      <dgm:spPr/>
      <dgm:t>
        <a:bodyPr/>
        <a:lstStyle/>
        <a:p>
          <a:endParaRPr lang="en-GB"/>
        </a:p>
      </dgm:t>
    </dgm:pt>
    <dgm:pt modelId="{6368283C-9C9F-4B4C-AC83-A03A79858FAC}">
      <dgm:prSet/>
      <dgm:spPr/>
      <dgm:t>
        <a:bodyPr/>
        <a:lstStyle/>
        <a:p>
          <a:r>
            <a:rPr lang="sv-SE" dirty="0"/>
            <a:t>Godsvolym</a:t>
          </a:r>
        </a:p>
      </dgm:t>
    </dgm:pt>
    <dgm:pt modelId="{CB3B8491-A14A-4F23-8493-44E0F635E509}" type="parTrans" cxnId="{C9285752-048E-4442-8875-D6B2C7DD720B}">
      <dgm:prSet/>
      <dgm:spPr/>
      <dgm:t>
        <a:bodyPr/>
        <a:lstStyle/>
        <a:p>
          <a:endParaRPr lang="en-GB"/>
        </a:p>
      </dgm:t>
    </dgm:pt>
    <dgm:pt modelId="{D79F280C-9B3E-41B5-B4EC-DF89E0F19685}" type="sibTrans" cxnId="{C9285752-048E-4442-8875-D6B2C7DD720B}">
      <dgm:prSet/>
      <dgm:spPr/>
      <dgm:t>
        <a:bodyPr/>
        <a:lstStyle/>
        <a:p>
          <a:endParaRPr lang="en-GB"/>
        </a:p>
      </dgm:t>
    </dgm:pt>
    <dgm:pt modelId="{9E5A9373-4E25-4E7B-9608-C8F2E4EFB9AA}">
      <dgm:prSet/>
      <dgm:spPr/>
      <dgm:t>
        <a:bodyPr/>
        <a:lstStyle/>
        <a:p>
          <a:r>
            <a:rPr lang="sv-SE" dirty="0"/>
            <a:t>Beräknas med </a:t>
          </a:r>
          <a:r>
            <a:rPr lang="sv-SE" dirty="0" err="1"/>
            <a:t>elasticiteter</a:t>
          </a:r>
          <a:endParaRPr lang="sv-SE" dirty="0"/>
        </a:p>
      </dgm:t>
    </dgm:pt>
    <dgm:pt modelId="{5F257ABE-9596-4436-AF2E-48F4F2E3E19D}" type="parTrans" cxnId="{BCCE1F1E-F0F6-41F3-B423-5B644E2BB380}">
      <dgm:prSet/>
      <dgm:spPr/>
      <dgm:t>
        <a:bodyPr/>
        <a:lstStyle/>
        <a:p>
          <a:endParaRPr lang="en-GB"/>
        </a:p>
      </dgm:t>
    </dgm:pt>
    <dgm:pt modelId="{A96D8EC9-590A-4090-9F03-80DE09847129}" type="sibTrans" cxnId="{BCCE1F1E-F0F6-41F3-B423-5B644E2BB380}">
      <dgm:prSet/>
      <dgm:spPr/>
      <dgm:t>
        <a:bodyPr/>
        <a:lstStyle/>
        <a:p>
          <a:endParaRPr lang="en-GB"/>
        </a:p>
      </dgm:t>
    </dgm:pt>
    <dgm:pt modelId="{7D779872-3DC5-4783-9447-B1402B5B7FDC}">
      <dgm:prSet phldrT="[Text]"/>
      <dgm:spPr/>
      <dgm:t>
        <a:bodyPr/>
        <a:lstStyle/>
        <a:p>
          <a:pPr>
            <a:buFont typeface="Arial" panose="020B0604020202020204" pitchFamily="34" charset="0"/>
            <a:buChar char="•"/>
          </a:pPr>
          <a:r>
            <a:rPr lang="sv-SE" dirty="0"/>
            <a:t>Persontrafik och resande tåg</a:t>
          </a:r>
          <a:endParaRPr lang="en-GB" dirty="0"/>
        </a:p>
      </dgm:t>
    </dgm:pt>
    <dgm:pt modelId="{4448FB03-7E86-41AC-938C-EED9DC219683}" type="parTrans" cxnId="{7868F1B9-62F4-4349-8CD2-D3721C3F0600}">
      <dgm:prSet/>
      <dgm:spPr/>
      <dgm:t>
        <a:bodyPr/>
        <a:lstStyle/>
        <a:p>
          <a:endParaRPr lang="en-GB"/>
        </a:p>
      </dgm:t>
    </dgm:pt>
    <dgm:pt modelId="{0C16A3C4-0837-4101-94D2-F5C4CFFB1CF2}" type="sibTrans" cxnId="{7868F1B9-62F4-4349-8CD2-D3721C3F0600}">
      <dgm:prSet/>
      <dgm:spPr/>
      <dgm:t>
        <a:bodyPr/>
        <a:lstStyle/>
        <a:p>
          <a:endParaRPr lang="en-GB"/>
        </a:p>
      </dgm:t>
    </dgm:pt>
    <dgm:pt modelId="{90175962-6FB6-4131-8DA3-DC1900F764D6}">
      <dgm:prSet/>
      <dgm:spPr/>
      <dgm:t>
        <a:bodyPr/>
        <a:lstStyle/>
        <a:p>
          <a:r>
            <a:rPr lang="sv-SE" dirty="0"/>
            <a:t>Godstrafik och godsvolym tåg</a:t>
          </a:r>
        </a:p>
      </dgm:t>
    </dgm:pt>
    <dgm:pt modelId="{7E0D112E-36CA-41F0-8BAD-33A72E6C5906}" type="parTrans" cxnId="{1CA76C98-67BE-4474-BB38-3820D402AC81}">
      <dgm:prSet/>
      <dgm:spPr/>
      <dgm:t>
        <a:bodyPr/>
        <a:lstStyle/>
        <a:p>
          <a:endParaRPr lang="en-GB"/>
        </a:p>
      </dgm:t>
    </dgm:pt>
    <dgm:pt modelId="{16A510C7-0978-4D21-A783-32A423258BA3}" type="sibTrans" cxnId="{1CA76C98-67BE-4474-BB38-3820D402AC81}">
      <dgm:prSet/>
      <dgm:spPr/>
      <dgm:t>
        <a:bodyPr/>
        <a:lstStyle/>
        <a:p>
          <a:endParaRPr lang="en-GB"/>
        </a:p>
      </dgm:t>
    </dgm:pt>
    <dgm:pt modelId="{BB34BB55-B24D-41CA-9E65-081444328DB3}">
      <dgm:prSet/>
      <dgm:spPr/>
      <dgm:t>
        <a:bodyPr/>
        <a:lstStyle/>
        <a:p>
          <a:r>
            <a:rPr lang="sv-SE" dirty="0"/>
            <a:t>Överflyttning resenärer</a:t>
          </a:r>
        </a:p>
      </dgm:t>
    </dgm:pt>
    <dgm:pt modelId="{12EB2C92-13A4-4AD8-B7AD-3B5B36137C67}" type="parTrans" cxnId="{1121CC99-FB27-4A2D-967F-C337E792438D}">
      <dgm:prSet/>
      <dgm:spPr/>
      <dgm:t>
        <a:bodyPr/>
        <a:lstStyle/>
        <a:p>
          <a:endParaRPr lang="en-GB"/>
        </a:p>
      </dgm:t>
    </dgm:pt>
    <dgm:pt modelId="{62846554-7EC7-4185-99D2-6A13A9F468E6}" type="sibTrans" cxnId="{1121CC99-FB27-4A2D-967F-C337E792438D}">
      <dgm:prSet/>
      <dgm:spPr/>
      <dgm:t>
        <a:bodyPr/>
        <a:lstStyle/>
        <a:p>
          <a:endParaRPr lang="en-GB"/>
        </a:p>
      </dgm:t>
    </dgm:pt>
    <dgm:pt modelId="{E369BD09-119E-4BBB-B60D-C4C470337B8E}">
      <dgm:prSet/>
      <dgm:spPr/>
      <dgm:t>
        <a:bodyPr/>
        <a:lstStyle/>
        <a:p>
          <a:r>
            <a:rPr lang="sv-SE"/>
            <a:t>Överflyttning </a:t>
          </a:r>
          <a:r>
            <a:rPr lang="sv-SE" dirty="0"/>
            <a:t>gods</a:t>
          </a:r>
        </a:p>
      </dgm:t>
    </dgm:pt>
    <dgm:pt modelId="{A37AFE65-01A8-4DC1-AB87-FA3BC83798C4}" type="parTrans" cxnId="{B4B2794C-335F-4D08-85DF-6F4F9289A9DB}">
      <dgm:prSet/>
      <dgm:spPr/>
      <dgm:t>
        <a:bodyPr/>
        <a:lstStyle/>
        <a:p>
          <a:endParaRPr lang="en-GB"/>
        </a:p>
      </dgm:t>
    </dgm:pt>
    <dgm:pt modelId="{B919C8DE-7238-42D7-90F2-BC17E67EE627}" type="sibTrans" cxnId="{B4B2794C-335F-4D08-85DF-6F4F9289A9DB}">
      <dgm:prSet/>
      <dgm:spPr/>
      <dgm:t>
        <a:bodyPr/>
        <a:lstStyle/>
        <a:p>
          <a:endParaRPr lang="en-GB"/>
        </a:p>
      </dgm:t>
    </dgm:pt>
    <dgm:pt modelId="{863A56F3-54B4-42E0-849C-EEA6E62D8627}">
      <dgm:prSet phldrT="[Text]"/>
      <dgm:spPr/>
      <dgm:t>
        <a:bodyPr/>
        <a:lstStyle/>
        <a:p>
          <a:pPr>
            <a:buFont typeface="Arial" panose="020B0604020202020204" pitchFamily="34" charset="0"/>
            <a:buChar char="•"/>
          </a:pPr>
          <a:r>
            <a:rPr lang="sv-SE" dirty="0"/>
            <a:t>Persontrafik och resande tåg</a:t>
          </a:r>
          <a:endParaRPr lang="en-GB" dirty="0"/>
        </a:p>
      </dgm:t>
    </dgm:pt>
    <dgm:pt modelId="{C14DDC9A-24D7-4341-9EA8-B396E7409D30}" type="parTrans" cxnId="{682BBE7E-52D9-4891-AA46-81535CDCB077}">
      <dgm:prSet/>
      <dgm:spPr/>
      <dgm:t>
        <a:bodyPr/>
        <a:lstStyle/>
        <a:p>
          <a:endParaRPr lang="en-GB"/>
        </a:p>
      </dgm:t>
    </dgm:pt>
    <dgm:pt modelId="{567E41F8-039F-45FF-8AFE-CAC9B51FF3EF}" type="sibTrans" cxnId="{682BBE7E-52D9-4891-AA46-81535CDCB077}">
      <dgm:prSet/>
      <dgm:spPr/>
      <dgm:t>
        <a:bodyPr/>
        <a:lstStyle/>
        <a:p>
          <a:endParaRPr lang="en-GB"/>
        </a:p>
      </dgm:t>
    </dgm:pt>
    <dgm:pt modelId="{D329C7C1-C02A-417D-9BA2-6948EC67B8DD}">
      <dgm:prSet/>
      <dgm:spPr/>
      <dgm:t>
        <a:bodyPr/>
        <a:lstStyle/>
        <a:p>
          <a:r>
            <a:rPr lang="sv-SE"/>
            <a:t>Godstrafik och godsvolym tåg</a:t>
          </a:r>
          <a:endParaRPr lang="sv-SE" dirty="0"/>
        </a:p>
      </dgm:t>
    </dgm:pt>
    <dgm:pt modelId="{35352BBD-6861-4C96-910E-52762AF49162}" type="parTrans" cxnId="{6AF2F82E-17FE-41A4-9CB6-E45423457FD9}">
      <dgm:prSet/>
      <dgm:spPr/>
      <dgm:t>
        <a:bodyPr/>
        <a:lstStyle/>
        <a:p>
          <a:endParaRPr lang="en-GB"/>
        </a:p>
      </dgm:t>
    </dgm:pt>
    <dgm:pt modelId="{464EF6C1-E16C-4120-A866-E6A86A5A8C56}" type="sibTrans" cxnId="{6AF2F82E-17FE-41A4-9CB6-E45423457FD9}">
      <dgm:prSet/>
      <dgm:spPr/>
      <dgm:t>
        <a:bodyPr/>
        <a:lstStyle/>
        <a:p>
          <a:endParaRPr lang="en-GB"/>
        </a:p>
      </dgm:t>
    </dgm:pt>
    <dgm:pt modelId="{F65E795A-3C42-4B86-8896-407CCBADD05A}">
      <dgm:prSet/>
      <dgm:spPr/>
      <dgm:t>
        <a:bodyPr/>
        <a:lstStyle/>
        <a:p>
          <a:r>
            <a:rPr lang="sv-SE"/>
            <a:t>Överflyttning resenärer Överflyttning gods</a:t>
          </a:r>
          <a:endParaRPr lang="sv-SE" dirty="0"/>
        </a:p>
      </dgm:t>
    </dgm:pt>
    <dgm:pt modelId="{1C7D2278-8551-45AC-94AA-FE227898FBAE}" type="parTrans" cxnId="{B48B09A2-C85E-4C07-A421-E201EF295310}">
      <dgm:prSet/>
      <dgm:spPr/>
      <dgm:t>
        <a:bodyPr/>
        <a:lstStyle/>
        <a:p>
          <a:endParaRPr lang="en-GB"/>
        </a:p>
      </dgm:t>
    </dgm:pt>
    <dgm:pt modelId="{A94D5224-D899-45BD-9801-1D717A9F9586}" type="sibTrans" cxnId="{B48B09A2-C85E-4C07-A421-E201EF295310}">
      <dgm:prSet/>
      <dgm:spPr/>
      <dgm:t>
        <a:bodyPr/>
        <a:lstStyle/>
        <a:p>
          <a:endParaRPr lang="en-GB"/>
        </a:p>
      </dgm:t>
    </dgm:pt>
    <dgm:pt modelId="{1594EB47-588F-4281-964F-65CE90A9767E}">
      <dgm:prSet/>
      <dgm:spPr/>
      <dgm:t>
        <a:bodyPr/>
        <a:lstStyle/>
        <a:p>
          <a:r>
            <a:rPr lang="sv-SE" dirty="0"/>
            <a:t>Trafikutveckling</a:t>
          </a:r>
        </a:p>
      </dgm:t>
    </dgm:pt>
    <dgm:pt modelId="{74A126B0-D419-4D41-82E9-C01BDA864ADC}" type="parTrans" cxnId="{A4D4DF27-F353-45C6-B2B3-9A3B9AE2DEA3}">
      <dgm:prSet/>
      <dgm:spPr/>
      <dgm:t>
        <a:bodyPr/>
        <a:lstStyle/>
        <a:p>
          <a:endParaRPr lang="en-GB"/>
        </a:p>
      </dgm:t>
    </dgm:pt>
    <dgm:pt modelId="{DB65B9EF-E423-4BF5-8AF0-5D7DAF12944D}" type="sibTrans" cxnId="{A4D4DF27-F353-45C6-B2B3-9A3B9AE2DEA3}">
      <dgm:prSet/>
      <dgm:spPr/>
      <dgm:t>
        <a:bodyPr/>
        <a:lstStyle/>
        <a:p>
          <a:endParaRPr lang="en-GB"/>
        </a:p>
      </dgm:t>
    </dgm:pt>
    <dgm:pt modelId="{7D3FAD9D-7D96-4735-90CF-5760BFAB7C29}">
      <dgm:prSet/>
      <dgm:spPr/>
      <dgm:t>
        <a:bodyPr/>
        <a:lstStyle/>
        <a:p>
          <a:r>
            <a:rPr lang="sv-SE"/>
            <a:t>Kalkylränta</a:t>
          </a:r>
          <a:endParaRPr lang="sv-SE" dirty="0"/>
        </a:p>
      </dgm:t>
    </dgm:pt>
    <dgm:pt modelId="{0194CD95-B64C-43CA-9C7A-F28B6E5BD887}" type="parTrans" cxnId="{C412ED06-E3E8-4012-AC9D-C34A47CC36B4}">
      <dgm:prSet/>
      <dgm:spPr/>
      <dgm:t>
        <a:bodyPr/>
        <a:lstStyle/>
        <a:p>
          <a:endParaRPr lang="en-GB"/>
        </a:p>
      </dgm:t>
    </dgm:pt>
    <dgm:pt modelId="{278A727D-2591-43CC-944A-2A741A89F0CD}" type="sibTrans" cxnId="{C412ED06-E3E8-4012-AC9D-C34A47CC36B4}">
      <dgm:prSet/>
      <dgm:spPr/>
      <dgm:t>
        <a:bodyPr/>
        <a:lstStyle/>
        <a:p>
          <a:endParaRPr lang="en-GB"/>
        </a:p>
      </dgm:t>
    </dgm:pt>
    <dgm:pt modelId="{1BDB12D6-D08D-4204-B44C-4ADC6DDB40B2}">
      <dgm:prSet/>
      <dgm:spPr/>
      <dgm:t>
        <a:bodyPr/>
        <a:lstStyle/>
        <a:p>
          <a:r>
            <a:rPr lang="sv-SE"/>
            <a:t>Värderingsförändring</a:t>
          </a:r>
          <a:endParaRPr lang="sv-SE" dirty="0"/>
        </a:p>
      </dgm:t>
    </dgm:pt>
    <dgm:pt modelId="{CAED5B0A-E9B1-4975-9FF3-88A66A2CA402}" type="parTrans" cxnId="{1EAA7C3F-FB4C-4633-8E58-935929245A75}">
      <dgm:prSet/>
      <dgm:spPr/>
      <dgm:t>
        <a:bodyPr/>
        <a:lstStyle/>
        <a:p>
          <a:endParaRPr lang="en-GB"/>
        </a:p>
      </dgm:t>
    </dgm:pt>
    <dgm:pt modelId="{EBE092DC-D230-4734-BBAB-B18B14109DD9}" type="sibTrans" cxnId="{1EAA7C3F-FB4C-4633-8E58-935929245A75}">
      <dgm:prSet/>
      <dgm:spPr/>
      <dgm:t>
        <a:bodyPr/>
        <a:lstStyle/>
        <a:p>
          <a:endParaRPr lang="en-GB"/>
        </a:p>
      </dgm:t>
    </dgm:pt>
    <dgm:pt modelId="{2475A018-9E26-41A4-AFFC-91CC2B8EA207}">
      <dgm:prSet/>
      <dgm:spPr/>
      <dgm:t>
        <a:bodyPr/>
        <a:lstStyle/>
        <a:p>
          <a:r>
            <a:rPr lang="sv-SE"/>
            <a:t>Teknisk utveckling</a:t>
          </a:r>
          <a:endParaRPr lang="sv-SE" dirty="0"/>
        </a:p>
      </dgm:t>
    </dgm:pt>
    <dgm:pt modelId="{3C29FBF6-CE7E-4BA8-BF8E-144B9E3660CB}" type="parTrans" cxnId="{19B45CAF-DD4F-4410-910B-9EF6BB4C03AE}">
      <dgm:prSet/>
      <dgm:spPr/>
      <dgm:t>
        <a:bodyPr/>
        <a:lstStyle/>
        <a:p>
          <a:endParaRPr lang="en-GB"/>
        </a:p>
      </dgm:t>
    </dgm:pt>
    <dgm:pt modelId="{68EB9CAE-A379-4B57-9357-4ECCE55887AF}" type="sibTrans" cxnId="{19B45CAF-DD4F-4410-910B-9EF6BB4C03AE}">
      <dgm:prSet/>
      <dgm:spPr/>
      <dgm:t>
        <a:bodyPr/>
        <a:lstStyle/>
        <a:p>
          <a:endParaRPr lang="en-GB"/>
        </a:p>
      </dgm:t>
    </dgm:pt>
    <dgm:pt modelId="{05609F5D-4624-4406-B90E-4E10FE6F25E8}">
      <dgm:prSet/>
      <dgm:spPr/>
      <dgm:t>
        <a:bodyPr/>
        <a:lstStyle/>
        <a:p>
          <a:r>
            <a:rPr lang="sv-SE"/>
            <a:t>Kalkylperiod</a:t>
          </a:r>
          <a:endParaRPr lang="sv-SE" dirty="0"/>
        </a:p>
      </dgm:t>
    </dgm:pt>
    <dgm:pt modelId="{563A945A-7A1B-489F-BD6B-319B9D7319B7}" type="parTrans" cxnId="{A7E15EEB-712F-4DD4-8D96-7A9C8912D651}">
      <dgm:prSet/>
      <dgm:spPr/>
      <dgm:t>
        <a:bodyPr/>
        <a:lstStyle/>
        <a:p>
          <a:endParaRPr lang="en-GB"/>
        </a:p>
      </dgm:t>
    </dgm:pt>
    <dgm:pt modelId="{924923E2-F1D3-4E4A-A4B3-0AB089A672A7}" type="sibTrans" cxnId="{A7E15EEB-712F-4DD4-8D96-7A9C8912D651}">
      <dgm:prSet/>
      <dgm:spPr/>
      <dgm:t>
        <a:bodyPr/>
        <a:lstStyle/>
        <a:p>
          <a:endParaRPr lang="en-GB"/>
        </a:p>
      </dgm:t>
    </dgm:pt>
    <dgm:pt modelId="{42EE1E4B-0344-4EA7-8053-9707AD4AC071}">
      <dgm:prSet/>
      <dgm:spPr/>
      <dgm:t>
        <a:bodyPr/>
        <a:lstStyle/>
        <a:p>
          <a:r>
            <a:rPr lang="sv-SE"/>
            <a:t>Byggtid</a:t>
          </a:r>
          <a:endParaRPr lang="en-GB"/>
        </a:p>
      </dgm:t>
    </dgm:pt>
    <dgm:pt modelId="{C707521D-2B5E-40FC-AED4-0A82E3865868}" type="parTrans" cxnId="{B3252955-C843-4AB3-9468-2DA1E3D2E442}">
      <dgm:prSet/>
      <dgm:spPr/>
      <dgm:t>
        <a:bodyPr/>
        <a:lstStyle/>
        <a:p>
          <a:endParaRPr lang="en-GB"/>
        </a:p>
      </dgm:t>
    </dgm:pt>
    <dgm:pt modelId="{D38B94B3-3C35-4191-A7EF-2554E710C8D7}" type="sibTrans" cxnId="{B3252955-C843-4AB3-9468-2DA1E3D2E442}">
      <dgm:prSet/>
      <dgm:spPr/>
      <dgm:t>
        <a:bodyPr/>
        <a:lstStyle/>
        <a:p>
          <a:endParaRPr lang="en-GB"/>
        </a:p>
      </dgm:t>
    </dgm:pt>
    <dgm:pt modelId="{C8A5741D-9773-4B12-9807-844434C6AD33}" type="pres">
      <dgm:prSet presAssocID="{1AEEE4C2-6FB1-4EC6-9CEB-FE74EA4754ED}" presName="Name0" presStyleCnt="0">
        <dgm:presLayoutVars>
          <dgm:dir/>
          <dgm:animLvl val="lvl"/>
          <dgm:resizeHandles val="exact"/>
        </dgm:presLayoutVars>
      </dgm:prSet>
      <dgm:spPr/>
    </dgm:pt>
    <dgm:pt modelId="{341E6D91-48A6-491A-8774-EFAD0738F778}" type="pres">
      <dgm:prSet presAssocID="{04576566-AEF4-4B91-AFA0-2459A17EF24F}" presName="composite" presStyleCnt="0"/>
      <dgm:spPr/>
    </dgm:pt>
    <dgm:pt modelId="{C806B510-E24F-4AC2-8D88-7AD35E7077C4}" type="pres">
      <dgm:prSet presAssocID="{04576566-AEF4-4B91-AFA0-2459A17EF24F}" presName="parTx" presStyleLbl="alignNode1" presStyleIdx="0" presStyleCnt="5">
        <dgm:presLayoutVars>
          <dgm:chMax val="0"/>
          <dgm:chPref val="0"/>
          <dgm:bulletEnabled val="1"/>
        </dgm:presLayoutVars>
      </dgm:prSet>
      <dgm:spPr/>
    </dgm:pt>
    <dgm:pt modelId="{D64F882B-A302-4390-BF8C-F65FABAC7AC5}" type="pres">
      <dgm:prSet presAssocID="{04576566-AEF4-4B91-AFA0-2459A17EF24F}" presName="desTx" presStyleLbl="alignAccFollowNode1" presStyleIdx="0" presStyleCnt="5">
        <dgm:presLayoutVars>
          <dgm:bulletEnabled val="1"/>
        </dgm:presLayoutVars>
      </dgm:prSet>
      <dgm:spPr/>
    </dgm:pt>
    <dgm:pt modelId="{C02EC957-0156-4195-9157-7448F2DDFADA}" type="pres">
      <dgm:prSet presAssocID="{E3E2B235-0730-4E1F-AA45-03D2B6D1D6F7}" presName="space" presStyleCnt="0"/>
      <dgm:spPr/>
    </dgm:pt>
    <dgm:pt modelId="{F8466258-652B-419E-B557-FF00E23B1FE2}" type="pres">
      <dgm:prSet presAssocID="{0911AEE8-A527-4987-A146-15D6F33287A1}" presName="composite" presStyleCnt="0"/>
      <dgm:spPr/>
    </dgm:pt>
    <dgm:pt modelId="{1B4E5702-AF0B-4DE5-9E35-834848992B11}" type="pres">
      <dgm:prSet presAssocID="{0911AEE8-A527-4987-A146-15D6F33287A1}" presName="parTx" presStyleLbl="alignNode1" presStyleIdx="1" presStyleCnt="5">
        <dgm:presLayoutVars>
          <dgm:chMax val="0"/>
          <dgm:chPref val="0"/>
          <dgm:bulletEnabled val="1"/>
        </dgm:presLayoutVars>
      </dgm:prSet>
      <dgm:spPr/>
    </dgm:pt>
    <dgm:pt modelId="{16F6467C-A338-4671-B49B-C716B662C2A5}" type="pres">
      <dgm:prSet presAssocID="{0911AEE8-A527-4987-A146-15D6F33287A1}" presName="desTx" presStyleLbl="alignAccFollowNode1" presStyleIdx="1" presStyleCnt="5">
        <dgm:presLayoutVars>
          <dgm:bulletEnabled val="1"/>
        </dgm:presLayoutVars>
      </dgm:prSet>
      <dgm:spPr/>
    </dgm:pt>
    <dgm:pt modelId="{3E7886C9-1987-4D0D-97F9-D887F3D7FD3A}" type="pres">
      <dgm:prSet presAssocID="{4329BDF1-F4E9-4150-A068-E7B8BE4D4D7B}" presName="space" presStyleCnt="0"/>
      <dgm:spPr/>
    </dgm:pt>
    <dgm:pt modelId="{AFF0F627-775F-4D37-9796-02850E7E75CE}" type="pres">
      <dgm:prSet presAssocID="{058196D0-2907-492A-8CB6-39D22F951250}" presName="composite" presStyleCnt="0"/>
      <dgm:spPr/>
    </dgm:pt>
    <dgm:pt modelId="{AE10E6EA-CD8E-404A-8CE0-6B2ABF27B037}" type="pres">
      <dgm:prSet presAssocID="{058196D0-2907-492A-8CB6-39D22F951250}" presName="parTx" presStyleLbl="alignNode1" presStyleIdx="2" presStyleCnt="5">
        <dgm:presLayoutVars>
          <dgm:chMax val="0"/>
          <dgm:chPref val="0"/>
          <dgm:bulletEnabled val="1"/>
        </dgm:presLayoutVars>
      </dgm:prSet>
      <dgm:spPr/>
    </dgm:pt>
    <dgm:pt modelId="{7A847FA8-EE61-4F4F-BB59-83A20DADAA91}" type="pres">
      <dgm:prSet presAssocID="{058196D0-2907-492A-8CB6-39D22F951250}" presName="desTx" presStyleLbl="alignAccFollowNode1" presStyleIdx="2" presStyleCnt="5">
        <dgm:presLayoutVars>
          <dgm:bulletEnabled val="1"/>
        </dgm:presLayoutVars>
      </dgm:prSet>
      <dgm:spPr/>
    </dgm:pt>
    <dgm:pt modelId="{6A9CFFEF-09E3-4E7E-B50F-8DC68918F254}" type="pres">
      <dgm:prSet presAssocID="{73CF43B2-066C-44CC-B90D-53EB63091B04}" presName="space" presStyleCnt="0"/>
      <dgm:spPr/>
    </dgm:pt>
    <dgm:pt modelId="{21399655-B6E8-4560-8761-ADE466D20D54}" type="pres">
      <dgm:prSet presAssocID="{6FA3FE23-3CB8-4AFB-BF6E-36FB3FD66DF2}" presName="composite" presStyleCnt="0"/>
      <dgm:spPr/>
    </dgm:pt>
    <dgm:pt modelId="{7F5D1244-E3B6-441D-B62F-9F6FBFE30E60}" type="pres">
      <dgm:prSet presAssocID="{6FA3FE23-3CB8-4AFB-BF6E-36FB3FD66DF2}" presName="parTx" presStyleLbl="alignNode1" presStyleIdx="3" presStyleCnt="5">
        <dgm:presLayoutVars>
          <dgm:chMax val="0"/>
          <dgm:chPref val="0"/>
          <dgm:bulletEnabled val="1"/>
        </dgm:presLayoutVars>
      </dgm:prSet>
      <dgm:spPr/>
    </dgm:pt>
    <dgm:pt modelId="{57297939-30B2-4E19-ABF9-D9A2A9B9301F}" type="pres">
      <dgm:prSet presAssocID="{6FA3FE23-3CB8-4AFB-BF6E-36FB3FD66DF2}" presName="desTx" presStyleLbl="alignAccFollowNode1" presStyleIdx="3" presStyleCnt="5">
        <dgm:presLayoutVars>
          <dgm:bulletEnabled val="1"/>
        </dgm:presLayoutVars>
      </dgm:prSet>
      <dgm:spPr/>
    </dgm:pt>
    <dgm:pt modelId="{7944F42C-3F4E-4C64-9AC8-B6A0703AC1B3}" type="pres">
      <dgm:prSet presAssocID="{3DDE1D6B-DB97-4DCA-95F9-4D08E149A375}" presName="space" presStyleCnt="0"/>
      <dgm:spPr/>
    </dgm:pt>
    <dgm:pt modelId="{256A9308-0FC2-4A3F-B5FE-DB3111C89801}" type="pres">
      <dgm:prSet presAssocID="{C71546AB-AD03-4321-B3B4-CECA5186748C}" presName="composite" presStyleCnt="0"/>
      <dgm:spPr/>
    </dgm:pt>
    <dgm:pt modelId="{CE2B2FF1-11B9-41B4-BAD5-AA2FE5F512FC}" type="pres">
      <dgm:prSet presAssocID="{C71546AB-AD03-4321-B3B4-CECA5186748C}" presName="parTx" presStyleLbl="alignNode1" presStyleIdx="4" presStyleCnt="5">
        <dgm:presLayoutVars>
          <dgm:chMax val="0"/>
          <dgm:chPref val="0"/>
          <dgm:bulletEnabled val="1"/>
        </dgm:presLayoutVars>
      </dgm:prSet>
      <dgm:spPr/>
    </dgm:pt>
    <dgm:pt modelId="{A5FFF4E2-8DD0-4EA7-B85A-E7B96A00991B}" type="pres">
      <dgm:prSet presAssocID="{C71546AB-AD03-4321-B3B4-CECA5186748C}" presName="desTx" presStyleLbl="alignAccFollowNode1" presStyleIdx="4" presStyleCnt="5">
        <dgm:presLayoutVars>
          <dgm:bulletEnabled val="1"/>
        </dgm:presLayoutVars>
      </dgm:prSet>
      <dgm:spPr/>
    </dgm:pt>
  </dgm:ptLst>
  <dgm:cxnLst>
    <dgm:cxn modelId="{C412ED06-E3E8-4012-AC9D-C34A47CC36B4}" srcId="{82F56D85-431F-4212-86D1-5F6FB53B62A5}" destId="{7D3FAD9D-7D96-4735-90CF-5760BFAB7C29}" srcOrd="1" destOrd="0" parTransId="{0194CD95-B64C-43CA-9C7A-F28B6E5BD887}" sibTransId="{278A727D-2591-43CC-944A-2A741A89F0CD}"/>
    <dgm:cxn modelId="{EC0BD90A-32E6-4C93-9F4A-C07BA295BC74}" type="presOf" srcId="{E369BD09-119E-4BBB-B60D-C4C470337B8E}" destId="{7A847FA8-EE61-4F4F-BB59-83A20DADAA91}" srcOrd="0" destOrd="3" presId="urn:microsoft.com/office/officeart/2005/8/layout/hList1"/>
    <dgm:cxn modelId="{9D075611-9A39-4857-BB2F-C0693CB57AFF}" srcId="{C71546AB-AD03-4321-B3B4-CECA5186748C}" destId="{82F56D85-431F-4212-86D1-5F6FB53B62A5}" srcOrd="0" destOrd="0" parTransId="{2126E5A7-12C5-49F4-8F60-3FBC4EAC72C9}" sibTransId="{1A1A55C2-6993-415C-8B1F-C57FEDDC748D}"/>
    <dgm:cxn modelId="{BCCE1F1E-F0F6-41F3-B423-5B644E2BB380}" srcId="{0911AEE8-A527-4987-A146-15D6F33287A1}" destId="{9E5A9373-4E25-4E7B-9608-C8F2E4EFB9AA}" srcOrd="2" destOrd="0" parTransId="{5F257ABE-9596-4436-AF2E-48F4F2E3E19D}" sibTransId="{A96D8EC9-590A-4090-9F03-80DE09847129}"/>
    <dgm:cxn modelId="{8CE38521-C11E-4DA6-9718-49DD88D0542E}" type="presOf" srcId="{977333E6-137E-4E60-8425-66D0296ADE35}" destId="{D64F882B-A302-4390-BF8C-F65FABAC7AC5}" srcOrd="0" destOrd="0" presId="urn:microsoft.com/office/officeart/2005/8/layout/hList1"/>
    <dgm:cxn modelId="{93757C26-970D-4AD2-AF64-16F85A3E0384}" type="presOf" srcId="{04576566-AEF4-4B91-AFA0-2459A17EF24F}" destId="{C806B510-E24F-4AC2-8D88-7AD35E7077C4}" srcOrd="0" destOrd="0" presId="urn:microsoft.com/office/officeart/2005/8/layout/hList1"/>
    <dgm:cxn modelId="{A4D4DF27-F353-45C6-B2B3-9A3B9AE2DEA3}" srcId="{82F56D85-431F-4212-86D1-5F6FB53B62A5}" destId="{1594EB47-588F-4281-964F-65CE90A9767E}" srcOrd="0" destOrd="0" parTransId="{74A126B0-D419-4D41-82E9-C01BDA864ADC}" sibTransId="{DB65B9EF-E423-4BF5-8AF0-5D7DAF12944D}"/>
    <dgm:cxn modelId="{6AF2F82E-17FE-41A4-9CB6-E45423457FD9}" srcId="{6FA3FE23-3CB8-4AFB-BF6E-36FB3FD66DF2}" destId="{D329C7C1-C02A-417D-9BA2-6948EC67B8DD}" srcOrd="1" destOrd="0" parTransId="{35352BBD-6861-4C96-910E-52762AF49162}" sibTransId="{464EF6C1-E16C-4120-A866-E6A86A5A8C56}"/>
    <dgm:cxn modelId="{7D6DAD38-8BDD-4397-8192-02916B352CB1}" srcId="{1AEEE4C2-6FB1-4EC6-9CEB-FE74EA4754ED}" destId="{058196D0-2907-492A-8CB6-39D22F951250}" srcOrd="2" destOrd="0" parTransId="{65C7D574-F189-4DC2-BBEC-840F359BC010}" sibTransId="{73CF43B2-066C-44CC-B90D-53EB63091B04}"/>
    <dgm:cxn modelId="{1EAA7C3F-FB4C-4633-8E58-935929245A75}" srcId="{82F56D85-431F-4212-86D1-5F6FB53B62A5}" destId="{1BDB12D6-D08D-4204-B44C-4ADC6DDB40B2}" srcOrd="2" destOrd="0" parTransId="{CAED5B0A-E9B1-4975-9FF3-88A66A2CA402}" sibTransId="{EBE092DC-D230-4734-BBAB-B18B14109DD9}"/>
    <dgm:cxn modelId="{ADBE145F-5430-4180-81C6-7CF838F66E74}" type="presOf" srcId="{BD406C49-806D-450E-B2F8-154293989B73}" destId="{16F6467C-A338-4671-B49B-C716B662C2A5}" srcOrd="0" destOrd="0" presId="urn:microsoft.com/office/officeart/2005/8/layout/hList1"/>
    <dgm:cxn modelId="{3FF06167-BD37-4EB4-88DB-94EBCBAF2F13}" srcId="{1AEEE4C2-6FB1-4EC6-9CEB-FE74EA4754ED}" destId="{0911AEE8-A527-4987-A146-15D6F33287A1}" srcOrd="1" destOrd="0" parTransId="{BD897A8A-B9FE-4A09-8469-2AF6D588ED40}" sibTransId="{4329BDF1-F4E9-4150-A068-E7B8BE4D4D7B}"/>
    <dgm:cxn modelId="{61C0674B-C624-4F18-9F01-FE7ADC91346D}" type="presOf" srcId="{BB34BB55-B24D-41CA-9E65-081444328DB3}" destId="{7A847FA8-EE61-4F4F-BB59-83A20DADAA91}" srcOrd="0" destOrd="2" presId="urn:microsoft.com/office/officeart/2005/8/layout/hList1"/>
    <dgm:cxn modelId="{B4B2794C-335F-4D08-85DF-6F4F9289A9DB}" srcId="{058196D0-2907-492A-8CB6-39D22F951250}" destId="{E369BD09-119E-4BBB-B60D-C4C470337B8E}" srcOrd="3" destOrd="0" parTransId="{A37AFE65-01A8-4DC1-AB87-FA3BC83798C4}" sibTransId="{B919C8DE-7238-42D7-90F2-BC17E67EE627}"/>
    <dgm:cxn modelId="{AA45976E-1620-43B2-A4D6-9FE47FB5E37F}" type="presOf" srcId="{C71546AB-AD03-4321-B3B4-CECA5186748C}" destId="{CE2B2FF1-11B9-41B4-BAD5-AA2FE5F512FC}" srcOrd="0" destOrd="0" presId="urn:microsoft.com/office/officeart/2005/8/layout/hList1"/>
    <dgm:cxn modelId="{80211A6F-1CAC-4059-AF95-FAD7F1EBEB1B}" srcId="{0911AEE8-A527-4987-A146-15D6F33287A1}" destId="{BD406C49-806D-450E-B2F8-154293989B73}" srcOrd="0" destOrd="0" parTransId="{B66237C9-458C-43DB-9F51-48A5F7F80F0A}" sibTransId="{F11DDA40-9A79-4672-AA73-686445E547E6}"/>
    <dgm:cxn modelId="{5D052971-ADDC-4745-B048-376B78CDC483}" type="presOf" srcId="{1AEEE4C2-6FB1-4EC6-9CEB-FE74EA4754ED}" destId="{C8A5741D-9773-4B12-9807-844434C6AD33}" srcOrd="0" destOrd="0" presId="urn:microsoft.com/office/officeart/2005/8/layout/hList1"/>
    <dgm:cxn modelId="{C9285752-048E-4442-8875-D6B2C7DD720B}" srcId="{0911AEE8-A527-4987-A146-15D6F33287A1}" destId="{6368283C-9C9F-4B4C-AC83-A03A79858FAC}" srcOrd="1" destOrd="0" parTransId="{CB3B8491-A14A-4F23-8493-44E0F635E509}" sibTransId="{D79F280C-9B3E-41B5-B4EC-DF89E0F19685}"/>
    <dgm:cxn modelId="{B3252955-C843-4AB3-9468-2DA1E3D2E442}" srcId="{82F56D85-431F-4212-86D1-5F6FB53B62A5}" destId="{42EE1E4B-0344-4EA7-8053-9707AD4AC071}" srcOrd="5" destOrd="0" parTransId="{C707521D-2B5E-40FC-AED4-0A82E3865868}" sibTransId="{D38B94B3-3C35-4191-A7EF-2554E710C8D7}"/>
    <dgm:cxn modelId="{97081C7C-3BAC-40C6-BE8F-6A51C47FCB84}" type="presOf" srcId="{9E5A9373-4E25-4E7B-9608-C8F2E4EFB9AA}" destId="{16F6467C-A338-4671-B49B-C716B662C2A5}" srcOrd="0" destOrd="2" presId="urn:microsoft.com/office/officeart/2005/8/layout/hList1"/>
    <dgm:cxn modelId="{682BBE7E-52D9-4891-AA46-81535CDCB077}" srcId="{6FA3FE23-3CB8-4AFB-BF6E-36FB3FD66DF2}" destId="{863A56F3-54B4-42E0-849C-EEA6E62D8627}" srcOrd="0" destOrd="0" parTransId="{C14DDC9A-24D7-4341-9EA8-B396E7409D30}" sibTransId="{567E41F8-039F-45FF-8AFE-CAC9B51FF3EF}"/>
    <dgm:cxn modelId="{C0F9A181-7492-404F-A0D8-59F85168C581}" type="presOf" srcId="{6FA3FE23-3CB8-4AFB-BF6E-36FB3FD66DF2}" destId="{7F5D1244-E3B6-441D-B62F-9F6FBFE30E60}" srcOrd="0" destOrd="0" presId="urn:microsoft.com/office/officeart/2005/8/layout/hList1"/>
    <dgm:cxn modelId="{9FA6E785-8D9F-4E8F-8303-38E3744FB640}" srcId="{1AEEE4C2-6FB1-4EC6-9CEB-FE74EA4754ED}" destId="{6FA3FE23-3CB8-4AFB-BF6E-36FB3FD66DF2}" srcOrd="3" destOrd="0" parTransId="{4C263FDC-C141-4170-A519-119441FFB727}" sibTransId="{3DDE1D6B-DB97-4DCA-95F9-4D08E149A375}"/>
    <dgm:cxn modelId="{1CEC2994-CD28-4414-A00E-4933332BB487}" type="presOf" srcId="{D329C7C1-C02A-417D-9BA2-6948EC67B8DD}" destId="{57297939-30B2-4E19-ABF9-D9A2A9B9301F}" srcOrd="0" destOrd="1" presId="urn:microsoft.com/office/officeart/2005/8/layout/hList1"/>
    <dgm:cxn modelId="{1CA76C98-67BE-4474-BB38-3820D402AC81}" srcId="{058196D0-2907-492A-8CB6-39D22F951250}" destId="{90175962-6FB6-4131-8DA3-DC1900F764D6}" srcOrd="1" destOrd="0" parTransId="{7E0D112E-36CA-41F0-8BAD-33A72E6C5906}" sibTransId="{16A510C7-0978-4D21-A783-32A423258BA3}"/>
    <dgm:cxn modelId="{1121CC99-FB27-4A2D-967F-C337E792438D}" srcId="{058196D0-2907-492A-8CB6-39D22F951250}" destId="{BB34BB55-B24D-41CA-9E65-081444328DB3}" srcOrd="2" destOrd="0" parTransId="{12EB2C92-13A4-4AD8-B7AD-3B5B36137C67}" sibTransId="{62846554-7EC7-4185-99D2-6A13A9F468E6}"/>
    <dgm:cxn modelId="{BE5770A1-8D4B-4B1E-964E-B4992A18F05F}" type="presOf" srcId="{42EE1E4B-0344-4EA7-8053-9707AD4AC071}" destId="{A5FFF4E2-8DD0-4EA7-B85A-E7B96A00991B}" srcOrd="0" destOrd="6" presId="urn:microsoft.com/office/officeart/2005/8/layout/hList1"/>
    <dgm:cxn modelId="{B48B09A2-C85E-4C07-A421-E201EF295310}" srcId="{6FA3FE23-3CB8-4AFB-BF6E-36FB3FD66DF2}" destId="{F65E795A-3C42-4B86-8896-407CCBADD05A}" srcOrd="2" destOrd="0" parTransId="{1C7D2278-8551-45AC-94AA-FE227898FBAE}" sibTransId="{A94D5224-D899-45BD-9801-1D717A9F9586}"/>
    <dgm:cxn modelId="{19B45CAF-DD4F-4410-910B-9EF6BB4C03AE}" srcId="{82F56D85-431F-4212-86D1-5F6FB53B62A5}" destId="{2475A018-9E26-41A4-AFFC-91CC2B8EA207}" srcOrd="3" destOrd="0" parTransId="{3C29FBF6-CE7E-4BA8-BF8E-144B9E3660CB}" sibTransId="{68EB9CAE-A379-4B57-9357-4ECCE55887AF}"/>
    <dgm:cxn modelId="{E561AEB7-FB3F-4262-878B-832A67253AE3}" type="presOf" srcId="{90175962-6FB6-4131-8DA3-DC1900F764D6}" destId="{7A847FA8-EE61-4F4F-BB59-83A20DADAA91}" srcOrd="0" destOrd="1" presId="urn:microsoft.com/office/officeart/2005/8/layout/hList1"/>
    <dgm:cxn modelId="{1A1E0CB8-98B8-4F93-BE4F-BD613A7178CD}" srcId="{1AEEE4C2-6FB1-4EC6-9CEB-FE74EA4754ED}" destId="{C71546AB-AD03-4321-B3B4-CECA5186748C}" srcOrd="4" destOrd="0" parTransId="{1AA19816-74CA-486F-A27E-5B255EC0908A}" sibTransId="{C4D3F598-B6A6-45A3-A8F3-D26CE35C9EFB}"/>
    <dgm:cxn modelId="{7868F1B9-62F4-4349-8CD2-D3721C3F0600}" srcId="{058196D0-2907-492A-8CB6-39D22F951250}" destId="{7D779872-3DC5-4783-9447-B1402B5B7FDC}" srcOrd="0" destOrd="0" parTransId="{4448FB03-7E86-41AC-938C-EED9DC219683}" sibTransId="{0C16A3C4-0837-4101-94D2-F5C4CFFB1CF2}"/>
    <dgm:cxn modelId="{88957DBE-479C-4AE8-AB4D-B0140731489C}" srcId="{1AEEE4C2-6FB1-4EC6-9CEB-FE74EA4754ED}" destId="{04576566-AEF4-4B91-AFA0-2459A17EF24F}" srcOrd="0" destOrd="0" parTransId="{9A381C95-4270-4D14-BF3C-F96FCF8768BE}" sibTransId="{E3E2B235-0730-4E1F-AA45-03D2B6D1D6F7}"/>
    <dgm:cxn modelId="{32B2DCC2-BCED-42DB-89ED-D4F4442D74A3}" type="presOf" srcId="{1BDB12D6-D08D-4204-B44C-4ADC6DDB40B2}" destId="{A5FFF4E2-8DD0-4EA7-B85A-E7B96A00991B}" srcOrd="0" destOrd="3" presId="urn:microsoft.com/office/officeart/2005/8/layout/hList1"/>
    <dgm:cxn modelId="{9C4093C6-ECFA-4F9F-9174-BC5E9CB3C26F}" type="presOf" srcId="{7D779872-3DC5-4783-9447-B1402B5B7FDC}" destId="{7A847FA8-EE61-4F4F-BB59-83A20DADAA91}" srcOrd="0" destOrd="0" presId="urn:microsoft.com/office/officeart/2005/8/layout/hList1"/>
    <dgm:cxn modelId="{43AE10CD-0D7C-4C46-B085-9E68D9F553D1}" type="presOf" srcId="{6368283C-9C9F-4B4C-AC83-A03A79858FAC}" destId="{16F6467C-A338-4671-B49B-C716B662C2A5}" srcOrd="0" destOrd="1" presId="urn:microsoft.com/office/officeart/2005/8/layout/hList1"/>
    <dgm:cxn modelId="{9C5A57CD-A751-45F2-90AC-73E29720BE15}" type="presOf" srcId="{05609F5D-4624-4406-B90E-4E10FE6F25E8}" destId="{A5FFF4E2-8DD0-4EA7-B85A-E7B96A00991B}" srcOrd="0" destOrd="5" presId="urn:microsoft.com/office/officeart/2005/8/layout/hList1"/>
    <dgm:cxn modelId="{32C767CE-A6F4-4340-A74B-BBF96B15F926}" type="presOf" srcId="{1594EB47-588F-4281-964F-65CE90A9767E}" destId="{A5FFF4E2-8DD0-4EA7-B85A-E7B96A00991B}" srcOrd="0" destOrd="1" presId="urn:microsoft.com/office/officeart/2005/8/layout/hList1"/>
    <dgm:cxn modelId="{3F01C6DA-D8BD-4B50-AD88-476ACB2113EE}" type="presOf" srcId="{0911AEE8-A527-4987-A146-15D6F33287A1}" destId="{1B4E5702-AF0B-4DE5-9E35-834848992B11}" srcOrd="0" destOrd="0" presId="urn:microsoft.com/office/officeart/2005/8/layout/hList1"/>
    <dgm:cxn modelId="{A918B6DF-6570-49DC-8D25-0FEF2AF6E7FF}" type="presOf" srcId="{2475A018-9E26-41A4-AFFC-91CC2B8EA207}" destId="{A5FFF4E2-8DD0-4EA7-B85A-E7B96A00991B}" srcOrd="0" destOrd="4" presId="urn:microsoft.com/office/officeart/2005/8/layout/hList1"/>
    <dgm:cxn modelId="{80A4F9E2-8B37-4E1B-AF10-0D0B1BD0908A}" type="presOf" srcId="{7D3FAD9D-7D96-4735-90CF-5760BFAB7C29}" destId="{A5FFF4E2-8DD0-4EA7-B85A-E7B96A00991B}" srcOrd="0" destOrd="2" presId="urn:microsoft.com/office/officeart/2005/8/layout/hList1"/>
    <dgm:cxn modelId="{29C2C4E5-41EC-4F04-81AF-68DEE28E1CCE}" type="presOf" srcId="{F65E795A-3C42-4B86-8896-407CCBADD05A}" destId="{57297939-30B2-4E19-ABF9-D9A2A9B9301F}" srcOrd="0" destOrd="2" presId="urn:microsoft.com/office/officeart/2005/8/layout/hList1"/>
    <dgm:cxn modelId="{A7E15EEB-712F-4DD4-8D96-7A9C8912D651}" srcId="{82F56D85-431F-4212-86D1-5F6FB53B62A5}" destId="{05609F5D-4624-4406-B90E-4E10FE6F25E8}" srcOrd="4" destOrd="0" parTransId="{563A945A-7A1B-489F-BD6B-319B9D7319B7}" sibTransId="{924923E2-F1D3-4E4A-A4B3-0AB089A672A7}"/>
    <dgm:cxn modelId="{7BB2B2EC-6083-455B-8D1A-5AF2931C95A5}" type="presOf" srcId="{058196D0-2907-492A-8CB6-39D22F951250}" destId="{AE10E6EA-CD8E-404A-8CE0-6B2ABF27B037}" srcOrd="0" destOrd="0" presId="urn:microsoft.com/office/officeart/2005/8/layout/hList1"/>
    <dgm:cxn modelId="{5C7EE0FB-2C4A-4725-A101-CE5E73CB4935}" srcId="{04576566-AEF4-4B91-AFA0-2459A17EF24F}" destId="{977333E6-137E-4E60-8425-66D0296ADE35}" srcOrd="0" destOrd="0" parTransId="{13B1D45C-AB1E-48C1-9468-2C8B0983FE6F}" sibTransId="{644A5FBC-6EFF-4F97-B0BF-BF3DBC7EC60A}"/>
    <dgm:cxn modelId="{E28409FF-86EA-45C8-B61E-7C421D4631A7}" type="presOf" srcId="{863A56F3-54B4-42E0-849C-EEA6E62D8627}" destId="{57297939-30B2-4E19-ABF9-D9A2A9B9301F}" srcOrd="0" destOrd="0" presId="urn:microsoft.com/office/officeart/2005/8/layout/hList1"/>
    <dgm:cxn modelId="{0436C2FF-E61E-4541-A47D-C4723794D279}" type="presOf" srcId="{82F56D85-431F-4212-86D1-5F6FB53B62A5}" destId="{A5FFF4E2-8DD0-4EA7-B85A-E7B96A00991B}" srcOrd="0" destOrd="0" presId="urn:microsoft.com/office/officeart/2005/8/layout/hList1"/>
    <dgm:cxn modelId="{69638495-9BCD-4C3B-9A82-7B74368A6EE1}" type="presParOf" srcId="{C8A5741D-9773-4B12-9807-844434C6AD33}" destId="{341E6D91-48A6-491A-8774-EFAD0738F778}" srcOrd="0" destOrd="0" presId="urn:microsoft.com/office/officeart/2005/8/layout/hList1"/>
    <dgm:cxn modelId="{E4B0F4D6-BA18-435F-A713-23CE2B274B87}" type="presParOf" srcId="{341E6D91-48A6-491A-8774-EFAD0738F778}" destId="{C806B510-E24F-4AC2-8D88-7AD35E7077C4}" srcOrd="0" destOrd="0" presId="urn:microsoft.com/office/officeart/2005/8/layout/hList1"/>
    <dgm:cxn modelId="{B1B2BD26-7324-4DDE-AA29-755BF15CE9AC}" type="presParOf" srcId="{341E6D91-48A6-491A-8774-EFAD0738F778}" destId="{D64F882B-A302-4390-BF8C-F65FABAC7AC5}" srcOrd="1" destOrd="0" presId="urn:microsoft.com/office/officeart/2005/8/layout/hList1"/>
    <dgm:cxn modelId="{A0236CC1-FED6-403A-BC4C-ADA1891F3C3F}" type="presParOf" srcId="{C8A5741D-9773-4B12-9807-844434C6AD33}" destId="{C02EC957-0156-4195-9157-7448F2DDFADA}" srcOrd="1" destOrd="0" presId="urn:microsoft.com/office/officeart/2005/8/layout/hList1"/>
    <dgm:cxn modelId="{437610BA-8DB2-482D-8AFD-D590753A96C9}" type="presParOf" srcId="{C8A5741D-9773-4B12-9807-844434C6AD33}" destId="{F8466258-652B-419E-B557-FF00E23B1FE2}" srcOrd="2" destOrd="0" presId="urn:microsoft.com/office/officeart/2005/8/layout/hList1"/>
    <dgm:cxn modelId="{20EE8713-9AA1-4176-B875-ED6AC8BC0E5C}" type="presParOf" srcId="{F8466258-652B-419E-B557-FF00E23B1FE2}" destId="{1B4E5702-AF0B-4DE5-9E35-834848992B11}" srcOrd="0" destOrd="0" presId="urn:microsoft.com/office/officeart/2005/8/layout/hList1"/>
    <dgm:cxn modelId="{E0704807-811E-4452-BF79-44AF028B27D7}" type="presParOf" srcId="{F8466258-652B-419E-B557-FF00E23B1FE2}" destId="{16F6467C-A338-4671-B49B-C716B662C2A5}" srcOrd="1" destOrd="0" presId="urn:microsoft.com/office/officeart/2005/8/layout/hList1"/>
    <dgm:cxn modelId="{A962F45D-C7FE-495A-A15B-FB807AB01947}" type="presParOf" srcId="{C8A5741D-9773-4B12-9807-844434C6AD33}" destId="{3E7886C9-1987-4D0D-97F9-D887F3D7FD3A}" srcOrd="3" destOrd="0" presId="urn:microsoft.com/office/officeart/2005/8/layout/hList1"/>
    <dgm:cxn modelId="{54110587-DEA4-4327-B9F2-FBFF502DFC19}" type="presParOf" srcId="{C8A5741D-9773-4B12-9807-844434C6AD33}" destId="{AFF0F627-775F-4D37-9796-02850E7E75CE}" srcOrd="4" destOrd="0" presId="urn:microsoft.com/office/officeart/2005/8/layout/hList1"/>
    <dgm:cxn modelId="{FD19017F-36AE-4F35-B44B-4A00D57BF643}" type="presParOf" srcId="{AFF0F627-775F-4D37-9796-02850E7E75CE}" destId="{AE10E6EA-CD8E-404A-8CE0-6B2ABF27B037}" srcOrd="0" destOrd="0" presId="urn:microsoft.com/office/officeart/2005/8/layout/hList1"/>
    <dgm:cxn modelId="{A2400EE9-466C-475D-8DBE-23C5AFE93743}" type="presParOf" srcId="{AFF0F627-775F-4D37-9796-02850E7E75CE}" destId="{7A847FA8-EE61-4F4F-BB59-83A20DADAA91}" srcOrd="1" destOrd="0" presId="urn:microsoft.com/office/officeart/2005/8/layout/hList1"/>
    <dgm:cxn modelId="{21E33547-0668-49FA-813A-EF25719DE10E}" type="presParOf" srcId="{C8A5741D-9773-4B12-9807-844434C6AD33}" destId="{6A9CFFEF-09E3-4E7E-B50F-8DC68918F254}" srcOrd="5" destOrd="0" presId="urn:microsoft.com/office/officeart/2005/8/layout/hList1"/>
    <dgm:cxn modelId="{0C9FCC20-FFC8-4133-893A-EEFFB108EE8A}" type="presParOf" srcId="{C8A5741D-9773-4B12-9807-844434C6AD33}" destId="{21399655-B6E8-4560-8761-ADE466D20D54}" srcOrd="6" destOrd="0" presId="urn:microsoft.com/office/officeart/2005/8/layout/hList1"/>
    <dgm:cxn modelId="{ABBF25F8-8BF7-40F3-8B3F-266292DDA5AA}" type="presParOf" srcId="{21399655-B6E8-4560-8761-ADE466D20D54}" destId="{7F5D1244-E3B6-441D-B62F-9F6FBFE30E60}" srcOrd="0" destOrd="0" presId="urn:microsoft.com/office/officeart/2005/8/layout/hList1"/>
    <dgm:cxn modelId="{E9477275-AFF3-411D-8C3C-26C99964C873}" type="presParOf" srcId="{21399655-B6E8-4560-8761-ADE466D20D54}" destId="{57297939-30B2-4E19-ABF9-D9A2A9B9301F}" srcOrd="1" destOrd="0" presId="urn:microsoft.com/office/officeart/2005/8/layout/hList1"/>
    <dgm:cxn modelId="{60CDEB91-2852-4648-A5C0-785F2076A65F}" type="presParOf" srcId="{C8A5741D-9773-4B12-9807-844434C6AD33}" destId="{7944F42C-3F4E-4C64-9AC8-B6A0703AC1B3}" srcOrd="7" destOrd="0" presId="urn:microsoft.com/office/officeart/2005/8/layout/hList1"/>
    <dgm:cxn modelId="{A25BB9E7-ACEF-4213-9BBA-434F702E2535}" type="presParOf" srcId="{C8A5741D-9773-4B12-9807-844434C6AD33}" destId="{256A9308-0FC2-4A3F-B5FE-DB3111C89801}" srcOrd="8" destOrd="0" presId="urn:microsoft.com/office/officeart/2005/8/layout/hList1"/>
    <dgm:cxn modelId="{24EE7F5D-B2F8-4929-A46F-F2591B61BCE3}" type="presParOf" srcId="{256A9308-0FC2-4A3F-B5FE-DB3111C89801}" destId="{CE2B2FF1-11B9-41B4-BAD5-AA2FE5F512FC}" srcOrd="0" destOrd="0" presId="urn:microsoft.com/office/officeart/2005/8/layout/hList1"/>
    <dgm:cxn modelId="{451CB8E3-1FF2-4A4A-8DAE-D29F31F02A0A}" type="presParOf" srcId="{256A9308-0FC2-4A3F-B5FE-DB3111C89801}" destId="{A5FFF4E2-8DD0-4EA7-B85A-E7B96A0099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F6A3C-6B80-4044-94C2-E05548031B42}" type="doc">
      <dgm:prSet loTypeId="urn:microsoft.com/office/officeart/2008/layout/VerticalCurvedList" loCatId="list" qsTypeId="urn:microsoft.com/office/officeart/2005/8/quickstyle/simple2" qsCatId="simple" csTypeId="urn:microsoft.com/office/officeart/2005/8/colors/accent3_2" csCatId="accent3" phldr="1"/>
      <dgm:spPr/>
      <dgm:t>
        <a:bodyPr/>
        <a:lstStyle/>
        <a:p>
          <a:endParaRPr lang="sv-SE"/>
        </a:p>
      </dgm:t>
    </dgm:pt>
    <dgm:pt modelId="{16586833-1FED-45AD-8A80-5DBE7D7E59DF}">
      <dgm:prSet phldrT="[Text]"/>
      <dgm:spPr/>
      <dgm:t>
        <a:bodyPr/>
        <a:lstStyle/>
        <a:p>
          <a:pPr>
            <a:buFont typeface="+mj-lt"/>
            <a:buAutoNum type="arabicPeriod"/>
          </a:pPr>
          <a:r>
            <a:rPr lang="sv-SE" noProof="0" dirty="0"/>
            <a:t>Tågsammansättning på tågnummernivå</a:t>
          </a:r>
        </a:p>
      </dgm:t>
    </dgm:pt>
    <dgm:pt modelId="{9FD7C6E0-886D-40BE-A1C9-745F98BBF81F}" type="parTrans" cxnId="{1860BA27-9261-4506-B84C-D6AA0F8EA736}">
      <dgm:prSet/>
      <dgm:spPr/>
      <dgm:t>
        <a:bodyPr/>
        <a:lstStyle/>
        <a:p>
          <a:endParaRPr lang="sv-SE"/>
        </a:p>
      </dgm:t>
    </dgm:pt>
    <dgm:pt modelId="{C248CABD-9C7C-489D-901F-E852F4AA94D8}" type="sibTrans" cxnId="{1860BA27-9261-4506-B84C-D6AA0F8EA736}">
      <dgm:prSet/>
      <dgm:spPr/>
      <dgm:t>
        <a:bodyPr/>
        <a:lstStyle/>
        <a:p>
          <a:endParaRPr lang="sv-SE"/>
        </a:p>
      </dgm:t>
    </dgm:pt>
    <dgm:pt modelId="{D50FB6A5-D23C-45CE-8790-EA224D3C650A}">
      <dgm:prSet phldrT="[Text]"/>
      <dgm:spPr/>
      <dgm:t>
        <a:bodyPr/>
        <a:lstStyle/>
        <a:p>
          <a:pPr>
            <a:buFont typeface="+mj-lt"/>
            <a:buAutoNum type="arabicPeriod"/>
          </a:pPr>
          <a:r>
            <a:rPr lang="sv-SE" noProof="0" dirty="0"/>
            <a:t>Antal tåg på tågnummernivå</a:t>
          </a:r>
        </a:p>
      </dgm:t>
    </dgm:pt>
    <dgm:pt modelId="{800F669D-6F75-40A8-848B-3375754B96F3}" type="parTrans" cxnId="{20B6A4FF-D618-4C77-8E82-F9C877ED6CF8}">
      <dgm:prSet/>
      <dgm:spPr/>
      <dgm:t>
        <a:bodyPr/>
        <a:lstStyle/>
        <a:p>
          <a:endParaRPr lang="sv-SE"/>
        </a:p>
      </dgm:t>
    </dgm:pt>
    <dgm:pt modelId="{1E592741-CA08-4A07-9959-4956BDD773EF}" type="sibTrans" cxnId="{20B6A4FF-D618-4C77-8E82-F9C877ED6CF8}">
      <dgm:prSet/>
      <dgm:spPr/>
      <dgm:t>
        <a:bodyPr/>
        <a:lstStyle/>
        <a:p>
          <a:endParaRPr lang="sv-SE"/>
        </a:p>
      </dgm:t>
    </dgm:pt>
    <dgm:pt modelId="{89FD21F3-75BB-4705-A420-EA10F5E55FC3}">
      <dgm:prSet phldrT="[Text]"/>
      <dgm:spPr/>
      <dgm:t>
        <a:bodyPr/>
        <a:lstStyle/>
        <a:p>
          <a:r>
            <a:rPr lang="sv-SE" noProof="0" dirty="0"/>
            <a:t>Förändringar av kapacitetsutnyttjande som medför förändrad tidtabellstid och förseningstid för godståg</a:t>
          </a:r>
        </a:p>
      </dgm:t>
    </dgm:pt>
    <dgm:pt modelId="{7BF5CFF1-67BF-4A69-90F4-841DB0028D13}" type="parTrans" cxnId="{3E743DE5-5FFB-4D74-8BB5-8F1F4E38A37D}">
      <dgm:prSet/>
      <dgm:spPr/>
      <dgm:t>
        <a:bodyPr/>
        <a:lstStyle/>
        <a:p>
          <a:endParaRPr lang="sv-SE"/>
        </a:p>
      </dgm:t>
    </dgm:pt>
    <dgm:pt modelId="{A847C5B5-5995-4DD9-90EE-F26182E7447D}" type="sibTrans" cxnId="{3E743DE5-5FFB-4D74-8BB5-8F1F4E38A37D}">
      <dgm:prSet/>
      <dgm:spPr/>
      <dgm:t>
        <a:bodyPr/>
        <a:lstStyle/>
        <a:p>
          <a:endParaRPr lang="sv-SE"/>
        </a:p>
      </dgm:t>
    </dgm:pt>
    <dgm:pt modelId="{291D86A7-E9C2-405C-B2DE-1DF86DC89C65}">
      <dgm:prSet phldrT="[Text]"/>
      <dgm:spPr/>
      <dgm:t>
        <a:bodyPr/>
        <a:lstStyle/>
        <a:p>
          <a:pPr>
            <a:buFont typeface="+mj-lt"/>
            <a:buAutoNum type="arabicPeriod"/>
          </a:pPr>
          <a:r>
            <a:rPr lang="sv-SE" noProof="0" dirty="0" err="1"/>
            <a:t>Omledning</a:t>
          </a:r>
          <a:r>
            <a:rPr lang="sv-SE" noProof="0" dirty="0"/>
            <a:t> av tåg på tågnummernivå</a:t>
          </a:r>
        </a:p>
      </dgm:t>
    </dgm:pt>
    <dgm:pt modelId="{30DC28EC-94B9-4412-8AE6-EC817B61DDC8}" type="parTrans" cxnId="{CEC1308D-7079-4142-95BE-B5CE607393FB}">
      <dgm:prSet/>
      <dgm:spPr/>
      <dgm:t>
        <a:bodyPr/>
        <a:lstStyle/>
        <a:p>
          <a:endParaRPr lang="sv-SE"/>
        </a:p>
      </dgm:t>
    </dgm:pt>
    <dgm:pt modelId="{52ECFE91-85BF-4E00-BBB2-3FEE257F966C}" type="sibTrans" cxnId="{CEC1308D-7079-4142-95BE-B5CE607393FB}">
      <dgm:prSet/>
      <dgm:spPr/>
      <dgm:t>
        <a:bodyPr/>
        <a:lstStyle/>
        <a:p>
          <a:endParaRPr lang="sv-SE"/>
        </a:p>
      </dgm:t>
    </dgm:pt>
    <dgm:pt modelId="{1AF0B65B-2426-49EC-AB29-AC93679A9D35}">
      <dgm:prSet phldrT="[Text]"/>
      <dgm:spPr/>
      <dgm:t>
        <a:bodyPr/>
        <a:lstStyle/>
        <a:p>
          <a:pPr>
            <a:buFont typeface="+mj-lt"/>
            <a:buAutoNum type="arabicPeriod"/>
          </a:pPr>
          <a:r>
            <a:rPr lang="sv-SE" noProof="0" dirty="0"/>
            <a:t>Övrig tidsåtgång (”extratid”) utöver gångtid och matematiska tidstillägg </a:t>
          </a:r>
        </a:p>
      </dgm:t>
    </dgm:pt>
    <dgm:pt modelId="{E2F44FC3-F4D6-4DB9-9A42-373F556E4FBC}" type="parTrans" cxnId="{82B100B3-DEB2-4954-8A36-41D023BF08CA}">
      <dgm:prSet/>
      <dgm:spPr/>
      <dgm:t>
        <a:bodyPr/>
        <a:lstStyle/>
        <a:p>
          <a:endParaRPr lang="sv-SE"/>
        </a:p>
      </dgm:t>
    </dgm:pt>
    <dgm:pt modelId="{30D01B0E-8F80-4F3A-B203-EDFE05DC0BFC}" type="sibTrans" cxnId="{82B100B3-DEB2-4954-8A36-41D023BF08CA}">
      <dgm:prSet/>
      <dgm:spPr/>
      <dgm:t>
        <a:bodyPr/>
        <a:lstStyle/>
        <a:p>
          <a:endParaRPr lang="sv-SE"/>
        </a:p>
      </dgm:t>
    </dgm:pt>
    <dgm:pt modelId="{C328C673-D328-4478-8E3F-191C0B5B4B82}" type="pres">
      <dgm:prSet presAssocID="{DA5F6A3C-6B80-4044-94C2-E05548031B42}" presName="Name0" presStyleCnt="0">
        <dgm:presLayoutVars>
          <dgm:chMax val="7"/>
          <dgm:chPref val="7"/>
          <dgm:dir/>
        </dgm:presLayoutVars>
      </dgm:prSet>
      <dgm:spPr/>
    </dgm:pt>
    <dgm:pt modelId="{C2B77D54-E843-4471-AFCF-DD9F3BF478B2}" type="pres">
      <dgm:prSet presAssocID="{DA5F6A3C-6B80-4044-94C2-E05548031B42}" presName="Name1" presStyleCnt="0"/>
      <dgm:spPr/>
    </dgm:pt>
    <dgm:pt modelId="{0F7FA100-9DDF-4EAF-8B5C-E88E250270B1}" type="pres">
      <dgm:prSet presAssocID="{DA5F6A3C-6B80-4044-94C2-E05548031B42}" presName="cycle" presStyleCnt="0"/>
      <dgm:spPr/>
    </dgm:pt>
    <dgm:pt modelId="{8AA641DE-6415-4731-B1CA-DF911307A2B6}" type="pres">
      <dgm:prSet presAssocID="{DA5F6A3C-6B80-4044-94C2-E05548031B42}" presName="srcNode" presStyleLbl="node1" presStyleIdx="0" presStyleCnt="5"/>
      <dgm:spPr/>
    </dgm:pt>
    <dgm:pt modelId="{C9BE24F6-D851-48A8-AD33-D07B0B063CC6}" type="pres">
      <dgm:prSet presAssocID="{DA5F6A3C-6B80-4044-94C2-E05548031B42}" presName="conn" presStyleLbl="parChTrans1D2" presStyleIdx="0" presStyleCnt="1"/>
      <dgm:spPr/>
    </dgm:pt>
    <dgm:pt modelId="{6E34A021-30C4-48E9-9A28-33840526916C}" type="pres">
      <dgm:prSet presAssocID="{DA5F6A3C-6B80-4044-94C2-E05548031B42}" presName="extraNode" presStyleLbl="node1" presStyleIdx="0" presStyleCnt="5"/>
      <dgm:spPr/>
    </dgm:pt>
    <dgm:pt modelId="{1D78E912-E80F-472A-B80D-1E54351745C1}" type="pres">
      <dgm:prSet presAssocID="{DA5F6A3C-6B80-4044-94C2-E05548031B42}" presName="dstNode" presStyleLbl="node1" presStyleIdx="0" presStyleCnt="5"/>
      <dgm:spPr/>
    </dgm:pt>
    <dgm:pt modelId="{2CEB14BF-D8C9-4296-8089-221265F13E9E}" type="pres">
      <dgm:prSet presAssocID="{16586833-1FED-45AD-8A80-5DBE7D7E59DF}" presName="text_1" presStyleLbl="node1" presStyleIdx="0" presStyleCnt="5">
        <dgm:presLayoutVars>
          <dgm:bulletEnabled val="1"/>
        </dgm:presLayoutVars>
      </dgm:prSet>
      <dgm:spPr/>
    </dgm:pt>
    <dgm:pt modelId="{B9F0AE32-CE84-4BAD-A1DA-5FA22BF7F101}" type="pres">
      <dgm:prSet presAssocID="{16586833-1FED-45AD-8A80-5DBE7D7E59DF}" presName="accent_1" presStyleCnt="0"/>
      <dgm:spPr/>
    </dgm:pt>
    <dgm:pt modelId="{F37A3FA4-B625-4945-8AEC-73F8356CF181}" type="pres">
      <dgm:prSet presAssocID="{16586833-1FED-45AD-8A80-5DBE7D7E59DF}" presName="accentRepeatNode" presStyleLbl="solidFgAcc1" presStyleIdx="0" presStyleCnt="5"/>
      <dgm:spPr/>
    </dgm:pt>
    <dgm:pt modelId="{CBFC33E4-B41D-4655-A84A-B2D9411418F8}" type="pres">
      <dgm:prSet presAssocID="{D50FB6A5-D23C-45CE-8790-EA224D3C650A}" presName="text_2" presStyleLbl="node1" presStyleIdx="1" presStyleCnt="5">
        <dgm:presLayoutVars>
          <dgm:bulletEnabled val="1"/>
        </dgm:presLayoutVars>
      </dgm:prSet>
      <dgm:spPr/>
    </dgm:pt>
    <dgm:pt modelId="{68DA33BA-2878-4BEA-90A7-696C1073BACD}" type="pres">
      <dgm:prSet presAssocID="{D50FB6A5-D23C-45CE-8790-EA224D3C650A}" presName="accent_2" presStyleCnt="0"/>
      <dgm:spPr/>
    </dgm:pt>
    <dgm:pt modelId="{C8BD8FD4-663F-4289-A739-8DDFE921C5F1}" type="pres">
      <dgm:prSet presAssocID="{D50FB6A5-D23C-45CE-8790-EA224D3C650A}" presName="accentRepeatNode" presStyleLbl="solidFgAcc1" presStyleIdx="1" presStyleCnt="5"/>
      <dgm:spPr/>
    </dgm:pt>
    <dgm:pt modelId="{2025C5AD-B595-4BBE-A4E5-3B2CBF4AD331}" type="pres">
      <dgm:prSet presAssocID="{89FD21F3-75BB-4705-A420-EA10F5E55FC3}" presName="text_3" presStyleLbl="node1" presStyleIdx="2" presStyleCnt="5">
        <dgm:presLayoutVars>
          <dgm:bulletEnabled val="1"/>
        </dgm:presLayoutVars>
      </dgm:prSet>
      <dgm:spPr/>
    </dgm:pt>
    <dgm:pt modelId="{2CBE3A50-2F6D-490F-B029-718B6C004BFE}" type="pres">
      <dgm:prSet presAssocID="{89FD21F3-75BB-4705-A420-EA10F5E55FC3}" presName="accent_3" presStyleCnt="0"/>
      <dgm:spPr/>
    </dgm:pt>
    <dgm:pt modelId="{93E9B9EF-C2B1-4FDF-8BB8-C09EEC8FFCE6}" type="pres">
      <dgm:prSet presAssocID="{89FD21F3-75BB-4705-A420-EA10F5E55FC3}" presName="accentRepeatNode" presStyleLbl="solidFgAcc1" presStyleIdx="2" presStyleCnt="5"/>
      <dgm:spPr/>
    </dgm:pt>
    <dgm:pt modelId="{68A2F850-0676-4E2E-BD7A-FE4BEAF6B6E9}" type="pres">
      <dgm:prSet presAssocID="{1AF0B65B-2426-49EC-AB29-AC93679A9D35}" presName="text_4" presStyleLbl="node1" presStyleIdx="3" presStyleCnt="5">
        <dgm:presLayoutVars>
          <dgm:bulletEnabled val="1"/>
        </dgm:presLayoutVars>
      </dgm:prSet>
      <dgm:spPr/>
    </dgm:pt>
    <dgm:pt modelId="{846F1EA3-EB24-41FC-B9C7-A1CEEEB82FEF}" type="pres">
      <dgm:prSet presAssocID="{1AF0B65B-2426-49EC-AB29-AC93679A9D35}" presName="accent_4" presStyleCnt="0"/>
      <dgm:spPr/>
    </dgm:pt>
    <dgm:pt modelId="{4F818FA9-E043-4785-BD95-21B48EC464CF}" type="pres">
      <dgm:prSet presAssocID="{1AF0B65B-2426-49EC-AB29-AC93679A9D35}" presName="accentRepeatNode" presStyleLbl="solidFgAcc1" presStyleIdx="3" presStyleCnt="5"/>
      <dgm:spPr/>
    </dgm:pt>
    <dgm:pt modelId="{9D24EB4D-99BD-441D-BCCF-FBE602BFDC8C}" type="pres">
      <dgm:prSet presAssocID="{291D86A7-E9C2-405C-B2DE-1DF86DC89C65}" presName="text_5" presStyleLbl="node1" presStyleIdx="4" presStyleCnt="5">
        <dgm:presLayoutVars>
          <dgm:bulletEnabled val="1"/>
        </dgm:presLayoutVars>
      </dgm:prSet>
      <dgm:spPr/>
    </dgm:pt>
    <dgm:pt modelId="{96CDE220-DE9D-483A-9A51-A4BC39A171B9}" type="pres">
      <dgm:prSet presAssocID="{291D86A7-E9C2-405C-B2DE-1DF86DC89C65}" presName="accent_5" presStyleCnt="0"/>
      <dgm:spPr/>
    </dgm:pt>
    <dgm:pt modelId="{D633CBCF-93BC-4D04-8F93-F361102B17D1}" type="pres">
      <dgm:prSet presAssocID="{291D86A7-E9C2-405C-B2DE-1DF86DC89C65}" presName="accentRepeatNode" presStyleLbl="solidFgAcc1" presStyleIdx="4" presStyleCnt="5"/>
      <dgm:spPr/>
    </dgm:pt>
  </dgm:ptLst>
  <dgm:cxnLst>
    <dgm:cxn modelId="{1860BA27-9261-4506-B84C-D6AA0F8EA736}" srcId="{DA5F6A3C-6B80-4044-94C2-E05548031B42}" destId="{16586833-1FED-45AD-8A80-5DBE7D7E59DF}" srcOrd="0" destOrd="0" parTransId="{9FD7C6E0-886D-40BE-A1C9-745F98BBF81F}" sibTransId="{C248CABD-9C7C-489D-901F-E852F4AA94D8}"/>
    <dgm:cxn modelId="{00400974-3380-445A-8433-0CE4BF166C70}" type="presOf" srcId="{16586833-1FED-45AD-8A80-5DBE7D7E59DF}" destId="{2CEB14BF-D8C9-4296-8089-221265F13E9E}" srcOrd="0" destOrd="0" presId="urn:microsoft.com/office/officeart/2008/layout/VerticalCurvedList"/>
    <dgm:cxn modelId="{6FDB8454-7530-4FB7-B6B6-6AD32585679C}" type="presOf" srcId="{C248CABD-9C7C-489D-901F-E852F4AA94D8}" destId="{C9BE24F6-D851-48A8-AD33-D07B0B063CC6}" srcOrd="0" destOrd="0" presId="urn:microsoft.com/office/officeart/2008/layout/VerticalCurvedList"/>
    <dgm:cxn modelId="{C9913B55-D73E-49EE-919D-32B456A9C45A}" type="presOf" srcId="{89FD21F3-75BB-4705-A420-EA10F5E55FC3}" destId="{2025C5AD-B595-4BBE-A4E5-3B2CBF4AD331}" srcOrd="0" destOrd="0" presId="urn:microsoft.com/office/officeart/2008/layout/VerticalCurvedList"/>
    <dgm:cxn modelId="{CEC1308D-7079-4142-95BE-B5CE607393FB}" srcId="{DA5F6A3C-6B80-4044-94C2-E05548031B42}" destId="{291D86A7-E9C2-405C-B2DE-1DF86DC89C65}" srcOrd="4" destOrd="0" parTransId="{30DC28EC-94B9-4412-8AE6-EC817B61DDC8}" sibTransId="{52ECFE91-85BF-4E00-BBB2-3FEE257F966C}"/>
    <dgm:cxn modelId="{7DC4E78D-7A84-4857-A6FD-548FC0736706}" type="presOf" srcId="{DA5F6A3C-6B80-4044-94C2-E05548031B42}" destId="{C328C673-D328-4478-8E3F-191C0B5B4B82}" srcOrd="0" destOrd="0" presId="urn:microsoft.com/office/officeart/2008/layout/VerticalCurvedList"/>
    <dgm:cxn modelId="{EF7062AC-59B0-49EA-91CE-F75A6CA7937F}" type="presOf" srcId="{291D86A7-E9C2-405C-B2DE-1DF86DC89C65}" destId="{9D24EB4D-99BD-441D-BCCF-FBE602BFDC8C}" srcOrd="0" destOrd="0" presId="urn:microsoft.com/office/officeart/2008/layout/VerticalCurvedList"/>
    <dgm:cxn modelId="{82B100B3-DEB2-4954-8A36-41D023BF08CA}" srcId="{DA5F6A3C-6B80-4044-94C2-E05548031B42}" destId="{1AF0B65B-2426-49EC-AB29-AC93679A9D35}" srcOrd="3" destOrd="0" parTransId="{E2F44FC3-F4D6-4DB9-9A42-373F556E4FBC}" sibTransId="{30D01B0E-8F80-4F3A-B203-EDFE05DC0BFC}"/>
    <dgm:cxn modelId="{6D9247E4-99C6-41B3-B3B3-901AB88D2DBA}" type="presOf" srcId="{D50FB6A5-D23C-45CE-8790-EA224D3C650A}" destId="{CBFC33E4-B41D-4655-A84A-B2D9411418F8}" srcOrd="0" destOrd="0" presId="urn:microsoft.com/office/officeart/2008/layout/VerticalCurvedList"/>
    <dgm:cxn modelId="{3E743DE5-5FFB-4D74-8BB5-8F1F4E38A37D}" srcId="{DA5F6A3C-6B80-4044-94C2-E05548031B42}" destId="{89FD21F3-75BB-4705-A420-EA10F5E55FC3}" srcOrd="2" destOrd="0" parTransId="{7BF5CFF1-67BF-4A69-90F4-841DB0028D13}" sibTransId="{A847C5B5-5995-4DD9-90EE-F26182E7447D}"/>
    <dgm:cxn modelId="{8F9AE7FA-F214-4280-858B-CE9A1C5ACCF0}" type="presOf" srcId="{1AF0B65B-2426-49EC-AB29-AC93679A9D35}" destId="{68A2F850-0676-4E2E-BD7A-FE4BEAF6B6E9}" srcOrd="0" destOrd="0" presId="urn:microsoft.com/office/officeart/2008/layout/VerticalCurvedList"/>
    <dgm:cxn modelId="{20B6A4FF-D618-4C77-8E82-F9C877ED6CF8}" srcId="{DA5F6A3C-6B80-4044-94C2-E05548031B42}" destId="{D50FB6A5-D23C-45CE-8790-EA224D3C650A}" srcOrd="1" destOrd="0" parTransId="{800F669D-6F75-40A8-848B-3375754B96F3}" sibTransId="{1E592741-CA08-4A07-9959-4956BDD773EF}"/>
    <dgm:cxn modelId="{59765DFB-2121-4EFB-B8DA-0B796FB8E3EF}" type="presParOf" srcId="{C328C673-D328-4478-8E3F-191C0B5B4B82}" destId="{C2B77D54-E843-4471-AFCF-DD9F3BF478B2}" srcOrd="0" destOrd="0" presId="urn:microsoft.com/office/officeart/2008/layout/VerticalCurvedList"/>
    <dgm:cxn modelId="{449DF01E-AADF-4FB9-B7E7-142A7F20E13D}" type="presParOf" srcId="{C2B77D54-E843-4471-AFCF-DD9F3BF478B2}" destId="{0F7FA100-9DDF-4EAF-8B5C-E88E250270B1}" srcOrd="0" destOrd="0" presId="urn:microsoft.com/office/officeart/2008/layout/VerticalCurvedList"/>
    <dgm:cxn modelId="{8FD97A92-EF6A-41BE-8973-01C310AC5A8F}" type="presParOf" srcId="{0F7FA100-9DDF-4EAF-8B5C-E88E250270B1}" destId="{8AA641DE-6415-4731-B1CA-DF911307A2B6}" srcOrd="0" destOrd="0" presId="urn:microsoft.com/office/officeart/2008/layout/VerticalCurvedList"/>
    <dgm:cxn modelId="{3A860CB0-127C-4F3C-B734-D460870E65BD}" type="presParOf" srcId="{0F7FA100-9DDF-4EAF-8B5C-E88E250270B1}" destId="{C9BE24F6-D851-48A8-AD33-D07B0B063CC6}" srcOrd="1" destOrd="0" presId="urn:microsoft.com/office/officeart/2008/layout/VerticalCurvedList"/>
    <dgm:cxn modelId="{1765D3B2-AF5B-481F-943C-B6810116C638}" type="presParOf" srcId="{0F7FA100-9DDF-4EAF-8B5C-E88E250270B1}" destId="{6E34A021-30C4-48E9-9A28-33840526916C}" srcOrd="2" destOrd="0" presId="urn:microsoft.com/office/officeart/2008/layout/VerticalCurvedList"/>
    <dgm:cxn modelId="{D65CDF45-D506-4653-8102-53E8A003278F}" type="presParOf" srcId="{0F7FA100-9DDF-4EAF-8B5C-E88E250270B1}" destId="{1D78E912-E80F-472A-B80D-1E54351745C1}" srcOrd="3" destOrd="0" presId="urn:microsoft.com/office/officeart/2008/layout/VerticalCurvedList"/>
    <dgm:cxn modelId="{06A07EFF-986D-41B3-BD5D-E686CFEE0C68}" type="presParOf" srcId="{C2B77D54-E843-4471-AFCF-DD9F3BF478B2}" destId="{2CEB14BF-D8C9-4296-8089-221265F13E9E}" srcOrd="1" destOrd="0" presId="urn:microsoft.com/office/officeart/2008/layout/VerticalCurvedList"/>
    <dgm:cxn modelId="{AC39B2D8-EA0D-4F80-A7D7-E6D64240AA30}" type="presParOf" srcId="{C2B77D54-E843-4471-AFCF-DD9F3BF478B2}" destId="{B9F0AE32-CE84-4BAD-A1DA-5FA22BF7F101}" srcOrd="2" destOrd="0" presId="urn:microsoft.com/office/officeart/2008/layout/VerticalCurvedList"/>
    <dgm:cxn modelId="{47E39080-4B3E-48DA-912C-D783EC80F2A8}" type="presParOf" srcId="{B9F0AE32-CE84-4BAD-A1DA-5FA22BF7F101}" destId="{F37A3FA4-B625-4945-8AEC-73F8356CF181}" srcOrd="0" destOrd="0" presId="urn:microsoft.com/office/officeart/2008/layout/VerticalCurvedList"/>
    <dgm:cxn modelId="{E4116CC2-94D6-401B-AEB4-8E9A7EDF7765}" type="presParOf" srcId="{C2B77D54-E843-4471-AFCF-DD9F3BF478B2}" destId="{CBFC33E4-B41D-4655-A84A-B2D9411418F8}" srcOrd="3" destOrd="0" presId="urn:microsoft.com/office/officeart/2008/layout/VerticalCurvedList"/>
    <dgm:cxn modelId="{C9B2B6C1-7237-43F8-BBC3-3FD7A311AF92}" type="presParOf" srcId="{C2B77D54-E843-4471-AFCF-DD9F3BF478B2}" destId="{68DA33BA-2878-4BEA-90A7-696C1073BACD}" srcOrd="4" destOrd="0" presId="urn:microsoft.com/office/officeart/2008/layout/VerticalCurvedList"/>
    <dgm:cxn modelId="{3242BD26-DFC8-47DC-A448-936F142AAFAF}" type="presParOf" srcId="{68DA33BA-2878-4BEA-90A7-696C1073BACD}" destId="{C8BD8FD4-663F-4289-A739-8DDFE921C5F1}" srcOrd="0" destOrd="0" presId="urn:microsoft.com/office/officeart/2008/layout/VerticalCurvedList"/>
    <dgm:cxn modelId="{62113354-8A86-4916-B4EE-518E8EE63BB6}" type="presParOf" srcId="{C2B77D54-E843-4471-AFCF-DD9F3BF478B2}" destId="{2025C5AD-B595-4BBE-A4E5-3B2CBF4AD331}" srcOrd="5" destOrd="0" presId="urn:microsoft.com/office/officeart/2008/layout/VerticalCurvedList"/>
    <dgm:cxn modelId="{471D4DC6-334E-4D55-8865-F2F7F6BCD4F4}" type="presParOf" srcId="{C2B77D54-E843-4471-AFCF-DD9F3BF478B2}" destId="{2CBE3A50-2F6D-490F-B029-718B6C004BFE}" srcOrd="6" destOrd="0" presId="urn:microsoft.com/office/officeart/2008/layout/VerticalCurvedList"/>
    <dgm:cxn modelId="{137F56EE-FB2C-401F-86B1-9B544D152262}" type="presParOf" srcId="{2CBE3A50-2F6D-490F-B029-718B6C004BFE}" destId="{93E9B9EF-C2B1-4FDF-8BB8-C09EEC8FFCE6}" srcOrd="0" destOrd="0" presId="urn:microsoft.com/office/officeart/2008/layout/VerticalCurvedList"/>
    <dgm:cxn modelId="{911CBB33-84E6-4DF1-A515-D8CCFA07A209}" type="presParOf" srcId="{C2B77D54-E843-4471-AFCF-DD9F3BF478B2}" destId="{68A2F850-0676-4E2E-BD7A-FE4BEAF6B6E9}" srcOrd="7" destOrd="0" presId="urn:microsoft.com/office/officeart/2008/layout/VerticalCurvedList"/>
    <dgm:cxn modelId="{102922AB-1B66-46FB-A4A9-95B817684867}" type="presParOf" srcId="{C2B77D54-E843-4471-AFCF-DD9F3BF478B2}" destId="{846F1EA3-EB24-41FC-B9C7-A1CEEEB82FEF}" srcOrd="8" destOrd="0" presId="urn:microsoft.com/office/officeart/2008/layout/VerticalCurvedList"/>
    <dgm:cxn modelId="{959A6806-03FA-4ABF-A065-ED8F346CEDC2}" type="presParOf" srcId="{846F1EA3-EB24-41FC-B9C7-A1CEEEB82FEF}" destId="{4F818FA9-E043-4785-BD95-21B48EC464CF}" srcOrd="0" destOrd="0" presId="urn:microsoft.com/office/officeart/2008/layout/VerticalCurvedList"/>
    <dgm:cxn modelId="{2880DB51-EFDB-489B-8845-4C357206BB7D}" type="presParOf" srcId="{C2B77D54-E843-4471-AFCF-DD9F3BF478B2}" destId="{9D24EB4D-99BD-441D-BCCF-FBE602BFDC8C}" srcOrd="9" destOrd="0" presId="urn:microsoft.com/office/officeart/2008/layout/VerticalCurvedList"/>
    <dgm:cxn modelId="{EEFCE5A1-26B8-4D45-A2A0-2F883E8EF818}" type="presParOf" srcId="{C2B77D54-E843-4471-AFCF-DD9F3BF478B2}" destId="{96CDE220-DE9D-483A-9A51-A4BC39A171B9}" srcOrd="10" destOrd="0" presId="urn:microsoft.com/office/officeart/2008/layout/VerticalCurvedList"/>
    <dgm:cxn modelId="{83BBC541-1524-4B9B-BF29-DBFED5673A24}" type="presParOf" srcId="{96CDE220-DE9D-483A-9A51-A4BC39A171B9}" destId="{D633CBCF-93BC-4D04-8F93-F361102B17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7E9AA3-95A0-4565-A030-262A4E09DC3A}" type="doc">
      <dgm:prSet loTypeId="urn:microsoft.com/office/officeart/2005/8/layout/hProcess9" loCatId="process" qsTypeId="urn:microsoft.com/office/officeart/2005/8/quickstyle/simple1" qsCatId="simple" csTypeId="urn:microsoft.com/office/officeart/2005/8/colors/accent3_2" csCatId="accent3" phldr="1"/>
      <dgm:spPr/>
    </dgm:pt>
    <dgm:pt modelId="{118D27DD-C357-44CA-960B-C96298D4C56A}">
      <dgm:prSet phldrT="[Text]"/>
      <dgm:spPr/>
      <dgm:t>
        <a:bodyPr/>
        <a:lstStyle/>
        <a:p>
          <a:pPr>
            <a:buFont typeface="+mj-lt"/>
            <a:buAutoNum type="arabicPeriod"/>
          </a:pPr>
          <a:r>
            <a:rPr lang="sv-SE" noProof="0" dirty="0"/>
            <a:t>Ändra mötesspårslängd: antingen i flik ”Mötesspår” eller i flik ”Infradata”</a:t>
          </a:r>
        </a:p>
      </dgm:t>
    </dgm:pt>
    <dgm:pt modelId="{EDBED15A-DA02-45E7-9AD6-E80708999DB2}" type="parTrans" cxnId="{B119D2A2-F578-4704-81DE-2DCADD7AEB32}">
      <dgm:prSet/>
      <dgm:spPr/>
      <dgm:t>
        <a:bodyPr/>
        <a:lstStyle/>
        <a:p>
          <a:endParaRPr lang="en-GB"/>
        </a:p>
      </dgm:t>
    </dgm:pt>
    <dgm:pt modelId="{4D7F1B71-C2CC-4F3E-8179-8104C8DB2011}" type="sibTrans" cxnId="{B119D2A2-F578-4704-81DE-2DCADD7AEB32}">
      <dgm:prSet/>
      <dgm:spPr/>
      <dgm:t>
        <a:bodyPr/>
        <a:lstStyle/>
        <a:p>
          <a:endParaRPr lang="en-GB"/>
        </a:p>
      </dgm:t>
    </dgm:pt>
    <dgm:pt modelId="{B648F2DE-7388-4593-B917-555D1C01AA4B}">
      <dgm:prSet phldrT="[Text]"/>
      <dgm:spPr/>
      <dgm:t>
        <a:bodyPr/>
        <a:lstStyle/>
        <a:p>
          <a:pPr>
            <a:buFont typeface="+mj-lt"/>
            <a:buAutoNum type="arabicPeriod"/>
          </a:pPr>
          <a:r>
            <a:rPr lang="en-GB" dirty="0"/>
            <a:t>I </a:t>
          </a:r>
          <a:r>
            <a:rPr lang="sv-SE" noProof="1"/>
            <a:t>flik ”Linje UA” visas förändringar i minsta och största mötesspårslängd per tågnummer. </a:t>
          </a:r>
        </a:p>
      </dgm:t>
    </dgm:pt>
    <dgm:pt modelId="{AC91D155-91E6-4426-91F5-307894BD69BF}" type="parTrans" cxnId="{499961AD-A70C-4B4E-B952-19E6B1C261C4}">
      <dgm:prSet/>
      <dgm:spPr/>
      <dgm:t>
        <a:bodyPr/>
        <a:lstStyle/>
        <a:p>
          <a:endParaRPr lang="en-GB"/>
        </a:p>
      </dgm:t>
    </dgm:pt>
    <dgm:pt modelId="{5E42044F-267A-4519-A755-2939D15966D0}" type="sibTrans" cxnId="{499961AD-A70C-4B4E-B952-19E6B1C261C4}">
      <dgm:prSet/>
      <dgm:spPr/>
      <dgm:t>
        <a:bodyPr/>
        <a:lstStyle/>
        <a:p>
          <a:endParaRPr lang="en-GB"/>
        </a:p>
      </dgm:t>
    </dgm:pt>
    <dgm:pt modelId="{9130DDE5-C21C-41C8-A837-77026B6ECA11}">
      <dgm:prSet phldrT="[Text]"/>
      <dgm:spPr/>
      <dgm:t>
        <a:bodyPr/>
        <a:lstStyle/>
        <a:p>
          <a:pPr>
            <a:buFont typeface="+mj-lt"/>
            <a:buAutoNum type="arabicPeriod"/>
          </a:pPr>
          <a:r>
            <a:rPr lang="sv-SE" noProof="0" dirty="0"/>
            <a:t>Bedöm om berörda transporter kan/ska omvandlas till färre men längre tåg. </a:t>
          </a:r>
        </a:p>
      </dgm:t>
    </dgm:pt>
    <dgm:pt modelId="{2D45F8B9-0C9C-4915-A346-6FB1BF54E45B}" type="parTrans" cxnId="{B1C300BC-610A-4E70-914E-AB0E67DBDD39}">
      <dgm:prSet/>
      <dgm:spPr/>
      <dgm:t>
        <a:bodyPr/>
        <a:lstStyle/>
        <a:p>
          <a:endParaRPr lang="en-GB"/>
        </a:p>
      </dgm:t>
    </dgm:pt>
    <dgm:pt modelId="{2FF15782-7689-401F-BD16-DC2F20D5DFF5}" type="sibTrans" cxnId="{B1C300BC-610A-4E70-914E-AB0E67DBDD39}">
      <dgm:prSet/>
      <dgm:spPr/>
      <dgm:t>
        <a:bodyPr/>
        <a:lstStyle/>
        <a:p>
          <a:endParaRPr lang="en-GB"/>
        </a:p>
      </dgm:t>
    </dgm:pt>
    <dgm:pt modelId="{212B79B3-3E1D-4FC9-A71E-7FAE1EBC323F}">
      <dgm:prSet phldrT="[Text]"/>
      <dgm:spPr/>
      <dgm:t>
        <a:bodyPr/>
        <a:lstStyle/>
        <a:p>
          <a:pPr>
            <a:buFont typeface="+mj-lt"/>
            <a:buAutoNum type="arabicPeriod"/>
          </a:pPr>
          <a:r>
            <a:rPr lang="sv-SE" noProof="0" dirty="0"/>
            <a:t>Ange det nya antalet avgångar per år i </a:t>
          </a:r>
          <a:r>
            <a:rPr lang="sv-SE" noProof="0" dirty="0" err="1"/>
            <a:t>Linje_UA</a:t>
          </a:r>
          <a:r>
            <a:rPr lang="sv-SE" noProof="0" dirty="0"/>
            <a:t> där det bedömts möjligt. Kontrollera tåglängder</a:t>
          </a:r>
        </a:p>
      </dgm:t>
    </dgm:pt>
    <dgm:pt modelId="{A9C7295A-7EA1-4749-BB58-3157D57C16C3}" type="parTrans" cxnId="{C123F5BF-47E2-44E1-8AC2-6C9CDF275CC2}">
      <dgm:prSet/>
      <dgm:spPr/>
      <dgm:t>
        <a:bodyPr/>
        <a:lstStyle/>
        <a:p>
          <a:endParaRPr lang="en-GB"/>
        </a:p>
      </dgm:t>
    </dgm:pt>
    <dgm:pt modelId="{4E1E09CD-9757-41D6-8DD2-61D659340CF1}" type="sibTrans" cxnId="{C123F5BF-47E2-44E1-8AC2-6C9CDF275CC2}">
      <dgm:prSet/>
      <dgm:spPr/>
      <dgm:t>
        <a:bodyPr/>
        <a:lstStyle/>
        <a:p>
          <a:endParaRPr lang="en-GB"/>
        </a:p>
      </dgm:t>
    </dgm:pt>
    <dgm:pt modelId="{79AA06A2-4738-4950-B682-9B989EF08F95}" type="pres">
      <dgm:prSet presAssocID="{5C7E9AA3-95A0-4565-A030-262A4E09DC3A}" presName="CompostProcess" presStyleCnt="0">
        <dgm:presLayoutVars>
          <dgm:dir/>
          <dgm:resizeHandles val="exact"/>
        </dgm:presLayoutVars>
      </dgm:prSet>
      <dgm:spPr/>
    </dgm:pt>
    <dgm:pt modelId="{2DD4FE18-864E-4D5C-A8A9-E947006D6AC1}" type="pres">
      <dgm:prSet presAssocID="{5C7E9AA3-95A0-4565-A030-262A4E09DC3A}" presName="arrow" presStyleLbl="bgShp" presStyleIdx="0" presStyleCnt="1"/>
      <dgm:spPr/>
    </dgm:pt>
    <dgm:pt modelId="{2A678F73-A435-4068-9BED-DBA456234632}" type="pres">
      <dgm:prSet presAssocID="{5C7E9AA3-95A0-4565-A030-262A4E09DC3A}" presName="linearProcess" presStyleCnt="0"/>
      <dgm:spPr/>
    </dgm:pt>
    <dgm:pt modelId="{BF59737E-F515-4E49-AD1C-BBF9E5554EE0}" type="pres">
      <dgm:prSet presAssocID="{118D27DD-C357-44CA-960B-C96298D4C56A}" presName="textNode" presStyleLbl="node1" presStyleIdx="0" presStyleCnt="4" custLinFactX="-462" custLinFactNeighborX="-100000" custLinFactNeighborY="0">
        <dgm:presLayoutVars>
          <dgm:bulletEnabled val="1"/>
        </dgm:presLayoutVars>
      </dgm:prSet>
      <dgm:spPr/>
    </dgm:pt>
    <dgm:pt modelId="{BCE43508-B7B4-426A-B06F-6CB04D0D1186}" type="pres">
      <dgm:prSet presAssocID="{4D7F1B71-C2CC-4F3E-8179-8104C8DB2011}" presName="sibTrans" presStyleCnt="0"/>
      <dgm:spPr/>
    </dgm:pt>
    <dgm:pt modelId="{AD3FD05B-7BAA-4F92-AC68-76D20590DE38}" type="pres">
      <dgm:prSet presAssocID="{B648F2DE-7388-4593-B917-555D1C01AA4B}" presName="textNode" presStyleLbl="node1" presStyleIdx="1" presStyleCnt="4">
        <dgm:presLayoutVars>
          <dgm:bulletEnabled val="1"/>
        </dgm:presLayoutVars>
      </dgm:prSet>
      <dgm:spPr/>
    </dgm:pt>
    <dgm:pt modelId="{7ED0DEDE-AE2E-41AD-B4B2-724CF0AC97DC}" type="pres">
      <dgm:prSet presAssocID="{5E42044F-267A-4519-A755-2939D15966D0}" presName="sibTrans" presStyleCnt="0"/>
      <dgm:spPr/>
    </dgm:pt>
    <dgm:pt modelId="{58A68031-B135-4BCA-921A-4424F9276D26}" type="pres">
      <dgm:prSet presAssocID="{9130DDE5-C21C-41C8-A837-77026B6ECA11}" presName="textNode" presStyleLbl="node1" presStyleIdx="2" presStyleCnt="4">
        <dgm:presLayoutVars>
          <dgm:bulletEnabled val="1"/>
        </dgm:presLayoutVars>
      </dgm:prSet>
      <dgm:spPr/>
    </dgm:pt>
    <dgm:pt modelId="{349181CE-EDE0-439C-862D-CEA339D7D29D}" type="pres">
      <dgm:prSet presAssocID="{2FF15782-7689-401F-BD16-DC2F20D5DFF5}" presName="sibTrans" presStyleCnt="0"/>
      <dgm:spPr/>
    </dgm:pt>
    <dgm:pt modelId="{D79327FE-DB37-43C8-AE15-52E10A3179E5}" type="pres">
      <dgm:prSet presAssocID="{212B79B3-3E1D-4FC9-A71E-7FAE1EBC323F}" presName="textNode" presStyleLbl="node1" presStyleIdx="3" presStyleCnt="4">
        <dgm:presLayoutVars>
          <dgm:bulletEnabled val="1"/>
        </dgm:presLayoutVars>
      </dgm:prSet>
      <dgm:spPr/>
    </dgm:pt>
  </dgm:ptLst>
  <dgm:cxnLst>
    <dgm:cxn modelId="{C0423F00-CC24-4D20-B367-F989050F71AD}" type="presOf" srcId="{5C7E9AA3-95A0-4565-A030-262A4E09DC3A}" destId="{79AA06A2-4738-4950-B682-9B989EF08F95}" srcOrd="0" destOrd="0" presId="urn:microsoft.com/office/officeart/2005/8/layout/hProcess9"/>
    <dgm:cxn modelId="{412A2614-DB7F-41CD-8F63-1881308B0CFB}" type="presOf" srcId="{118D27DD-C357-44CA-960B-C96298D4C56A}" destId="{BF59737E-F515-4E49-AD1C-BBF9E5554EE0}" srcOrd="0" destOrd="0" presId="urn:microsoft.com/office/officeart/2005/8/layout/hProcess9"/>
    <dgm:cxn modelId="{A7ABED52-5C5F-49A6-81FB-2CD95E39F26F}" type="presOf" srcId="{212B79B3-3E1D-4FC9-A71E-7FAE1EBC323F}" destId="{D79327FE-DB37-43C8-AE15-52E10A3179E5}" srcOrd="0" destOrd="0" presId="urn:microsoft.com/office/officeart/2005/8/layout/hProcess9"/>
    <dgm:cxn modelId="{35631C9A-66B1-4D2A-A675-59BDF3E645C1}" type="presOf" srcId="{9130DDE5-C21C-41C8-A837-77026B6ECA11}" destId="{58A68031-B135-4BCA-921A-4424F9276D26}" srcOrd="0" destOrd="0" presId="urn:microsoft.com/office/officeart/2005/8/layout/hProcess9"/>
    <dgm:cxn modelId="{37E0CC9C-D1E4-432E-9E9F-20D618B8E1EE}" type="presOf" srcId="{B648F2DE-7388-4593-B917-555D1C01AA4B}" destId="{AD3FD05B-7BAA-4F92-AC68-76D20590DE38}" srcOrd="0" destOrd="0" presId="urn:microsoft.com/office/officeart/2005/8/layout/hProcess9"/>
    <dgm:cxn modelId="{B119D2A2-F578-4704-81DE-2DCADD7AEB32}" srcId="{5C7E9AA3-95A0-4565-A030-262A4E09DC3A}" destId="{118D27DD-C357-44CA-960B-C96298D4C56A}" srcOrd="0" destOrd="0" parTransId="{EDBED15A-DA02-45E7-9AD6-E80708999DB2}" sibTransId="{4D7F1B71-C2CC-4F3E-8179-8104C8DB2011}"/>
    <dgm:cxn modelId="{499961AD-A70C-4B4E-B952-19E6B1C261C4}" srcId="{5C7E9AA3-95A0-4565-A030-262A4E09DC3A}" destId="{B648F2DE-7388-4593-B917-555D1C01AA4B}" srcOrd="1" destOrd="0" parTransId="{AC91D155-91E6-4426-91F5-307894BD69BF}" sibTransId="{5E42044F-267A-4519-A755-2939D15966D0}"/>
    <dgm:cxn modelId="{B1C300BC-610A-4E70-914E-AB0E67DBDD39}" srcId="{5C7E9AA3-95A0-4565-A030-262A4E09DC3A}" destId="{9130DDE5-C21C-41C8-A837-77026B6ECA11}" srcOrd="2" destOrd="0" parTransId="{2D45F8B9-0C9C-4915-A346-6FB1BF54E45B}" sibTransId="{2FF15782-7689-401F-BD16-DC2F20D5DFF5}"/>
    <dgm:cxn modelId="{C123F5BF-47E2-44E1-8AC2-6C9CDF275CC2}" srcId="{5C7E9AA3-95A0-4565-A030-262A4E09DC3A}" destId="{212B79B3-3E1D-4FC9-A71E-7FAE1EBC323F}" srcOrd="3" destOrd="0" parTransId="{A9C7295A-7EA1-4749-BB58-3157D57C16C3}" sibTransId="{4E1E09CD-9757-41D6-8DD2-61D659340CF1}"/>
    <dgm:cxn modelId="{71F3D456-1E0F-4FD5-B518-F4D9498242E4}" type="presParOf" srcId="{79AA06A2-4738-4950-B682-9B989EF08F95}" destId="{2DD4FE18-864E-4D5C-A8A9-E947006D6AC1}" srcOrd="0" destOrd="0" presId="urn:microsoft.com/office/officeart/2005/8/layout/hProcess9"/>
    <dgm:cxn modelId="{3A5D8CEA-1443-474D-A4CB-ED7877076C53}" type="presParOf" srcId="{79AA06A2-4738-4950-B682-9B989EF08F95}" destId="{2A678F73-A435-4068-9BED-DBA456234632}" srcOrd="1" destOrd="0" presId="urn:microsoft.com/office/officeart/2005/8/layout/hProcess9"/>
    <dgm:cxn modelId="{EA33FD30-7354-4470-BC1A-0273FB8F24A0}" type="presParOf" srcId="{2A678F73-A435-4068-9BED-DBA456234632}" destId="{BF59737E-F515-4E49-AD1C-BBF9E5554EE0}" srcOrd="0" destOrd="0" presId="urn:microsoft.com/office/officeart/2005/8/layout/hProcess9"/>
    <dgm:cxn modelId="{873C4A1B-42EB-4BFA-AEE6-ACB5F248F931}" type="presParOf" srcId="{2A678F73-A435-4068-9BED-DBA456234632}" destId="{BCE43508-B7B4-426A-B06F-6CB04D0D1186}" srcOrd="1" destOrd="0" presId="urn:microsoft.com/office/officeart/2005/8/layout/hProcess9"/>
    <dgm:cxn modelId="{D950C798-DBC9-4578-B132-2FE1FF2F0FE1}" type="presParOf" srcId="{2A678F73-A435-4068-9BED-DBA456234632}" destId="{AD3FD05B-7BAA-4F92-AC68-76D20590DE38}" srcOrd="2" destOrd="0" presId="urn:microsoft.com/office/officeart/2005/8/layout/hProcess9"/>
    <dgm:cxn modelId="{153E602A-92E1-46D9-B8FB-B49D899B6063}" type="presParOf" srcId="{2A678F73-A435-4068-9BED-DBA456234632}" destId="{7ED0DEDE-AE2E-41AD-B4B2-724CF0AC97DC}" srcOrd="3" destOrd="0" presId="urn:microsoft.com/office/officeart/2005/8/layout/hProcess9"/>
    <dgm:cxn modelId="{F5133A82-CA9F-4499-B260-5D41CEBB0CB6}" type="presParOf" srcId="{2A678F73-A435-4068-9BED-DBA456234632}" destId="{58A68031-B135-4BCA-921A-4424F9276D26}" srcOrd="4" destOrd="0" presId="urn:microsoft.com/office/officeart/2005/8/layout/hProcess9"/>
    <dgm:cxn modelId="{3531B40D-ED83-4D4B-B1D7-B8F61C2CACD4}" type="presParOf" srcId="{2A678F73-A435-4068-9BED-DBA456234632}" destId="{349181CE-EDE0-439C-862D-CEA339D7D29D}" srcOrd="5" destOrd="0" presId="urn:microsoft.com/office/officeart/2005/8/layout/hProcess9"/>
    <dgm:cxn modelId="{6CD81508-D5F5-4325-8093-6199B0471CCD}" type="presParOf" srcId="{2A678F73-A435-4068-9BED-DBA456234632}" destId="{D79327FE-DB37-43C8-AE15-52E10A3179E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F735A-54F9-49BC-95A8-A25012F4FBAA}">
      <dsp:nvSpPr>
        <dsp:cNvPr id="0" name=""/>
        <dsp:cNvSpPr/>
      </dsp:nvSpPr>
      <dsp:spPr>
        <a:xfrm rot="5400000">
          <a:off x="4560489" y="-1664809"/>
          <a:ext cx="1229069" cy="487061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sv-SE" sz="1700" kern="1200"/>
            <a:t>Modellintroduktion</a:t>
          </a:r>
          <a:endParaRPr lang="en-GB" sz="1700" kern="1200" dirty="0"/>
        </a:p>
        <a:p>
          <a:pPr marL="171450" lvl="1" indent="-171450" algn="l" defTabSz="755650">
            <a:lnSpc>
              <a:spcPct val="90000"/>
            </a:lnSpc>
            <a:spcBef>
              <a:spcPct val="0"/>
            </a:spcBef>
            <a:spcAft>
              <a:spcPct val="15000"/>
            </a:spcAft>
            <a:buChar char="•"/>
          </a:pPr>
          <a:r>
            <a:rPr lang="sv-SE" sz="1700" kern="1200"/>
            <a:t>Nyheter i Bansek 2024</a:t>
          </a:r>
          <a:endParaRPr lang="sv-SE" sz="1700" kern="1200" dirty="0"/>
        </a:p>
      </dsp:txBody>
      <dsp:txXfrm rot="-5400000">
        <a:off x="2739718" y="215960"/>
        <a:ext cx="4810613" cy="1109073"/>
      </dsp:txXfrm>
    </dsp:sp>
    <dsp:sp modelId="{A1F2D6FE-E3D0-45E6-A89E-D482EE2F940B}">
      <dsp:nvSpPr>
        <dsp:cNvPr id="0" name=""/>
        <dsp:cNvSpPr/>
      </dsp:nvSpPr>
      <dsp:spPr>
        <a:xfrm>
          <a:off x="0" y="2327"/>
          <a:ext cx="2739718" cy="153633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sv-SE" sz="2600" b="1" kern="1200" dirty="0"/>
            <a:t>Pass 1 </a:t>
          </a:r>
          <a:r>
            <a:rPr lang="sv-SE" sz="2600" b="0" kern="1200" dirty="0"/>
            <a:t>Kl.13-14 </a:t>
          </a:r>
          <a:endParaRPr lang="sv-SE" sz="2600" b="1" kern="1200" dirty="0"/>
        </a:p>
        <a:p>
          <a:pPr marL="0" lvl="0" indent="0" algn="ctr" defTabSz="1155700">
            <a:lnSpc>
              <a:spcPct val="90000"/>
            </a:lnSpc>
            <a:spcBef>
              <a:spcPct val="0"/>
            </a:spcBef>
            <a:spcAft>
              <a:spcPct val="35000"/>
            </a:spcAft>
            <a:buNone/>
          </a:pPr>
          <a:r>
            <a:rPr lang="sv-SE" sz="2600" b="0" kern="1200" dirty="0"/>
            <a:t>Bansek 2024</a:t>
          </a:r>
          <a:endParaRPr lang="en-GB" sz="2600" b="0" kern="1200" dirty="0"/>
        </a:p>
      </dsp:txBody>
      <dsp:txXfrm>
        <a:off x="74998" y="77325"/>
        <a:ext cx="2589722" cy="1386341"/>
      </dsp:txXfrm>
    </dsp:sp>
    <dsp:sp modelId="{307775BF-5460-4FC4-AFF8-DFB10DBED3F1}">
      <dsp:nvSpPr>
        <dsp:cNvPr id="0" name=""/>
        <dsp:cNvSpPr/>
      </dsp:nvSpPr>
      <dsp:spPr>
        <a:xfrm rot="5400000">
          <a:off x="4560489" y="-51655"/>
          <a:ext cx="1229069" cy="487061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sv-SE" sz="1700" kern="1200"/>
            <a:t>Forts pass 1</a:t>
          </a:r>
          <a:endParaRPr lang="en-GB" sz="1700" kern="1200" dirty="0"/>
        </a:p>
        <a:p>
          <a:pPr marL="171450" lvl="1" indent="-171450" algn="l" defTabSz="755650">
            <a:lnSpc>
              <a:spcPct val="90000"/>
            </a:lnSpc>
            <a:spcBef>
              <a:spcPct val="0"/>
            </a:spcBef>
            <a:spcAft>
              <a:spcPct val="15000"/>
            </a:spcAft>
            <a:buChar char="•"/>
          </a:pPr>
          <a:r>
            <a:rPr lang="sv-SE" sz="1700" kern="1200"/>
            <a:t>Nytt verktyg</a:t>
          </a:r>
          <a:endParaRPr lang="sv-SE" sz="1700" kern="1200" dirty="0"/>
        </a:p>
        <a:p>
          <a:pPr marL="171450" lvl="1" indent="-171450" algn="l" defTabSz="755650">
            <a:lnSpc>
              <a:spcPct val="90000"/>
            </a:lnSpc>
            <a:spcBef>
              <a:spcPct val="0"/>
            </a:spcBef>
            <a:spcAft>
              <a:spcPct val="15000"/>
            </a:spcAft>
            <a:buChar char="•"/>
          </a:pPr>
          <a:r>
            <a:rPr lang="sv-SE" sz="1700" kern="1200"/>
            <a:t>Fristående godsanalyser</a:t>
          </a:r>
          <a:endParaRPr lang="sv-SE" sz="1700" kern="1200" dirty="0"/>
        </a:p>
        <a:p>
          <a:pPr marL="171450" lvl="1" indent="-171450" algn="l" defTabSz="755650">
            <a:lnSpc>
              <a:spcPct val="90000"/>
            </a:lnSpc>
            <a:spcBef>
              <a:spcPct val="0"/>
            </a:spcBef>
            <a:spcAft>
              <a:spcPct val="15000"/>
            </a:spcAft>
            <a:buChar char="•"/>
          </a:pPr>
          <a:r>
            <a:rPr lang="sv-SE" sz="1700" kern="1200"/>
            <a:t>Komplettering till Bansek</a:t>
          </a:r>
          <a:endParaRPr lang="sv-SE" sz="1700" kern="1200" dirty="0"/>
        </a:p>
      </dsp:txBody>
      <dsp:txXfrm rot="-5400000">
        <a:off x="2739718" y="1829114"/>
        <a:ext cx="4810613" cy="1109073"/>
      </dsp:txXfrm>
    </dsp:sp>
    <dsp:sp modelId="{1283995C-DF36-405D-8F0E-F124893DE17C}">
      <dsp:nvSpPr>
        <dsp:cNvPr id="0" name=""/>
        <dsp:cNvSpPr/>
      </dsp:nvSpPr>
      <dsp:spPr>
        <a:xfrm>
          <a:off x="0" y="1615481"/>
          <a:ext cx="2739718" cy="153633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sv-SE" sz="2600" b="1" kern="1200" dirty="0"/>
            <a:t>Pass 2 </a:t>
          </a:r>
          <a:r>
            <a:rPr lang="sv-SE" sz="2600" b="0" kern="1200" dirty="0"/>
            <a:t>Kl.14-15 </a:t>
          </a:r>
          <a:endParaRPr lang="sv-SE" sz="2600" b="1" kern="1200" dirty="0"/>
        </a:p>
        <a:p>
          <a:pPr marL="0" lvl="0" indent="0" algn="ctr" defTabSz="1155700">
            <a:lnSpc>
              <a:spcPct val="90000"/>
            </a:lnSpc>
            <a:spcBef>
              <a:spcPct val="0"/>
            </a:spcBef>
            <a:spcAft>
              <a:spcPct val="35000"/>
            </a:spcAft>
            <a:buNone/>
          </a:pPr>
          <a:r>
            <a:rPr lang="sv-SE" sz="2600" b="0" kern="1200" dirty="0"/>
            <a:t>Bansek gods</a:t>
          </a:r>
          <a:endParaRPr lang="en-GB" sz="2600" b="0" kern="1200" dirty="0"/>
        </a:p>
      </dsp:txBody>
      <dsp:txXfrm>
        <a:off x="74998" y="1690479"/>
        <a:ext cx="2589722" cy="1386341"/>
      </dsp:txXfrm>
    </dsp:sp>
    <dsp:sp modelId="{4CB9C74F-22E0-472B-9A5D-2AFACF976789}">
      <dsp:nvSpPr>
        <dsp:cNvPr id="0" name=""/>
        <dsp:cNvSpPr/>
      </dsp:nvSpPr>
      <dsp:spPr>
        <a:xfrm rot="5400000">
          <a:off x="4560489" y="1561498"/>
          <a:ext cx="1229069" cy="487061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sv-SE" sz="1700" kern="1200" dirty="0"/>
            <a:t>Beräkningsexempel OKB, dubbelspår Kringlan – Ljusne </a:t>
          </a:r>
          <a:endParaRPr lang="en-GB" sz="1700" kern="1200" dirty="0"/>
        </a:p>
      </dsp:txBody>
      <dsp:txXfrm rot="-5400000">
        <a:off x="2739718" y="3442267"/>
        <a:ext cx="4810613" cy="1109073"/>
      </dsp:txXfrm>
    </dsp:sp>
    <dsp:sp modelId="{B4019718-61BC-4E27-9197-344F5BDA9E0D}">
      <dsp:nvSpPr>
        <dsp:cNvPr id="0" name=""/>
        <dsp:cNvSpPr/>
      </dsp:nvSpPr>
      <dsp:spPr>
        <a:xfrm>
          <a:off x="0" y="3228635"/>
          <a:ext cx="2739718" cy="153633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sv-SE" sz="2600" b="1" kern="1200" dirty="0"/>
            <a:t>Pass 3 </a:t>
          </a:r>
          <a:r>
            <a:rPr lang="sv-SE" sz="2600" b="0" kern="1200" dirty="0"/>
            <a:t>Kl.15-16</a:t>
          </a:r>
          <a:endParaRPr lang="sv-SE" sz="2600" b="1" kern="1200" dirty="0"/>
        </a:p>
        <a:p>
          <a:pPr marL="0" lvl="0" indent="0" algn="ctr" defTabSz="1155700">
            <a:lnSpc>
              <a:spcPct val="90000"/>
            </a:lnSpc>
            <a:spcBef>
              <a:spcPct val="0"/>
            </a:spcBef>
            <a:spcAft>
              <a:spcPct val="35000"/>
            </a:spcAft>
            <a:buNone/>
          </a:pPr>
          <a:r>
            <a:rPr lang="sv-SE" sz="2600" b="0" kern="1200" dirty="0"/>
            <a:t>Hur gör man en kalkyl? </a:t>
          </a:r>
          <a:endParaRPr lang="en-GB" sz="2600" b="0" kern="1200" dirty="0"/>
        </a:p>
      </dsp:txBody>
      <dsp:txXfrm>
        <a:off x="74998" y="3303633"/>
        <a:ext cx="2589722" cy="138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6B510-E24F-4AC2-8D88-7AD35E7077C4}">
      <dsp:nvSpPr>
        <dsp:cNvPr id="0" name=""/>
        <dsp:cNvSpPr/>
      </dsp:nvSpPr>
      <dsp:spPr>
        <a:xfrm>
          <a:off x="4903" y="1298898"/>
          <a:ext cx="1879823" cy="5741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sv-SE" sz="1200" b="1" kern="1200" dirty="0"/>
            <a:t>Primär effekt i kalkyl</a:t>
          </a:r>
          <a:endParaRPr lang="en-GB" sz="1200" b="1" kern="1200" dirty="0"/>
        </a:p>
      </dsp:txBody>
      <dsp:txXfrm>
        <a:off x="4903" y="1298898"/>
        <a:ext cx="1879823" cy="574160"/>
      </dsp:txXfrm>
    </dsp:sp>
    <dsp:sp modelId="{D64F882B-A302-4390-BF8C-F65FABAC7AC5}">
      <dsp:nvSpPr>
        <dsp:cNvPr id="0" name=""/>
        <dsp:cNvSpPr/>
      </dsp:nvSpPr>
      <dsp:spPr>
        <a:xfrm>
          <a:off x="4903" y="1873058"/>
          <a:ext cx="1879823" cy="177104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dirty="0"/>
            <a:t>Förändrad restid, transportkostnad etc. som uppstår av projektindata</a:t>
          </a:r>
          <a:endParaRPr lang="en-GB" sz="1200" kern="1200" dirty="0"/>
        </a:p>
      </dsp:txBody>
      <dsp:txXfrm>
        <a:off x="4903" y="1873058"/>
        <a:ext cx="1879823" cy="1771042"/>
      </dsp:txXfrm>
    </dsp:sp>
    <dsp:sp modelId="{1B4E5702-AF0B-4DE5-9E35-834848992B11}">
      <dsp:nvSpPr>
        <dsp:cNvPr id="0" name=""/>
        <dsp:cNvSpPr/>
      </dsp:nvSpPr>
      <dsp:spPr>
        <a:xfrm>
          <a:off x="2147902" y="1298898"/>
          <a:ext cx="1879823" cy="5741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sv-SE" sz="1200" b="1" kern="1200" dirty="0"/>
            <a:t>Förändrad transportvolym = f(primär effekt)</a:t>
          </a:r>
          <a:endParaRPr lang="en-GB" sz="1200" b="1" kern="1200" dirty="0"/>
        </a:p>
      </dsp:txBody>
      <dsp:txXfrm>
        <a:off x="2147902" y="1298898"/>
        <a:ext cx="1879823" cy="574160"/>
      </dsp:txXfrm>
    </dsp:sp>
    <dsp:sp modelId="{16F6467C-A338-4671-B49B-C716B662C2A5}">
      <dsp:nvSpPr>
        <dsp:cNvPr id="0" name=""/>
        <dsp:cNvSpPr/>
      </dsp:nvSpPr>
      <dsp:spPr>
        <a:xfrm>
          <a:off x="2147902" y="1873058"/>
          <a:ext cx="1879823" cy="177104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v-SE" sz="1200" kern="1200" dirty="0"/>
            <a:t>Resandevolym</a:t>
          </a:r>
          <a:endParaRPr lang="en-GB" sz="1200" kern="1200" dirty="0"/>
        </a:p>
        <a:p>
          <a:pPr marL="114300" lvl="1" indent="-114300" algn="l" defTabSz="533400">
            <a:lnSpc>
              <a:spcPct val="90000"/>
            </a:lnSpc>
            <a:spcBef>
              <a:spcPct val="0"/>
            </a:spcBef>
            <a:spcAft>
              <a:spcPct val="15000"/>
            </a:spcAft>
            <a:buChar char="•"/>
          </a:pPr>
          <a:r>
            <a:rPr lang="sv-SE" sz="1200" kern="1200" dirty="0"/>
            <a:t>Godsvolym</a:t>
          </a:r>
        </a:p>
        <a:p>
          <a:pPr marL="114300" lvl="1" indent="-114300" algn="l" defTabSz="533400">
            <a:lnSpc>
              <a:spcPct val="90000"/>
            </a:lnSpc>
            <a:spcBef>
              <a:spcPct val="0"/>
            </a:spcBef>
            <a:spcAft>
              <a:spcPct val="15000"/>
            </a:spcAft>
            <a:buChar char="•"/>
          </a:pPr>
          <a:r>
            <a:rPr lang="sv-SE" sz="1200" kern="1200" dirty="0"/>
            <a:t>Beräknas med </a:t>
          </a:r>
          <a:r>
            <a:rPr lang="sv-SE" sz="1200" kern="1200" dirty="0" err="1"/>
            <a:t>elasticiteter</a:t>
          </a:r>
          <a:endParaRPr lang="sv-SE" sz="1200" kern="1200" dirty="0"/>
        </a:p>
      </dsp:txBody>
      <dsp:txXfrm>
        <a:off x="2147902" y="1873058"/>
        <a:ext cx="1879823" cy="1771042"/>
      </dsp:txXfrm>
    </dsp:sp>
    <dsp:sp modelId="{AE10E6EA-CD8E-404A-8CE0-6B2ABF27B037}">
      <dsp:nvSpPr>
        <dsp:cNvPr id="0" name=""/>
        <dsp:cNvSpPr/>
      </dsp:nvSpPr>
      <dsp:spPr>
        <a:xfrm>
          <a:off x="4290901" y="1298898"/>
          <a:ext cx="1879823" cy="5741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sv-SE" sz="1200" b="1" kern="1200" dirty="0"/>
            <a:t>Kvantifiering av effekter</a:t>
          </a:r>
          <a:endParaRPr lang="en-GB" sz="1200" b="1" kern="1200" dirty="0"/>
        </a:p>
      </dsp:txBody>
      <dsp:txXfrm>
        <a:off x="4290901" y="1298898"/>
        <a:ext cx="1879823" cy="574160"/>
      </dsp:txXfrm>
    </dsp:sp>
    <dsp:sp modelId="{7A847FA8-EE61-4F4F-BB59-83A20DADAA91}">
      <dsp:nvSpPr>
        <dsp:cNvPr id="0" name=""/>
        <dsp:cNvSpPr/>
      </dsp:nvSpPr>
      <dsp:spPr>
        <a:xfrm>
          <a:off x="4290901" y="1873058"/>
          <a:ext cx="1879823" cy="177104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dirty="0"/>
            <a:t>Persontrafik och resande tåg</a:t>
          </a:r>
          <a:endParaRPr lang="en-GB" sz="1200" kern="1200" dirty="0"/>
        </a:p>
        <a:p>
          <a:pPr marL="114300" lvl="1" indent="-114300" algn="l" defTabSz="533400">
            <a:lnSpc>
              <a:spcPct val="90000"/>
            </a:lnSpc>
            <a:spcBef>
              <a:spcPct val="0"/>
            </a:spcBef>
            <a:spcAft>
              <a:spcPct val="15000"/>
            </a:spcAft>
            <a:buChar char="•"/>
          </a:pPr>
          <a:r>
            <a:rPr lang="sv-SE" sz="1200" kern="1200" dirty="0"/>
            <a:t>Godstrafik och godsvolym tåg</a:t>
          </a:r>
        </a:p>
        <a:p>
          <a:pPr marL="114300" lvl="1" indent="-114300" algn="l" defTabSz="533400">
            <a:lnSpc>
              <a:spcPct val="90000"/>
            </a:lnSpc>
            <a:spcBef>
              <a:spcPct val="0"/>
            </a:spcBef>
            <a:spcAft>
              <a:spcPct val="15000"/>
            </a:spcAft>
            <a:buChar char="•"/>
          </a:pPr>
          <a:r>
            <a:rPr lang="sv-SE" sz="1200" kern="1200" dirty="0"/>
            <a:t>Överflyttning resenärer</a:t>
          </a:r>
        </a:p>
        <a:p>
          <a:pPr marL="114300" lvl="1" indent="-114300" algn="l" defTabSz="533400">
            <a:lnSpc>
              <a:spcPct val="90000"/>
            </a:lnSpc>
            <a:spcBef>
              <a:spcPct val="0"/>
            </a:spcBef>
            <a:spcAft>
              <a:spcPct val="15000"/>
            </a:spcAft>
            <a:buChar char="•"/>
          </a:pPr>
          <a:r>
            <a:rPr lang="sv-SE" sz="1200" kern="1200"/>
            <a:t>Överflyttning </a:t>
          </a:r>
          <a:r>
            <a:rPr lang="sv-SE" sz="1200" kern="1200" dirty="0"/>
            <a:t>gods</a:t>
          </a:r>
        </a:p>
      </dsp:txBody>
      <dsp:txXfrm>
        <a:off x="4290901" y="1873058"/>
        <a:ext cx="1879823" cy="1771042"/>
      </dsp:txXfrm>
    </dsp:sp>
    <dsp:sp modelId="{7F5D1244-E3B6-441D-B62F-9F6FBFE30E60}">
      <dsp:nvSpPr>
        <dsp:cNvPr id="0" name=""/>
        <dsp:cNvSpPr/>
      </dsp:nvSpPr>
      <dsp:spPr>
        <a:xfrm>
          <a:off x="6433899" y="1298898"/>
          <a:ext cx="1879823" cy="5741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sv-SE" sz="1200" b="1" kern="1200" dirty="0"/>
            <a:t>Värdering av effekter</a:t>
          </a:r>
          <a:endParaRPr lang="en-GB" sz="1200" b="1" kern="1200" dirty="0"/>
        </a:p>
      </dsp:txBody>
      <dsp:txXfrm>
        <a:off x="6433899" y="1298898"/>
        <a:ext cx="1879823" cy="574160"/>
      </dsp:txXfrm>
    </dsp:sp>
    <dsp:sp modelId="{57297939-30B2-4E19-ABF9-D9A2A9B9301F}">
      <dsp:nvSpPr>
        <dsp:cNvPr id="0" name=""/>
        <dsp:cNvSpPr/>
      </dsp:nvSpPr>
      <dsp:spPr>
        <a:xfrm>
          <a:off x="6433899" y="1873058"/>
          <a:ext cx="1879823" cy="177104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dirty="0"/>
            <a:t>Persontrafik och resande tåg</a:t>
          </a:r>
          <a:endParaRPr lang="en-GB" sz="1200" kern="1200" dirty="0"/>
        </a:p>
        <a:p>
          <a:pPr marL="114300" lvl="1" indent="-114300" algn="l" defTabSz="533400">
            <a:lnSpc>
              <a:spcPct val="90000"/>
            </a:lnSpc>
            <a:spcBef>
              <a:spcPct val="0"/>
            </a:spcBef>
            <a:spcAft>
              <a:spcPct val="15000"/>
            </a:spcAft>
            <a:buChar char="•"/>
          </a:pPr>
          <a:r>
            <a:rPr lang="sv-SE" sz="1200" kern="1200"/>
            <a:t>Godstrafik och godsvolym tåg</a:t>
          </a:r>
          <a:endParaRPr lang="sv-SE" sz="1200" kern="1200" dirty="0"/>
        </a:p>
        <a:p>
          <a:pPr marL="114300" lvl="1" indent="-114300" algn="l" defTabSz="533400">
            <a:lnSpc>
              <a:spcPct val="90000"/>
            </a:lnSpc>
            <a:spcBef>
              <a:spcPct val="0"/>
            </a:spcBef>
            <a:spcAft>
              <a:spcPct val="15000"/>
            </a:spcAft>
            <a:buChar char="•"/>
          </a:pPr>
          <a:r>
            <a:rPr lang="sv-SE" sz="1200" kern="1200"/>
            <a:t>Överflyttning resenärer Överflyttning gods</a:t>
          </a:r>
          <a:endParaRPr lang="sv-SE" sz="1200" kern="1200" dirty="0"/>
        </a:p>
      </dsp:txBody>
      <dsp:txXfrm>
        <a:off x="6433899" y="1873058"/>
        <a:ext cx="1879823" cy="1771042"/>
      </dsp:txXfrm>
    </dsp:sp>
    <dsp:sp modelId="{CE2B2FF1-11B9-41B4-BAD5-AA2FE5F512FC}">
      <dsp:nvSpPr>
        <dsp:cNvPr id="0" name=""/>
        <dsp:cNvSpPr/>
      </dsp:nvSpPr>
      <dsp:spPr>
        <a:xfrm>
          <a:off x="8576898" y="1298898"/>
          <a:ext cx="1879823" cy="5741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sv-SE" sz="1200" b="1" kern="1200" dirty="0"/>
            <a:t>Diskontering</a:t>
          </a:r>
          <a:endParaRPr lang="en-GB" sz="1200" b="1" kern="1200" dirty="0"/>
        </a:p>
      </dsp:txBody>
      <dsp:txXfrm>
        <a:off x="8576898" y="1298898"/>
        <a:ext cx="1879823" cy="574160"/>
      </dsp:txXfrm>
    </dsp:sp>
    <dsp:sp modelId="{A5FFF4E2-8DD0-4EA7-B85A-E7B96A00991B}">
      <dsp:nvSpPr>
        <dsp:cNvPr id="0" name=""/>
        <dsp:cNvSpPr/>
      </dsp:nvSpPr>
      <dsp:spPr>
        <a:xfrm>
          <a:off x="8576898" y="1873058"/>
          <a:ext cx="1879823" cy="177104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v-SE" sz="1200" kern="1200" dirty="0"/>
            <a:t>Nuvärdeberäkning över kalkylperioden med hänsyn till</a:t>
          </a:r>
          <a:endParaRPr lang="en-GB" sz="1200" kern="1200" dirty="0"/>
        </a:p>
        <a:p>
          <a:pPr marL="228600" lvl="2" indent="-114300" algn="l" defTabSz="533400">
            <a:lnSpc>
              <a:spcPct val="90000"/>
            </a:lnSpc>
            <a:spcBef>
              <a:spcPct val="0"/>
            </a:spcBef>
            <a:spcAft>
              <a:spcPct val="15000"/>
            </a:spcAft>
            <a:buChar char="•"/>
          </a:pPr>
          <a:r>
            <a:rPr lang="sv-SE" sz="1200" kern="1200" dirty="0"/>
            <a:t>Trafikutveckling</a:t>
          </a:r>
        </a:p>
        <a:p>
          <a:pPr marL="228600" lvl="2" indent="-114300" algn="l" defTabSz="533400">
            <a:lnSpc>
              <a:spcPct val="90000"/>
            </a:lnSpc>
            <a:spcBef>
              <a:spcPct val="0"/>
            </a:spcBef>
            <a:spcAft>
              <a:spcPct val="15000"/>
            </a:spcAft>
            <a:buChar char="•"/>
          </a:pPr>
          <a:r>
            <a:rPr lang="sv-SE" sz="1200" kern="1200"/>
            <a:t>Kalkylränta</a:t>
          </a:r>
          <a:endParaRPr lang="sv-SE" sz="1200" kern="1200" dirty="0"/>
        </a:p>
        <a:p>
          <a:pPr marL="228600" lvl="2" indent="-114300" algn="l" defTabSz="533400">
            <a:lnSpc>
              <a:spcPct val="90000"/>
            </a:lnSpc>
            <a:spcBef>
              <a:spcPct val="0"/>
            </a:spcBef>
            <a:spcAft>
              <a:spcPct val="15000"/>
            </a:spcAft>
            <a:buChar char="•"/>
          </a:pPr>
          <a:r>
            <a:rPr lang="sv-SE" sz="1200" kern="1200"/>
            <a:t>Värderingsförändring</a:t>
          </a:r>
          <a:endParaRPr lang="sv-SE" sz="1200" kern="1200" dirty="0"/>
        </a:p>
        <a:p>
          <a:pPr marL="228600" lvl="2" indent="-114300" algn="l" defTabSz="533400">
            <a:lnSpc>
              <a:spcPct val="90000"/>
            </a:lnSpc>
            <a:spcBef>
              <a:spcPct val="0"/>
            </a:spcBef>
            <a:spcAft>
              <a:spcPct val="15000"/>
            </a:spcAft>
            <a:buChar char="•"/>
          </a:pPr>
          <a:r>
            <a:rPr lang="sv-SE" sz="1200" kern="1200"/>
            <a:t>Teknisk utveckling</a:t>
          </a:r>
          <a:endParaRPr lang="sv-SE" sz="1200" kern="1200" dirty="0"/>
        </a:p>
        <a:p>
          <a:pPr marL="228600" lvl="2" indent="-114300" algn="l" defTabSz="533400">
            <a:lnSpc>
              <a:spcPct val="90000"/>
            </a:lnSpc>
            <a:spcBef>
              <a:spcPct val="0"/>
            </a:spcBef>
            <a:spcAft>
              <a:spcPct val="15000"/>
            </a:spcAft>
            <a:buChar char="•"/>
          </a:pPr>
          <a:r>
            <a:rPr lang="sv-SE" sz="1200" kern="1200"/>
            <a:t>Kalkylperiod</a:t>
          </a:r>
          <a:endParaRPr lang="sv-SE" sz="1200" kern="1200" dirty="0"/>
        </a:p>
        <a:p>
          <a:pPr marL="228600" lvl="2" indent="-114300" algn="l" defTabSz="533400">
            <a:lnSpc>
              <a:spcPct val="90000"/>
            </a:lnSpc>
            <a:spcBef>
              <a:spcPct val="0"/>
            </a:spcBef>
            <a:spcAft>
              <a:spcPct val="15000"/>
            </a:spcAft>
            <a:buChar char="•"/>
          </a:pPr>
          <a:r>
            <a:rPr lang="sv-SE" sz="1200" kern="1200"/>
            <a:t>Byggtid</a:t>
          </a:r>
          <a:endParaRPr lang="en-GB" sz="1200" kern="1200"/>
        </a:p>
      </dsp:txBody>
      <dsp:txXfrm>
        <a:off x="8576898" y="1873058"/>
        <a:ext cx="1879823" cy="1771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E24F6-D851-48A8-AD33-D07B0B063CC6}">
      <dsp:nvSpPr>
        <dsp:cNvPr id="0" name=""/>
        <dsp:cNvSpPr/>
      </dsp:nvSpPr>
      <dsp:spPr>
        <a:xfrm>
          <a:off x="-5290916" y="-810306"/>
          <a:ext cx="6300303" cy="6300303"/>
        </a:xfrm>
        <a:prstGeom prst="blockArc">
          <a:avLst>
            <a:gd name="adj1" fmla="val 18900000"/>
            <a:gd name="adj2" fmla="val 2700000"/>
            <a:gd name="adj3" fmla="val 343"/>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EB14BF-D8C9-4296-8089-221265F13E9E}">
      <dsp:nvSpPr>
        <dsp:cNvPr id="0" name=""/>
        <dsp:cNvSpPr/>
      </dsp:nvSpPr>
      <dsp:spPr>
        <a:xfrm>
          <a:off x="441431" y="292387"/>
          <a:ext cx="7647756" cy="58514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446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sv-SE" sz="1800" kern="1200" noProof="0" dirty="0"/>
            <a:t>Tågsammansättning på tågnummernivå</a:t>
          </a:r>
        </a:p>
      </dsp:txBody>
      <dsp:txXfrm>
        <a:off x="441431" y="292387"/>
        <a:ext cx="7647756" cy="585148"/>
      </dsp:txXfrm>
    </dsp:sp>
    <dsp:sp modelId="{F37A3FA4-B625-4945-8AEC-73F8356CF181}">
      <dsp:nvSpPr>
        <dsp:cNvPr id="0" name=""/>
        <dsp:cNvSpPr/>
      </dsp:nvSpPr>
      <dsp:spPr>
        <a:xfrm>
          <a:off x="75713" y="219243"/>
          <a:ext cx="731435" cy="7314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FC33E4-B41D-4655-A84A-B2D9411418F8}">
      <dsp:nvSpPr>
        <dsp:cNvPr id="0" name=""/>
        <dsp:cNvSpPr/>
      </dsp:nvSpPr>
      <dsp:spPr>
        <a:xfrm>
          <a:off x="860731" y="1169828"/>
          <a:ext cx="7228456" cy="58514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446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sv-SE" sz="1800" kern="1200" noProof="0" dirty="0"/>
            <a:t>Antal tåg på tågnummernivå</a:t>
          </a:r>
        </a:p>
      </dsp:txBody>
      <dsp:txXfrm>
        <a:off x="860731" y="1169828"/>
        <a:ext cx="7228456" cy="585148"/>
      </dsp:txXfrm>
    </dsp:sp>
    <dsp:sp modelId="{C8BD8FD4-663F-4289-A739-8DDFE921C5F1}">
      <dsp:nvSpPr>
        <dsp:cNvPr id="0" name=""/>
        <dsp:cNvSpPr/>
      </dsp:nvSpPr>
      <dsp:spPr>
        <a:xfrm>
          <a:off x="495014" y="1096685"/>
          <a:ext cx="731435" cy="7314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5C5AD-B595-4BBE-A4E5-3B2CBF4AD331}">
      <dsp:nvSpPr>
        <dsp:cNvPr id="0" name=""/>
        <dsp:cNvSpPr/>
      </dsp:nvSpPr>
      <dsp:spPr>
        <a:xfrm>
          <a:off x="989423" y="2047270"/>
          <a:ext cx="7099764" cy="58514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4462" tIns="45720" rIns="45720" bIns="45720" numCol="1" spcCol="1270" anchor="ctr" anchorCtr="0">
          <a:noAutofit/>
        </a:bodyPr>
        <a:lstStyle/>
        <a:p>
          <a:pPr marL="0" lvl="0" indent="0" algn="l" defTabSz="800100">
            <a:lnSpc>
              <a:spcPct val="90000"/>
            </a:lnSpc>
            <a:spcBef>
              <a:spcPct val="0"/>
            </a:spcBef>
            <a:spcAft>
              <a:spcPct val="35000"/>
            </a:spcAft>
            <a:buNone/>
          </a:pPr>
          <a:r>
            <a:rPr lang="sv-SE" sz="1800" kern="1200" noProof="0" dirty="0"/>
            <a:t>Förändringar av kapacitetsutnyttjande som medför förändrad tidtabellstid och förseningstid för godståg</a:t>
          </a:r>
        </a:p>
      </dsp:txBody>
      <dsp:txXfrm>
        <a:off x="989423" y="2047270"/>
        <a:ext cx="7099764" cy="585148"/>
      </dsp:txXfrm>
    </dsp:sp>
    <dsp:sp modelId="{93E9B9EF-C2B1-4FDF-8BB8-C09EEC8FFCE6}">
      <dsp:nvSpPr>
        <dsp:cNvPr id="0" name=""/>
        <dsp:cNvSpPr/>
      </dsp:nvSpPr>
      <dsp:spPr>
        <a:xfrm>
          <a:off x="623705" y="1974127"/>
          <a:ext cx="731435" cy="7314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2F850-0676-4E2E-BD7A-FE4BEAF6B6E9}">
      <dsp:nvSpPr>
        <dsp:cNvPr id="0" name=""/>
        <dsp:cNvSpPr/>
      </dsp:nvSpPr>
      <dsp:spPr>
        <a:xfrm>
          <a:off x="860731" y="2924712"/>
          <a:ext cx="7228456" cy="58514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446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sv-SE" sz="1800" kern="1200" noProof="0" dirty="0"/>
            <a:t>Övrig tidsåtgång (”extratid”) utöver gångtid och matematiska tidstillägg </a:t>
          </a:r>
        </a:p>
      </dsp:txBody>
      <dsp:txXfrm>
        <a:off x="860731" y="2924712"/>
        <a:ext cx="7228456" cy="585148"/>
      </dsp:txXfrm>
    </dsp:sp>
    <dsp:sp modelId="{4F818FA9-E043-4785-BD95-21B48EC464CF}">
      <dsp:nvSpPr>
        <dsp:cNvPr id="0" name=""/>
        <dsp:cNvSpPr/>
      </dsp:nvSpPr>
      <dsp:spPr>
        <a:xfrm>
          <a:off x="495014" y="2851569"/>
          <a:ext cx="731435" cy="7314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24EB4D-99BD-441D-BCCF-FBE602BFDC8C}">
      <dsp:nvSpPr>
        <dsp:cNvPr id="0" name=""/>
        <dsp:cNvSpPr/>
      </dsp:nvSpPr>
      <dsp:spPr>
        <a:xfrm>
          <a:off x="441431" y="3802154"/>
          <a:ext cx="7647756" cy="58514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446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sv-SE" sz="1800" kern="1200" noProof="0" dirty="0" err="1"/>
            <a:t>Omledning</a:t>
          </a:r>
          <a:r>
            <a:rPr lang="sv-SE" sz="1800" kern="1200" noProof="0" dirty="0"/>
            <a:t> av tåg på tågnummernivå</a:t>
          </a:r>
        </a:p>
      </dsp:txBody>
      <dsp:txXfrm>
        <a:off x="441431" y="3802154"/>
        <a:ext cx="7647756" cy="585148"/>
      </dsp:txXfrm>
    </dsp:sp>
    <dsp:sp modelId="{D633CBCF-93BC-4D04-8F93-F361102B17D1}">
      <dsp:nvSpPr>
        <dsp:cNvPr id="0" name=""/>
        <dsp:cNvSpPr/>
      </dsp:nvSpPr>
      <dsp:spPr>
        <a:xfrm>
          <a:off x="75713" y="3729010"/>
          <a:ext cx="731435" cy="7314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4FE18-864E-4D5C-A8A9-E947006D6AC1}">
      <dsp:nvSpPr>
        <dsp:cNvPr id="0" name=""/>
        <dsp:cNvSpPr/>
      </dsp:nvSpPr>
      <dsp:spPr>
        <a:xfrm>
          <a:off x="661653" y="0"/>
          <a:ext cx="7498739" cy="575417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9737E-F515-4E49-AD1C-BBF9E5554EE0}">
      <dsp:nvSpPr>
        <dsp:cNvPr id="0" name=""/>
        <dsp:cNvSpPr/>
      </dsp:nvSpPr>
      <dsp:spPr>
        <a:xfrm>
          <a:off x="0" y="1726251"/>
          <a:ext cx="2123666" cy="23016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sv-SE" sz="1700" kern="1200" noProof="0" dirty="0"/>
            <a:t>Ändra mötesspårslängd: antingen i flik ”Mötesspår” eller i flik ”Infradata”</a:t>
          </a:r>
        </a:p>
      </dsp:txBody>
      <dsp:txXfrm>
        <a:off x="103669" y="1829920"/>
        <a:ext cx="1916328" cy="2094330"/>
      </dsp:txXfrm>
    </dsp:sp>
    <dsp:sp modelId="{AD3FD05B-7BAA-4F92-AC68-76D20590DE38}">
      <dsp:nvSpPr>
        <dsp:cNvPr id="0" name=""/>
        <dsp:cNvSpPr/>
      </dsp:nvSpPr>
      <dsp:spPr>
        <a:xfrm>
          <a:off x="2234265" y="1726251"/>
          <a:ext cx="2123666" cy="23016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en-GB" sz="1700" kern="1200" dirty="0"/>
            <a:t>I </a:t>
          </a:r>
          <a:r>
            <a:rPr lang="sv-SE" sz="1700" kern="1200" noProof="1"/>
            <a:t>flik ”Linje UA” visas förändringar i minsta och största mötesspårslängd per tågnummer. </a:t>
          </a:r>
        </a:p>
      </dsp:txBody>
      <dsp:txXfrm>
        <a:off x="2337934" y="1829920"/>
        <a:ext cx="1916328" cy="2094330"/>
      </dsp:txXfrm>
    </dsp:sp>
    <dsp:sp modelId="{58A68031-B135-4BCA-921A-4424F9276D26}">
      <dsp:nvSpPr>
        <dsp:cNvPr id="0" name=""/>
        <dsp:cNvSpPr/>
      </dsp:nvSpPr>
      <dsp:spPr>
        <a:xfrm>
          <a:off x="4464115" y="1726251"/>
          <a:ext cx="2123666" cy="23016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sv-SE" sz="1700" kern="1200" noProof="0" dirty="0"/>
            <a:t>Bedöm om berörda transporter kan/ska omvandlas till färre men längre tåg. </a:t>
          </a:r>
        </a:p>
      </dsp:txBody>
      <dsp:txXfrm>
        <a:off x="4567784" y="1829920"/>
        <a:ext cx="1916328" cy="2094330"/>
      </dsp:txXfrm>
    </dsp:sp>
    <dsp:sp modelId="{D79327FE-DB37-43C8-AE15-52E10A3179E5}">
      <dsp:nvSpPr>
        <dsp:cNvPr id="0" name=""/>
        <dsp:cNvSpPr/>
      </dsp:nvSpPr>
      <dsp:spPr>
        <a:xfrm>
          <a:off x="6693965" y="1726251"/>
          <a:ext cx="2123666" cy="23016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sv-SE" sz="1700" kern="1200" noProof="0" dirty="0"/>
            <a:t>Ange det nya antalet avgångar per år i </a:t>
          </a:r>
          <a:r>
            <a:rPr lang="sv-SE" sz="1700" kern="1200" noProof="0" dirty="0" err="1"/>
            <a:t>Linje_UA</a:t>
          </a:r>
          <a:r>
            <a:rPr lang="sv-SE" sz="1700" kern="1200" noProof="0" dirty="0"/>
            <a:t> där det bedömts möjligt. Kontrollera tåglängder</a:t>
          </a:r>
        </a:p>
      </dsp:txBody>
      <dsp:txXfrm>
        <a:off x="6797634" y="1829920"/>
        <a:ext cx="1916328" cy="20943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2024-04-05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0B863A3-F6DA-432C-A68C-0B1EB56ED58E}" type="slidenum">
              <a:rPr lang="sv-SE" smtClean="0"/>
              <a:t>1</a:t>
            </a:fld>
            <a:endParaRPr lang="sv-SE" dirty="0"/>
          </a:p>
        </p:txBody>
      </p:sp>
    </p:spTree>
    <p:extLst>
      <p:ext uri="{BB962C8B-B14F-4D97-AF65-F5344CB8AC3E}">
        <p14:creationId xmlns:p14="http://schemas.microsoft.com/office/powerpoint/2010/main" val="176395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250876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Förenklat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vissa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beräkningar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t.ex</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förseningstid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persontåg</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man nu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direkt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tidtabellsanalysfliken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istället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att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behöva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gå</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in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fliken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linjelänk</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UA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kap</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man med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fördel</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läsa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mer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om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användarhandledningen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Enklare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handhavande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nu</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2236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Tidigare 14 flikar, nu 15</a:t>
            </a:r>
          </a:p>
          <a:p>
            <a:r>
              <a:rPr lang="sv-SE" dirty="0"/>
              <a:t>Nya flikar:</a:t>
            </a:r>
          </a:p>
          <a:p>
            <a:pPr marL="171450" indent="-171450">
              <a:buFont typeface="Arial" panose="020B0604020202020204" pitchFamily="34" charset="0"/>
              <a:buChar char="•"/>
            </a:pPr>
            <a:r>
              <a:rPr lang="sv-SE" dirty="0" err="1"/>
              <a:t>Bansek</a:t>
            </a:r>
            <a:r>
              <a:rPr lang="sv-SE" dirty="0"/>
              <a:t> gods</a:t>
            </a:r>
          </a:p>
          <a:p>
            <a:pPr marL="171450" indent="-171450">
              <a:buFont typeface="Arial" panose="020B0604020202020204" pitchFamily="34" charset="0"/>
              <a:buChar char="•"/>
            </a:pPr>
            <a:r>
              <a:rPr lang="sv-SE" dirty="0"/>
              <a:t>Plankorsningar</a:t>
            </a:r>
          </a:p>
          <a:p>
            <a:endParaRPr lang="sv-SE" dirty="0"/>
          </a:p>
          <a:p>
            <a:r>
              <a:rPr lang="sv-SE" dirty="0"/>
              <a:t>Utöver dessa finns många andra flikar för underliggande beräkningar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416725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Tidigare 14 flikar, nu 15</a:t>
            </a:r>
          </a:p>
          <a:p>
            <a:endParaRPr lang="sv-SE" dirty="0"/>
          </a:p>
          <a:p>
            <a:r>
              <a:rPr lang="sv-SE" dirty="0" err="1"/>
              <a:t>Bangods_linjedel</a:t>
            </a:r>
            <a:r>
              <a:rPr lang="sv-SE" dirty="0"/>
              <a:t> tidigare lite gömd, nu mer framträdande. Här samlas mycket info om godstrafiken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306196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Fortsatt sortering/söka ut på bandel, stråknamn, linjedelar</a:t>
            </a:r>
          </a:p>
          <a:p>
            <a:endParaRPr lang="sv-SE" dirty="0"/>
          </a:p>
          <a:p>
            <a:r>
              <a:rPr lang="sv-SE" dirty="0"/>
              <a:t>Ange:</a:t>
            </a:r>
          </a:p>
          <a:p>
            <a:pPr marL="171450" indent="-171450">
              <a:buFont typeface="Arial" panose="020B0604020202020204" pitchFamily="34" charset="0"/>
              <a:buChar char="•"/>
            </a:pPr>
            <a:r>
              <a:rPr lang="sv-SE" dirty="0"/>
              <a:t>Gångtidsdifferenser</a:t>
            </a:r>
          </a:p>
          <a:p>
            <a:pPr marL="171450" indent="-171450">
              <a:buFont typeface="Arial" panose="020B0604020202020204" pitchFamily="34" charset="0"/>
              <a:buChar char="•"/>
            </a:pPr>
            <a:r>
              <a:rPr lang="sv-SE" dirty="0"/>
              <a:t>Elektrifiering </a:t>
            </a:r>
          </a:p>
          <a:p>
            <a:pPr marL="171450" indent="-171450">
              <a:buFont typeface="Arial" panose="020B0604020202020204" pitchFamily="34" charset="0"/>
              <a:buChar char="•"/>
            </a:pPr>
            <a:r>
              <a:rPr lang="sv-SE" dirty="0" err="1"/>
              <a:t>Fyrspår</a:t>
            </a:r>
            <a:r>
              <a:rPr lang="sv-SE" dirty="0"/>
              <a: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64937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Fortsatt se information om godstrafiken</a:t>
            </a:r>
          </a:p>
          <a:p>
            <a:endParaRPr lang="sv-SE" dirty="0"/>
          </a:p>
          <a:p>
            <a:r>
              <a:rPr lang="sv-SE" dirty="0"/>
              <a:t>Ange:</a:t>
            </a:r>
          </a:p>
          <a:p>
            <a:pPr marL="171450" indent="-171450">
              <a:buFont typeface="Arial" panose="020B0604020202020204" pitchFamily="34" charset="0"/>
              <a:buChar char="•"/>
            </a:pPr>
            <a:r>
              <a:rPr lang="sv-SE" dirty="0"/>
              <a:t>Gångtidsförändringar</a:t>
            </a:r>
          </a:p>
          <a:p>
            <a:pPr marL="171450" indent="-171450">
              <a:buFont typeface="Arial" panose="020B0604020202020204" pitchFamily="34" charset="0"/>
              <a:buChar char="•"/>
            </a:pPr>
            <a:r>
              <a:rPr lang="sv-SE" dirty="0"/>
              <a:t>Avståndsförändringar </a:t>
            </a:r>
          </a:p>
          <a:p>
            <a:pPr marL="171450" indent="-171450">
              <a:buFont typeface="Arial" panose="020B0604020202020204" pitchFamily="34" charset="0"/>
              <a:buChar char="•"/>
            </a:pPr>
            <a:r>
              <a:rPr lang="sv-SE" dirty="0"/>
              <a:t>Externt beräknade förseningstider</a:t>
            </a:r>
          </a:p>
          <a:p>
            <a:pPr marL="171450" indent="-171450">
              <a:buFont typeface="Arial" panose="020B0604020202020204" pitchFamily="34" charset="0"/>
              <a:buChar char="•"/>
            </a:pPr>
            <a:r>
              <a:rPr lang="sv-SE" dirty="0"/>
              <a:t>Förändring antal godståg </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Det är även här förseningstider räknas ut automatiskt för godstrafiken</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Tidigare kunde man se godsfördelning per varugrupp, det är inte längre möjligt pga. </a:t>
            </a:r>
            <a:r>
              <a:rPr lang="sv-SE" dirty="0" err="1"/>
              <a:t>sektretess</a:t>
            </a:r>
            <a:r>
              <a:rPr lang="sv-SE" dirty="0"/>
              <a:t>. Dessutom ett gemensamt tidsvärde (1,53 kr/tontimme) för alla godståg (och likaså förseningstidsvärde)</a:t>
            </a: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26052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32046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Tidigare beräknades marginalkostnaden per bandel, i kr per </a:t>
            </a:r>
            <a:r>
              <a:rPr lang="sv-SE" noProof="0" dirty="0" err="1"/>
              <a:t>tkm</a:t>
            </a:r>
            <a:endParaRPr lang="sv-SE" noProof="0" dirty="0"/>
          </a:p>
          <a:p>
            <a:endParaRPr lang="sv-SE" noProof="0" dirty="0"/>
          </a:p>
          <a:p>
            <a:r>
              <a:rPr lang="sv-SE" noProof="0" dirty="0"/>
              <a:t>Nu i kr per tågpassage per plankorsning </a:t>
            </a:r>
          </a:p>
        </p:txBody>
      </p:sp>
      <p:sp>
        <p:nvSpPr>
          <p:cNvPr id="4" name="Slide Number Placehold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180075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Plankorsningar: infrastrukturdata hämtas från PLK-webb.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Funktion är i grunden samma analys som görs i Plankorsningsmodellen, men på en enklare/mer övergripande nivå. Denna nya funktion ersätter därför inte Plankorsningsmodellen, utan kompletterar 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a:lnSpc>
                <a:spcPts val="1600"/>
              </a:lnSpc>
              <a:spcAft>
                <a:spcPts val="1000"/>
              </a:spcAft>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 olika skyddstyper som finns är de fyra vanliga:</a:t>
            </a:r>
          </a:p>
          <a:p>
            <a:pPr marL="342900" lvl="0" indent="-342900">
              <a:lnSpc>
                <a:spcPts val="1600"/>
              </a:lnSpc>
              <a:spcAft>
                <a:spcPts val="1000"/>
              </a:spcAft>
              <a:buFont typeface="Symbol" panose="05050102010706020507" pitchFamily="18" charset="2"/>
              <a:buChar cha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Helbom</a:t>
            </a:r>
          </a:p>
          <a:p>
            <a:pPr marL="342900" lvl="0" indent="-342900">
              <a:lnSpc>
                <a:spcPts val="1600"/>
              </a:lnSpc>
              <a:spcAft>
                <a:spcPts val="1000"/>
              </a:spcAft>
              <a:buFont typeface="Symbol" panose="05050102010706020507" pitchFamily="18" charset="2"/>
              <a:buChar char=""/>
            </a:pPr>
            <a:r>
              <a:rPr lang="sv-SE" sz="1800" noProof="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Halvbom</a:t>
            </a: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p>
          <a:p>
            <a:pPr marL="342900" lvl="0" indent="-342900">
              <a:lnSpc>
                <a:spcPts val="1600"/>
              </a:lnSpc>
              <a:spcAft>
                <a:spcPts val="1000"/>
              </a:spcAft>
              <a:buFont typeface="Symbol" panose="05050102010706020507" pitchFamily="18" charset="2"/>
              <a:buChar cha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Ljus/ljud</a:t>
            </a:r>
          </a:p>
          <a:p>
            <a:pPr marL="342900" lvl="0" indent="-342900">
              <a:lnSpc>
                <a:spcPts val="1600"/>
              </a:lnSpc>
              <a:spcAft>
                <a:spcPts val="1000"/>
              </a:spcAft>
              <a:buFont typeface="Symbol" panose="05050102010706020507" pitchFamily="18" charset="2"/>
              <a:buChar cha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Oskyddad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Det är typ av väg som fungerar som </a:t>
            </a:r>
            <a:r>
              <a:rPr lang="sv-SE" sz="1800" noProof="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proxy</a:t>
            </a: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för ÅDT i </a:t>
            </a:r>
            <a:r>
              <a:rPr lang="sv-SE" sz="1800" noProof="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Bansek</a:t>
            </a: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varför två plankorsningar med samma vägtyp och samma skyddstyp kommer erhålla samma marginalkostnad.</a:t>
            </a:r>
          </a:p>
          <a:p>
            <a:pPr marL="342900" lvl="0" indent="-342900">
              <a:lnSpc>
                <a:spcPts val="1600"/>
              </a:lnSpc>
              <a:spcAft>
                <a:spcPts val="1000"/>
              </a:spcAft>
              <a:buFont typeface="Symbol" panose="05050102010706020507" pitchFamily="18" charset="2"/>
              <a:buChar cha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Statliga/regionala vägar </a:t>
            </a:r>
          </a:p>
          <a:p>
            <a:pPr marL="342900" lvl="0" indent="-342900">
              <a:lnSpc>
                <a:spcPts val="1600"/>
              </a:lnSpc>
              <a:spcAft>
                <a:spcPts val="1000"/>
              </a:spcAft>
              <a:buFont typeface="Symbol" panose="05050102010706020507" pitchFamily="18" charset="2"/>
              <a:buChar cha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Gator/kommunala vägar</a:t>
            </a:r>
          </a:p>
          <a:p>
            <a:pPr marL="342900" lvl="0" indent="-342900">
              <a:lnSpc>
                <a:spcPts val="1600"/>
              </a:lnSpc>
              <a:spcAft>
                <a:spcPts val="1000"/>
              </a:spcAft>
              <a:buFont typeface="Symbol" panose="05050102010706020507" pitchFamily="18" charset="2"/>
              <a:buChar char=""/>
            </a:pPr>
            <a:r>
              <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Privata vägar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noProof="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40975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Ändringar görs i kolumn ”Skyddsanordning UA” genom att man skriver in ny skyddsnivå, eller om en plankorsning tas bort eller byggs om till planskildhet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58358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Hälsa välkomna: Upplysa om inspelning</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96791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1534545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Kapacitetsberäkningen bygger fortfarande på samma principer för det matematiska kapacitetsutnyttjandet, men är utökad och fångar nu fler infrastrukturegenskaper</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102767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Övergripande: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Belagd tid / total 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Total tid per dygn = 24 timmar – 6 timmar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Enkelspår: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Total gångtid + andel kolonn * (summan av tillägg för möten, samtidig infart, fjärrblockering, växelhastighet)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Långa tåg fångas i gångtiden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Dubbelspår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Total </a:t>
            </a:r>
            <a:r>
              <a:rPr lang="sv-SE" dirty="0" err="1"/>
              <a:t>headway</a:t>
            </a:r>
            <a:r>
              <a:rPr lang="sv-SE" dirty="0"/>
              <a:t> + total gångtidsskillnad</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2309860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Ser i princip ut som tidigare i Bansek, men med fler kolumner i flik </a:t>
            </a:r>
            <a:r>
              <a:rPr lang="sv-SE" dirty="0" err="1"/>
              <a:t>Kap.ber</a:t>
            </a:r>
            <a:r>
              <a:rPr lang="sv-SE" dirty="0"/>
              <a:t> UA.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användarhandledningen och </a:t>
            </a:r>
            <a:r>
              <a:rPr lang="sv-SE" dirty="0" err="1"/>
              <a:t>ffa</a:t>
            </a:r>
            <a:r>
              <a:rPr lang="sv-SE" dirty="0"/>
              <a:t> i rapporten </a:t>
            </a:r>
            <a:r>
              <a:rPr lang="sv-SE" sz="1800" i="1" noProof="0" dirty="0">
                <a:effectLst/>
                <a:latin typeface="Arial" panose="020B0604020202020204" pitchFamily="34" charset="0"/>
                <a:ea typeface="Calibri" panose="020F0502020204030204" pitchFamily="34" charset="0"/>
                <a:cs typeface="Arial" panose="020B0604020202020204" pitchFamily="34" charset="0"/>
              </a:rPr>
              <a:t>Järnvägskapacitet i samhällsekonomisk analys </a:t>
            </a:r>
            <a:r>
              <a:rPr lang="sv-SE" sz="1800" i="0" noProof="0" dirty="0">
                <a:effectLst/>
                <a:latin typeface="Arial" panose="020B0604020202020204" pitchFamily="34" charset="0"/>
                <a:ea typeface="Calibri" panose="020F0502020204030204" pitchFamily="34" charset="0"/>
                <a:cs typeface="Arial" panose="020B0604020202020204" pitchFamily="34" charset="0"/>
              </a:rPr>
              <a:t>kan man ta dela av utförliga beskrivningar av parametervärden. Men några ex på vad man kan göra nu: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noProof="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Samtidig infart är numer längdberoende, det vill säga att samtidigheten tar hänsyn till längd på tåg. Om ett tåg är för långt för driftplatsen får det inte samtidighet. </a:t>
            </a:r>
            <a:r>
              <a:rPr lang="sv-SE"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Då b</a:t>
            </a:r>
            <a:r>
              <a:rPr lang="sv-SE" sz="1800" noProof="0" dirty="0">
                <a:effectLst/>
                <a:latin typeface="Calibri" panose="020F0502020204030204" pitchFamily="34" charset="0"/>
                <a:ea typeface="Calibri" panose="020F0502020204030204" pitchFamily="34" charset="0"/>
                <a:cs typeface="Arial" panose="020B0604020202020204" pitchFamily="34" charset="0"/>
              </a:rPr>
              <a:t>ehöver man uppgifter på driftplatsernas tillåtna maxlängd för att kunna nyttja funktionen samtidig infart i respektive ände på den dimensionerande sträckan (OBS! Ej riktningsberoende). Observera att detta inte alltid är samma tillåtna maxlängd som driftplatsen har i övrigt, utan kan vara kortare än så. I flik ”</a:t>
            </a:r>
            <a:r>
              <a:rPr lang="sv-SE" sz="1800" noProof="0" dirty="0" err="1">
                <a:effectLst/>
                <a:latin typeface="Calibri" panose="020F0502020204030204" pitchFamily="34" charset="0"/>
                <a:ea typeface="Calibri" panose="020F0502020204030204" pitchFamily="34" charset="0"/>
                <a:cs typeface="Arial" panose="020B0604020202020204" pitchFamily="34" charset="0"/>
              </a:rPr>
              <a:t>Kap.ber</a:t>
            </a:r>
            <a:r>
              <a:rPr lang="sv-SE" sz="1800" noProof="0" dirty="0">
                <a:effectLst/>
                <a:latin typeface="Calibri" panose="020F0502020204030204" pitchFamily="34" charset="0"/>
                <a:ea typeface="Calibri" panose="020F0502020204030204" pitchFamily="34" charset="0"/>
                <a:cs typeface="Arial" panose="020B0604020202020204" pitchFamily="34" charset="0"/>
              </a:rPr>
              <a:t> UA” kan användaren mata in dessa uppgifter i </a:t>
            </a:r>
            <a:r>
              <a:rPr lang="sv-SE" sz="1800" noProof="0" dirty="0" err="1">
                <a:effectLst/>
                <a:latin typeface="Calibri" panose="020F0502020204030204" pitchFamily="34" charset="0"/>
                <a:ea typeface="Calibri" panose="020F0502020204030204" pitchFamily="34" charset="0"/>
                <a:cs typeface="Arial" panose="020B0604020202020204" pitchFamily="34" charset="0"/>
              </a:rPr>
              <a:t>I</a:t>
            </a:r>
            <a:r>
              <a:rPr lang="sv-SE" sz="1800" noProof="0" dirty="0">
                <a:effectLst/>
                <a:latin typeface="Calibri" panose="020F0502020204030204" pitchFamily="34" charset="0"/>
                <a:ea typeface="Calibri" panose="020F0502020204030204" pitchFamily="34" charset="0"/>
                <a:cs typeface="Arial" panose="020B0604020202020204" pitchFamily="34" charset="0"/>
              </a:rPr>
              <a:t> kolumn #dpl_first_length_si samt #dpl_last_length_si för den dimensionerande sträckan. För varje linjedel är den typiska längden för passagerartåg, godståg och malmtåg angiven i kolumn AS-AF: #passanger_length, #freight_length och #iron_length. Om </a:t>
            </a:r>
            <a:r>
              <a:rPr lang="sv-SE" sz="1800" noProof="0" dirty="0" err="1">
                <a:effectLst/>
                <a:latin typeface="Calibri" panose="020F0502020204030204" pitchFamily="34" charset="0"/>
                <a:ea typeface="Calibri" panose="020F0502020204030204" pitchFamily="34" charset="0"/>
                <a:cs typeface="Arial" panose="020B0604020202020204" pitchFamily="34" charset="0"/>
              </a:rPr>
              <a:t>tåglängden</a:t>
            </a:r>
            <a:r>
              <a:rPr lang="sv-SE" sz="1800" noProof="0" dirty="0">
                <a:effectLst/>
                <a:latin typeface="Calibri" panose="020F0502020204030204" pitchFamily="34" charset="0"/>
                <a:ea typeface="Calibri" panose="020F0502020204030204" pitchFamily="34" charset="0"/>
                <a:cs typeface="Arial" panose="020B0604020202020204" pitchFamily="34" charset="0"/>
              </a:rPr>
              <a:t> överskrider längden för samtidig infart tillkommer ett tidstillägg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Andra</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ex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är</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att</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man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kan</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ändra</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växelhastighet</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lägga</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in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faktor</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för</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kolonnkörning</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och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ändra</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antalet</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förbigångsspår.</a:t>
            </a:r>
            <a:endPar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030942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Dubbelspåriga linjedelar inkluderar ofta ett antal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förbigångsstationer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Om gångtidsskillnaden mellan de snabbaste och de långsammaste tågen på sträckan är stor, och speciellt om det dessutom är mycket trafik, är det vanligt att de långsammaste tågen stannar på en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förbigångsstation</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och låter snabbare tåg köra förbi. Framförallt gäller detta godståg, för vilka det på detta sätt minskar den praktiska gångtidsskillnaden.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Modelleringen i EMME/</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görs genom att först beräkna hur stor andel av godstågen som antas ha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på linjedelen. De tåg som har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får sedan en minskad gångtid i proportion till hur många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förbigångsspår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som finns på sträckan. Tanken är alltså att då det finns fler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förbigångsspår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finns det bättre möjlighet att få undan ett långsamt tåg när ett snabbt tåg närmar sig bakifrån, och då få en effekt av minskad gångtidsavvikelse.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 xmlns:m="http://schemas.openxmlformats.org/officeDocument/2006/math">
                    <m:r>
                      <a:rPr lang="sv-SE" sz="1800" i="1" smtClean="0">
                        <a:effectLst/>
                        <a:latin typeface="Cambria Math" panose="02040503050406030204" pitchFamily="18" charset="0"/>
                        <a:ea typeface="Calibri" panose="020F0502020204030204" pitchFamily="34" charset="0"/>
                        <a:cs typeface="Arial" panose="020B0604020202020204" pitchFamily="34" charset="0"/>
                      </a:rPr>
                      <m:t>𝐹</m:t>
                    </m:r>
                    <m:r>
                      <a:rPr lang="sv-SE" sz="1800" i="1" smtClean="0">
                        <a:effectLst/>
                        <a:latin typeface="Cambria Math" panose="02040503050406030204" pitchFamily="18" charset="0"/>
                        <a:ea typeface="Calibri" panose="020F0502020204030204" pitchFamily="34" charset="0"/>
                        <a:cs typeface="Arial" panose="020B0604020202020204" pitchFamily="34" charset="0"/>
                      </a:rPr>
                      <m:t>ö</m:t>
                    </m:r>
                    <m:r>
                      <a:rPr lang="sv-SE" sz="1800" i="1" smtClean="0">
                        <a:effectLst/>
                        <a:latin typeface="Cambria Math" panose="02040503050406030204" pitchFamily="18" charset="0"/>
                        <a:ea typeface="Calibri" panose="020F0502020204030204" pitchFamily="34" charset="0"/>
                        <a:cs typeface="Arial" panose="020B0604020202020204" pitchFamily="34" charset="0"/>
                      </a:rPr>
                      <m:t>𝑟𝑏𝑖𝑔</m:t>
                    </m:r>
                    <m:r>
                      <a:rPr lang="sv-SE" sz="1800" i="1" smtClean="0">
                        <a:effectLst/>
                        <a:latin typeface="Cambria Math" panose="02040503050406030204" pitchFamily="18" charset="0"/>
                        <a:ea typeface="Calibri" panose="020F0502020204030204" pitchFamily="34" charset="0"/>
                        <a:cs typeface="Arial" panose="020B0604020202020204" pitchFamily="34" charset="0"/>
                      </a:rPr>
                      <m:t>å</m:t>
                    </m:r>
                    <m:r>
                      <a:rPr lang="sv-SE" sz="1800" i="1" smtClean="0">
                        <a:effectLst/>
                        <a:latin typeface="Cambria Math" panose="02040503050406030204" pitchFamily="18" charset="0"/>
                        <a:ea typeface="Calibri" panose="020F0502020204030204" pitchFamily="34" charset="0"/>
                        <a:cs typeface="Arial" panose="020B0604020202020204" pitchFamily="34" charset="0"/>
                      </a:rPr>
                      <m:t>𝑛𝑔𝑠𝑓𝑎𝑘𝑡𝑜𝑟</m:t>
                    </m:r>
                  </m:oMath>
                </a14:m>
                <a:r>
                  <a:rPr lang="sv-SE" sz="1800" dirty="0">
                    <a:effectLst/>
                    <a:latin typeface="Calibri" panose="020F0502020204030204" pitchFamily="34" charset="0"/>
                    <a:ea typeface="Calibri" panose="020F0502020204030204" pitchFamily="34" charset="0"/>
                    <a:cs typeface="Arial" panose="020B0604020202020204" pitchFamily="34" charset="0"/>
                  </a:rPr>
                  <a:t> (kolumn AX</a:t>
                </a:r>
                <a:r>
                  <a:rPr lang="sv-SE" sz="1800" baseline="0" dirty="0">
                    <a:effectLst/>
                    <a:latin typeface="Calibri" panose="020F0502020204030204" pitchFamily="34" charset="0"/>
                    <a:ea typeface="Calibri" panose="020F0502020204030204" pitchFamily="34" charset="0"/>
                    <a:cs typeface="Arial" panose="020B0604020202020204" pitchFamily="34" charset="0"/>
                  </a:rPr>
                  <a:t> </a:t>
                </a:r>
                <a:r>
                  <a:rPr lang="sv-SE" sz="1800" i="1" baseline="0" dirty="0" err="1">
                    <a:effectLst/>
                    <a:latin typeface="Calibri" panose="020F0502020204030204" pitchFamily="34" charset="0"/>
                    <a:ea typeface="Calibri" panose="020F0502020204030204" pitchFamily="34" charset="0"/>
                    <a:cs typeface="Arial" panose="020B0604020202020204" pitchFamily="34" charset="0"/>
                  </a:rPr>
                  <a:t>overtaking</a:t>
                </a:r>
                <a:r>
                  <a:rPr lang="sv-SE" sz="1800" i="1" baseline="0" dirty="0">
                    <a:effectLst/>
                    <a:latin typeface="Calibri" panose="020F0502020204030204" pitchFamily="34" charset="0"/>
                    <a:ea typeface="Calibri" panose="020F0502020204030204" pitchFamily="34" charset="0"/>
                    <a:cs typeface="Arial" panose="020B0604020202020204" pitchFamily="34" charset="0"/>
                  </a:rPr>
                  <a:t> effekt</a:t>
                </a:r>
                <a:r>
                  <a:rPr lang="sv-SE" sz="1800" baseline="0" dirty="0">
                    <a:effectLst/>
                    <a:latin typeface="Calibri" panose="020F0502020204030204" pitchFamily="34" charset="0"/>
                    <a:ea typeface="Calibri" panose="020F0502020204030204" pitchFamily="34" charset="0"/>
                    <a:cs typeface="Arial" panose="020B0604020202020204" pitchFamily="34" charset="0"/>
                  </a:rPr>
                  <a:t>) beror på antalet </a:t>
                </a:r>
                <a:r>
                  <a:rPr lang="sv-SE" sz="1800" baseline="0" dirty="0" err="1">
                    <a:effectLst/>
                    <a:latin typeface="Calibri" panose="020F0502020204030204" pitchFamily="34" charset="0"/>
                    <a:ea typeface="Calibri" panose="020F0502020204030204" pitchFamily="34" charset="0"/>
                    <a:cs typeface="Arial" panose="020B0604020202020204" pitchFamily="34" charset="0"/>
                  </a:rPr>
                  <a:t>förbigångsstationer</a:t>
                </a:r>
                <a:r>
                  <a:rPr lang="sv-SE" sz="1800" baseline="0" dirty="0">
                    <a:effectLst/>
                    <a:latin typeface="Calibri" panose="020F0502020204030204" pitchFamily="34" charset="0"/>
                    <a:ea typeface="Calibri" panose="020F0502020204030204" pitchFamily="34" charset="0"/>
                    <a:cs typeface="Arial" panose="020B0604020202020204" pitchFamily="34" charset="0"/>
                  </a:rPr>
                  <a:t> och </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anger hur stor del av gångtidsskillnaden som ska användas för de tåg som har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Finns inga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förbigångsspår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är godstågen "i vägen" hela sträckan vilket motsvarar värdet 1, hela gångtidsskillnaden används. Om linjedelen har 2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förbigångsstationer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en på varje sida belastar förbigångna tåg bara 0,5 av sträckan med gångtidsskillnad</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Vid analyser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som</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inkluderar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förbigångsspår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behöver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avstämningar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ske</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med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Kapacitetscenter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och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Bansekförvaltningen</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mc:Choice>
        <mc:Fallback xmlns="">
          <p:sp>
            <p:nvSpPr>
              <p:cNvPr id="3" name="Notes Placeholder 2"/>
              <p:cNvSpPr>
                <a:spLocks noGrp="1"/>
              </p:cNvSpPr>
              <p:nvPr>
                <p:ph type="body" idx="1"/>
              </p:nvPr>
            </p:nvSpPr>
            <p:spPr/>
            <p:txBody>
              <a:bodyPr/>
              <a:lstStyle/>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Dubbelspåriga linjedelar inkluderar ofta ett antal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förbigångsstationer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Om gångtidsskillnaden mellan de snabbaste och de långsammaste tågen på sträckan är stor, och speciellt om det dessutom är mycket trafik, är det vanligt att de långsammaste tågen stannar på en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förbigångsstation</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och låter snabbare tåg köra förbi. Framförallt gäller detta godståg, för vilka det på detta sätt minskar den praktiska gångtidsskillnaden.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Modelleringen i EMME/</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görs genom att först beräkna hur stor andel av godstågen som antas ha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på linjedelen. De tåg som har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får sedan en minskad gångtid i proportion till hur många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förbigångsspår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som finns på sträckan. Tanken är alltså att då det finns fler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förbigångsspår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finns det bättre möjlighet att få undan ett långsamt tåg när ett snabbt tåg närmar sig bakifrån, och då få en effekt av minskad gångtidsavvikelse.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i="0">
                    <a:effectLst/>
                    <a:latin typeface="Cambria Math" panose="02040503050406030204" pitchFamily="18" charset="0"/>
                    <a:ea typeface="Calibri" panose="020F0502020204030204" pitchFamily="34" charset="0"/>
                    <a:cs typeface="Arial" panose="020B0604020202020204" pitchFamily="34" charset="0"/>
                  </a:rPr>
                  <a:t>𝐹ö𝑟𝑏𝑖𝑔å𝑛𝑔𝑠𝑓𝑎𝑘𝑡𝑜𝑟</a:t>
                </a:r>
                <a:r>
                  <a:rPr lang="sv-SE" sz="1800" dirty="0">
                    <a:effectLst/>
                    <a:latin typeface="Calibri" panose="020F0502020204030204" pitchFamily="34" charset="0"/>
                    <a:ea typeface="Calibri" panose="020F0502020204030204" pitchFamily="34" charset="0"/>
                    <a:cs typeface="Arial" panose="020B0604020202020204" pitchFamily="34" charset="0"/>
                  </a:rPr>
                  <a:t> (kolumn AX</a:t>
                </a:r>
                <a:r>
                  <a:rPr lang="sv-SE" sz="1800" baseline="0" dirty="0">
                    <a:effectLst/>
                    <a:latin typeface="Calibri" panose="020F0502020204030204" pitchFamily="34" charset="0"/>
                    <a:ea typeface="Calibri" panose="020F0502020204030204" pitchFamily="34" charset="0"/>
                    <a:cs typeface="Arial" panose="020B0604020202020204" pitchFamily="34" charset="0"/>
                  </a:rPr>
                  <a:t> </a:t>
                </a:r>
                <a:r>
                  <a:rPr lang="sv-SE" sz="1800" i="1" baseline="0" dirty="0" err="1">
                    <a:effectLst/>
                    <a:latin typeface="Calibri" panose="020F0502020204030204" pitchFamily="34" charset="0"/>
                    <a:ea typeface="Calibri" panose="020F0502020204030204" pitchFamily="34" charset="0"/>
                    <a:cs typeface="Arial" panose="020B0604020202020204" pitchFamily="34" charset="0"/>
                  </a:rPr>
                  <a:t>overtaking</a:t>
                </a:r>
                <a:r>
                  <a:rPr lang="sv-SE" sz="1800" i="1" baseline="0" dirty="0">
                    <a:effectLst/>
                    <a:latin typeface="Calibri" panose="020F0502020204030204" pitchFamily="34" charset="0"/>
                    <a:ea typeface="Calibri" panose="020F0502020204030204" pitchFamily="34" charset="0"/>
                    <a:cs typeface="Arial" panose="020B0604020202020204" pitchFamily="34" charset="0"/>
                  </a:rPr>
                  <a:t> effekt</a:t>
                </a:r>
                <a:r>
                  <a:rPr lang="sv-SE" sz="1800" baseline="0" dirty="0">
                    <a:effectLst/>
                    <a:latin typeface="Calibri" panose="020F0502020204030204" pitchFamily="34" charset="0"/>
                    <a:ea typeface="Calibri" panose="020F0502020204030204" pitchFamily="34" charset="0"/>
                    <a:cs typeface="Arial" panose="020B0604020202020204" pitchFamily="34" charset="0"/>
                  </a:rPr>
                  <a:t>) beror på antalet </a:t>
                </a:r>
                <a:r>
                  <a:rPr lang="sv-SE" sz="1800" baseline="0" dirty="0" err="1">
                    <a:effectLst/>
                    <a:latin typeface="Calibri" panose="020F0502020204030204" pitchFamily="34" charset="0"/>
                    <a:ea typeface="Calibri" panose="020F0502020204030204" pitchFamily="34" charset="0"/>
                    <a:cs typeface="Arial" panose="020B0604020202020204" pitchFamily="34" charset="0"/>
                  </a:rPr>
                  <a:t>förbigångsstationer</a:t>
                </a:r>
                <a:r>
                  <a:rPr lang="sv-SE" sz="1800" baseline="0" dirty="0">
                    <a:effectLst/>
                    <a:latin typeface="Calibri" panose="020F0502020204030204" pitchFamily="34" charset="0"/>
                    <a:ea typeface="Calibri" panose="020F0502020204030204" pitchFamily="34" charset="0"/>
                    <a:cs typeface="Arial" panose="020B0604020202020204" pitchFamily="34" charset="0"/>
                  </a:rPr>
                  <a:t> och </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anger hur stor del av gångtidsskillnaden som ska användas för de tåg som har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Finns inga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förbigångsspår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är godstågen "i vägen" hela sträckan vilket motsvarar värdet 1, hela gångtidsskillnaden används. Om linjedelen har 2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förbigångsstationer</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en på varje sida belastar förbigångna tåg bara 0,5 av sträckan med gångtidsskillnad</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Vid analyser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som</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inkluderar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förbigångsspår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behöver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avstämningar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ske</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med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Kapacitetscenter</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och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Bansekförvaltningen</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mc:Fallback>
      </mc:AlternateContent>
      <p:sp>
        <p:nvSpPr>
          <p:cNvPr id="4" name="Slide Number Placehold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389809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933900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På vissa banor förekommer trafik med tåg som är längre än mötesspåren på en eller flera stationer, vilket innebär att dessa tåg inte har möjlighet att mötas. De kan möta övriga tåg som inte är längre än att de får plats, men just möten med andra långa tåg måste ske på tillräckligt långa stationer. För dessa möten är det alltså som att den dimensionerande sträckan är längre än för övrig trafik på linjedelen. Dessa situationer kan antas öka då trafiken med 750 meter långa tåg kommer att påbörjas innan samtliga mötesstationer på berörda sträckor har förlängts för att kunna hantera möten mellan så långa tåg.</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 Emme/</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finns attribut för längden på driftplatserna i respektive ände av den dimensionerande sträckan, #dpl_first_length och #dpl_last_length. I dessa är den signalerade längden på det längsta spåret på stationen ifyllt. Beräkningsmässigt görs ingen skillnad på vad som är första och vad som är sista station på en dimensionerande sträcka, beräkningen är inte riktningsberoende, men länken har en riktning i Emme och det styr vilken station som blir definierad som första och vilken som blir sista.</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För varje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linjedel</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är också den typiska längden för passagerartåg, godståg och malmtåg angiven (#passanger_length, #freight_length och #iron_length). Det ska dock noteras att definitionen som malmtåg hänger kvar sedan tidigare, det finns inget som egentligen säger att det måste vara just malmtåg utan den kategorin kan användas generellt för att särskilja extra långa tåg.</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Om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tåglängden</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överskrider stationslängden på en station på den dimensionerande sträckan multipliceras gångtiden för en andel av dessa tåg med faktorn #factor_overlong, satt till 1.5, för att fånga att dessa tågs gångtid även ska inkludera sträckan till nästa mötesstation bortanför den dimensionerande sträckan. </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Antalet av de för långa tågen som får förlängd gångtid beror på sannolikheten att de möter ett annat tåg som också är långt. Antalet per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tågtyp</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som får förlängd gångtid är [antal tåg av aktuell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tågtyp</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]*[antal för långa tåg]/[antal tåg]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Exempel: En dimensionerande sträcka där ena mötesstationen är för kort både för godståg och malmtåg:</a:t>
            </a:r>
          </a:p>
          <a:p>
            <a:pPr marL="342900" lvl="0" indent="-342900">
              <a:lnSpc>
                <a:spcPts val="1400"/>
              </a:lnSpc>
              <a:spcAft>
                <a:spcPts val="600"/>
              </a:spcAft>
              <a:buFont typeface="Symbol" panose="05050102010706020507" pitchFamily="18" charset="2"/>
              <a:buChar char=""/>
            </a:pPr>
            <a:r>
              <a:rPr lang="sv-SE"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10 korta persontåg</a:t>
            </a:r>
          </a:p>
          <a:p>
            <a:pPr marL="342900" lvl="0" indent="-342900">
              <a:lnSpc>
                <a:spcPts val="1400"/>
              </a:lnSpc>
              <a:spcAft>
                <a:spcPts val="600"/>
              </a:spcAft>
              <a:buFont typeface="Symbol" panose="05050102010706020507" pitchFamily="18" charset="2"/>
              <a:buChar char=""/>
            </a:pPr>
            <a:r>
              <a:rPr lang="sv-SE"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10 ”för långa” godståg</a:t>
            </a:r>
          </a:p>
          <a:p>
            <a:pPr marL="342900" lvl="0" indent="-342900">
              <a:lnSpc>
                <a:spcPts val="1400"/>
              </a:lnSpc>
              <a:spcAft>
                <a:spcPts val="600"/>
              </a:spcAft>
              <a:buFont typeface="Symbol" panose="05050102010706020507" pitchFamily="18" charset="2"/>
              <a:buChar char=""/>
            </a:pPr>
            <a:r>
              <a:rPr lang="sv-SE"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5 ”för långa” malmtåg </a:t>
            </a:r>
          </a:p>
          <a:p>
            <a:pPr marL="342900" lvl="0" indent="-342900">
              <a:lnSpc>
                <a:spcPts val="1400"/>
              </a:lnSpc>
              <a:spcAft>
                <a:spcPts val="600"/>
              </a:spcAft>
              <a:buFont typeface="Symbol" panose="05050102010706020507" pitchFamily="18" charset="2"/>
              <a:buChar char=""/>
            </a:pPr>
            <a:r>
              <a:rPr lang="sv-SE"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Andel tåg som är ”för långa”: 15/25 = 0.6</a:t>
            </a:r>
          </a:p>
          <a:p>
            <a:pPr marL="342900" lvl="0" indent="-342900">
              <a:lnSpc>
                <a:spcPts val="1400"/>
              </a:lnSpc>
              <a:spcAft>
                <a:spcPts val="600"/>
              </a:spcAft>
              <a:buFont typeface="Symbol" panose="05050102010706020507" pitchFamily="18" charset="2"/>
              <a:buChar char=""/>
            </a:pPr>
            <a:r>
              <a:rPr lang="sv-SE"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Antal godståg med förlängd gångtid: 10 * 0.6 = 6</a:t>
            </a:r>
          </a:p>
          <a:p>
            <a:pPr marL="342900" lvl="0" indent="-342900">
              <a:lnSpc>
                <a:spcPts val="1400"/>
              </a:lnSpc>
              <a:spcAft>
                <a:spcPts val="600"/>
              </a:spcAft>
              <a:buFont typeface="Symbol" panose="05050102010706020507" pitchFamily="18" charset="2"/>
              <a:buChar char=""/>
            </a:pPr>
            <a:r>
              <a:rPr lang="sv-SE"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Antal malmtåg med förlängd gångtid: 5 * 0.6 = 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2230848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Samtidig infart innebär att signaleringen på en mötesstation medger att de mötande tågen rullar in på sina respektive spår samtidigt, istället för att ett tåg väntar utanför stationen till det första har hunnit stanna. Detta sparar ett antal minuter i mötestid. Beroende på hur stationen är utformad innebär det dock ofta att tågen måste vara kortare än stationens annars tillåtna maxlängd för att kunna nyttja denna funktion. Tåg som överstiger längden för samtidig infart men ändå får plats på stationen får alltså en längre mötestid.</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 Emme/</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finns attribut för längden på eventuell samtidighet på driftplatserna i respektive ände av den dimensionerande sträckan, #first_dpl_length_si och #last_dpl_length_si. I dessa är den signalerade längden för samtidig infart på det längsta spåret på stationen ifyllt. Beräkningsmässigt görs ingen skillnad på vad som är första och vad som är sista station på en dimensionerande sträcka, beräkningen är inte riktningsberoende, men länken har en riktning i Emme och det styr vilken station som blir definierad som första och vilken som blir sista.</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För varje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linjedel</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är också den typiska längden för passagerartåg, godståg och malmtåg angiven (#passanger_length, #freight_length och #iron_length). Det ska dock noteras att definitionen som malmtåg hänger kvar sedan tidigare, det finns inget som egentligen säger att det måste vara just malmtåg utan den kategorin kan användas generellt för att särskilja extra långa tåg.</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r>
              <a:rPr lang="sv-SE" sz="1800" dirty="0">
                <a:effectLst/>
                <a:latin typeface="Calibri" panose="020F0502020204030204" pitchFamily="34" charset="0"/>
                <a:ea typeface="Calibri" panose="020F0502020204030204" pitchFamily="34" charset="0"/>
                <a:cs typeface="Arial" panose="020B0604020202020204" pitchFamily="34" charset="0"/>
              </a:rPr>
              <a:t>Om </a:t>
            </a:r>
            <a:r>
              <a:rPr lang="sv-SE" sz="1800" dirty="0" err="1">
                <a:effectLst/>
                <a:latin typeface="Calibri" panose="020F0502020204030204" pitchFamily="34" charset="0"/>
                <a:ea typeface="Calibri" panose="020F0502020204030204" pitchFamily="34" charset="0"/>
                <a:cs typeface="Arial" panose="020B0604020202020204" pitchFamily="34" charset="0"/>
              </a:rPr>
              <a:t>tåglängden</a:t>
            </a:r>
            <a:r>
              <a:rPr lang="sv-SE" sz="1800" dirty="0">
                <a:effectLst/>
                <a:latin typeface="Calibri" panose="020F0502020204030204" pitchFamily="34" charset="0"/>
                <a:ea typeface="Calibri" panose="020F0502020204030204" pitchFamily="34" charset="0"/>
                <a:cs typeface="Arial" panose="020B0604020202020204" pitchFamily="34" charset="0"/>
              </a:rPr>
              <a:t> överskrider längden för samtidig infart tillkommer ett tidstillägg. Tidstillägget ges av #inf_utan och är satt till 2 min. Om längden för samtidig infart är för kort i enbart ena änden av den dimensionerande sträckan tillkommer bara halva tillägget. Uträkningen görs för respektive </a:t>
            </a:r>
            <a:r>
              <a:rPr lang="sv-SE" sz="1800" dirty="0" err="1">
                <a:effectLst/>
                <a:latin typeface="Calibri" panose="020F0502020204030204" pitchFamily="34" charset="0"/>
                <a:ea typeface="Calibri" panose="020F0502020204030204" pitchFamily="34" charset="0"/>
                <a:cs typeface="Arial" panose="020B0604020202020204" pitchFamily="34" charset="0"/>
              </a:rPr>
              <a:t>tågsort</a:t>
            </a:r>
            <a:r>
              <a:rPr lang="sv-SE"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407377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Vid tågmöte på enkelspår måste ena tåget passera genom växlar ut på avvikande spår. Är det låg hastighet i växlarna kan det ta upp mot en minut längre tid att passera jämfört med om växlarna tillåter högre hastighet. </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 Emme/</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finns det attribut för vilken hastighet växlarna på den dimensionerande sträckan medger. Den dimensionerande sträckan går från en mötesstation till nästa mötesstation, så tillägget är beroende av växelhastigheten på båda dessa stationer (#dpl_first_vxl och #dpl_first_vxl). Är hastigheten under eller lika med en viss gräns, ett globalt värde (#limit_vxl) som för närvarande sats till 50 km/h, får tågen ett tidstillägg. Även tidstillägget är ett globalt värde (#m_vxl) och som för närvarande är satt till 1 minut.</a:t>
            </a: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Är en stations växlar under gränsen ger det halva tillägget och är båda stationerna under ger det hela tillägget.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effectLst/>
                <a:latin typeface="Calibri" panose="020F0502020204030204" pitchFamily="34" charset="0"/>
                <a:ea typeface="Calibri" panose="020F0502020204030204" pitchFamily="34" charset="0"/>
                <a:cs typeface="Arial" panose="020B0604020202020204" pitchFamily="34" charset="0"/>
              </a:rPr>
              <a:t>Egentligen är det de växlar på respektive station som vetter mot den aktuella sträckan som är relevanta, men så som </a:t>
            </a:r>
            <a:r>
              <a:rPr lang="sv-SE" sz="1800" dirty="0" err="1">
                <a:effectLst/>
                <a:latin typeface="Calibri" panose="020F0502020204030204" pitchFamily="34" charset="0"/>
                <a:ea typeface="Calibri" panose="020F0502020204030204" pitchFamily="34" charset="0"/>
                <a:cs typeface="Arial" panose="020B0604020202020204" pitchFamily="34" charset="0"/>
              </a:rPr>
              <a:t>datan</a:t>
            </a:r>
            <a:r>
              <a:rPr lang="sv-SE" sz="1800" dirty="0">
                <a:effectLst/>
                <a:latin typeface="Calibri" panose="020F0502020204030204" pitchFamily="34" charset="0"/>
                <a:ea typeface="Calibri" panose="020F0502020204030204" pitchFamily="34" charset="0"/>
                <a:cs typeface="Arial" panose="020B0604020202020204" pitchFamily="34" charset="0"/>
              </a:rPr>
              <a:t> är framtagen och inlagt i Emme/</a:t>
            </a:r>
            <a:r>
              <a:rPr lang="sv-SE" sz="1800" dirty="0" err="1">
                <a:effectLst/>
                <a:latin typeface="Calibri" panose="020F0502020204030204" pitchFamily="34" charset="0"/>
                <a:ea typeface="Calibri" panose="020F0502020204030204" pitchFamily="34" charset="0"/>
                <a:cs typeface="Arial" panose="020B0604020202020204" pitchFamily="34" charset="0"/>
              </a:rPr>
              <a:t>Bansek</a:t>
            </a:r>
            <a:r>
              <a:rPr lang="sv-SE" sz="1800" dirty="0">
                <a:effectLst/>
                <a:latin typeface="Calibri" panose="020F0502020204030204" pitchFamily="34" charset="0"/>
                <a:ea typeface="Calibri" panose="020F0502020204030204" pitchFamily="34" charset="0"/>
                <a:cs typeface="Arial" panose="020B0604020202020204" pitchFamily="34" charset="0"/>
              </a:rPr>
              <a:t> för tillfället så är det ett medelvärde på alla växlar i huvudspår. Vid en objektsanalys kan man göra det mer detaljerat om önskas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3226178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 sitt grundutförande antar kapacitetsberäkningarna att alla tåg har tågmöten och att tågen går växelvis i olika riktningar så att vartannat tåg går i ena riktningen och vartannat i den andra. Detta stämmer inte överens med verkligheten där tågordningen kan variera så att kolonnkörning med flera tåg i samma riktning, vilket är mer kapacitetseffektivt, förekommer vid vissa tider. </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a:lnSpc>
                <a:spcPts val="1400"/>
              </a:lnSpc>
              <a:spcAft>
                <a:spcPts val="1400"/>
              </a:spcAft>
            </a:pP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Detta gör att en </a:t>
            </a:r>
            <a:r>
              <a:rPr lang="sv-SE" sz="18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linjedel</a:t>
            </a:r>
            <a:r>
              <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med kolonnkörning straffas i beräkningen med beräknad kapacitet som ibland överstiger 100 %. Missvisande höga kapacitetsvärden påverkar restiderna och kan leda till att godsprognosmodellen lägger ut färre godståg där än vad som egentligen är möjligt.  </a:t>
            </a:r>
          </a:p>
          <a:p>
            <a:pPr>
              <a:lnSpc>
                <a:spcPts val="1400"/>
              </a:lnSpc>
              <a:spcAft>
                <a:spcPts val="1400"/>
              </a:spcAft>
            </a:pP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r>
              <a:rPr lang="sv-SE" sz="1800" dirty="0">
                <a:effectLst/>
                <a:latin typeface="Calibri" panose="020F0502020204030204" pitchFamily="34" charset="0"/>
                <a:ea typeface="Calibri" panose="020F0502020204030204" pitchFamily="34" charset="0"/>
                <a:cs typeface="Arial" panose="020B0604020202020204" pitchFamily="34" charset="0"/>
              </a:rPr>
              <a:t>I Emme/</a:t>
            </a:r>
            <a:r>
              <a:rPr lang="sv-SE" sz="1800" dirty="0" err="1">
                <a:effectLst/>
                <a:latin typeface="Calibri" panose="020F0502020204030204" pitchFamily="34" charset="0"/>
                <a:ea typeface="Calibri" panose="020F0502020204030204" pitchFamily="34" charset="0"/>
                <a:cs typeface="Arial" panose="020B0604020202020204" pitchFamily="34" charset="0"/>
              </a:rPr>
              <a:t>Bansek</a:t>
            </a:r>
            <a:r>
              <a:rPr lang="sv-SE" sz="1800" dirty="0">
                <a:effectLst/>
                <a:latin typeface="Calibri" panose="020F0502020204030204" pitchFamily="34" charset="0"/>
                <a:ea typeface="Calibri" panose="020F0502020204030204" pitchFamily="34" charset="0"/>
                <a:cs typeface="Arial" panose="020B0604020202020204" pitchFamily="34" charset="0"/>
              </a:rPr>
              <a:t> finns nu en möjlighet att ange hur stor andel av tågen som antas köra i kolonn per </a:t>
            </a:r>
            <a:r>
              <a:rPr lang="sv-SE" sz="1800" dirty="0" err="1">
                <a:effectLst/>
                <a:latin typeface="Calibri" panose="020F0502020204030204" pitchFamily="34" charset="0"/>
                <a:ea typeface="Calibri" panose="020F0502020204030204" pitchFamily="34" charset="0"/>
                <a:cs typeface="Arial" panose="020B0604020202020204" pitchFamily="34" charset="0"/>
              </a:rPr>
              <a:t>linjedel</a:t>
            </a:r>
            <a:r>
              <a:rPr lang="sv-SE" sz="1800" dirty="0">
                <a:effectLst/>
                <a:latin typeface="Calibri" panose="020F0502020204030204" pitchFamily="34" charset="0"/>
                <a:ea typeface="Calibri" panose="020F0502020204030204" pitchFamily="34" charset="0"/>
                <a:cs typeface="Arial" panose="020B0604020202020204" pitchFamily="34" charset="0"/>
              </a:rPr>
              <a:t>. Denna andel skalar ner effekterna av tilläggen för möten, samtidigt infart, </a:t>
            </a:r>
            <a:r>
              <a:rPr lang="sv-SE" sz="1800" dirty="0" err="1">
                <a:effectLst/>
                <a:latin typeface="Calibri" panose="020F0502020204030204" pitchFamily="34" charset="0"/>
                <a:ea typeface="Calibri" panose="020F0502020204030204" pitchFamily="34" charset="0"/>
                <a:cs typeface="Arial" panose="020B0604020202020204" pitchFamily="34" charset="0"/>
              </a:rPr>
              <a:t>fjb</a:t>
            </a:r>
            <a:r>
              <a:rPr lang="sv-SE" sz="1800" dirty="0">
                <a:effectLst/>
                <a:latin typeface="Calibri" panose="020F0502020204030204" pitchFamily="34" charset="0"/>
                <a:ea typeface="Calibri" panose="020F0502020204030204" pitchFamily="34" charset="0"/>
                <a:cs typeface="Arial" panose="020B0604020202020204" pitchFamily="34" charset="0"/>
              </a:rPr>
              <a:t>, </a:t>
            </a:r>
            <a:r>
              <a:rPr lang="sv-SE" sz="1800" dirty="0" err="1">
                <a:effectLst/>
                <a:latin typeface="Calibri" panose="020F0502020204030204" pitchFamily="34" charset="0"/>
                <a:ea typeface="Calibri" panose="020F0502020204030204" pitchFamily="34" charset="0"/>
                <a:cs typeface="Arial" panose="020B0604020202020204" pitchFamily="34" charset="0"/>
              </a:rPr>
              <a:t>vx</a:t>
            </a:r>
            <a:r>
              <a:rPr lang="sv-SE" sz="1800" dirty="0">
                <a:effectLst/>
                <a:latin typeface="Calibri" panose="020F0502020204030204" pitchFamily="34" charset="0"/>
                <a:ea typeface="Calibri" panose="020F0502020204030204" pitchFamily="34" charset="0"/>
                <a:cs typeface="Arial" panose="020B0604020202020204" pitchFamily="34" charset="0"/>
              </a:rPr>
              <a:t> </a:t>
            </a:r>
          </a:p>
          <a:p>
            <a:endParaRPr lang="sv-S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sv-SE" sz="1800" dirty="0">
                <a:effectLst/>
                <a:latin typeface="Calibri" panose="020F0502020204030204" pitchFamily="34" charset="0"/>
                <a:ea typeface="Calibri" panose="020F0502020204030204" pitchFamily="34" charset="0"/>
                <a:cs typeface="Arial" panose="020B0604020202020204" pitchFamily="34" charset="0"/>
              </a:rPr>
              <a:t>Denna implementering ger en lite mer rättvis kapacitetsberäkning men fångar ändå inte riktigt hela effekten av att köra i kolonn då även gångtiden för de efterföljande tågen borde tas bort och ersättas av en </a:t>
            </a:r>
            <a:r>
              <a:rPr lang="sv-SE" sz="1800" dirty="0" err="1">
                <a:effectLst/>
                <a:latin typeface="Calibri" panose="020F0502020204030204" pitchFamily="34" charset="0"/>
                <a:ea typeface="Calibri" panose="020F0502020204030204" pitchFamily="34" charset="0"/>
                <a:cs typeface="Arial" panose="020B0604020202020204" pitchFamily="34" charset="0"/>
              </a:rPr>
              <a:t>headwaytid</a:t>
            </a:r>
            <a:r>
              <a:rPr lang="sv-SE" sz="1800" dirty="0">
                <a:effectLst/>
                <a:latin typeface="Calibri" panose="020F0502020204030204" pitchFamily="34" charset="0"/>
                <a:ea typeface="Calibri" panose="020F0502020204030204" pitchFamily="34" charset="0"/>
                <a:cs typeface="Arial" panose="020B0604020202020204" pitchFamily="34" charset="0"/>
              </a:rPr>
              <a:t> så som på dubbelspår. Eftersom detta inte är implementerat saknas fortfarande möjlighet att fånga förbättrad </a:t>
            </a:r>
            <a:r>
              <a:rPr lang="sv-SE" sz="1800" dirty="0" err="1">
                <a:effectLst/>
                <a:latin typeface="Calibri" panose="020F0502020204030204" pitchFamily="34" charset="0"/>
                <a:ea typeface="Calibri" panose="020F0502020204030204" pitchFamily="34" charset="0"/>
                <a:cs typeface="Arial" panose="020B0604020202020204" pitchFamily="34" charset="0"/>
              </a:rPr>
              <a:t>headway</a:t>
            </a:r>
            <a:r>
              <a:rPr lang="sv-SE" sz="1800" dirty="0">
                <a:effectLst/>
                <a:latin typeface="Calibri" panose="020F0502020204030204" pitchFamily="34" charset="0"/>
                <a:ea typeface="Calibri" panose="020F0502020204030204" pitchFamily="34" charset="0"/>
                <a:cs typeface="Arial" panose="020B0604020202020204" pitchFamily="34" charset="0"/>
              </a:rPr>
              <a:t> på enkelspår</a:t>
            </a:r>
          </a:p>
          <a:p>
            <a:endParaRPr lang="sv-S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sv-S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Sannolikt inte aktuellt i några objektskalkyler </a:t>
            </a:r>
            <a:endParaRPr lang="sv-SE" sz="18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399206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Presentation av oss fyra</a:t>
            </a:r>
          </a:p>
        </p:txBody>
      </p:sp>
      <p:sp>
        <p:nvSpPr>
          <p:cNvPr id="4" name="Slide Number Placehold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957635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1578001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err="1">
                <a:effectLst/>
                <a:latin typeface="Georgia" panose="02040502050405020303" pitchFamily="18" charset="0"/>
                <a:ea typeface="Calibri" panose="020F0502020204030204" pitchFamily="34" charset="0"/>
              </a:rPr>
              <a:t>Bansek</a:t>
            </a:r>
            <a:r>
              <a:rPr lang="sv-SE" sz="1800" dirty="0">
                <a:effectLst/>
                <a:latin typeface="Georgia" panose="02040502050405020303" pitchFamily="18" charset="0"/>
                <a:ea typeface="Calibri" panose="020F0502020204030204" pitchFamily="34" charset="0"/>
              </a:rPr>
              <a:t> gods är en modell för beräkning av samhällsekonomiska effekter för godstrafik på järnväg.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Georgia" panose="02040502050405020303"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eorgia" panose="02040502050405020303" pitchFamily="18" charset="0"/>
                <a:ea typeface="Calibri" panose="020F0502020204030204" pitchFamily="34" charset="0"/>
              </a:rPr>
              <a:t>Modellen är uppbyggd på samma sätt som persontrafikberäkningarna i </a:t>
            </a:r>
            <a:r>
              <a:rPr lang="sv-SE" sz="1800" dirty="0" err="1">
                <a:effectLst/>
                <a:latin typeface="Georgia" panose="02040502050405020303" pitchFamily="18" charset="0"/>
                <a:ea typeface="Calibri" panose="020F0502020204030204" pitchFamily="34" charset="0"/>
              </a:rPr>
              <a:t>Bansek</a:t>
            </a:r>
            <a:r>
              <a:rPr lang="sv-SE" sz="1800" dirty="0">
                <a:effectLst/>
                <a:latin typeface="Georgia" panose="02040502050405020303" pitchFamily="18" charset="0"/>
                <a:ea typeface="Calibri" panose="020F0502020204030204" pitchFamily="34" charset="0"/>
              </a:rPr>
              <a:t>, det vill säga kapacitetsberäkning och trafikering är sammankopplade med hjälp av en nyckel mellan länkar, bandelar och linjedelar. Effektberäkning sker dels per linje och länk, dels per linje.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Georgia" panose="02040502050405020303"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eorgia" panose="02040502050405020303" pitchFamily="18" charset="0"/>
                <a:ea typeface="Calibri" panose="020F0502020204030204" pitchFamily="34" charset="0"/>
              </a:rPr>
              <a:t>Det finns två skäl till att </a:t>
            </a:r>
            <a:r>
              <a:rPr lang="sv-SE" sz="1800" dirty="0" err="1">
                <a:effectLst/>
                <a:latin typeface="Georgia" panose="02040502050405020303" pitchFamily="18" charset="0"/>
                <a:ea typeface="Calibri" panose="020F0502020204030204" pitchFamily="34" charset="0"/>
              </a:rPr>
              <a:t>Bansek_gods</a:t>
            </a:r>
            <a:r>
              <a:rPr lang="sv-SE" sz="1800" dirty="0">
                <a:effectLst/>
                <a:latin typeface="Georgia" panose="02040502050405020303" pitchFamily="18" charset="0"/>
                <a:ea typeface="Calibri" panose="020F0502020204030204" pitchFamily="34" charset="0"/>
              </a:rPr>
              <a:t> inte är implementerad i </a:t>
            </a:r>
            <a:r>
              <a:rPr lang="sv-SE" sz="1800" dirty="0" err="1">
                <a:effectLst/>
                <a:latin typeface="Georgia" panose="02040502050405020303" pitchFamily="18" charset="0"/>
                <a:ea typeface="Calibri" panose="020F0502020204030204" pitchFamily="34" charset="0"/>
              </a:rPr>
              <a:t>Bansek</a:t>
            </a:r>
            <a:r>
              <a:rPr lang="sv-SE" sz="1800" dirty="0">
                <a:effectLst/>
                <a:latin typeface="Georgia" panose="02040502050405020303" pitchFamily="18" charset="0"/>
                <a:ea typeface="Calibri" panose="020F0502020204030204" pitchFamily="34" charset="0"/>
              </a:rPr>
              <a:t>; dels av utrymmesskäl i Excel (modellen blir helt enkelt för stor för att bli praktiskt hanterbar), dels pga. sekretessproblem med detaljerade godstransportdata.</a:t>
            </a:r>
            <a:endParaRPr lang="sv-SE" sz="18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2897408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flik ”Beskrivning av åtgärd”: Separat </a:t>
            </a:r>
            <a:r>
              <a:rPr lang="sv-SE" dirty="0" err="1"/>
              <a:t>Bansk</a:t>
            </a:r>
            <a:r>
              <a:rPr lang="sv-SE" dirty="0"/>
              <a:t> gods? Ja</a:t>
            </a:r>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253913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4067218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Helt nytt kalkylverktyg – nya beräkningsmöjligheter</a:t>
            </a:r>
          </a:p>
          <a:p>
            <a:pPr marL="0" indent="0">
              <a:buFontTx/>
              <a:buNone/>
            </a:pPr>
            <a:endParaRPr lang="sv-SE" dirty="0"/>
          </a:p>
          <a:p>
            <a:pPr marL="0" indent="0">
              <a:buFontTx/>
              <a:buNone/>
            </a:pPr>
            <a:r>
              <a:rPr lang="sv-SE" dirty="0"/>
              <a:t>Utseendemässigt likt Bansek, en van </a:t>
            </a:r>
            <a:r>
              <a:rPr lang="sv-SE" dirty="0" err="1"/>
              <a:t>Bansekanvändare</a:t>
            </a:r>
            <a:r>
              <a:rPr lang="sv-SE" dirty="0"/>
              <a:t> kommer att känna igen sig.</a:t>
            </a:r>
          </a:p>
          <a:p>
            <a:pPr marL="0" indent="0">
              <a:buFontTx/>
              <a:buNone/>
            </a:pPr>
            <a:endParaRPr lang="sv-SE" dirty="0"/>
          </a:p>
          <a:p>
            <a:pPr marL="0" indent="0">
              <a:buFontTx/>
              <a:buNone/>
            </a:pPr>
            <a:r>
              <a:rPr lang="sv-SE" dirty="0"/>
              <a:t>OBS: Fortfarande så att man alltid beräknar persontågseffekter med Bansek samt måste använda Bansek för diskontering, kalkylsammanställning osv. Den gamla godsberäkningen finns såklart kvar i Bansek och kan användas för enklare beräkningar. Vi kommer gå in mer på senare om när vi rekommenderar att använda vilket verktyg.</a:t>
            </a:r>
          </a:p>
          <a:p>
            <a:pPr marL="0" indent="0">
              <a:buNone/>
            </a:pPr>
            <a:endParaRPr lang="sv-SE" dirty="0"/>
          </a:p>
          <a:p>
            <a:pPr marL="0" indent="0">
              <a:buNone/>
            </a:pPr>
            <a:r>
              <a:rPr lang="sv-SE" dirty="0"/>
              <a:t>Varför två modeller?</a:t>
            </a:r>
          </a:p>
          <a:p>
            <a:pPr marL="171450" indent="-171450">
              <a:buFont typeface="Arial" panose="020B0604020202020204" pitchFamily="34" charset="0"/>
              <a:buChar char="•"/>
            </a:pPr>
            <a:r>
              <a:rPr lang="sv-SE" dirty="0"/>
              <a:t>Utrymmesskäl i Excel </a:t>
            </a:r>
            <a:r>
              <a:rPr lang="sv-SE" dirty="0">
                <a:sym typeface="Wingdings" panose="05000000000000000000" pitchFamily="2" charset="2"/>
              </a:rPr>
              <a:t> BG 100 MB</a:t>
            </a:r>
            <a:endParaRPr lang="sv-SE" dirty="0"/>
          </a:p>
          <a:p>
            <a:pPr marL="171450" indent="-171450">
              <a:buFont typeface="Arial" panose="020B0604020202020204" pitchFamily="34" charset="0"/>
              <a:buChar char="•"/>
            </a:pPr>
            <a:r>
              <a:rPr lang="sv-SE" dirty="0"/>
              <a:t>Sekretess på Bangodsdatabasen – kontakta oss för med info om hantering</a:t>
            </a:r>
          </a:p>
          <a:p>
            <a:pPr marL="171450" indent="-171450">
              <a:buFont typeface="Arial" panose="020B0604020202020204" pitchFamily="34" charset="0"/>
              <a:buChar char="•"/>
            </a:pPr>
            <a:r>
              <a:rPr lang="sv-SE" dirty="0"/>
              <a:t>Tillfällig lösning… </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921734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Förändringar i tågsammansättning: t.ex. </a:t>
            </a:r>
            <a:r>
              <a:rPr lang="sv-SE" b="1" noProof="0" dirty="0"/>
              <a:t>längd, vikt, antal vagnar, antal dragfordon </a:t>
            </a:r>
            <a:r>
              <a:rPr lang="sv-SE" noProof="0" dirty="0"/>
              <a:t>på tågnummernivå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Georgia" panose="02040502050405020303" pitchFamily="18" charset="0"/>
                <a:ea typeface="Calibri" panose="020F0502020204030204" pitchFamily="34" charset="0"/>
                <a:cs typeface="Calibri" panose="020F0502020204030204" pitchFamily="34" charset="0"/>
              </a:rPr>
              <a:t>Parametern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extratid</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finns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både</a:t>
            </a:r>
            <a:r>
              <a:rPr lang="en-GB" sz="1800" dirty="0">
                <a:effectLst/>
                <a:latin typeface="Georgia" panose="02040502050405020303" pitchFamily="18" charset="0"/>
                <a:ea typeface="Calibri" panose="020F0502020204030204" pitchFamily="34" charset="0"/>
                <a:cs typeface="Calibri" panose="020F0502020204030204" pitchFamily="34" charset="0"/>
              </a:rPr>
              <a:t> JA och UA och </a:t>
            </a:r>
            <a:r>
              <a:rPr lang="en-GB" sz="1800" dirty="0" err="1">
                <a:effectLst/>
                <a:latin typeface="Georgia" panose="02040502050405020303" pitchFamily="18" charset="0"/>
                <a:ea typeface="Calibri" panose="020F0502020204030204" pitchFamily="34" charset="0"/>
                <a:cs typeface="Calibri" panose="020F0502020204030204" pitchFamily="34" charset="0"/>
              </a:rPr>
              <a:t>kan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användas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för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att</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effektberäkna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sådana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tidsförändringar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som</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inte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är</a:t>
            </a:r>
            <a:r>
              <a:rPr lang="en-GB" sz="1800" dirty="0">
                <a:effectLst/>
                <a:latin typeface="Georgia" panose="02040502050405020303" pitchFamily="18" charset="0"/>
                <a:ea typeface="Calibri" panose="020F0502020204030204" pitchFamily="34" charset="0"/>
                <a:cs typeface="Calibri" panose="020F0502020204030204" pitchFamily="34" charset="0"/>
              </a:rPr>
              <a:t> ren </a:t>
            </a:r>
            <a:r>
              <a:rPr lang="en-GB" sz="1800" dirty="0" err="1">
                <a:effectLst/>
                <a:latin typeface="Georgia" panose="02040502050405020303" pitchFamily="18" charset="0"/>
                <a:ea typeface="Calibri" panose="020F0502020204030204" pitchFamily="34" charset="0"/>
                <a:cs typeface="Calibri" panose="020F0502020204030204" pitchFamily="34" charset="0"/>
              </a:rPr>
              <a:t>gångtid</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kapacitetspåslag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eller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tidtabellstillägg</a:t>
            </a:r>
            <a:r>
              <a:rPr lang="en-GB" sz="1800" dirty="0">
                <a:effectLst/>
                <a:latin typeface="Georgia" panose="02040502050405020303" pitchFamily="18" charset="0"/>
                <a:ea typeface="Calibri" panose="020F0502020204030204" pitchFamily="34" charset="0"/>
                <a:cs typeface="Calibri" panose="020F0502020204030204" pitchFamily="34" charset="0"/>
              </a:rPr>
              <a:t>. </a:t>
            </a:r>
            <a:endParaRPr lang="sv-SE" sz="1800" noProof="0" dirty="0">
              <a:effectLst/>
              <a:latin typeface="Georgia" panose="02040502050405020303" pitchFamily="18"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noProof="0" dirty="0">
              <a:effectLst/>
              <a:latin typeface="Georgia" panose="02040502050405020303"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Georgia" panose="02040502050405020303" pitchFamily="18" charset="0"/>
                <a:ea typeface="Calibri" panose="020F0502020204030204" pitchFamily="34" charset="0"/>
                <a:cs typeface="Calibri" panose="020F0502020204030204" pitchFamily="34" charset="0"/>
              </a:rPr>
              <a:t>I </a:t>
            </a:r>
            <a:r>
              <a:rPr lang="en-GB" sz="1800" dirty="0" err="1">
                <a:effectLst/>
                <a:latin typeface="Georgia" panose="02040502050405020303" pitchFamily="18" charset="0"/>
                <a:ea typeface="Calibri" panose="020F0502020204030204" pitchFamily="34" charset="0"/>
                <a:cs typeface="Calibri" panose="020F0502020204030204" pitchFamily="34" charset="0"/>
              </a:rPr>
              <a:t>en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flik</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Infradata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redovisas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sammanfattande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eller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dimensionerande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mått</a:t>
            </a:r>
            <a:r>
              <a:rPr lang="en-GB" sz="1800" dirty="0">
                <a:effectLst/>
                <a:latin typeface="Georgia" panose="02040502050405020303" pitchFamily="18" charset="0"/>
                <a:ea typeface="Calibri" panose="020F0502020204030204" pitchFamily="34" charset="0"/>
                <a:cs typeface="Calibri" panose="020F0502020204030204" pitchFamily="34" charset="0"/>
              </a:rPr>
              <a:t> per </a:t>
            </a:r>
            <a:r>
              <a:rPr lang="en-GB" sz="1800" dirty="0" err="1">
                <a:effectLst/>
                <a:latin typeface="Georgia" panose="02040502050405020303" pitchFamily="18" charset="0"/>
                <a:ea typeface="Calibri" panose="020F0502020204030204" pitchFamily="34" charset="0"/>
                <a:cs typeface="Calibri" panose="020F0502020204030204" pitchFamily="34" charset="0"/>
              </a:rPr>
              <a:t>bandel</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avseende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stax</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stvm</a:t>
            </a:r>
            <a:r>
              <a:rPr lang="en-GB" sz="1800" dirty="0">
                <a:effectLst/>
                <a:latin typeface="Georgia" panose="02040502050405020303" pitchFamily="18" charset="0"/>
                <a:ea typeface="Calibri" panose="020F0502020204030204" pitchFamily="34" charset="0"/>
                <a:cs typeface="Calibri" panose="020F0502020204030204" pitchFamily="34" charset="0"/>
              </a:rPr>
              <a:t> och </a:t>
            </a:r>
            <a:r>
              <a:rPr lang="en-GB" sz="1800" dirty="0" err="1">
                <a:effectLst/>
                <a:latin typeface="Georgia" panose="02040502050405020303" pitchFamily="18" charset="0"/>
                <a:ea typeface="Calibri" panose="020F0502020204030204" pitchFamily="34" charset="0"/>
                <a:cs typeface="Calibri" panose="020F0502020204030204" pitchFamily="34" charset="0"/>
              </a:rPr>
              <a:t>mötesspårslängd</a:t>
            </a:r>
            <a:r>
              <a:rPr lang="en-GB" sz="1800" dirty="0">
                <a:effectLst/>
                <a:latin typeface="Georgia" panose="02040502050405020303" pitchFamily="18" charset="0"/>
                <a:ea typeface="Calibri" panose="020F0502020204030204" pitchFamily="34" charset="0"/>
                <a:cs typeface="Calibri" panose="020F0502020204030204" pitchFamily="34" charset="0"/>
              </a:rPr>
              <a:t>. Detta </a:t>
            </a:r>
            <a:r>
              <a:rPr lang="en-GB" sz="1800" b="1" dirty="0" err="1">
                <a:effectLst/>
                <a:latin typeface="Georgia" panose="02040502050405020303" pitchFamily="18" charset="0"/>
                <a:ea typeface="Calibri" panose="020F0502020204030204" pitchFamily="34" charset="0"/>
                <a:cs typeface="Calibri" panose="020F0502020204030204" pitchFamily="34" charset="0"/>
              </a:rPr>
              <a:t>går</a:t>
            </a:r>
            <a:r>
              <a:rPr lang="en-GB" sz="1800" b="1" dirty="0">
                <a:effectLst/>
                <a:latin typeface="Georgia" panose="02040502050405020303" pitchFamily="18" charset="0"/>
                <a:ea typeface="Calibri" panose="020F0502020204030204" pitchFamily="34" charset="0"/>
                <a:cs typeface="Calibri" panose="020F0502020204030204" pitchFamily="34" charset="0"/>
              </a:rPr>
              <a:t> </a:t>
            </a:r>
            <a:r>
              <a:rPr lang="en-GB" sz="1800" b="1" dirty="0" err="1">
                <a:effectLst/>
                <a:latin typeface="Georgia" panose="02040502050405020303" pitchFamily="18" charset="0"/>
                <a:ea typeface="Calibri" panose="020F0502020204030204" pitchFamily="34" charset="0"/>
                <a:cs typeface="Calibri" panose="020F0502020204030204" pitchFamily="34" charset="0"/>
              </a:rPr>
              <a:t>att</a:t>
            </a:r>
            <a:r>
              <a:rPr lang="en-GB" sz="1800" b="1" dirty="0">
                <a:effectLst/>
                <a:latin typeface="Georgia" panose="02040502050405020303" pitchFamily="18" charset="0"/>
                <a:ea typeface="Calibri" panose="020F0502020204030204" pitchFamily="34" charset="0"/>
                <a:cs typeface="Calibri" panose="020F0502020204030204" pitchFamily="34" charset="0"/>
              </a:rPr>
              <a:t> </a:t>
            </a:r>
            <a:r>
              <a:rPr lang="en-GB" sz="1800" b="1" dirty="0" err="1">
                <a:effectLst/>
                <a:latin typeface="Georgia" panose="02040502050405020303" pitchFamily="18" charset="0"/>
                <a:ea typeface="Calibri" panose="020F0502020204030204" pitchFamily="34" charset="0"/>
                <a:cs typeface="Calibri" panose="020F0502020204030204" pitchFamily="34" charset="0"/>
              </a:rPr>
              <a:t>justera</a:t>
            </a:r>
            <a:r>
              <a:rPr lang="en-GB" sz="1800" b="1" dirty="0">
                <a:effectLst/>
                <a:latin typeface="Georgia" panose="02040502050405020303" pitchFamily="18" charset="0"/>
                <a:ea typeface="Calibri" panose="020F0502020204030204" pitchFamily="34" charset="0"/>
                <a:cs typeface="Calibri" panose="020F0502020204030204" pitchFamily="34" charset="0"/>
              </a:rPr>
              <a:t> </a:t>
            </a:r>
            <a:r>
              <a:rPr lang="en-GB" sz="1800" dirty="0">
                <a:effectLst/>
                <a:latin typeface="Georgia" panose="02040502050405020303" pitchFamily="18" charset="0"/>
                <a:ea typeface="Calibri" panose="020F0502020204030204" pitchFamily="34" charset="0"/>
                <a:cs typeface="Calibri" panose="020F0502020204030204" pitchFamily="34" charset="0"/>
              </a:rPr>
              <a:t>men de</a:t>
            </a:r>
            <a:r>
              <a:rPr lang="en-GB" sz="1800" dirty="0">
                <a:effectLst/>
                <a:latin typeface="Georgia" panose="02040502050405020303" pitchFamily="18" charset="0"/>
                <a:ea typeface="Calibri" panose="020F0502020204030204" pitchFamily="34" charset="0"/>
              </a:rPr>
              <a:t>t </a:t>
            </a:r>
            <a:r>
              <a:rPr lang="en-GB" sz="1800" dirty="0" err="1">
                <a:effectLst/>
                <a:latin typeface="Georgia" panose="02040502050405020303" pitchFamily="18" charset="0"/>
                <a:ea typeface="Calibri" panose="020F0502020204030204" pitchFamily="34" charset="0"/>
              </a:rPr>
              <a:t>bör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noteras</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att</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nuvarande</a:t>
            </a:r>
            <a:r>
              <a:rPr lang="en-GB" sz="1800" dirty="0">
                <a:effectLst/>
                <a:latin typeface="Georgia" panose="02040502050405020303" pitchFamily="18" charset="0"/>
                <a:ea typeface="Calibri" panose="020F0502020204030204" pitchFamily="34" charset="0"/>
              </a:rPr>
              <a:t> version </a:t>
            </a:r>
            <a:r>
              <a:rPr lang="en-GB" sz="1800" dirty="0" err="1">
                <a:effectLst/>
                <a:latin typeface="Georgia" panose="02040502050405020303" pitchFamily="18" charset="0"/>
                <a:ea typeface="Calibri" panose="020F0502020204030204" pitchFamily="34" charset="0"/>
              </a:rPr>
              <a:t>av</a:t>
            </a:r>
            <a:r>
              <a:rPr lang="en-GB" sz="1800" dirty="0">
                <a:effectLst/>
                <a:latin typeface="Georgia" panose="02040502050405020303" pitchFamily="18" charset="0"/>
                <a:ea typeface="Calibri" panose="020F0502020204030204" pitchFamily="34" charset="0"/>
              </a:rPr>
              <a:t> Bansek_gods </a:t>
            </a:r>
            <a:r>
              <a:rPr lang="en-GB" sz="1800" dirty="0" err="1">
                <a:effectLst/>
                <a:latin typeface="Georgia" panose="02040502050405020303" pitchFamily="18" charset="0"/>
                <a:ea typeface="Calibri" panose="020F0502020204030204" pitchFamily="34" charset="0"/>
              </a:rPr>
              <a:t>görs</a:t>
            </a:r>
            <a:r>
              <a:rPr lang="en-GB" sz="1800" dirty="0">
                <a:effectLst/>
                <a:latin typeface="Georgia" panose="02040502050405020303" pitchFamily="18" charset="0"/>
                <a:ea typeface="Calibri" panose="020F0502020204030204" pitchFamily="34" charset="0"/>
              </a:rPr>
              <a:t> </a:t>
            </a:r>
            <a:r>
              <a:rPr lang="en-GB" sz="1800" b="1" dirty="0">
                <a:effectLst/>
                <a:latin typeface="Georgia" panose="02040502050405020303" pitchFamily="18" charset="0"/>
                <a:ea typeface="Calibri" panose="020F0502020204030204" pitchFamily="34" charset="0"/>
              </a:rPr>
              <a:t>inga </a:t>
            </a:r>
            <a:r>
              <a:rPr lang="en-GB" sz="1800" b="1" dirty="0" err="1">
                <a:effectLst/>
                <a:latin typeface="Georgia" panose="02040502050405020303" pitchFamily="18" charset="0"/>
                <a:ea typeface="Calibri" panose="020F0502020204030204" pitchFamily="34" charset="0"/>
              </a:rPr>
              <a:t>automatiska</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beräkningar</a:t>
            </a:r>
            <a:r>
              <a:rPr lang="en-GB" sz="1800" b="1" dirty="0">
                <a:effectLst/>
                <a:latin typeface="Georgia" panose="02040502050405020303" pitchFamily="18" charset="0"/>
                <a:ea typeface="Calibri" panose="020F0502020204030204" pitchFamily="34" charset="0"/>
              </a:rPr>
              <a:t> </a:t>
            </a:r>
            <a:r>
              <a:rPr lang="en-GB" sz="1800" dirty="0">
                <a:effectLst/>
                <a:latin typeface="Georgia" panose="02040502050405020303" pitchFamily="18" charset="0"/>
                <a:ea typeface="Calibri" panose="020F0502020204030204" pitchFamily="34" charset="0"/>
              </a:rPr>
              <a:t>till </a:t>
            </a:r>
            <a:r>
              <a:rPr lang="en-GB" sz="1800" dirty="0" err="1">
                <a:effectLst/>
                <a:latin typeface="Georgia" panose="02040502050405020303" pitchFamily="18" charset="0"/>
                <a:ea typeface="Calibri" panose="020F0502020204030204" pitchFamily="34" charset="0"/>
              </a:rPr>
              <a:t>följd</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förändrade</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bandelsdata</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Uppgifterna</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fungerar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istället</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som</a:t>
            </a:r>
            <a:r>
              <a:rPr lang="en-GB" sz="1800"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ett</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stöd</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för</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att</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manuellt</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genomföra</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förändringar</a:t>
            </a:r>
            <a:r>
              <a:rPr lang="en-GB" sz="1800" dirty="0">
                <a:effectLst/>
                <a:latin typeface="Georgia" panose="02040502050405020303" pitchFamily="18" charset="0"/>
                <a:ea typeface="Calibri" panose="020F0502020204030204" pitchFamily="34" charset="0"/>
              </a:rPr>
              <a:t> till </a:t>
            </a:r>
            <a:r>
              <a:rPr lang="en-GB" sz="1800" dirty="0" err="1">
                <a:effectLst/>
                <a:latin typeface="Georgia" panose="02040502050405020303" pitchFamily="18" charset="0"/>
                <a:ea typeface="Calibri" panose="020F0502020204030204" pitchFamily="34" charset="0"/>
              </a:rPr>
              <a:t>följd</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ändrad</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infrastruktur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exempelvis</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högre</a:t>
            </a:r>
            <a:r>
              <a:rPr lang="en-GB" sz="1800" dirty="0">
                <a:effectLst/>
                <a:latin typeface="Georgia" panose="02040502050405020303" pitchFamily="18" charset="0"/>
                <a:ea typeface="Calibri" panose="020F0502020204030204" pitchFamily="34" charset="0"/>
              </a:rPr>
              <a:t> last per axel, </a:t>
            </a:r>
            <a:r>
              <a:rPr lang="en-GB" sz="1800" dirty="0" err="1">
                <a:effectLst/>
                <a:latin typeface="Georgia" panose="02040502050405020303" pitchFamily="18" charset="0"/>
                <a:ea typeface="Calibri" panose="020F0502020204030204" pitchFamily="34" charset="0"/>
              </a:rPr>
              <a:t>färre</a:t>
            </a:r>
            <a:r>
              <a:rPr lang="en-GB" sz="1800" dirty="0">
                <a:effectLst/>
                <a:latin typeface="Georgia" panose="02040502050405020303" pitchFamily="18" charset="0"/>
                <a:ea typeface="Calibri" panose="020F0502020204030204" pitchFamily="34" charset="0"/>
              </a:rPr>
              <a:t> och </a:t>
            </a:r>
            <a:r>
              <a:rPr lang="en-GB" sz="1800" dirty="0" err="1">
                <a:effectLst/>
                <a:latin typeface="Georgia" panose="02040502050405020303" pitchFamily="18" charset="0"/>
                <a:ea typeface="Calibri" panose="020F0502020204030204" pitchFamily="34" charset="0"/>
              </a:rPr>
              <a:t>längre</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tåg</a:t>
            </a:r>
            <a:r>
              <a:rPr lang="en-GB" sz="1800" dirty="0">
                <a:effectLst/>
                <a:latin typeface="Georgia" panose="02040502050405020303" pitchFamily="18" charset="0"/>
                <a:ea typeface="Calibri" panose="020F0502020204030204" pitchFamily="34" charset="0"/>
              </a:rPr>
              <a:t> etc.</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992106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3985953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Datamängd: databasen 72 000 rader, Bangodssammanställning 340 rader</a:t>
            </a:r>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2160257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Förändringar i tågsammansättning: t.ex. </a:t>
            </a:r>
            <a:r>
              <a:rPr lang="sv-SE" b="1" noProof="0" dirty="0"/>
              <a:t>längd, vikt, antal vagnar, antal dragfordon </a:t>
            </a:r>
            <a:r>
              <a:rPr lang="sv-SE" noProof="0" dirty="0"/>
              <a:t>på tågnummernivå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Georgia" panose="02040502050405020303" pitchFamily="18" charset="0"/>
                <a:ea typeface="Calibri" panose="020F0502020204030204" pitchFamily="34" charset="0"/>
                <a:cs typeface="Calibri" panose="020F0502020204030204" pitchFamily="34" charset="0"/>
              </a:rPr>
              <a:t>Parametern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extratid</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finns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både</a:t>
            </a:r>
            <a:r>
              <a:rPr lang="en-GB" sz="1800" dirty="0">
                <a:effectLst/>
                <a:latin typeface="Georgia" panose="02040502050405020303" pitchFamily="18" charset="0"/>
                <a:ea typeface="Calibri" panose="020F0502020204030204" pitchFamily="34" charset="0"/>
                <a:cs typeface="Calibri" panose="020F0502020204030204" pitchFamily="34" charset="0"/>
              </a:rPr>
              <a:t> JA och UA och </a:t>
            </a:r>
            <a:r>
              <a:rPr lang="en-GB" sz="1800" dirty="0" err="1">
                <a:effectLst/>
                <a:latin typeface="Georgia" panose="02040502050405020303" pitchFamily="18" charset="0"/>
                <a:ea typeface="Calibri" panose="020F0502020204030204" pitchFamily="34" charset="0"/>
                <a:cs typeface="Calibri" panose="020F0502020204030204" pitchFamily="34" charset="0"/>
              </a:rPr>
              <a:t>kan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användas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för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att</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effektberäkna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sådana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tidsförändringar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som</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inte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är</a:t>
            </a:r>
            <a:r>
              <a:rPr lang="en-GB" sz="1800" dirty="0">
                <a:effectLst/>
                <a:latin typeface="Georgia" panose="02040502050405020303" pitchFamily="18" charset="0"/>
                <a:ea typeface="Calibri" panose="020F0502020204030204" pitchFamily="34" charset="0"/>
                <a:cs typeface="Calibri" panose="020F0502020204030204" pitchFamily="34" charset="0"/>
              </a:rPr>
              <a:t> ren </a:t>
            </a:r>
            <a:r>
              <a:rPr lang="en-GB" sz="1800" dirty="0" err="1">
                <a:effectLst/>
                <a:latin typeface="Georgia" panose="02040502050405020303" pitchFamily="18" charset="0"/>
                <a:ea typeface="Calibri" panose="020F0502020204030204" pitchFamily="34" charset="0"/>
                <a:cs typeface="Calibri" panose="020F0502020204030204" pitchFamily="34" charset="0"/>
              </a:rPr>
              <a:t>gångtid</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kapacitetspåslag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eller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tidtabellstillägg</a:t>
            </a:r>
            <a:r>
              <a:rPr lang="en-GB" sz="1800" dirty="0">
                <a:effectLst/>
                <a:latin typeface="Georgia" panose="02040502050405020303" pitchFamily="18" charset="0"/>
                <a:ea typeface="Calibri" panose="020F0502020204030204" pitchFamily="34" charset="0"/>
                <a:cs typeface="Calibri" panose="020F0502020204030204" pitchFamily="34" charset="0"/>
              </a:rPr>
              <a:t>. </a:t>
            </a:r>
            <a:endParaRPr lang="sv-SE" sz="1800" noProof="0" dirty="0">
              <a:effectLst/>
              <a:latin typeface="Georgia" panose="02040502050405020303" pitchFamily="18"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noProof="0" dirty="0">
              <a:effectLst/>
              <a:latin typeface="Georgia" panose="02040502050405020303"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Georgia" panose="02040502050405020303" pitchFamily="18" charset="0"/>
                <a:ea typeface="Calibri" panose="020F0502020204030204" pitchFamily="34" charset="0"/>
                <a:cs typeface="Calibri" panose="020F0502020204030204" pitchFamily="34" charset="0"/>
              </a:rPr>
              <a:t>I </a:t>
            </a:r>
            <a:r>
              <a:rPr lang="en-GB" sz="1800" dirty="0" err="1">
                <a:effectLst/>
                <a:latin typeface="Georgia" panose="02040502050405020303" pitchFamily="18" charset="0"/>
                <a:ea typeface="Calibri" panose="020F0502020204030204" pitchFamily="34" charset="0"/>
                <a:cs typeface="Calibri" panose="020F0502020204030204" pitchFamily="34" charset="0"/>
              </a:rPr>
              <a:t>en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flik</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Infradata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redovisas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sammanfattande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eller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dimensionerande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mått</a:t>
            </a:r>
            <a:r>
              <a:rPr lang="en-GB" sz="1800" dirty="0">
                <a:effectLst/>
                <a:latin typeface="Georgia" panose="02040502050405020303" pitchFamily="18" charset="0"/>
                <a:ea typeface="Calibri" panose="020F0502020204030204" pitchFamily="34" charset="0"/>
                <a:cs typeface="Calibri" panose="020F0502020204030204" pitchFamily="34" charset="0"/>
              </a:rPr>
              <a:t> per </a:t>
            </a:r>
            <a:r>
              <a:rPr lang="en-GB" sz="1800" dirty="0" err="1">
                <a:effectLst/>
                <a:latin typeface="Georgia" panose="02040502050405020303" pitchFamily="18" charset="0"/>
                <a:ea typeface="Calibri" panose="020F0502020204030204" pitchFamily="34" charset="0"/>
                <a:cs typeface="Calibri" panose="020F0502020204030204" pitchFamily="34" charset="0"/>
              </a:rPr>
              <a:t>bandel</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avseende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stax</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stvm</a:t>
            </a:r>
            <a:r>
              <a:rPr lang="en-GB" sz="1800" dirty="0">
                <a:effectLst/>
                <a:latin typeface="Georgia" panose="02040502050405020303" pitchFamily="18" charset="0"/>
                <a:ea typeface="Calibri" panose="020F0502020204030204" pitchFamily="34" charset="0"/>
                <a:cs typeface="Calibri" panose="020F0502020204030204" pitchFamily="34" charset="0"/>
              </a:rPr>
              <a:t> och </a:t>
            </a:r>
            <a:r>
              <a:rPr lang="en-GB" sz="1800" dirty="0" err="1">
                <a:effectLst/>
                <a:latin typeface="Georgia" panose="02040502050405020303" pitchFamily="18" charset="0"/>
                <a:ea typeface="Calibri" panose="020F0502020204030204" pitchFamily="34" charset="0"/>
                <a:cs typeface="Calibri" panose="020F0502020204030204" pitchFamily="34" charset="0"/>
              </a:rPr>
              <a:t>mötesspårslängd</a:t>
            </a:r>
            <a:r>
              <a:rPr lang="en-GB" sz="1800" dirty="0">
                <a:effectLst/>
                <a:latin typeface="Georgia" panose="02040502050405020303" pitchFamily="18" charset="0"/>
                <a:ea typeface="Calibri" panose="020F0502020204030204" pitchFamily="34" charset="0"/>
                <a:cs typeface="Calibri" panose="020F0502020204030204" pitchFamily="34" charset="0"/>
              </a:rPr>
              <a:t>. Detta </a:t>
            </a:r>
            <a:r>
              <a:rPr lang="en-GB" sz="1800" b="1" dirty="0" err="1">
                <a:effectLst/>
                <a:latin typeface="Georgia" panose="02040502050405020303" pitchFamily="18" charset="0"/>
                <a:ea typeface="Calibri" panose="020F0502020204030204" pitchFamily="34" charset="0"/>
                <a:cs typeface="Calibri" panose="020F0502020204030204" pitchFamily="34" charset="0"/>
              </a:rPr>
              <a:t>går</a:t>
            </a:r>
            <a:r>
              <a:rPr lang="en-GB" sz="1800" b="1" dirty="0">
                <a:effectLst/>
                <a:latin typeface="Georgia" panose="02040502050405020303" pitchFamily="18" charset="0"/>
                <a:ea typeface="Calibri" panose="020F0502020204030204" pitchFamily="34" charset="0"/>
                <a:cs typeface="Calibri" panose="020F0502020204030204" pitchFamily="34" charset="0"/>
              </a:rPr>
              <a:t> </a:t>
            </a:r>
            <a:r>
              <a:rPr lang="en-GB" sz="1800" b="1" dirty="0" err="1">
                <a:effectLst/>
                <a:latin typeface="Georgia" panose="02040502050405020303" pitchFamily="18" charset="0"/>
                <a:ea typeface="Calibri" panose="020F0502020204030204" pitchFamily="34" charset="0"/>
                <a:cs typeface="Calibri" panose="020F0502020204030204" pitchFamily="34" charset="0"/>
              </a:rPr>
              <a:t>att</a:t>
            </a:r>
            <a:r>
              <a:rPr lang="en-GB" sz="1800" b="1" dirty="0">
                <a:effectLst/>
                <a:latin typeface="Georgia" panose="02040502050405020303" pitchFamily="18" charset="0"/>
                <a:ea typeface="Calibri" panose="020F0502020204030204" pitchFamily="34" charset="0"/>
                <a:cs typeface="Calibri" panose="020F0502020204030204" pitchFamily="34" charset="0"/>
              </a:rPr>
              <a:t> </a:t>
            </a:r>
            <a:r>
              <a:rPr lang="en-GB" sz="1800" b="1" dirty="0" err="1">
                <a:effectLst/>
                <a:latin typeface="Georgia" panose="02040502050405020303" pitchFamily="18" charset="0"/>
                <a:ea typeface="Calibri" panose="020F0502020204030204" pitchFamily="34" charset="0"/>
                <a:cs typeface="Calibri" panose="020F0502020204030204" pitchFamily="34" charset="0"/>
              </a:rPr>
              <a:t>justera</a:t>
            </a:r>
            <a:r>
              <a:rPr lang="en-GB" sz="1800" b="1" dirty="0">
                <a:effectLst/>
                <a:latin typeface="Georgia" panose="02040502050405020303" pitchFamily="18" charset="0"/>
                <a:ea typeface="Calibri" panose="020F0502020204030204" pitchFamily="34" charset="0"/>
                <a:cs typeface="Calibri" panose="020F0502020204030204" pitchFamily="34" charset="0"/>
              </a:rPr>
              <a:t> </a:t>
            </a:r>
            <a:r>
              <a:rPr lang="en-GB" sz="1800" dirty="0">
                <a:effectLst/>
                <a:latin typeface="Georgia" panose="02040502050405020303" pitchFamily="18" charset="0"/>
                <a:ea typeface="Calibri" panose="020F0502020204030204" pitchFamily="34" charset="0"/>
                <a:cs typeface="Calibri" panose="020F0502020204030204" pitchFamily="34" charset="0"/>
              </a:rPr>
              <a:t>men de</a:t>
            </a:r>
            <a:r>
              <a:rPr lang="en-GB" sz="1800" dirty="0">
                <a:effectLst/>
                <a:latin typeface="Georgia" panose="02040502050405020303" pitchFamily="18" charset="0"/>
                <a:ea typeface="Calibri" panose="020F0502020204030204" pitchFamily="34" charset="0"/>
              </a:rPr>
              <a:t>t </a:t>
            </a:r>
            <a:r>
              <a:rPr lang="en-GB" sz="1800" dirty="0" err="1">
                <a:effectLst/>
                <a:latin typeface="Georgia" panose="02040502050405020303" pitchFamily="18" charset="0"/>
                <a:ea typeface="Calibri" panose="020F0502020204030204" pitchFamily="34" charset="0"/>
              </a:rPr>
              <a:t>bör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noteras</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att</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nuvarande</a:t>
            </a:r>
            <a:r>
              <a:rPr lang="en-GB" sz="1800" dirty="0">
                <a:effectLst/>
                <a:latin typeface="Georgia" panose="02040502050405020303" pitchFamily="18" charset="0"/>
                <a:ea typeface="Calibri" panose="020F0502020204030204" pitchFamily="34" charset="0"/>
              </a:rPr>
              <a:t> version </a:t>
            </a:r>
            <a:r>
              <a:rPr lang="en-GB" sz="1800" dirty="0" err="1">
                <a:effectLst/>
                <a:latin typeface="Georgia" panose="02040502050405020303" pitchFamily="18" charset="0"/>
                <a:ea typeface="Calibri" panose="020F0502020204030204" pitchFamily="34" charset="0"/>
              </a:rPr>
              <a:t>av</a:t>
            </a:r>
            <a:r>
              <a:rPr lang="en-GB" sz="1800" dirty="0">
                <a:effectLst/>
                <a:latin typeface="Georgia" panose="02040502050405020303" pitchFamily="18" charset="0"/>
                <a:ea typeface="Calibri" panose="020F0502020204030204" pitchFamily="34" charset="0"/>
              </a:rPr>
              <a:t> Bansek_gods </a:t>
            </a:r>
            <a:r>
              <a:rPr lang="en-GB" sz="1800" dirty="0" err="1">
                <a:effectLst/>
                <a:latin typeface="Georgia" panose="02040502050405020303" pitchFamily="18" charset="0"/>
                <a:ea typeface="Calibri" panose="020F0502020204030204" pitchFamily="34" charset="0"/>
              </a:rPr>
              <a:t>görs</a:t>
            </a:r>
            <a:r>
              <a:rPr lang="en-GB" sz="1800" dirty="0">
                <a:effectLst/>
                <a:latin typeface="Georgia" panose="02040502050405020303" pitchFamily="18" charset="0"/>
                <a:ea typeface="Calibri" panose="020F0502020204030204" pitchFamily="34" charset="0"/>
              </a:rPr>
              <a:t> </a:t>
            </a:r>
            <a:r>
              <a:rPr lang="en-GB" sz="1800" b="1" dirty="0">
                <a:effectLst/>
                <a:latin typeface="Georgia" panose="02040502050405020303" pitchFamily="18" charset="0"/>
                <a:ea typeface="Calibri" panose="020F0502020204030204" pitchFamily="34" charset="0"/>
              </a:rPr>
              <a:t>inga </a:t>
            </a:r>
            <a:r>
              <a:rPr lang="en-GB" sz="1800" b="1" dirty="0" err="1">
                <a:effectLst/>
                <a:latin typeface="Georgia" panose="02040502050405020303" pitchFamily="18" charset="0"/>
                <a:ea typeface="Calibri" panose="020F0502020204030204" pitchFamily="34" charset="0"/>
              </a:rPr>
              <a:t>automatiska</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beräkningar</a:t>
            </a:r>
            <a:r>
              <a:rPr lang="en-GB" sz="1800" b="1" dirty="0">
                <a:effectLst/>
                <a:latin typeface="Georgia" panose="02040502050405020303" pitchFamily="18" charset="0"/>
                <a:ea typeface="Calibri" panose="020F0502020204030204" pitchFamily="34" charset="0"/>
              </a:rPr>
              <a:t> </a:t>
            </a:r>
            <a:r>
              <a:rPr lang="en-GB" sz="1800" dirty="0">
                <a:effectLst/>
                <a:latin typeface="Georgia" panose="02040502050405020303" pitchFamily="18" charset="0"/>
                <a:ea typeface="Calibri" panose="020F0502020204030204" pitchFamily="34" charset="0"/>
              </a:rPr>
              <a:t>till </a:t>
            </a:r>
            <a:r>
              <a:rPr lang="en-GB" sz="1800" dirty="0" err="1">
                <a:effectLst/>
                <a:latin typeface="Georgia" panose="02040502050405020303" pitchFamily="18" charset="0"/>
                <a:ea typeface="Calibri" panose="020F0502020204030204" pitchFamily="34" charset="0"/>
              </a:rPr>
              <a:t>följd</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förändrade</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bandelsdata</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Uppgifterna</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fungerar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istället</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som</a:t>
            </a:r>
            <a:r>
              <a:rPr lang="en-GB" sz="1800"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ett</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stöd</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för</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att</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manuellt</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genomföra</a:t>
            </a:r>
            <a:r>
              <a:rPr lang="en-GB" sz="1800" b="1" dirty="0">
                <a:effectLst/>
                <a:latin typeface="Georgia" panose="02040502050405020303" pitchFamily="18" charset="0"/>
                <a:ea typeface="Calibri" panose="020F0502020204030204" pitchFamily="34" charset="0"/>
              </a:rPr>
              <a:t> </a:t>
            </a:r>
            <a:r>
              <a:rPr lang="en-GB" sz="1800" b="1" dirty="0" err="1">
                <a:effectLst/>
                <a:latin typeface="Georgia" panose="02040502050405020303" pitchFamily="18" charset="0"/>
                <a:ea typeface="Calibri" panose="020F0502020204030204" pitchFamily="34" charset="0"/>
              </a:rPr>
              <a:t>förändringar</a:t>
            </a:r>
            <a:r>
              <a:rPr lang="en-GB" sz="1800" dirty="0">
                <a:effectLst/>
                <a:latin typeface="Georgia" panose="02040502050405020303" pitchFamily="18" charset="0"/>
                <a:ea typeface="Calibri" panose="020F0502020204030204" pitchFamily="34" charset="0"/>
              </a:rPr>
              <a:t> till </a:t>
            </a:r>
            <a:r>
              <a:rPr lang="en-GB" sz="1800" dirty="0" err="1">
                <a:effectLst/>
                <a:latin typeface="Georgia" panose="02040502050405020303" pitchFamily="18" charset="0"/>
                <a:ea typeface="Calibri" panose="020F0502020204030204" pitchFamily="34" charset="0"/>
              </a:rPr>
              <a:t>följd</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ändrad</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infrastruktur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exempelvis</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högre</a:t>
            </a:r>
            <a:r>
              <a:rPr lang="en-GB" sz="1800" dirty="0">
                <a:effectLst/>
                <a:latin typeface="Georgia" panose="02040502050405020303" pitchFamily="18" charset="0"/>
                <a:ea typeface="Calibri" panose="020F0502020204030204" pitchFamily="34" charset="0"/>
              </a:rPr>
              <a:t> last per axel, </a:t>
            </a:r>
            <a:r>
              <a:rPr lang="en-GB" sz="1800" dirty="0" err="1">
                <a:effectLst/>
                <a:latin typeface="Georgia" panose="02040502050405020303" pitchFamily="18" charset="0"/>
                <a:ea typeface="Calibri" panose="020F0502020204030204" pitchFamily="34" charset="0"/>
              </a:rPr>
              <a:t>färre</a:t>
            </a:r>
            <a:r>
              <a:rPr lang="en-GB" sz="1800" dirty="0">
                <a:effectLst/>
                <a:latin typeface="Georgia" panose="02040502050405020303" pitchFamily="18" charset="0"/>
                <a:ea typeface="Calibri" panose="020F0502020204030204" pitchFamily="34" charset="0"/>
              </a:rPr>
              <a:t> och </a:t>
            </a:r>
            <a:r>
              <a:rPr lang="en-GB" sz="1800" dirty="0" err="1">
                <a:effectLst/>
                <a:latin typeface="Georgia" panose="02040502050405020303" pitchFamily="18" charset="0"/>
                <a:ea typeface="Calibri" panose="020F0502020204030204" pitchFamily="34" charset="0"/>
              </a:rPr>
              <a:t>längre</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tåg</a:t>
            </a:r>
            <a:r>
              <a:rPr lang="en-GB" sz="1800" dirty="0">
                <a:effectLst/>
                <a:latin typeface="Georgia" panose="02040502050405020303" pitchFamily="18" charset="0"/>
                <a:ea typeface="Calibri" panose="020F0502020204030204" pitchFamily="34" charset="0"/>
              </a:rPr>
              <a:t> etc.</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485384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2700 rader och340 kolumner</a:t>
            </a:r>
          </a:p>
          <a:p>
            <a:r>
              <a:rPr lang="sv-SE" dirty="0"/>
              <a:t>S</a:t>
            </a:r>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254857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Respektive pass är 40 min info, 10 min frågor, 10 min paus</a:t>
            </a:r>
          </a:p>
          <a:p>
            <a:endParaRPr lang="sv-SE" dirty="0"/>
          </a:p>
          <a:p>
            <a:r>
              <a:rPr lang="sv-SE" dirty="0"/>
              <a:t>Möjlighet att avvika vid kl. 15 om man inte vill vara med på en kalkylgenomgång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614709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433350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Beräknas i JA, UA före volymförändring, = underlag för volymförändring, samt effekter av volymförändringen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46</a:t>
            </a:fld>
            <a:endParaRPr lang="sv-SE"/>
          </a:p>
        </p:txBody>
      </p:sp>
    </p:spTree>
    <p:extLst>
      <p:ext uri="{BB962C8B-B14F-4D97-AF65-F5344CB8AC3E}">
        <p14:creationId xmlns:p14="http://schemas.microsoft.com/office/powerpoint/2010/main" val="4076544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Grund: körkostnad = pris. Steg 1-2 beräkning av förändrad pris (pris UA-pris JA), steg 3: beräkning av ändrad efterfrågan</a:t>
            </a:r>
          </a:p>
        </p:txBody>
      </p:sp>
      <p:sp>
        <p:nvSpPr>
          <p:cNvPr id="4" name="Platshållare för bildnummer 3"/>
          <p:cNvSpPr>
            <a:spLocks noGrp="1"/>
          </p:cNvSpPr>
          <p:nvPr>
            <p:ph type="sldNum" sz="quarter" idx="5"/>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1857913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Skillnad </a:t>
            </a:r>
            <a:r>
              <a:rPr lang="sv-SE" dirty="0" err="1"/>
              <a:t>jäfmört</a:t>
            </a:r>
            <a:r>
              <a:rPr lang="sv-SE" dirty="0"/>
              <a:t> </a:t>
            </a:r>
            <a:r>
              <a:rPr lang="sv-SE" dirty="0" err="1"/>
              <a:t>me</a:t>
            </a:r>
            <a:r>
              <a:rPr lang="sv-SE" dirty="0"/>
              <a:t> persontågstrafiken där priset är exogent, dvs påverkas inte </a:t>
            </a:r>
            <a:r>
              <a:rPr lang="sv-SE" dirty="0" err="1"/>
              <a:t>avåtgärder</a:t>
            </a:r>
            <a:r>
              <a:rPr lang="sv-SE" dirty="0"/>
              <a:t>. Det finns en diff mellanpris och kostnad som inte finns för </a:t>
            </a:r>
            <a:r>
              <a:rPr lang="sv-SE" dirty="0" err="1"/>
              <a:t>godstrafok</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48</a:t>
            </a:fld>
            <a:endParaRPr lang="sv-SE"/>
          </a:p>
        </p:txBody>
      </p:sp>
    </p:spTree>
    <p:extLst>
      <p:ext uri="{BB962C8B-B14F-4D97-AF65-F5344CB8AC3E}">
        <p14:creationId xmlns:p14="http://schemas.microsoft.com/office/powerpoint/2010/main" val="3341333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Georgia" panose="02040502050405020303" pitchFamily="18" charset="0"/>
                <a:ea typeface="Calibri" panose="020F0502020204030204" pitchFamily="34" charset="0"/>
                <a:cs typeface="Calibri" panose="020F0502020204030204" pitchFamily="34" charset="0"/>
              </a:rPr>
              <a:t>Ta </a:t>
            </a:r>
            <a:r>
              <a:rPr lang="en-GB" sz="1800" dirty="0" err="1">
                <a:effectLst/>
                <a:latin typeface="Georgia" panose="02040502050405020303" pitchFamily="18" charset="0"/>
                <a:ea typeface="Calibri" panose="020F0502020204030204" pitchFamily="34" charset="0"/>
                <a:cs typeface="Calibri" panose="020F0502020204030204" pitchFamily="34" charset="0"/>
              </a:rPr>
              <a:t>fram</a:t>
            </a:r>
            <a:r>
              <a:rPr lang="en-GB" sz="1800" dirty="0">
                <a:effectLst/>
                <a:latin typeface="Georgia" panose="02040502050405020303" pitchFamily="18" charset="0"/>
                <a:ea typeface="Calibri" panose="020F0502020204030204" pitchFamily="34" charset="0"/>
                <a:cs typeface="Calibri" panose="020F0502020204030204" pitchFamily="34" charset="0"/>
              </a:rPr>
              <a:t> Bansek gods och visa I excel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Georgia" panose="02040502050405020303" pitchFamily="18" charset="0"/>
                <a:ea typeface="Calibri" panose="020F0502020204030204" pitchFamily="34" charset="0"/>
                <a:cs typeface="Calibri" panose="020F0502020204030204" pitchFamily="34" charset="0"/>
              </a:rPr>
              <a:t>Förändringarna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används</a:t>
            </a:r>
            <a:r>
              <a:rPr lang="en-GB" sz="1800" dirty="0">
                <a:effectLst/>
                <a:latin typeface="Georgia" panose="02040502050405020303" pitchFamily="18" charset="0"/>
                <a:ea typeface="Calibri" panose="020F0502020204030204" pitchFamily="34" charset="0"/>
                <a:cs typeface="Calibri" panose="020F0502020204030204" pitchFamily="34" charset="0"/>
              </a:rPr>
              <a:t> som </a:t>
            </a:r>
            <a:r>
              <a:rPr lang="en-GB" sz="1800" dirty="0" err="1">
                <a:effectLst/>
                <a:latin typeface="Georgia" panose="02040502050405020303" pitchFamily="18" charset="0"/>
                <a:ea typeface="Calibri" panose="020F0502020204030204" pitchFamily="34" charset="0"/>
                <a:cs typeface="Calibri" panose="020F0502020204030204" pitchFamily="34" charset="0"/>
              </a:rPr>
              <a:t>underlag</a:t>
            </a:r>
            <a:r>
              <a:rPr lang="en-GB" sz="1800" dirty="0">
                <a:effectLst/>
                <a:latin typeface="Georgia" panose="02040502050405020303" pitchFamily="18" charset="0"/>
                <a:ea typeface="Calibri" panose="020F0502020204030204" pitchFamily="34" charset="0"/>
                <a:cs typeface="Calibri" panose="020F0502020204030204" pitchFamily="34" charset="0"/>
              </a:rPr>
              <a:t> för </a:t>
            </a:r>
            <a:r>
              <a:rPr lang="en-GB" sz="1800" dirty="0" err="1">
                <a:effectLst/>
                <a:latin typeface="Georgia" panose="02040502050405020303" pitchFamily="18" charset="0"/>
                <a:ea typeface="Calibri" panose="020F0502020204030204" pitchFamily="34" charset="0"/>
                <a:cs typeface="Calibri" panose="020F0502020204030204" pitchFamily="34" charset="0"/>
              </a:rPr>
              <a:t>att</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bedöma</a:t>
            </a:r>
            <a:r>
              <a:rPr lang="en-GB" sz="1800" dirty="0">
                <a:effectLst/>
                <a:latin typeface="Georgia" panose="02040502050405020303" pitchFamily="18" charset="0"/>
                <a:ea typeface="Calibri" panose="020F0502020204030204" pitchFamily="34" charset="0"/>
                <a:cs typeface="Calibri" panose="020F0502020204030204" pitchFamily="34" charset="0"/>
              </a:rPr>
              <a:t> om </a:t>
            </a:r>
            <a:r>
              <a:rPr lang="en-GB" sz="1800" dirty="0" err="1">
                <a:effectLst/>
                <a:latin typeface="Georgia" panose="02040502050405020303" pitchFamily="18" charset="0"/>
                <a:ea typeface="Calibri" panose="020F0502020204030204" pitchFamily="34" charset="0"/>
                <a:cs typeface="Calibri" panose="020F0502020204030204" pitchFamily="34" charset="0"/>
              </a:rPr>
              <a:t>berörda</a:t>
            </a:r>
            <a:r>
              <a:rPr lang="en-GB" sz="1800" dirty="0">
                <a:effectLst/>
                <a:latin typeface="Georgia" panose="02040502050405020303" pitchFamily="18" charset="0"/>
                <a:ea typeface="Calibri" panose="020F0502020204030204" pitchFamily="34" charset="0"/>
                <a:cs typeface="Calibri" panose="020F0502020204030204" pitchFamily="34" charset="0"/>
              </a:rPr>
              <a:t> transporter kan/ska </a:t>
            </a:r>
            <a:r>
              <a:rPr lang="en-GB" sz="1800" dirty="0" err="1">
                <a:effectLst/>
                <a:latin typeface="Georgia" panose="02040502050405020303" pitchFamily="18" charset="0"/>
                <a:ea typeface="Calibri" panose="020F0502020204030204" pitchFamily="34" charset="0"/>
                <a:cs typeface="Calibri" panose="020F0502020204030204" pitchFamily="34" charset="0"/>
              </a:rPr>
              <a:t>omvandlas</a:t>
            </a:r>
            <a:r>
              <a:rPr lang="en-GB" sz="1800" dirty="0">
                <a:effectLst/>
                <a:latin typeface="Georgia" panose="02040502050405020303" pitchFamily="18" charset="0"/>
                <a:ea typeface="Calibri" panose="020F0502020204030204" pitchFamily="34" charset="0"/>
                <a:cs typeface="Calibri" panose="020F0502020204030204" pitchFamily="34" charset="0"/>
              </a:rPr>
              <a:t> till </a:t>
            </a:r>
            <a:r>
              <a:rPr lang="en-GB" sz="1800" dirty="0" err="1">
                <a:effectLst/>
                <a:latin typeface="Georgia" panose="02040502050405020303" pitchFamily="18" charset="0"/>
                <a:ea typeface="Calibri" panose="020F0502020204030204" pitchFamily="34" charset="0"/>
                <a:cs typeface="Calibri" panose="020F0502020204030204" pitchFamily="34" charset="0"/>
              </a:rPr>
              <a:t>färre</a:t>
            </a:r>
            <a:r>
              <a:rPr lang="en-GB" sz="1800" dirty="0">
                <a:effectLst/>
                <a:latin typeface="Georgia" panose="02040502050405020303" pitchFamily="18" charset="0"/>
                <a:ea typeface="Calibri" panose="020F0502020204030204" pitchFamily="34" charset="0"/>
                <a:cs typeface="Calibri" panose="020F0502020204030204" pitchFamily="34" charset="0"/>
              </a:rPr>
              <a:t> men </a:t>
            </a:r>
            <a:r>
              <a:rPr lang="en-GB" sz="1800" dirty="0" err="1">
                <a:effectLst/>
                <a:latin typeface="Georgia" panose="02040502050405020303" pitchFamily="18" charset="0"/>
                <a:ea typeface="Calibri" panose="020F0502020204030204" pitchFamily="34" charset="0"/>
                <a:cs typeface="Calibri" panose="020F0502020204030204" pitchFamily="34" charset="0"/>
              </a:rPr>
              <a:t>längre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tåg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Bedömning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av</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vilken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utsträckning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detta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är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möjligt</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görs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från</a:t>
            </a:r>
            <a:r>
              <a:rPr lang="en-GB" sz="1800" dirty="0">
                <a:effectLst/>
                <a:latin typeface="Georgia" panose="02040502050405020303" pitchFamily="18" charset="0"/>
                <a:ea typeface="Calibri" panose="020F0502020204030204" pitchFamily="34" charset="0"/>
                <a:cs typeface="Calibri" panose="020F0502020204030204" pitchFamily="34" charset="0"/>
              </a:rPr>
              <a:t> fall till fall och </a:t>
            </a:r>
            <a:r>
              <a:rPr lang="en-GB" sz="1800" dirty="0" err="1">
                <a:effectLst/>
                <a:latin typeface="Georgia" panose="02040502050405020303" pitchFamily="18" charset="0"/>
                <a:ea typeface="Calibri" panose="020F0502020204030204" pitchFamily="34" charset="0"/>
                <a:cs typeface="Calibri" panose="020F0502020204030204" pitchFamily="34" charset="0"/>
              </a:rPr>
              <a:t>dokumenteras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underlaget</a:t>
            </a:r>
            <a:r>
              <a:rPr lang="en-GB" sz="1800" dirty="0">
                <a:effectLst/>
                <a:latin typeface="Georgia" panose="02040502050405020303" pitchFamily="18" charset="0"/>
                <a:ea typeface="Calibri" panose="020F0502020204030204" pitchFamily="34" charset="0"/>
                <a:cs typeface="Calibri" panose="020F0502020204030204" pitchFamily="34" charset="0"/>
              </a:rPr>
              <a:t>. Till </a:t>
            </a:r>
            <a:r>
              <a:rPr lang="en-GB" sz="1800" dirty="0" err="1">
                <a:effectLst/>
                <a:latin typeface="Georgia" panose="02040502050405020303" pitchFamily="18" charset="0"/>
                <a:ea typeface="Calibri" panose="020F0502020204030204" pitchFamily="34" charset="0"/>
                <a:cs typeface="Calibri" panose="020F0502020204030204" pitchFamily="34" charset="0"/>
              </a:rPr>
              <a:t>hjälp</a:t>
            </a:r>
            <a:r>
              <a:rPr lang="en-GB" sz="1800" dirty="0">
                <a:effectLst/>
                <a:latin typeface="Georgia" panose="02040502050405020303" pitchFamily="18" charset="0"/>
                <a:ea typeface="Calibri" panose="020F0502020204030204" pitchFamily="34" charset="0"/>
                <a:cs typeface="Calibri" panose="020F0502020204030204" pitchFamily="34" charset="0"/>
              </a:rPr>
              <a:t> med </a:t>
            </a:r>
            <a:r>
              <a:rPr lang="en-GB" sz="1800" dirty="0" err="1">
                <a:effectLst/>
                <a:latin typeface="Georgia" panose="02040502050405020303" pitchFamily="18" charset="0"/>
                <a:ea typeface="Calibri" panose="020F0502020204030204" pitchFamily="34" charset="0"/>
                <a:cs typeface="Calibri" panose="020F0502020204030204" pitchFamily="34" charset="0"/>
              </a:rPr>
              <a:t>att</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göra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denna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bedömning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finns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beräknad</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genomsnittlig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tåglängd</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kolumn</a:t>
            </a:r>
            <a:r>
              <a:rPr lang="en-GB" sz="1800" dirty="0">
                <a:effectLst/>
                <a:latin typeface="Georgia" panose="02040502050405020303" pitchFamily="18" charset="0"/>
                <a:ea typeface="Calibri" panose="020F0502020204030204" pitchFamily="34" charset="0"/>
                <a:cs typeface="Calibri" panose="020F0502020204030204" pitchFamily="34" charset="0"/>
              </a:rPr>
              <a:t> BG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flikarna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Linje_JA</a:t>
            </a:r>
            <a:r>
              <a:rPr lang="en-GB" sz="1800" dirty="0">
                <a:effectLst/>
                <a:latin typeface="Georgia" panose="02040502050405020303" pitchFamily="18" charset="0"/>
                <a:ea typeface="Calibri" panose="020F0502020204030204" pitchFamily="34" charset="0"/>
                <a:cs typeface="Calibri" panose="020F0502020204030204" pitchFamily="34" charset="0"/>
              </a:rPr>
              <a:t>” och ”</a:t>
            </a:r>
            <a:r>
              <a:rPr lang="en-GB" sz="1800" dirty="0" err="1">
                <a:effectLst/>
                <a:latin typeface="Georgia" panose="02040502050405020303" pitchFamily="18" charset="0"/>
                <a:ea typeface="Calibri" panose="020F0502020204030204" pitchFamily="34" charset="0"/>
                <a:cs typeface="Calibri" panose="020F0502020204030204" pitchFamily="34" charset="0"/>
              </a:rPr>
              <a:t>Linje_UA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Tåglängder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jämförs</a:t>
            </a:r>
            <a:r>
              <a:rPr lang="en-GB" sz="1800" dirty="0">
                <a:effectLst/>
                <a:latin typeface="Georgia" panose="02040502050405020303" pitchFamily="18" charset="0"/>
                <a:ea typeface="Calibri" panose="020F0502020204030204" pitchFamily="34" charset="0"/>
                <a:cs typeface="Calibri" panose="020F0502020204030204" pitchFamily="34" charset="0"/>
              </a:rPr>
              <a:t> med </a:t>
            </a:r>
            <a:r>
              <a:rPr lang="en-GB" sz="1800" dirty="0" err="1">
                <a:effectLst/>
                <a:latin typeface="Georgia" panose="02040502050405020303" pitchFamily="18" charset="0"/>
                <a:ea typeface="Calibri" panose="020F0502020204030204" pitchFamily="34" charset="0"/>
                <a:cs typeface="Calibri" panose="020F0502020204030204" pitchFamily="34" charset="0"/>
              </a:rPr>
              <a:t>uppgifter</a:t>
            </a:r>
            <a:r>
              <a:rPr lang="en-GB" sz="1800" dirty="0">
                <a:effectLst/>
                <a:latin typeface="Georgia" panose="02040502050405020303" pitchFamily="18" charset="0"/>
                <a:ea typeface="Calibri" panose="020F0502020204030204" pitchFamily="34" charset="0"/>
                <a:cs typeface="Calibri" panose="020F0502020204030204" pitchFamily="34" charset="0"/>
              </a:rPr>
              <a:t> om </a:t>
            </a:r>
            <a:r>
              <a:rPr lang="en-GB" sz="1800" dirty="0" err="1">
                <a:effectLst/>
                <a:latin typeface="Georgia" panose="02040502050405020303" pitchFamily="18" charset="0"/>
                <a:ea typeface="Calibri" panose="020F0502020204030204" pitchFamily="34" charset="0"/>
                <a:cs typeface="Calibri" panose="020F0502020204030204" pitchFamily="34" charset="0"/>
              </a:rPr>
              <a:t>kortaste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mötesspår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längs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respektive</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tågnummers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färdväg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kolumn</a:t>
            </a:r>
            <a:r>
              <a:rPr lang="en-GB" sz="1800" dirty="0">
                <a:effectLst/>
                <a:latin typeface="Georgia" panose="02040502050405020303" pitchFamily="18" charset="0"/>
                <a:ea typeface="Calibri" panose="020F0502020204030204" pitchFamily="34" charset="0"/>
                <a:cs typeface="Calibri" panose="020F0502020204030204" pitchFamily="34" charset="0"/>
              </a:rPr>
              <a:t> AU.</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För</a:t>
            </a:r>
            <a:r>
              <a:rPr lang="en-GB" dirty="0"/>
              <a:t> de </a:t>
            </a:r>
            <a:r>
              <a:rPr lang="en-GB" dirty="0" err="1"/>
              <a:t>tågnummer</a:t>
            </a:r>
            <a:r>
              <a:rPr lang="en-GB" dirty="0"/>
              <a:t> </a:t>
            </a:r>
            <a:r>
              <a:rPr lang="en-GB" dirty="0" err="1"/>
              <a:t>där</a:t>
            </a:r>
            <a:r>
              <a:rPr lang="en-GB" dirty="0"/>
              <a:t> det </a:t>
            </a:r>
            <a:r>
              <a:rPr lang="en-GB" dirty="0" err="1"/>
              <a:t>bedöms</a:t>
            </a:r>
            <a:r>
              <a:rPr lang="en-GB" dirty="0"/>
              <a:t> </a:t>
            </a:r>
            <a:r>
              <a:rPr lang="en-GB" dirty="0" err="1"/>
              <a:t>som</a:t>
            </a:r>
            <a:r>
              <a:rPr lang="en-GB" dirty="0"/>
              <a:t> </a:t>
            </a:r>
            <a:r>
              <a:rPr lang="en-GB" dirty="0" err="1"/>
              <a:t>möjligt</a:t>
            </a:r>
            <a:r>
              <a:rPr lang="en-GB" dirty="0"/>
              <a:t> </a:t>
            </a:r>
            <a:r>
              <a:rPr lang="en-GB" dirty="0" err="1"/>
              <a:t>att</a:t>
            </a:r>
            <a:r>
              <a:rPr lang="en-GB" dirty="0"/>
              <a:t> </a:t>
            </a:r>
            <a:r>
              <a:rPr lang="en-GB" dirty="0" err="1"/>
              <a:t>förlänga</a:t>
            </a:r>
            <a:r>
              <a:rPr lang="en-GB" dirty="0"/>
              <a:t> </a:t>
            </a:r>
            <a:r>
              <a:rPr lang="en-GB" dirty="0" err="1"/>
              <a:t>tågen</a:t>
            </a:r>
            <a:r>
              <a:rPr lang="en-GB" dirty="0"/>
              <a:t> och </a:t>
            </a:r>
            <a:r>
              <a:rPr lang="en-GB" dirty="0" err="1"/>
              <a:t>minska</a:t>
            </a:r>
            <a:r>
              <a:rPr lang="en-GB" dirty="0"/>
              <a:t> </a:t>
            </a:r>
            <a:r>
              <a:rPr lang="en-GB" dirty="0" err="1"/>
              <a:t>antalet</a:t>
            </a:r>
            <a:r>
              <a:rPr lang="en-GB" dirty="0"/>
              <a:t> </a:t>
            </a:r>
            <a:r>
              <a:rPr lang="en-GB" dirty="0" err="1"/>
              <a:t>avgångar</a:t>
            </a:r>
            <a:r>
              <a:rPr lang="en-GB" dirty="0"/>
              <a:t> </a:t>
            </a:r>
            <a:r>
              <a:rPr lang="en-GB" dirty="0" err="1"/>
              <a:t>anges</a:t>
            </a:r>
            <a:r>
              <a:rPr lang="en-GB" dirty="0"/>
              <a:t> det </a:t>
            </a:r>
            <a:r>
              <a:rPr lang="en-GB" dirty="0" err="1"/>
              <a:t>nya</a:t>
            </a:r>
            <a:r>
              <a:rPr lang="en-GB" dirty="0"/>
              <a:t> </a:t>
            </a:r>
            <a:r>
              <a:rPr lang="en-GB" dirty="0" err="1"/>
              <a:t>antalet</a:t>
            </a:r>
            <a:r>
              <a:rPr lang="en-GB" dirty="0"/>
              <a:t> </a:t>
            </a:r>
            <a:r>
              <a:rPr lang="en-GB" dirty="0" err="1"/>
              <a:t>avgångar</a:t>
            </a:r>
            <a:r>
              <a:rPr lang="en-GB" dirty="0"/>
              <a:t> per </a:t>
            </a:r>
            <a:r>
              <a:rPr lang="en-GB" dirty="0" err="1"/>
              <a:t>år</a:t>
            </a:r>
            <a:r>
              <a:rPr lang="en-GB" dirty="0"/>
              <a:t> </a:t>
            </a:r>
            <a:r>
              <a:rPr lang="en-GB" dirty="0" err="1"/>
              <a:t>i</a:t>
            </a:r>
            <a:r>
              <a:rPr lang="en-GB" dirty="0"/>
              <a:t> </a:t>
            </a:r>
            <a:r>
              <a:rPr lang="en-GB" dirty="0" err="1"/>
              <a:t>Linje_UA</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15000"/>
              </a:lnSpc>
              <a:spcAft>
                <a:spcPts val="1000"/>
              </a:spcAft>
            </a:pPr>
            <a:r>
              <a:rPr lang="en-GB" sz="1800" dirty="0" err="1">
                <a:effectLst/>
                <a:latin typeface="Georgia" panose="02040502050405020303" pitchFamily="18" charset="0"/>
                <a:ea typeface="Calibri" panose="020F0502020204030204" pitchFamily="34" charset="0"/>
              </a:rPr>
              <a:t>Momentet</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att</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avgöra</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vilka</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tåg</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som</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kan</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omvandlas</a:t>
            </a:r>
            <a:r>
              <a:rPr lang="en-GB" sz="1800" dirty="0">
                <a:effectLst/>
                <a:latin typeface="Georgia" panose="02040502050405020303" pitchFamily="18" charset="0"/>
                <a:ea typeface="Calibri" panose="020F0502020204030204" pitchFamily="34" charset="0"/>
              </a:rPr>
              <a:t> till </a:t>
            </a:r>
            <a:r>
              <a:rPr lang="en-GB" sz="1800" dirty="0" err="1">
                <a:effectLst/>
                <a:latin typeface="Georgia" panose="02040502050405020303" pitchFamily="18" charset="0"/>
                <a:ea typeface="Calibri" panose="020F0502020204030204" pitchFamily="34" charset="0"/>
              </a:rPr>
              <a:t>färre</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avgångar</a:t>
            </a:r>
            <a:r>
              <a:rPr lang="en-GB" sz="1800" dirty="0">
                <a:effectLst/>
                <a:latin typeface="Georgia" panose="02040502050405020303" pitchFamily="18" charset="0"/>
                <a:ea typeface="Calibri" panose="020F0502020204030204" pitchFamily="34" charset="0"/>
              </a:rPr>
              <a:t> och </a:t>
            </a:r>
            <a:r>
              <a:rPr lang="en-GB" sz="1800" dirty="0" err="1">
                <a:effectLst/>
                <a:latin typeface="Georgia" panose="02040502050405020303" pitchFamily="18" charset="0"/>
                <a:ea typeface="Calibri" panose="020F0502020204030204" pitchFamily="34" charset="0"/>
              </a:rPr>
              <a:t>längre</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tåg</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är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avgörande</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för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analysen</a:t>
            </a:r>
            <a:r>
              <a:rPr lang="en-GB" sz="1800" dirty="0">
                <a:effectLst/>
                <a:latin typeface="Georgia" panose="02040502050405020303" pitchFamily="18" charset="0"/>
                <a:ea typeface="Calibri" panose="020F0502020204030204" pitchFamily="34" charset="0"/>
              </a:rPr>
              <a:t>. Detta </a:t>
            </a:r>
            <a:r>
              <a:rPr lang="en-GB" sz="1800" dirty="0" err="1">
                <a:effectLst/>
                <a:latin typeface="Georgia" panose="02040502050405020303" pitchFamily="18" charset="0"/>
                <a:ea typeface="Calibri" panose="020F0502020204030204" pitchFamily="34" charset="0"/>
              </a:rPr>
              <a:t>görs</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inte</a:t>
            </a:r>
            <a:r>
              <a:rPr lang="en-GB" sz="1800" dirty="0">
                <a:effectLst/>
                <a:latin typeface="Georgia" panose="02040502050405020303" pitchFamily="18" charset="0"/>
                <a:ea typeface="Calibri" panose="020F0502020204030204" pitchFamily="34" charset="0"/>
              </a:rPr>
              <a:t> med </a:t>
            </a:r>
            <a:r>
              <a:rPr lang="en-GB" sz="1800" dirty="0" err="1">
                <a:effectLst/>
                <a:latin typeface="Georgia" panose="02040502050405020303" pitchFamily="18" charset="0"/>
                <a:ea typeface="Calibri" panose="020F0502020204030204" pitchFamily="34" charset="0"/>
              </a:rPr>
              <a:t>automatik</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modellen</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istället</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krävs</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manuella</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bedömningar</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av</a:t>
            </a:r>
            <a:r>
              <a:rPr lang="en-GB" sz="1800" dirty="0">
                <a:effectLst/>
                <a:latin typeface="Georgia" panose="02040502050405020303" pitchFamily="18" charset="0"/>
                <a:ea typeface="Calibri" panose="020F0502020204030204" pitchFamily="34" charset="0"/>
              </a:rPr>
              <a:t> </a:t>
            </a:r>
            <a:r>
              <a:rPr lang="en-GB" sz="1800" dirty="0" err="1">
                <a:effectLst/>
                <a:latin typeface="Georgia" panose="02040502050405020303" pitchFamily="18" charset="0"/>
                <a:ea typeface="Calibri" panose="020F0502020204030204" pitchFamily="34" charset="0"/>
              </a:rPr>
              <a:t>utredaren</a:t>
            </a:r>
            <a:r>
              <a:rPr lang="en-GB" sz="1800" dirty="0">
                <a:effectLst/>
                <a:latin typeface="Georgia" panose="02040502050405020303" pitchFamily="18"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err="1">
                <a:effectLst/>
                <a:latin typeface="Georgia" panose="02040502050405020303" pitchFamily="18" charset="0"/>
                <a:ea typeface="Calibri" panose="020F0502020204030204" pitchFamily="34" charset="0"/>
                <a:cs typeface="Calibri" panose="020F0502020204030204" pitchFamily="34" charset="0"/>
              </a:rPr>
              <a:t>För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att</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göra</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beräkningen</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komplett</a:t>
            </a:r>
            <a:r>
              <a:rPr lang="en-GB" sz="1800" dirty="0">
                <a:effectLst/>
                <a:latin typeface="Georgia" panose="02040502050405020303" pitchFamily="18" charset="0"/>
                <a:ea typeface="Calibri" panose="020F0502020204030204" pitchFamily="34" charset="0"/>
                <a:cs typeface="Calibri" panose="020F0502020204030204" pitchFamily="34" charset="0"/>
              </a:rPr>
              <a:t> ska </a:t>
            </a:r>
            <a:r>
              <a:rPr lang="en-GB" sz="1800" dirty="0" err="1">
                <a:effectLst/>
                <a:latin typeface="Georgia" panose="02040502050405020303" pitchFamily="18" charset="0"/>
                <a:ea typeface="Calibri" panose="020F0502020204030204" pitchFamily="34" charset="0"/>
                <a:cs typeface="Calibri" panose="020F0502020204030204" pitchFamily="34" charset="0"/>
              </a:rPr>
              <a:t>allt</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innehåll</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flik</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Sammanfattning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kopieras</a:t>
            </a:r>
            <a:r>
              <a:rPr lang="en-GB" sz="1800" dirty="0">
                <a:effectLst/>
                <a:latin typeface="Georgia" panose="02040502050405020303" pitchFamily="18" charset="0"/>
                <a:ea typeface="Calibri" panose="020F0502020204030204" pitchFamily="34" charset="0"/>
                <a:cs typeface="Calibri" panose="020F0502020204030204" pitchFamily="34" charset="0"/>
              </a:rPr>
              <a:t> in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Banseks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flik</a:t>
            </a:r>
            <a:r>
              <a:rPr lang="en-GB" sz="1800" dirty="0">
                <a:effectLst/>
                <a:latin typeface="Georgia" panose="02040502050405020303" pitchFamily="18" charset="0"/>
                <a:ea typeface="Calibri" panose="020F0502020204030204" pitchFamily="34" charset="0"/>
                <a:cs typeface="Calibri" panose="020F0502020204030204" pitchFamily="34" charset="0"/>
              </a:rPr>
              <a:t> ”Bansek_gods”. </a:t>
            </a:r>
            <a:r>
              <a:rPr lang="en-GB" sz="1800" dirty="0" err="1">
                <a:effectLst/>
                <a:latin typeface="Georgia" panose="02040502050405020303" pitchFamily="18" charset="0"/>
                <a:ea typeface="Calibri" panose="020F0502020204030204" pitchFamily="34" charset="0"/>
                <a:cs typeface="Calibri" panose="020F0502020204030204" pitchFamily="34" charset="0"/>
              </a:rPr>
              <a:t>Dessutom</a:t>
            </a:r>
            <a:r>
              <a:rPr lang="en-GB" sz="1800" dirty="0">
                <a:effectLst/>
                <a:latin typeface="Georgia" panose="02040502050405020303" pitchFamily="18" charset="0"/>
                <a:ea typeface="Calibri" panose="020F0502020204030204" pitchFamily="34" charset="0"/>
                <a:cs typeface="Calibri" panose="020F0502020204030204" pitchFamily="34" charset="0"/>
              </a:rPr>
              <a:t> ska </a:t>
            </a:r>
            <a:r>
              <a:rPr lang="en-GB" sz="1800" dirty="0" err="1">
                <a:effectLst/>
                <a:latin typeface="Georgia" panose="02040502050405020303" pitchFamily="18" charset="0"/>
                <a:ea typeface="Calibri" panose="020F0502020204030204" pitchFamily="34" charset="0"/>
                <a:cs typeface="Calibri" panose="020F0502020204030204" pitchFamily="34" charset="0"/>
              </a:rPr>
              <a:t>förändringar</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antal</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godståg</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beaktas</a:t>
            </a:r>
            <a:r>
              <a:rPr lang="en-GB" sz="1800" dirty="0">
                <a:effectLst/>
                <a:latin typeface="Georgia" panose="02040502050405020303" pitchFamily="18" charset="0"/>
                <a:ea typeface="Calibri" panose="020F0502020204030204" pitchFamily="34" charset="0"/>
                <a:cs typeface="Calibri" panose="020F0502020204030204" pitchFamily="34" charset="0"/>
              </a:rPr>
              <a:t> </a:t>
            </a:r>
            <a:r>
              <a:rPr lang="en-GB" sz="1800" dirty="0" err="1">
                <a:effectLst/>
                <a:latin typeface="Georgia" panose="02040502050405020303" pitchFamily="18" charset="0"/>
                <a:ea typeface="Calibri" panose="020F0502020204030204" pitchFamily="34" charset="0"/>
                <a:cs typeface="Calibri" panose="020F0502020204030204" pitchFamily="34" charset="0"/>
              </a:rPr>
              <a:t>i</a:t>
            </a:r>
            <a:r>
              <a:rPr lang="en-GB" sz="1800" dirty="0">
                <a:effectLst/>
                <a:latin typeface="Georgia" panose="02040502050405020303" pitchFamily="18" charset="0"/>
                <a:ea typeface="Calibri" panose="020F0502020204030204" pitchFamily="34" charset="0"/>
                <a:cs typeface="Calibri" panose="020F0502020204030204" pitchFamily="34" charset="0"/>
              </a:rPr>
              <a:t> Bansek. </a:t>
            </a:r>
            <a:endParaRPr lang="en-GB" dirty="0"/>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50</a:t>
            </a:fld>
            <a:endParaRPr lang="sv-SE"/>
          </a:p>
        </p:txBody>
      </p:sp>
    </p:spTree>
    <p:extLst>
      <p:ext uri="{BB962C8B-B14F-4D97-AF65-F5344CB8AC3E}">
        <p14:creationId xmlns:p14="http://schemas.microsoft.com/office/powerpoint/2010/main" val="1970693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v-SE" sz="2000" dirty="0"/>
              <a:t>Vissa rekommendationer och tumregler</a:t>
            </a:r>
          </a:p>
          <a:p>
            <a:pPr lvl="0"/>
            <a:r>
              <a:rPr lang="sv-SE" sz="2000" dirty="0"/>
              <a:t>Beräkningar som endast kan göras i BG:</a:t>
            </a:r>
          </a:p>
          <a:p>
            <a:pPr marL="800100" lvl="1" indent="-342900">
              <a:buFont typeface="Arial" panose="020B0604020202020204" pitchFamily="34" charset="0"/>
              <a:buChar char="•"/>
            </a:pPr>
            <a:r>
              <a:rPr lang="sv-SE" sz="2000" dirty="0"/>
              <a:t>Längre och tyngre tåg</a:t>
            </a:r>
          </a:p>
          <a:p>
            <a:pPr marL="800100" lvl="1" indent="-342900">
              <a:buFont typeface="Arial" panose="020B0604020202020204" pitchFamily="34" charset="0"/>
              <a:buChar char="•"/>
            </a:pPr>
            <a:r>
              <a:rPr lang="sv-SE" sz="2000" dirty="0" err="1"/>
              <a:t>Stax</a:t>
            </a:r>
            <a:endParaRPr lang="sv-SE" sz="2000" dirty="0"/>
          </a:p>
          <a:p>
            <a:pPr marL="800100" lvl="1" indent="-342900">
              <a:buFont typeface="Arial" panose="020B0604020202020204" pitchFamily="34" charset="0"/>
              <a:buChar char="•"/>
            </a:pPr>
            <a:r>
              <a:rPr lang="sv-SE" sz="2000" dirty="0"/>
              <a:t>Förseningar</a:t>
            </a:r>
          </a:p>
          <a:p>
            <a:pPr marL="800100" lvl="1" indent="-342900">
              <a:buFont typeface="Arial" panose="020B0604020202020204" pitchFamily="34" charset="0"/>
              <a:buChar char="•"/>
            </a:pPr>
            <a:r>
              <a:rPr lang="sv-SE" sz="2000" dirty="0" err="1"/>
              <a:t>Omledningar</a:t>
            </a:r>
            <a:endParaRPr lang="sv-SE" sz="2000" dirty="0"/>
          </a:p>
          <a:p>
            <a:pPr marL="342900" lvl="0" indent="-342900">
              <a:lnSpc>
                <a:spcPts val="1600"/>
              </a:lnSpc>
              <a:spcAft>
                <a:spcPts val="1000"/>
              </a:spcAft>
              <a:buFont typeface="Symbol" panose="05050102010706020507" pitchFamily="18" charset="2"/>
              <a:buChar char=""/>
            </a:pP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Man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har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kört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Sampers</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och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behöver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kompletterande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godsberäkning</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p>
          <a:p>
            <a:pPr marL="342900" lvl="0" indent="-342900">
              <a:lnSpc>
                <a:spcPts val="1600"/>
              </a:lnSpc>
              <a:spcAft>
                <a:spcPts val="1000"/>
              </a:spcAft>
              <a:buFont typeface="Symbol" panose="05050102010706020507" pitchFamily="18" charset="2"/>
              <a:buChar char=""/>
            </a:pP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Om man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har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gjort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kalkyl</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med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endast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godsnyttor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förutsatt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det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inte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är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väldigt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liten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påverkan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p>
          <a:p>
            <a:pPr marL="342900" lvl="0" indent="-342900">
              <a:lnSpc>
                <a:spcPts val="1600"/>
              </a:lnSpc>
              <a:spcAft>
                <a:spcPts val="1000"/>
              </a:spcAft>
              <a:buFont typeface="Symbol" panose="05050102010706020507" pitchFamily="18" charset="2"/>
              <a:buChar char=""/>
            </a:pP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Vid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vanlig</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analys</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med Bansek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där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godseffekterna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är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betydande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och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kalkylresultatet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nettonuvärdet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ligger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nära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noll</a:t>
            </a:r>
          </a:p>
          <a:p>
            <a:pPr marL="342900" lvl="0" indent="-342900">
              <a:lnSpc>
                <a:spcPts val="1600"/>
              </a:lnSpc>
              <a:spcAft>
                <a:spcPts val="1000"/>
              </a:spcAft>
              <a:buFont typeface="Symbol" panose="05050102010706020507" pitchFamily="18" charset="2"/>
              <a:buChar char=""/>
            </a:pP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Vid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vanlig</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analys</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med Bansek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där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resultatet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ej</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är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robust,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dvs</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där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känslighetsanalyserna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indikerar</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både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lönsamhet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och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olönsamhet</a:t>
            </a:r>
            <a:endPar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D0B863A3-F6DA-432C-A68C-0B1EB56ED58E}" type="slidenum">
              <a:rPr lang="sv-SE" smtClean="0"/>
              <a:t>52</a:t>
            </a:fld>
            <a:endParaRPr lang="sv-SE"/>
          </a:p>
        </p:txBody>
      </p:sp>
    </p:spTree>
    <p:extLst>
      <p:ext uri="{BB962C8B-B14F-4D97-AF65-F5344CB8AC3E}">
        <p14:creationId xmlns:p14="http://schemas.microsoft.com/office/powerpoint/2010/main" val="88102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54</a:t>
            </a:fld>
            <a:endParaRPr lang="sv-SE"/>
          </a:p>
        </p:txBody>
      </p:sp>
    </p:spTree>
    <p:extLst>
      <p:ext uri="{BB962C8B-B14F-4D97-AF65-F5344CB8AC3E}">
        <p14:creationId xmlns:p14="http://schemas.microsoft.com/office/powerpoint/2010/main" val="4140877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55</a:t>
            </a:fld>
            <a:endParaRPr lang="sv-SE"/>
          </a:p>
        </p:txBody>
      </p:sp>
    </p:spTree>
    <p:extLst>
      <p:ext uri="{BB962C8B-B14F-4D97-AF65-F5344CB8AC3E}">
        <p14:creationId xmlns:p14="http://schemas.microsoft.com/office/powerpoint/2010/main" val="529369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56</a:t>
            </a:fld>
            <a:endParaRPr lang="sv-SE"/>
          </a:p>
        </p:txBody>
      </p:sp>
    </p:spTree>
    <p:extLst>
      <p:ext uri="{BB962C8B-B14F-4D97-AF65-F5344CB8AC3E}">
        <p14:creationId xmlns:p14="http://schemas.microsoft.com/office/powerpoint/2010/main" val="1747273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Gustav lägger till andra saker som är bra att ha på plats innan man börjar. </a:t>
            </a:r>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59</a:t>
            </a:fld>
            <a:endParaRPr lang="sv-SE"/>
          </a:p>
        </p:txBody>
      </p:sp>
    </p:spTree>
    <p:extLst>
      <p:ext uri="{BB962C8B-B14F-4D97-AF65-F5344CB8AC3E}">
        <p14:creationId xmlns:p14="http://schemas.microsoft.com/office/powerpoint/2010/main" val="324581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39801939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Presentation av oss fyra</a:t>
            </a:r>
          </a:p>
        </p:txBody>
      </p:sp>
      <p:sp>
        <p:nvSpPr>
          <p:cNvPr id="4" name="Slide Number Placeholder 3"/>
          <p:cNvSpPr>
            <a:spLocks noGrp="1"/>
          </p:cNvSpPr>
          <p:nvPr>
            <p:ph type="sldNum" sz="quarter" idx="5"/>
          </p:nvPr>
        </p:nvSpPr>
        <p:spPr/>
        <p:txBody>
          <a:bodyPr/>
          <a:lstStyle/>
          <a:p>
            <a:fld id="{D0B863A3-F6DA-432C-A68C-0B1EB56ED58E}" type="slidenum">
              <a:rPr lang="sv-SE" smtClean="0"/>
              <a:t>66</a:t>
            </a:fld>
            <a:endParaRPr lang="sv-SE"/>
          </a:p>
        </p:txBody>
      </p:sp>
    </p:spTree>
    <p:extLst>
      <p:ext uri="{BB962C8B-B14F-4D97-AF65-F5344CB8AC3E}">
        <p14:creationId xmlns:p14="http://schemas.microsoft.com/office/powerpoint/2010/main" val="137327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Vad är Bansek och Bansek gods?</a:t>
            </a:r>
          </a:p>
          <a:p>
            <a:r>
              <a:rPr lang="sv-SE" dirty="0"/>
              <a:t>Linje- och </a:t>
            </a:r>
            <a:r>
              <a:rPr lang="sv-SE" dirty="0" err="1"/>
              <a:t>länkbaserad</a:t>
            </a:r>
            <a:r>
              <a:rPr lang="sv-SE" dirty="0"/>
              <a:t> modell för beräkning av samhällsekonomiska effekter baserat på mindre förändringar i ett prognosscenario</a:t>
            </a:r>
          </a:p>
          <a:p>
            <a:r>
              <a:rPr lang="sv-SE" dirty="0"/>
              <a:t>Samhällsekonomiska analyser av förändrad:</a:t>
            </a:r>
          </a:p>
          <a:p>
            <a:pPr marL="171450" indent="-171450">
              <a:buFont typeface="Arial" panose="020B0604020202020204" pitchFamily="34" charset="0"/>
              <a:buChar char="•"/>
            </a:pPr>
            <a:r>
              <a:rPr lang="sv-SE" dirty="0"/>
              <a:t>Infrastruktur: t.ex. avstånds- eller gångtidsförändringar, elektrifiering av banor, dubbelspårsutbyggnad mm</a:t>
            </a:r>
          </a:p>
          <a:p>
            <a:pPr marL="171450" indent="-171450">
              <a:buFont typeface="Arial" panose="020B0604020202020204" pitchFamily="34" charset="0"/>
              <a:buChar char="•"/>
            </a:pPr>
            <a:r>
              <a:rPr lang="sv-SE" dirty="0"/>
              <a:t>Trafik: t.ex. </a:t>
            </a:r>
            <a:r>
              <a:rPr lang="sv-SE" b="0" i="0" dirty="0">
                <a:solidFill>
                  <a:srgbClr val="000000"/>
                </a:solidFill>
                <a:effectLst/>
                <a:latin typeface="Open sans" panose="020B0606030504020204" pitchFamily="34" charset="0"/>
              </a:rPr>
              <a:t>mindre förändringar i persontågens turtäthet vid given linjestruktur, förändrat antal godståg på delsträckor</a:t>
            </a:r>
          </a:p>
          <a:p>
            <a:pPr marL="171450" indent="-171450">
              <a:buFont typeface="Arial" panose="020B0604020202020204" pitchFamily="34" charset="0"/>
              <a:buChar char="•"/>
            </a:pPr>
            <a:r>
              <a:rPr lang="sv-SE" dirty="0"/>
              <a:t>Banavgifter/styrmedel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Bansek gods: </a:t>
            </a:r>
            <a:r>
              <a:rPr lang="sv-SE" dirty="0"/>
              <a:t>Helt nytt kalkylverktyg – nya beräkningsmöjligheter, som vi kommer gå in på senare. </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616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800" b="1" dirty="0" err="1">
                <a:effectLst/>
                <a:latin typeface="Calibri" panose="020F0502020204030204" pitchFamily="34" charset="0"/>
                <a:ea typeface="Yu Mincho" panose="02020400000000000000" pitchFamily="18" charset="-128"/>
                <a:cs typeface="Times New Roman" panose="02020603050405020304" pitchFamily="18" charset="0"/>
              </a:rPr>
              <a:t>Persontåg</a:t>
            </a:r>
            <a:r>
              <a:rPr lang="en-GB" sz="1800" b="1"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b="1" dirty="0" err="1">
                <a:effectLst/>
                <a:latin typeface="Calibri" panose="020F0502020204030204" pitchFamily="34" charset="0"/>
                <a:ea typeface="Yu Mincho" panose="02020400000000000000" pitchFamily="18" charset="-128"/>
                <a:cs typeface="Times New Roman" panose="02020603050405020304" pitchFamily="18" charset="0"/>
              </a:rPr>
              <a:t>resor</a:t>
            </a: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Prognostidtabeller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skapas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tidtabellsprogram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TTA)</a:t>
            </a:r>
          </a:p>
          <a:p>
            <a:pPr marL="342900" lvl="0" indent="-342900">
              <a:lnSpc>
                <a:spcPct val="107000"/>
              </a:lnSpc>
              <a:spcAft>
                <a:spcPts val="800"/>
              </a:spcAft>
              <a:buFont typeface="+mj-lt"/>
              <a:buAutoNum type="arabicPeriod"/>
              <a:tabLst>
                <a:tab pos="457200" algn="l"/>
              </a:tabLst>
            </a:pP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Prognos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körs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Sampers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resultat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redovisas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emme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Samkalk</a:t>
            </a: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Yu Mincho" panose="02020400000000000000" pitchFamily="18" charset="-128"/>
                <a:cs typeface="Times New Roman" panose="02020603050405020304" pitchFamily="18" charset="0"/>
              </a:rPr>
              <a:t>Data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från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TTA,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emme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Samkalk</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läses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in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Bansek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där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mindre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förändringar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prognosscenariot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analyseras</a:t>
            </a: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b="1" dirty="0" err="1">
                <a:effectLst/>
                <a:latin typeface="Calibri" panose="020F0502020204030204" pitchFamily="34" charset="0"/>
                <a:ea typeface="Yu Mincho" panose="02020400000000000000" pitchFamily="18" charset="-128"/>
                <a:cs typeface="Times New Roman" panose="02020603050405020304" pitchFamily="18" charset="0"/>
              </a:rPr>
              <a:t>Godståg</a:t>
            </a:r>
            <a:r>
              <a:rPr lang="en-GB" sz="1800" b="1"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b="1" dirty="0" err="1">
                <a:effectLst/>
                <a:latin typeface="Calibri" panose="020F0502020204030204" pitchFamily="34" charset="0"/>
                <a:ea typeface="Yu Mincho" panose="02020400000000000000" pitchFamily="18" charset="-128"/>
                <a:cs typeface="Times New Roman" panose="02020603050405020304" pitchFamily="18" charset="0"/>
              </a:rPr>
              <a:t>godstransporter</a:t>
            </a:r>
            <a:r>
              <a:rPr lang="en-GB" sz="1800" b="1"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b="1"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b="1"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b="1" dirty="0" err="1">
                <a:effectLst/>
                <a:latin typeface="Calibri" panose="020F0502020204030204" pitchFamily="34" charset="0"/>
                <a:ea typeface="Yu Mincho" panose="02020400000000000000" pitchFamily="18" charset="-128"/>
                <a:cs typeface="Times New Roman" panose="02020603050405020304" pitchFamily="18" charset="0"/>
              </a:rPr>
              <a:t>vanliga</a:t>
            </a:r>
            <a:r>
              <a:rPr lang="en-GB" sz="1800" b="1" dirty="0">
                <a:effectLst/>
                <a:latin typeface="Calibri" panose="020F0502020204030204" pitchFamily="34" charset="0"/>
                <a:ea typeface="Yu Mincho" panose="02020400000000000000" pitchFamily="18" charset="-128"/>
                <a:cs typeface="Times New Roman" panose="02020603050405020304" pitchFamily="18" charset="0"/>
              </a:rPr>
              <a:t> Bansek</a:t>
            </a: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Samgods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använder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kapacitetsutnyttjande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från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TTA</a:t>
            </a:r>
          </a:p>
          <a:p>
            <a:pPr marL="342900" lvl="0" indent="-342900">
              <a:lnSpc>
                <a:spcPct val="107000"/>
              </a:lnSpc>
              <a:spcAft>
                <a:spcPts val="800"/>
              </a:spcAft>
              <a:buFont typeface="+mj-lt"/>
              <a:buAutoNum type="arabicPeriod"/>
              <a:tabLst>
                <a:tab pos="457200" algn="l"/>
              </a:tabLst>
            </a:pP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Samgodsresultat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bryts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ner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till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Bangods</a:t>
            </a: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r>
              <a:rPr lang="en-GB" sz="1800" dirty="0" err="1">
                <a:effectLst/>
                <a:latin typeface="Calibri" panose="020F0502020204030204" pitchFamily="34" charset="0"/>
                <a:ea typeface="Times New Roman" panose="02020603050405020304" pitchFamily="18" charset="0"/>
              </a:rPr>
              <a:t>Infrans</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egenskaper</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fångas</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upp</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i</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prognostidtabeller</a:t>
            </a:r>
            <a:endParaRPr lang="en-GB" sz="1800" dirty="0">
              <a:effectLst/>
              <a:latin typeface="Times New Roman" panose="02020603050405020304" pitchFamily="18" charset="0"/>
              <a:ea typeface="Times New Roman" panose="02020603050405020304" pitchFamily="18" charset="0"/>
            </a:endParaRPr>
          </a:p>
          <a:p>
            <a:r>
              <a:rPr lang="en-GB" sz="1800" dirty="0" err="1">
                <a:effectLst/>
                <a:latin typeface="Calibri" panose="020F0502020204030204" pitchFamily="34" charset="0"/>
                <a:ea typeface="Times New Roman" panose="02020603050405020304" pitchFamily="18" charset="0"/>
              </a:rPr>
              <a:t>Så</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en</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förändring</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i</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infran</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utvärderas</a:t>
            </a:r>
            <a:r>
              <a:rPr lang="en-GB" sz="1800" dirty="0">
                <a:effectLst/>
                <a:latin typeface="Calibri" panose="020F0502020204030204" pitchFamily="34" charset="0"/>
                <a:ea typeface="Times New Roman" panose="02020603050405020304" pitchFamily="18" charset="0"/>
              </a:rPr>
              <a:t> via </a:t>
            </a:r>
            <a:r>
              <a:rPr lang="en-GB" sz="1800" dirty="0" err="1">
                <a:effectLst/>
                <a:latin typeface="Calibri" panose="020F0502020204030204" pitchFamily="34" charset="0"/>
                <a:ea typeface="Times New Roman" panose="02020603050405020304" pitchFamily="18" charset="0"/>
              </a:rPr>
              <a:t>dess</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inverkan</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på</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tidtabellen</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indent="0">
              <a:buNone/>
            </a:pPr>
            <a:r>
              <a:rPr lang="sv-SE" dirty="0"/>
              <a:t>Det matematiska kapacitetsutnyttjandet styr, via effektsamband i form av kapacitetspåslag och förseningsfunktioner,</a:t>
            </a:r>
          </a:p>
          <a:p>
            <a:pPr marL="171450" indent="-171450">
              <a:buFont typeface="Arial" panose="020B0604020202020204" pitchFamily="34" charset="0"/>
              <a:buChar char="•"/>
            </a:pPr>
            <a:r>
              <a:rPr lang="sv-SE" dirty="0"/>
              <a:t>Res- och transporttider</a:t>
            </a:r>
          </a:p>
          <a:p>
            <a:pPr marL="171450" indent="-171450">
              <a:buFont typeface="Arial" panose="020B0604020202020204" pitchFamily="34" charset="0"/>
              <a:buChar char="•"/>
            </a:pPr>
            <a:r>
              <a:rPr lang="sv-SE" dirty="0"/>
              <a:t>Förseningstider</a:t>
            </a:r>
          </a:p>
          <a:p>
            <a:endParaRPr lang="sv-SE" dirty="0"/>
          </a:p>
          <a:p>
            <a:pPr marL="0" indent="0">
              <a:buNone/>
            </a:pPr>
            <a:r>
              <a:rPr lang="sv-SE" dirty="0"/>
              <a:t>Dessa påverkar (i princip) alla kalkylposter i den samhällsekonomiska kalkylen</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15693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Beräknas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per linjedel -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sträckor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är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homogena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map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trafik</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infrastruktur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dimensionerande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sträcka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Dim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sträcka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är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esp</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sträcka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har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längsta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avståndet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gångtid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mellan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två</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driftsplatser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linjedelen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dubbelspåriga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sträckor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är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linjedelen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dimensionerande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sträcka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nästintill</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alltid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samma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Linjedelsindelningen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ändras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över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tid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är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därför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specifik</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ett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prognosscenario</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Yu Mincho" panose="02020400000000000000" pitchFamily="18" charset="-128"/>
                <a:cs typeface="Times New Roman" panose="02020603050405020304" pitchFamily="18" charset="0"/>
              </a:rPr>
              <a:t>Bansek och TTA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har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identisk</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kapacitetsberäkning</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20280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Yu Mincho" panose="02020400000000000000" pitchFamily="18" charset="-128"/>
                <a:cs typeface="Times New Roman" panose="02020603050405020304" pitchFamily="18" charset="0"/>
              </a:rPr>
              <a:t>Vi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har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då</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först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primär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effekt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kalkylen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uppstår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genom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åtgärd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genomförs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dels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vara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genom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indata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upprättaren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anger,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t.ex</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förändrat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avstånd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eller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gångtid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dels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sådant</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beräknas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modellen,t.ex</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tidtabellstillägg</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eller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kapacitetstillägg</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Detta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görs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JA och UA. I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fliken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Linjelänk</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UA-JA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beräknas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sammanställs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dessa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primära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effekter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skillnader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UA-JA.</a:t>
            </a:r>
          </a:p>
          <a:p>
            <a:pPr>
              <a:lnSpc>
                <a:spcPct val="107000"/>
              </a:lnSpc>
              <a:spcAft>
                <a:spcPts val="800"/>
              </a:spcAft>
            </a:pPr>
            <a:endParaRPr lang="en-GB"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Yu Mincho" panose="02020400000000000000" pitchFamily="18" charset="-128"/>
                <a:cs typeface="Times New Roman" panose="02020603050405020304" pitchFamily="18" charset="0"/>
              </a:rPr>
              <a:t>Den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primära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effekten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leder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till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förändrade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transportvolymer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beräknas</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med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hjälp</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av</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elasticiteter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Sen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kvantifierar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och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värderar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man dessa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innan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man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slutligen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diskonterar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dem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över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tidsperioden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med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hänsyn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till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t.ex</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trafikutveckling</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kalkylränta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osv</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Kan man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läsa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mer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i</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ASEK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om.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2522674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v">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8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a:t>Diagram</a:t>
            </a:r>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5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a:t>Klicka – lägg till rubrik</a:t>
            </a:r>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a:t>Skriv text här</a:t>
            </a:r>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a:t>Diagram</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1586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43366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155519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22310696-7A65-3844-832D-97F86F57B10B}"/>
              </a:ext>
            </a:extLst>
          </p:cNvPr>
          <p:cNvSpPr/>
          <p:nvPr userDrawn="1"/>
        </p:nvSpPr>
        <p:spPr>
          <a:xfrm>
            <a:off x="4059215" y="0"/>
            <a:ext cx="4073569" cy="6858000"/>
          </a:xfrm>
          <a:prstGeom prst="rect">
            <a:avLst/>
          </a:prstGeom>
          <a:solidFill>
            <a:srgbClr val="FCF2F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solidFill>
                <a:srgbClr val="D70000"/>
              </a:solidFill>
            </a:endParaRPr>
          </a:p>
        </p:txBody>
      </p:sp>
      <p:sp>
        <p:nvSpPr>
          <p:cNvPr id="11" name="Rektangel">
            <a:extLst>
              <a:ext uri="{FF2B5EF4-FFF2-40B4-BE49-F238E27FC236}">
                <a16:creationId xmlns:a16="http://schemas.microsoft.com/office/drawing/2014/main" id="{7F2D78BC-4AE3-5B4D-A7BE-531B49C098DF}"/>
              </a:ext>
            </a:extLst>
          </p:cNvPr>
          <p:cNvSpPr/>
          <p:nvPr userDrawn="1"/>
        </p:nvSpPr>
        <p:spPr>
          <a:xfrm>
            <a:off x="8120794" y="-1"/>
            <a:ext cx="4073569" cy="685800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13" name="Bild 6">
            <a:extLst>
              <a:ext uri="{FF2B5EF4-FFF2-40B4-BE49-F238E27FC236}">
                <a16:creationId xmlns:a16="http://schemas.microsoft.com/office/drawing/2014/main" id="{9A2A743C-3907-8E47-9CFB-200DD3018F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7" name="Rektangel">
            <a:extLst>
              <a:ext uri="{FF2B5EF4-FFF2-40B4-BE49-F238E27FC236}">
                <a16:creationId xmlns:a16="http://schemas.microsoft.com/office/drawing/2014/main" id="{FC5C5ADD-D522-0746-B62C-93625D6A5DA9}"/>
              </a:ext>
            </a:extLst>
          </p:cNvPr>
          <p:cNvSpPr/>
          <p:nvPr userDrawn="1"/>
        </p:nvSpPr>
        <p:spPr>
          <a:xfrm>
            <a:off x="0" y="0"/>
            <a:ext cx="4073569" cy="6858000"/>
          </a:xfrm>
          <a:prstGeom prst="rect">
            <a:avLst/>
          </a:prstGeom>
          <a:solidFill>
            <a:srgbClr val="F7E7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sv-SE" sz="1600" dirty="0">
                <a:solidFill>
                  <a:srgbClr val="FFDCDC"/>
                </a:solidFill>
              </a:rPr>
              <a:t>v</a:t>
            </a:r>
            <a:endParaRPr sz="1600" dirty="0">
              <a:solidFill>
                <a:srgbClr val="FFDCDC"/>
              </a:solidFill>
            </a:endParaRPr>
          </a:p>
        </p:txBody>
      </p:sp>
    </p:spTree>
    <p:extLst>
      <p:ext uri="{BB962C8B-B14F-4D97-AF65-F5344CB8AC3E}">
        <p14:creationId xmlns:p14="http://schemas.microsoft.com/office/powerpoint/2010/main" val="89314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983A0F6-7A90-494F-AE16-23EEABF5B46D}" type="datetimeFigureOut">
              <a:rPr lang="sv-SE" smtClean="0"/>
              <a:t>2024-04-05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D49DE69-A2D9-4F85-AD6A-3307DA9B27D4}" type="slidenum">
              <a:rPr lang="sv-SE" smtClean="0"/>
              <a:t>‹#›</a:t>
            </a:fld>
            <a:endParaRPr lang="sv-SE"/>
          </a:p>
        </p:txBody>
      </p:sp>
    </p:spTree>
    <p:extLst>
      <p:ext uri="{BB962C8B-B14F-4D97-AF65-F5344CB8AC3E}">
        <p14:creationId xmlns:p14="http://schemas.microsoft.com/office/powerpoint/2010/main" val="2938570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21056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52289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ellansida">
    <p:spTree>
      <p:nvGrpSpPr>
        <p:cNvPr id="1" name=""/>
        <p:cNvGrpSpPr/>
        <p:nvPr/>
      </p:nvGrpSpPr>
      <p:grpSpPr>
        <a:xfrm>
          <a:off x="0" y="0"/>
          <a:ext cx="0" cy="0"/>
          <a:chOff x="0" y="0"/>
          <a:chExt cx="0" cy="0"/>
        </a:xfrm>
      </p:grpSpPr>
      <p:sp>
        <p:nvSpPr>
          <p:cNvPr id="5" name="Rektangel 4"/>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rubrik 1"/>
          <p:cNvSpPr>
            <a:spLocks noGrp="1"/>
          </p:cNvSpPr>
          <p:nvPr>
            <p:ph type="title"/>
          </p:nvPr>
        </p:nvSpPr>
        <p:spPr bwMode="auto">
          <a:xfrm>
            <a:off x="1608280" y="2286000"/>
            <a:ext cx="28794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4900" b="1">
                <a:solidFill>
                  <a:schemeClr val="bg1"/>
                </a:solidFill>
              </a:defRPr>
            </a:lvl1pPr>
          </a:lstStyle>
          <a:p>
            <a:pPr lvl="0"/>
            <a:endParaRPr lang="da-DK" dirty="0"/>
          </a:p>
        </p:txBody>
      </p:sp>
      <p:pic>
        <p:nvPicPr>
          <p:cNvPr id="6"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8665" y="0"/>
            <a:ext cx="1514670" cy="756000"/>
          </a:xfrm>
          <a:prstGeom prst="rect">
            <a:avLst/>
          </a:prstGeom>
          <a:blipFill>
            <a:blip r:embed="rId4"/>
            <a:stretch>
              <a:fillRect/>
            </a:stretch>
          </a:blipFill>
          <a:effectLst>
            <a:reflection stA="45000" endPos="1000" dist="50800" dir="5400000" sy="-100000" algn="bl" rotWithShape="0"/>
          </a:effectLst>
        </p:spPr>
      </p:pic>
    </p:spTree>
    <p:extLst>
      <p:ext uri="{BB962C8B-B14F-4D97-AF65-F5344CB8AC3E}">
        <p14:creationId xmlns:p14="http://schemas.microsoft.com/office/powerpoint/2010/main" val="384681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90728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925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85103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01116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a:t>Klicka – lägg till rubrik</a:t>
            </a:r>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a:t>Skriv text här</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a:t>Plats för EU-logotyp</a:t>
            </a:r>
          </a:p>
        </p:txBody>
      </p:sp>
    </p:spTree>
    <p:extLst>
      <p:ext uri="{BB962C8B-B14F-4D97-AF65-F5344CB8AC3E}">
        <p14:creationId xmlns:p14="http://schemas.microsoft.com/office/powerpoint/2010/main" val="227931106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a:t>Rubrik</a:t>
            </a:r>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a:t>Bild</a:t>
            </a:r>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292063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a:t>Rubrik</a:t>
            </a:r>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a:t>Bild</a:t>
            </a:r>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11060660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sv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03571"/>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38665" y="0"/>
            <a:ext cx="1514670" cy="756000"/>
          </a:xfrm>
          <a:prstGeom prst="rect">
            <a:avLst/>
          </a:prstGeom>
          <a:blipFill>
            <a:blip r:embed="rId9"/>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8" r:id="rId4"/>
    <p:sldLayoutId id="2147483672" r:id="rId5"/>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7" orient="horz" pos="2160" userDrawn="1">
          <p15:clr>
            <a:srgbClr val="F26B43"/>
          </p15:clr>
        </p15:guide>
        <p15:guide id="8" pos="438" userDrawn="1">
          <p15:clr>
            <a:srgbClr val="F26B43"/>
          </p15:clr>
        </p15:guide>
        <p15:guide id="9" pos="7242" userDrawn="1">
          <p15:clr>
            <a:srgbClr val="F26B43"/>
          </p15:clr>
        </p15:guide>
        <p15:guide id="10" orient="horz" pos="3884" userDrawn="1">
          <p15:clr>
            <a:srgbClr val="F26B43"/>
          </p15:clr>
        </p15:guide>
        <p15:guide id="11"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07428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3840" userDrawn="1">
          <p15:clr>
            <a:srgbClr val="F26B43"/>
          </p15:clr>
        </p15:guide>
        <p15:guide id="15" pos="438" userDrawn="1">
          <p15:clr>
            <a:srgbClr val="F26B43"/>
          </p15:clr>
        </p15:guide>
        <p15:guide id="16" pos="7242" userDrawn="1">
          <p15:clr>
            <a:srgbClr val="F26B43"/>
          </p15:clr>
        </p15:guide>
        <p15:guide id="17" orient="horz" pos="3884" userDrawn="1">
          <p15:clr>
            <a:srgbClr val="F26B43"/>
          </p15:clr>
        </p15:guide>
        <p15:guide id="18"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arbetsrum.sp.trafikverket.se/sites/20191217092329/home/Frvaltning/Forms/Alla%20dokument.aspx?RootFolder=%2Fsites%2F20191217092329%2Fhome%2FFrvaltning%2FVarum%C3%A4rke%2Fhelsidesfoton%20powerpoint&amp;FolderCTID=0x0120001F0FDF07FC1DC34A91F7C7A1D0B65815&amp;View=%7B29011C0E%2DC021%2D4733%2D8128%2D338CFE352F5B%7D"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mailto:bansek@trafikverket.se" TargetMode="External"/><Relationship Id="rId7" Type="http://schemas.openxmlformats.org/officeDocument/2006/relationships/hyperlink" Target="mailto:joakim.swahn@trafikverket.s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mailto:eva.edler-wadstrom@trafikverket.se" TargetMode="External"/><Relationship Id="rId11" Type="http://schemas.openxmlformats.org/officeDocument/2006/relationships/image" Target="../media/image13.jpg"/><Relationship Id="rId5" Type="http://schemas.openxmlformats.org/officeDocument/2006/relationships/hyperlink" Target="mailto:gustav.berglof@trafikverket.se" TargetMode="External"/><Relationship Id="rId10" Type="http://schemas.openxmlformats.org/officeDocument/2006/relationships/image" Target="../media/image12.jfif"/><Relationship Id="rId4" Type="http://schemas.openxmlformats.org/officeDocument/2006/relationships/hyperlink" Target="mailto:lena.wieweg@trafikverket.se" TargetMode="External"/><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mailto:bansek@trafikverket.se" TargetMode="External"/><Relationship Id="rId7" Type="http://schemas.openxmlformats.org/officeDocument/2006/relationships/hyperlink" Target="mailto:joakim.swahn@trafikverket.se"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hyperlink" Target="mailto:eva.edler-wadstrom@trafikverket.se" TargetMode="External"/><Relationship Id="rId11" Type="http://schemas.openxmlformats.org/officeDocument/2006/relationships/image" Target="../media/image13.jpg"/><Relationship Id="rId5" Type="http://schemas.openxmlformats.org/officeDocument/2006/relationships/hyperlink" Target="mailto:gustav.berglof@trafikverket.se" TargetMode="External"/><Relationship Id="rId10" Type="http://schemas.openxmlformats.org/officeDocument/2006/relationships/image" Target="../media/image12.jfif"/><Relationship Id="rId4" Type="http://schemas.openxmlformats.org/officeDocument/2006/relationships/hyperlink" Target="mailto:lena.wieweg@trafikverket.se" TargetMode="External"/><Relationship Id="rId9"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67" name="Grupp 66">
            <a:extLst>
              <a:ext uri="{FF2B5EF4-FFF2-40B4-BE49-F238E27FC236}">
                <a16:creationId xmlns:a16="http://schemas.microsoft.com/office/drawing/2014/main" id="{B198ECFF-993E-4CDB-9EFA-F73B3F14BD91}"/>
              </a:ext>
            </a:extLst>
          </p:cNvPr>
          <p:cNvGrpSpPr/>
          <p:nvPr/>
        </p:nvGrpSpPr>
        <p:grpSpPr>
          <a:xfrm>
            <a:off x="847396" y="3425408"/>
            <a:ext cx="2899449" cy="2953071"/>
            <a:chOff x="2031056" y="2541241"/>
            <a:chExt cx="2899449" cy="2953071"/>
          </a:xfrm>
        </p:grpSpPr>
        <p:pic>
          <p:nvPicPr>
            <p:cNvPr id="68" name="Bildobjekt 67">
              <a:extLst>
                <a:ext uri="{FF2B5EF4-FFF2-40B4-BE49-F238E27FC236}">
                  <a16:creationId xmlns:a16="http://schemas.microsoft.com/office/drawing/2014/main" id="{7AB5479D-0DD2-4D2D-8E49-D4DFB13ABCD9}"/>
                </a:ext>
              </a:extLst>
            </p:cNvPr>
            <p:cNvPicPr>
              <a:picLocks noChangeAspect="1"/>
            </p:cNvPicPr>
            <p:nvPr/>
          </p:nvPicPr>
          <p:blipFill rotWithShape="1">
            <a:blip r:embed="rId3"/>
            <a:srcRect l="1676" t="10992" r="2534" b="60173"/>
            <a:stretch/>
          </p:blipFill>
          <p:spPr>
            <a:xfrm>
              <a:off x="2031056" y="2541241"/>
              <a:ext cx="2899449" cy="1477935"/>
            </a:xfrm>
            <a:prstGeom prst="rect">
              <a:avLst/>
            </a:prstGeom>
          </p:spPr>
        </p:pic>
        <p:pic>
          <p:nvPicPr>
            <p:cNvPr id="69" name="Bildobjekt 68">
              <a:extLst>
                <a:ext uri="{FF2B5EF4-FFF2-40B4-BE49-F238E27FC236}">
                  <a16:creationId xmlns:a16="http://schemas.microsoft.com/office/drawing/2014/main" id="{96A11BB3-DA93-4C8C-B082-D212DBE5692D}"/>
                </a:ext>
              </a:extLst>
            </p:cNvPr>
            <p:cNvPicPr>
              <a:picLocks noChangeAspect="1"/>
            </p:cNvPicPr>
            <p:nvPr/>
          </p:nvPicPr>
          <p:blipFill rotWithShape="1">
            <a:blip r:embed="rId3"/>
            <a:srcRect l="1676" t="57130" r="2534" b="13793"/>
            <a:stretch/>
          </p:blipFill>
          <p:spPr>
            <a:xfrm>
              <a:off x="2031056" y="4003988"/>
              <a:ext cx="2899449" cy="1490324"/>
            </a:xfrm>
            <a:prstGeom prst="rect">
              <a:avLst/>
            </a:prstGeom>
          </p:spPr>
        </p:pic>
      </p:grpSp>
      <p:grpSp>
        <p:nvGrpSpPr>
          <p:cNvPr id="70" name="Grupp 69">
            <a:extLst>
              <a:ext uri="{FF2B5EF4-FFF2-40B4-BE49-F238E27FC236}">
                <a16:creationId xmlns:a16="http://schemas.microsoft.com/office/drawing/2014/main" id="{8BBF28AC-55E0-45CA-B160-95A3D85FAA19}"/>
              </a:ext>
            </a:extLst>
          </p:cNvPr>
          <p:cNvGrpSpPr/>
          <p:nvPr/>
        </p:nvGrpSpPr>
        <p:grpSpPr>
          <a:xfrm>
            <a:off x="5183180" y="3868107"/>
            <a:ext cx="1618148" cy="2365647"/>
            <a:chOff x="3348360" y="3429000"/>
            <a:chExt cx="1618148" cy="2365647"/>
          </a:xfrm>
        </p:grpSpPr>
        <p:pic>
          <p:nvPicPr>
            <p:cNvPr id="71" name="Bildobjekt 70">
              <a:extLst>
                <a:ext uri="{FF2B5EF4-FFF2-40B4-BE49-F238E27FC236}">
                  <a16:creationId xmlns:a16="http://schemas.microsoft.com/office/drawing/2014/main" id="{E2BB2B5E-E4A1-4737-9F0A-210935DDBBB2}"/>
                </a:ext>
              </a:extLst>
            </p:cNvPr>
            <p:cNvPicPr>
              <a:picLocks noChangeAspect="1"/>
            </p:cNvPicPr>
            <p:nvPr/>
          </p:nvPicPr>
          <p:blipFill rotWithShape="1">
            <a:blip r:embed="rId4"/>
            <a:srcRect l="2520" t="886" r="3115" b="43114"/>
            <a:stretch/>
          </p:blipFill>
          <p:spPr>
            <a:xfrm>
              <a:off x="3348360" y="3429000"/>
              <a:ext cx="1618148" cy="1835150"/>
            </a:xfrm>
            <a:prstGeom prst="rect">
              <a:avLst/>
            </a:prstGeom>
          </p:spPr>
        </p:pic>
        <p:pic>
          <p:nvPicPr>
            <p:cNvPr id="72" name="Bildobjekt 71">
              <a:extLst>
                <a:ext uri="{FF2B5EF4-FFF2-40B4-BE49-F238E27FC236}">
                  <a16:creationId xmlns:a16="http://schemas.microsoft.com/office/drawing/2014/main" id="{572800E2-DE79-4058-929A-948795BD76BB}"/>
                </a:ext>
              </a:extLst>
            </p:cNvPr>
            <p:cNvPicPr>
              <a:picLocks noChangeAspect="1"/>
            </p:cNvPicPr>
            <p:nvPr/>
          </p:nvPicPr>
          <p:blipFill rotWithShape="1">
            <a:blip r:embed="rId4"/>
            <a:srcRect l="2520" t="83443" r="3115" b="-1"/>
            <a:stretch/>
          </p:blipFill>
          <p:spPr>
            <a:xfrm>
              <a:off x="3348360" y="5252047"/>
              <a:ext cx="1618148" cy="542600"/>
            </a:xfrm>
            <a:prstGeom prst="rect">
              <a:avLst/>
            </a:prstGeom>
          </p:spPr>
        </p:pic>
      </p:grpSp>
      <p:pic>
        <p:nvPicPr>
          <p:cNvPr id="73" name="Bildobjekt 72">
            <a:extLst>
              <a:ext uri="{FF2B5EF4-FFF2-40B4-BE49-F238E27FC236}">
                <a16:creationId xmlns:a16="http://schemas.microsoft.com/office/drawing/2014/main" id="{0A0F04EC-4922-4FD8-B20F-E2563FB7A4BB}"/>
              </a:ext>
            </a:extLst>
          </p:cNvPr>
          <p:cNvPicPr>
            <a:picLocks noChangeAspect="1"/>
          </p:cNvPicPr>
          <p:nvPr/>
        </p:nvPicPr>
        <p:blipFill rotWithShape="1">
          <a:blip r:embed="rId5"/>
          <a:srcRect l="7411" t="3233" r="-1298" b="-3233"/>
          <a:stretch/>
        </p:blipFill>
        <p:spPr>
          <a:xfrm>
            <a:off x="9932996" y="1738195"/>
            <a:ext cx="1556271" cy="933580"/>
          </a:xfrm>
          <a:prstGeom prst="rect">
            <a:avLst/>
          </a:prstGeom>
        </p:spPr>
      </p:pic>
      <p:pic>
        <p:nvPicPr>
          <p:cNvPr id="74" name="Bildobjekt 73">
            <a:extLst>
              <a:ext uri="{FF2B5EF4-FFF2-40B4-BE49-F238E27FC236}">
                <a16:creationId xmlns:a16="http://schemas.microsoft.com/office/drawing/2014/main" id="{8263603E-1739-445E-A8D9-E09020334493}"/>
              </a:ext>
            </a:extLst>
          </p:cNvPr>
          <p:cNvPicPr>
            <a:picLocks noChangeAspect="1"/>
          </p:cNvPicPr>
          <p:nvPr/>
        </p:nvPicPr>
        <p:blipFill rotWithShape="1">
          <a:blip r:embed="rId6"/>
          <a:srcRect l="431" t="815" r="1467" b="635"/>
          <a:stretch/>
        </p:blipFill>
        <p:spPr>
          <a:xfrm>
            <a:off x="7345401" y="3623667"/>
            <a:ext cx="4197516" cy="2675465"/>
          </a:xfrm>
          <a:prstGeom prst="rect">
            <a:avLst/>
          </a:prstGeom>
        </p:spPr>
      </p:pic>
      <p:pic>
        <p:nvPicPr>
          <p:cNvPr id="75" name="Bildobjekt 74">
            <a:extLst>
              <a:ext uri="{FF2B5EF4-FFF2-40B4-BE49-F238E27FC236}">
                <a16:creationId xmlns:a16="http://schemas.microsoft.com/office/drawing/2014/main" id="{5D13E036-8AA7-4E2C-82BF-F5477BCBB07C}"/>
              </a:ext>
            </a:extLst>
          </p:cNvPr>
          <p:cNvPicPr>
            <a:picLocks noChangeAspect="1"/>
          </p:cNvPicPr>
          <p:nvPr/>
        </p:nvPicPr>
        <p:blipFill rotWithShape="1">
          <a:blip r:embed="rId7"/>
          <a:srcRect l="2978" t="4576" r="2147" b="3222"/>
          <a:stretch/>
        </p:blipFill>
        <p:spPr>
          <a:xfrm>
            <a:off x="825541" y="2651734"/>
            <a:ext cx="1084907" cy="773674"/>
          </a:xfrm>
          <a:prstGeom prst="rect">
            <a:avLst/>
          </a:prstGeom>
        </p:spPr>
      </p:pic>
      <p:sp>
        <p:nvSpPr>
          <p:cNvPr id="76" name="textruta 75">
            <a:extLst>
              <a:ext uri="{FF2B5EF4-FFF2-40B4-BE49-F238E27FC236}">
                <a16:creationId xmlns:a16="http://schemas.microsoft.com/office/drawing/2014/main" id="{1BFEE376-FFE5-4118-BD55-2900C1EF5A0D}"/>
              </a:ext>
            </a:extLst>
          </p:cNvPr>
          <p:cNvSpPr txBox="1"/>
          <p:nvPr/>
        </p:nvSpPr>
        <p:spPr>
          <a:xfrm>
            <a:off x="7378443" y="3008126"/>
            <a:ext cx="4110823" cy="507831"/>
          </a:xfrm>
          <a:prstGeom prst="rect">
            <a:avLst/>
          </a:prstGeom>
          <a:noFill/>
        </p:spPr>
        <p:txBody>
          <a:bodyPr wrap="square" lIns="0" tIns="0" rIns="0" bIns="0" rtlCol="0">
            <a:spAutoFit/>
          </a:bodyPr>
          <a:lstStyle/>
          <a:p>
            <a:r>
              <a:rPr lang="sv-SE" sz="1100" dirty="0"/>
              <a:t>För att lägga till datum i sidhuvud klicka på fliken </a:t>
            </a:r>
            <a:r>
              <a:rPr lang="sv-SE" sz="1100" b="1" dirty="0"/>
              <a:t>Infoga</a:t>
            </a:r>
            <a:r>
              <a:rPr lang="sv-SE" sz="1100" dirty="0"/>
              <a:t> och välj </a:t>
            </a:r>
            <a:r>
              <a:rPr lang="sv-SE" sz="1100" b="1" dirty="0"/>
              <a:t>Sidhuvud och sidfot</a:t>
            </a:r>
            <a:r>
              <a:rPr lang="sv-SE" sz="1100" dirty="0"/>
              <a:t>. Ändra i dialogen som du önskar och klicka på knappen </a:t>
            </a:r>
            <a:r>
              <a:rPr lang="sv-SE" sz="1100" b="1" dirty="0"/>
              <a:t>Använd för alla</a:t>
            </a:r>
            <a:r>
              <a:rPr lang="sv-SE" sz="1100" dirty="0"/>
              <a:t>.</a:t>
            </a:r>
          </a:p>
        </p:txBody>
      </p:sp>
      <p:sp>
        <p:nvSpPr>
          <p:cNvPr id="80" name="Rektangel 79">
            <a:extLst>
              <a:ext uri="{FF2B5EF4-FFF2-40B4-BE49-F238E27FC236}">
                <a16:creationId xmlns:a16="http://schemas.microsoft.com/office/drawing/2014/main" id="{BCD2529A-6B6C-4694-A78E-3436C90CC95D}"/>
              </a:ext>
            </a:extLst>
          </p:cNvPr>
          <p:cNvSpPr/>
          <p:nvPr/>
        </p:nvSpPr>
        <p:spPr>
          <a:xfrm>
            <a:off x="10152001" y="6135858"/>
            <a:ext cx="661774" cy="1172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89" name="TextBox 43">
            <a:extLst>
              <a:ext uri="{FF2B5EF4-FFF2-40B4-BE49-F238E27FC236}">
                <a16:creationId xmlns:a16="http://schemas.microsoft.com/office/drawing/2014/main" id="{6D45C068-1887-404B-A22A-721C504E0D91}"/>
              </a:ext>
            </a:extLst>
          </p:cNvPr>
          <p:cNvSpPr txBox="1"/>
          <p:nvPr/>
        </p:nvSpPr>
        <p:spPr>
          <a:xfrm>
            <a:off x="5150776" y="5246109"/>
            <a:ext cx="1819778" cy="317829"/>
          </a:xfrm>
          <a:prstGeom prst="rect">
            <a:avLst/>
          </a:prstGeom>
          <a:solidFill>
            <a:srgbClr val="FFFFFF">
              <a:alpha val="69804"/>
            </a:srgbClr>
          </a:solidFill>
        </p:spPr>
        <p:txBody>
          <a:bodyPr wrap="square" lIns="468000" tIns="0" rIns="0" bIns="0" rtlCol="0" anchor="ctr" anchorCtr="0">
            <a:noAutofit/>
          </a:bodyPr>
          <a:lstStyle/>
          <a:p>
            <a:pPr>
              <a:lnSpc>
                <a:spcPct val="80000"/>
              </a:lnSpc>
            </a:pPr>
            <a:r>
              <a:rPr lang="sv-SE" sz="1050" b="1" dirty="0"/>
              <a:t>Använd inte</a:t>
            </a:r>
            <a:br>
              <a:rPr lang="sv-SE" sz="1050" b="1" dirty="0"/>
            </a:br>
            <a:r>
              <a:rPr lang="sv-SE" sz="1050" b="1" dirty="0"/>
              <a:t>standardfärgerna</a:t>
            </a:r>
            <a:r>
              <a:rPr lang="sv-SE" sz="1200" b="1" dirty="0"/>
              <a:t>!</a:t>
            </a:r>
          </a:p>
        </p:txBody>
      </p:sp>
      <p:sp>
        <p:nvSpPr>
          <p:cNvPr id="93" name="&quot;Not Allowed&quot; Symbol 44">
            <a:extLst>
              <a:ext uri="{FF2B5EF4-FFF2-40B4-BE49-F238E27FC236}">
                <a16:creationId xmlns:a16="http://schemas.microsoft.com/office/drawing/2014/main" id="{C721CCEE-C4D7-49D4-BA6B-7F821CACC394}"/>
              </a:ext>
            </a:extLst>
          </p:cNvPr>
          <p:cNvSpPr/>
          <p:nvPr/>
        </p:nvSpPr>
        <p:spPr>
          <a:xfrm>
            <a:off x="5248395" y="5398543"/>
            <a:ext cx="214151" cy="214151"/>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sv-SE" sz="1000" dirty="0" err="1">
              <a:solidFill>
                <a:schemeClr val="tx1"/>
              </a:solidFill>
            </a:endParaRPr>
          </a:p>
        </p:txBody>
      </p:sp>
      <p:sp>
        <p:nvSpPr>
          <p:cNvPr id="95" name="textruta 94">
            <a:extLst>
              <a:ext uri="{FF2B5EF4-FFF2-40B4-BE49-F238E27FC236}">
                <a16:creationId xmlns:a16="http://schemas.microsoft.com/office/drawing/2014/main" id="{6998F77C-B5C7-4E35-B831-8ABD693B923F}"/>
              </a:ext>
            </a:extLst>
          </p:cNvPr>
          <p:cNvSpPr txBox="1"/>
          <p:nvPr/>
        </p:nvSpPr>
        <p:spPr>
          <a:xfrm>
            <a:off x="855389" y="1768035"/>
            <a:ext cx="1187218" cy="507831"/>
          </a:xfrm>
          <a:prstGeom prst="rect">
            <a:avLst/>
          </a:prstGeom>
          <a:noFill/>
        </p:spPr>
        <p:txBody>
          <a:bodyPr wrap="square" lIns="0" tIns="0" rIns="0" bIns="0" rtlCol="0">
            <a:spAutoFit/>
          </a:bodyPr>
          <a:lstStyle/>
          <a:p>
            <a:r>
              <a:rPr lang="sv-SE" sz="1100" dirty="0"/>
              <a:t>Klicka på knappen </a:t>
            </a:r>
            <a:r>
              <a:rPr lang="sv-SE" sz="1100" b="1" dirty="0"/>
              <a:t>Ny bild</a:t>
            </a:r>
            <a:r>
              <a:rPr lang="sv-SE" sz="1100" dirty="0"/>
              <a:t> för val av olika layoutsidor. </a:t>
            </a:r>
          </a:p>
        </p:txBody>
      </p:sp>
      <p:sp>
        <p:nvSpPr>
          <p:cNvPr id="96" name="textruta 95">
            <a:extLst>
              <a:ext uri="{FF2B5EF4-FFF2-40B4-BE49-F238E27FC236}">
                <a16:creationId xmlns:a16="http://schemas.microsoft.com/office/drawing/2014/main" id="{442EB376-49B2-4B35-A8F8-0C389EB5ACBE}"/>
              </a:ext>
            </a:extLst>
          </p:cNvPr>
          <p:cNvSpPr txBox="1"/>
          <p:nvPr/>
        </p:nvSpPr>
        <p:spPr>
          <a:xfrm>
            <a:off x="2357821" y="1768035"/>
            <a:ext cx="1583074" cy="507831"/>
          </a:xfrm>
          <a:prstGeom prst="rect">
            <a:avLst/>
          </a:prstGeom>
          <a:noFill/>
        </p:spPr>
        <p:txBody>
          <a:bodyPr wrap="square" lIns="0" tIns="0" rIns="0" bIns="0" rtlCol="0">
            <a:spAutoFit/>
          </a:bodyPr>
          <a:lstStyle/>
          <a:p>
            <a:r>
              <a:rPr lang="sv-SE" sz="1100" dirty="0"/>
              <a:t>Klicka på knappen </a:t>
            </a:r>
            <a:r>
              <a:rPr lang="sv-SE" sz="1100" b="1" dirty="0"/>
              <a:t>Layout</a:t>
            </a:r>
            <a:r>
              <a:rPr lang="sv-SE" sz="1100" dirty="0"/>
              <a:t> för att byta layout på en befintlig sida.</a:t>
            </a:r>
          </a:p>
        </p:txBody>
      </p:sp>
      <p:sp>
        <p:nvSpPr>
          <p:cNvPr id="97" name="textruta 96">
            <a:extLst>
              <a:ext uri="{FF2B5EF4-FFF2-40B4-BE49-F238E27FC236}">
                <a16:creationId xmlns:a16="http://schemas.microsoft.com/office/drawing/2014/main" id="{51D502D7-33F0-448C-8684-703175E3A6C5}"/>
              </a:ext>
            </a:extLst>
          </p:cNvPr>
          <p:cNvSpPr txBox="1"/>
          <p:nvPr/>
        </p:nvSpPr>
        <p:spPr>
          <a:xfrm>
            <a:off x="5182723" y="3008126"/>
            <a:ext cx="1821249" cy="677108"/>
          </a:xfrm>
          <a:prstGeom prst="rect">
            <a:avLst/>
          </a:prstGeom>
          <a:noFill/>
        </p:spPr>
        <p:txBody>
          <a:bodyPr wrap="square" lIns="0" tIns="0" rIns="0" bIns="0" rtlCol="0">
            <a:spAutoFit/>
          </a:bodyPr>
          <a:lstStyle/>
          <a:p>
            <a:r>
              <a:rPr lang="sv-SE" sz="1100" b="1" dirty="0"/>
              <a:t>Färger</a:t>
            </a:r>
            <a:r>
              <a:rPr lang="sv-SE" sz="1100" dirty="0"/>
              <a:t>: för att färgsätta objekt använd de inringade färgerna som följer er grafiska profil.</a:t>
            </a:r>
          </a:p>
        </p:txBody>
      </p:sp>
      <p:sp>
        <p:nvSpPr>
          <p:cNvPr id="98" name="textruta 97">
            <a:extLst>
              <a:ext uri="{FF2B5EF4-FFF2-40B4-BE49-F238E27FC236}">
                <a16:creationId xmlns:a16="http://schemas.microsoft.com/office/drawing/2014/main" id="{7B71B272-70BA-4806-8A0F-79FF0E7D4971}"/>
              </a:ext>
            </a:extLst>
          </p:cNvPr>
          <p:cNvSpPr txBox="1"/>
          <p:nvPr/>
        </p:nvSpPr>
        <p:spPr>
          <a:xfrm>
            <a:off x="4185795" y="1768035"/>
            <a:ext cx="1586228" cy="846386"/>
          </a:xfrm>
          <a:prstGeom prst="rect">
            <a:avLst/>
          </a:prstGeom>
          <a:noFill/>
        </p:spPr>
        <p:txBody>
          <a:bodyPr wrap="square" lIns="0" tIns="0" rIns="0" bIns="0" rtlCol="0">
            <a:spAutoFit/>
          </a:bodyPr>
          <a:lstStyle/>
          <a:p>
            <a:r>
              <a:rPr lang="sv-SE" sz="1100" dirty="0"/>
              <a:t>Klicka på knappen </a:t>
            </a:r>
            <a:r>
              <a:rPr lang="sv-SE" sz="1100" b="1" dirty="0"/>
              <a:t>Återställ</a:t>
            </a:r>
            <a:r>
              <a:rPr lang="sv-SE" sz="1100" dirty="0"/>
              <a:t> för att återställa utseendet på sidan enligt hur mallen </a:t>
            </a:r>
            <a:br>
              <a:rPr lang="sv-SE" sz="1100" dirty="0"/>
            </a:br>
            <a:r>
              <a:rPr lang="sv-SE" sz="1100" dirty="0"/>
              <a:t>är uppbyggd.</a:t>
            </a:r>
          </a:p>
        </p:txBody>
      </p:sp>
      <p:cxnSp>
        <p:nvCxnSpPr>
          <p:cNvPr id="99" name="Koppling: vinklad 98">
            <a:extLst>
              <a:ext uri="{FF2B5EF4-FFF2-40B4-BE49-F238E27FC236}">
                <a16:creationId xmlns:a16="http://schemas.microsoft.com/office/drawing/2014/main" id="{7CEF7BAB-874C-406D-9ACA-31DB4F073825}"/>
              </a:ext>
            </a:extLst>
          </p:cNvPr>
          <p:cNvCxnSpPr>
            <a:cxnSpLocks/>
          </p:cNvCxnSpPr>
          <p:nvPr/>
        </p:nvCxnSpPr>
        <p:spPr>
          <a:xfrm rot="5400000" flipH="1" flipV="1">
            <a:off x="1521784" y="2137268"/>
            <a:ext cx="151410" cy="407908"/>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0" name="Koppling: vinklad 99">
            <a:extLst>
              <a:ext uri="{FF2B5EF4-FFF2-40B4-BE49-F238E27FC236}">
                <a16:creationId xmlns:a16="http://schemas.microsoft.com/office/drawing/2014/main" id="{4FC4C9D4-B3D6-4280-A9CB-E34B5257A017}"/>
              </a:ext>
            </a:extLst>
          </p:cNvPr>
          <p:cNvCxnSpPr>
            <a:cxnSpLocks/>
            <a:stCxn id="104" idx="7"/>
            <a:endCxn id="96" idx="2"/>
          </p:cNvCxnSpPr>
          <p:nvPr/>
        </p:nvCxnSpPr>
        <p:spPr>
          <a:xfrm rot="5400000" flipH="1" flipV="1">
            <a:off x="2335549" y="1778723"/>
            <a:ext cx="316666" cy="1310952"/>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Koppling: vinklad 100">
            <a:extLst>
              <a:ext uri="{FF2B5EF4-FFF2-40B4-BE49-F238E27FC236}">
                <a16:creationId xmlns:a16="http://schemas.microsoft.com/office/drawing/2014/main" id="{3EAFFC02-575C-446E-A159-E79E2DF2FBB6}"/>
              </a:ext>
            </a:extLst>
          </p:cNvPr>
          <p:cNvCxnSpPr>
            <a:cxnSpLocks/>
            <a:endCxn id="98" idx="2"/>
          </p:cNvCxnSpPr>
          <p:nvPr/>
        </p:nvCxnSpPr>
        <p:spPr>
          <a:xfrm flipV="1">
            <a:off x="2031979" y="2614421"/>
            <a:ext cx="2946930" cy="277098"/>
          </a:xfrm>
          <a:prstGeom prst="bentConnector2">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Koppling: vinklad 101">
            <a:extLst>
              <a:ext uri="{FF2B5EF4-FFF2-40B4-BE49-F238E27FC236}">
                <a16:creationId xmlns:a16="http://schemas.microsoft.com/office/drawing/2014/main" id="{AD902495-D43E-4069-A083-669B0418535F}"/>
              </a:ext>
            </a:extLst>
          </p:cNvPr>
          <p:cNvCxnSpPr>
            <a:cxnSpLocks/>
            <a:stCxn id="105" idx="0"/>
          </p:cNvCxnSpPr>
          <p:nvPr/>
        </p:nvCxnSpPr>
        <p:spPr>
          <a:xfrm rot="16200000" flipV="1">
            <a:off x="8674456" y="3998678"/>
            <a:ext cx="2288326" cy="1318809"/>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03" name="Rectangle 45">
            <a:extLst>
              <a:ext uri="{FF2B5EF4-FFF2-40B4-BE49-F238E27FC236}">
                <a16:creationId xmlns:a16="http://schemas.microsoft.com/office/drawing/2014/main" id="{A88EF9D5-22F4-41EC-B654-752CFDA761D7}"/>
              </a:ext>
            </a:extLst>
          </p:cNvPr>
          <p:cNvSpPr/>
          <p:nvPr/>
        </p:nvSpPr>
        <p:spPr>
          <a:xfrm>
            <a:off x="6086438" y="1768035"/>
            <a:ext cx="3442904" cy="713460"/>
          </a:xfrm>
          <a:prstGeom prst="rect">
            <a:avLst/>
          </a:prstGeom>
          <a:noFill/>
        </p:spPr>
        <p:txBody>
          <a:bodyPr wrap="square" lIns="0" tIns="0" rIns="0" bIns="36000" rtlCol="0">
            <a:spAutoFit/>
          </a:bodyPr>
          <a:lstStyle/>
          <a:p>
            <a:r>
              <a:rPr lang="sv-SE" sz="1100" dirty="0"/>
              <a:t>Kontrollera att objekt och text är placerade innanför sidans marginaler. För att visa marginaler och stödlinjer, klicka på </a:t>
            </a:r>
            <a:r>
              <a:rPr lang="sv-SE" sz="1100" b="1" dirty="0"/>
              <a:t>Visa</a:t>
            </a:r>
            <a:r>
              <a:rPr lang="sv-SE" sz="1100" dirty="0"/>
              <a:t> och kryssa i rutan </a:t>
            </a:r>
            <a:r>
              <a:rPr lang="sv-SE" sz="1100" b="1" dirty="0"/>
              <a:t>Stödlinjer</a:t>
            </a:r>
            <a:r>
              <a:rPr lang="sv-SE" sz="1100" dirty="0"/>
              <a:t> (eller tryck Alt + F9).</a:t>
            </a:r>
          </a:p>
        </p:txBody>
      </p:sp>
      <p:sp>
        <p:nvSpPr>
          <p:cNvPr id="104" name="Oval 4">
            <a:extLst>
              <a:ext uri="{FF2B5EF4-FFF2-40B4-BE49-F238E27FC236}">
                <a16:creationId xmlns:a16="http://schemas.microsoft.com/office/drawing/2014/main" id="{AD3752D6-A06D-47A3-9262-1BF1C23D2CD6}"/>
              </a:ext>
            </a:extLst>
          </p:cNvPr>
          <p:cNvSpPr/>
          <p:nvPr/>
        </p:nvSpPr>
        <p:spPr>
          <a:xfrm>
            <a:off x="702733" y="2397681"/>
            <a:ext cx="1330524" cy="1330524"/>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05" name="Oval 4">
            <a:extLst>
              <a:ext uri="{FF2B5EF4-FFF2-40B4-BE49-F238E27FC236}">
                <a16:creationId xmlns:a16="http://schemas.microsoft.com/office/drawing/2014/main" id="{783B3A57-C36F-44D0-A0E1-610867403D33}"/>
              </a:ext>
            </a:extLst>
          </p:cNvPr>
          <p:cNvSpPr/>
          <p:nvPr/>
        </p:nvSpPr>
        <p:spPr>
          <a:xfrm>
            <a:off x="10126763" y="5802246"/>
            <a:ext cx="702519" cy="702519"/>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07" name="Oval 4">
            <a:extLst>
              <a:ext uri="{FF2B5EF4-FFF2-40B4-BE49-F238E27FC236}">
                <a16:creationId xmlns:a16="http://schemas.microsoft.com/office/drawing/2014/main" id="{E3DE0172-DC99-4300-8748-0793B27C9923}"/>
              </a:ext>
            </a:extLst>
          </p:cNvPr>
          <p:cNvSpPr/>
          <p:nvPr/>
        </p:nvSpPr>
        <p:spPr>
          <a:xfrm>
            <a:off x="9880422" y="1959660"/>
            <a:ext cx="814046" cy="81404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cxnSp>
        <p:nvCxnSpPr>
          <p:cNvPr id="108" name="Koppling: vinklad 107">
            <a:extLst>
              <a:ext uri="{FF2B5EF4-FFF2-40B4-BE49-F238E27FC236}">
                <a16:creationId xmlns:a16="http://schemas.microsoft.com/office/drawing/2014/main" id="{41990701-7D39-41D3-B392-BD5C25F1829F}"/>
              </a:ext>
            </a:extLst>
          </p:cNvPr>
          <p:cNvCxnSpPr>
            <a:cxnSpLocks/>
          </p:cNvCxnSpPr>
          <p:nvPr/>
        </p:nvCxnSpPr>
        <p:spPr>
          <a:xfrm rot="10800000">
            <a:off x="9433854" y="2190666"/>
            <a:ext cx="446568" cy="241918"/>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110" name="Koppling: vinklad 109">
            <a:extLst>
              <a:ext uri="{FF2B5EF4-FFF2-40B4-BE49-F238E27FC236}">
                <a16:creationId xmlns:a16="http://schemas.microsoft.com/office/drawing/2014/main" id="{70F4F5B6-D1BF-43FE-BA21-423EC386AD31}"/>
              </a:ext>
            </a:extLst>
          </p:cNvPr>
          <p:cNvCxnSpPr>
            <a:cxnSpLocks/>
          </p:cNvCxnSpPr>
          <p:nvPr/>
        </p:nvCxnSpPr>
        <p:spPr>
          <a:xfrm rot="10800000">
            <a:off x="6096000" y="3591044"/>
            <a:ext cx="376362" cy="272329"/>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11" name="textruta 110">
            <a:extLst>
              <a:ext uri="{FF2B5EF4-FFF2-40B4-BE49-F238E27FC236}">
                <a16:creationId xmlns:a16="http://schemas.microsoft.com/office/drawing/2014/main" id="{79738AF7-C638-4EB6-860F-00F11EDAB80D}"/>
              </a:ext>
            </a:extLst>
          </p:cNvPr>
          <p:cNvSpPr txBox="1"/>
          <p:nvPr/>
        </p:nvSpPr>
        <p:spPr>
          <a:xfrm>
            <a:off x="689467" y="899535"/>
            <a:ext cx="10793941" cy="868693"/>
          </a:xfrm>
          <a:prstGeom prst="rect">
            <a:avLst/>
          </a:prstGeom>
        </p:spPr>
        <p:txBody>
          <a:bodyPr vert="horz" lIns="0" tIns="0" rIns="0" bIns="0" rtlCol="0" anchor="ctr">
            <a:noAutofit/>
          </a:bodyPr>
          <a:lstStyle>
            <a:lvl1pPr>
              <a:lnSpc>
                <a:spcPct val="90000"/>
              </a:lnSpc>
              <a:spcBef>
                <a:spcPct val="0"/>
              </a:spcBef>
              <a:buNone/>
              <a:defRPr sz="4400">
                <a:latin typeface="+mj-lt"/>
                <a:ea typeface="+mj-ea"/>
                <a:cs typeface="+mj-cs"/>
              </a:defRPr>
            </a:lvl1pPr>
          </a:lstStyle>
          <a:p>
            <a:r>
              <a:rPr lang="sv-SE" sz="2800" dirty="0"/>
              <a:t>Instruktioner Dold sida, visas inte vid utskrift</a:t>
            </a:r>
          </a:p>
        </p:txBody>
      </p:sp>
      <p:sp>
        <p:nvSpPr>
          <p:cNvPr id="112" name="Rectangle: Rounded Corners 2">
            <a:extLst>
              <a:ext uri="{FF2B5EF4-FFF2-40B4-BE49-F238E27FC236}">
                <a16:creationId xmlns:a16="http://schemas.microsoft.com/office/drawing/2014/main" id="{98858E48-12FA-4DB8-B3A0-CCA495C14117}"/>
              </a:ext>
            </a:extLst>
          </p:cNvPr>
          <p:cNvSpPr/>
          <p:nvPr/>
        </p:nvSpPr>
        <p:spPr>
          <a:xfrm>
            <a:off x="5182722" y="3855421"/>
            <a:ext cx="1618605" cy="61752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Platshållare för datum 3">
            <a:extLst>
              <a:ext uri="{FF2B5EF4-FFF2-40B4-BE49-F238E27FC236}">
                <a16:creationId xmlns:a16="http://schemas.microsoft.com/office/drawing/2014/main" id="{B5ACA6FA-4236-43B3-AAB2-E37A2AB4A0B0}"/>
              </a:ext>
            </a:extLst>
          </p:cNvPr>
          <p:cNvSpPr>
            <a:spLocks noGrp="1"/>
          </p:cNvSpPr>
          <p:nvPr>
            <p:ph type="dt" sz="half" idx="2"/>
          </p:nvPr>
        </p:nvSpPr>
        <p:spPr>
          <a:xfrm>
            <a:off x="10152000" y="201600"/>
            <a:ext cx="1767114" cy="365125"/>
          </a:xfrm>
        </p:spPr>
        <p:txBody>
          <a:bodyPr/>
          <a:lstStyle/>
          <a:p>
            <a:endParaRPr lang="sv-SE" dirty="0"/>
          </a:p>
        </p:txBody>
      </p:sp>
      <p:sp>
        <p:nvSpPr>
          <p:cNvPr id="114" name="Rektangel 113">
            <a:extLst>
              <a:ext uri="{FF2B5EF4-FFF2-40B4-BE49-F238E27FC236}">
                <a16:creationId xmlns:a16="http://schemas.microsoft.com/office/drawing/2014/main" id="{E3DC3D76-EF40-42A3-977A-20683E2A0DEA}"/>
              </a:ext>
            </a:extLst>
          </p:cNvPr>
          <p:cNvSpPr/>
          <p:nvPr/>
        </p:nvSpPr>
        <p:spPr>
          <a:xfrm rot="16200000">
            <a:off x="11347675" y="5698201"/>
            <a:ext cx="1451038" cy="215444"/>
          </a:xfrm>
          <a:prstGeom prst="rect">
            <a:avLst/>
          </a:prstGeom>
        </p:spPr>
        <p:txBody>
          <a:bodyPr wrap="non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sv-SE" sz="800" dirty="0">
                <a:latin typeface="Calibri" panose="020F0502020204030204" pitchFamily="34" charset="0"/>
                <a:ea typeface="Calibri" panose="020F0502020204030204" pitchFamily="34" charset="0"/>
              </a:rPr>
              <a:t>TMALL 0145 Presentation v4.0</a:t>
            </a:r>
          </a:p>
        </p:txBody>
      </p:sp>
      <p:sp>
        <p:nvSpPr>
          <p:cNvPr id="115" name="Platshållare för bildnummer 5">
            <a:extLst>
              <a:ext uri="{FF2B5EF4-FFF2-40B4-BE49-F238E27FC236}">
                <a16:creationId xmlns:a16="http://schemas.microsoft.com/office/drawing/2014/main" id="{A70AA6D4-B193-4253-A378-89D463B12D6D}"/>
              </a:ext>
            </a:extLst>
          </p:cNvPr>
          <p:cNvSpPr>
            <a:spLocks noGrp="1"/>
          </p:cNvSpPr>
          <p:nvPr>
            <p:ph type="sldNum" sz="quarter" idx="4"/>
          </p:nvPr>
        </p:nvSpPr>
        <p:spPr>
          <a:xfrm>
            <a:off x="0" y="199629"/>
            <a:ext cx="784800" cy="365125"/>
          </a:xfrm>
        </p:spPr>
        <p:txBody>
          <a:bodyPr/>
          <a:lstStyle/>
          <a:p>
            <a:r>
              <a:rPr lang="sv-SE" dirty="0">
                <a:solidFill>
                  <a:schemeClr val="tx1"/>
                </a:solidFill>
              </a:rPr>
              <a:t>1</a:t>
            </a:r>
          </a:p>
        </p:txBody>
      </p:sp>
    </p:spTree>
    <p:extLst>
      <p:ext uri="{BB962C8B-B14F-4D97-AF65-F5344CB8AC3E}">
        <p14:creationId xmlns:p14="http://schemas.microsoft.com/office/powerpoint/2010/main" val="7309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10</a:t>
            </a:fld>
            <a:endParaRPr lang="sv-SE" dirty="0"/>
          </a:p>
        </p:txBody>
      </p:sp>
      <p:sp>
        <p:nvSpPr>
          <p:cNvPr id="6" name="Rubrik 1"/>
          <p:cNvSpPr>
            <a:spLocks noGrp="1"/>
          </p:cNvSpPr>
          <p:nvPr>
            <p:ph type="title"/>
          </p:nvPr>
        </p:nvSpPr>
        <p:spPr/>
        <p:txBody>
          <a:bodyPr/>
          <a:lstStyle/>
          <a:p>
            <a:r>
              <a:rPr lang="sv-SE" dirty="0"/>
              <a:t>Kapacitetsberäkningen</a:t>
            </a:r>
          </a:p>
        </p:txBody>
      </p:sp>
      <p:sp>
        <p:nvSpPr>
          <p:cNvPr id="7" name="Platshållare för innehåll 2"/>
          <p:cNvSpPr>
            <a:spLocks noGrp="1"/>
          </p:cNvSpPr>
          <p:nvPr>
            <p:ph type="body" sz="quarter" idx="12"/>
          </p:nvPr>
        </p:nvSpPr>
        <p:spPr>
          <a:xfrm>
            <a:off x="694800" y="2529000"/>
            <a:ext cx="6619631" cy="3357994"/>
          </a:xfrm>
        </p:spPr>
        <p:txBody>
          <a:bodyPr/>
          <a:lstStyle/>
          <a:p>
            <a:pPr marL="0" indent="0">
              <a:buNone/>
            </a:pPr>
            <a:r>
              <a:rPr lang="sv-SE" dirty="0"/>
              <a:t>Matematiskt kapacitetsutnyttjande % </a:t>
            </a:r>
          </a:p>
          <a:p>
            <a:pPr marL="0" indent="0">
              <a:buNone/>
            </a:pPr>
            <a:r>
              <a:rPr lang="sv-SE" dirty="0"/>
              <a:t>= belagd tid per dygn/total tid per dygn</a:t>
            </a:r>
          </a:p>
          <a:p>
            <a:pPr marL="0" indent="0">
              <a:buNone/>
            </a:pPr>
            <a:endParaRPr lang="sv-SE" dirty="0"/>
          </a:p>
          <a:p>
            <a:r>
              <a:rPr lang="sv-SE" dirty="0"/>
              <a:t>Beräknas per linjedel och dimensionerande sträcka</a:t>
            </a:r>
          </a:p>
          <a:p>
            <a:r>
              <a:rPr lang="sv-SE" dirty="0"/>
              <a:t>Belagd tid per dygn = f (infrastruktur, gångtider per tågkategori, antal tåg per tågkategori)</a:t>
            </a:r>
          </a:p>
          <a:p>
            <a:r>
              <a:rPr lang="sv-SE" dirty="0"/>
              <a:t>Total tid per dygn = 24 timmar – 6 timmar</a:t>
            </a:r>
          </a:p>
        </p:txBody>
      </p:sp>
      <p:pic>
        <p:nvPicPr>
          <p:cNvPr id="3" name="Picture 2">
            <a:extLst>
              <a:ext uri="{FF2B5EF4-FFF2-40B4-BE49-F238E27FC236}">
                <a16:creationId xmlns:a16="http://schemas.microsoft.com/office/drawing/2014/main" id="{B14EE745-FE49-4F2B-A792-6DBB319E3880}"/>
              </a:ext>
            </a:extLst>
          </p:cNvPr>
          <p:cNvPicPr>
            <a:picLocks noChangeAspect="1"/>
          </p:cNvPicPr>
          <p:nvPr/>
        </p:nvPicPr>
        <p:blipFill>
          <a:blip r:embed="rId3"/>
          <a:stretch>
            <a:fillRect/>
          </a:stretch>
        </p:blipFill>
        <p:spPr>
          <a:xfrm>
            <a:off x="7314431" y="0"/>
            <a:ext cx="4877569" cy="6858000"/>
          </a:xfrm>
          <a:prstGeom prst="rect">
            <a:avLst/>
          </a:prstGeom>
        </p:spPr>
      </p:pic>
    </p:spTree>
    <p:extLst>
      <p:ext uri="{BB962C8B-B14F-4D97-AF65-F5344CB8AC3E}">
        <p14:creationId xmlns:p14="http://schemas.microsoft.com/office/powerpoint/2010/main" val="41642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1E78928-3E34-42A6-8600-07FF5DAD7BBB}"/>
              </a:ext>
            </a:extLst>
          </p:cNvPr>
          <p:cNvGraphicFramePr/>
          <p:nvPr/>
        </p:nvGraphicFramePr>
        <p:xfrm>
          <a:off x="863987" y="1543287"/>
          <a:ext cx="10461626" cy="494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9839170-E9FB-4E21-8BF5-3533BDEBFCAF}"/>
              </a:ext>
            </a:extLst>
          </p:cNvPr>
          <p:cNvSpPr>
            <a:spLocks noGrp="1"/>
          </p:cNvSpPr>
          <p:nvPr>
            <p:ph type="title"/>
          </p:nvPr>
        </p:nvSpPr>
        <p:spPr/>
        <p:txBody>
          <a:bodyPr/>
          <a:lstStyle/>
          <a:p>
            <a:r>
              <a:rPr lang="sv-SE" dirty="0"/>
              <a:t>Kalkylmodellen</a:t>
            </a:r>
            <a:endParaRPr lang="en-GB" dirty="0"/>
          </a:p>
        </p:txBody>
      </p:sp>
    </p:spTree>
    <p:extLst>
      <p:ext uri="{BB962C8B-B14F-4D97-AF65-F5344CB8AC3E}">
        <p14:creationId xmlns:p14="http://schemas.microsoft.com/office/powerpoint/2010/main" val="229639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4">
            <a:extLst>
              <a:ext uri="{FF2B5EF4-FFF2-40B4-BE49-F238E27FC236}">
                <a16:creationId xmlns:a16="http://schemas.microsoft.com/office/drawing/2014/main" id="{4B99E04A-DC21-4101-82F8-B19FA52A8540}"/>
              </a:ext>
            </a:extLst>
          </p:cNvPr>
          <p:cNvSpPr>
            <a:spLocks noGrp="1"/>
          </p:cNvSpPr>
          <p:nvPr>
            <p:ph type="title"/>
          </p:nvPr>
        </p:nvSpPr>
        <p:spPr>
          <a:xfrm>
            <a:off x="696000" y="703590"/>
            <a:ext cx="10800000" cy="1080000"/>
          </a:xfrm>
          <a:noFill/>
        </p:spPr>
        <p:txBody>
          <a:bodyPr lIns="0" tIns="0" rIns="0" bIns="0" anchor="b" anchorCtr="1"/>
          <a:lstStyle/>
          <a:p>
            <a:pPr>
              <a:lnSpc>
                <a:spcPct val="110000"/>
              </a:lnSpc>
            </a:pPr>
            <a:r>
              <a:rPr lang="sv-SE" sz="4800" dirty="0"/>
              <a:t>Nytt i Bansek 2024.1</a:t>
            </a:r>
            <a:endParaRPr lang="sv-SE" sz="4800" dirty="0">
              <a:solidFill>
                <a:schemeClr val="tx1"/>
              </a:solidFill>
            </a:endParaRPr>
          </a:p>
        </p:txBody>
      </p:sp>
      <p:pic>
        <p:nvPicPr>
          <p:cNvPr id="5" name="Picture 4">
            <a:extLst>
              <a:ext uri="{FF2B5EF4-FFF2-40B4-BE49-F238E27FC236}">
                <a16:creationId xmlns:a16="http://schemas.microsoft.com/office/drawing/2014/main" id="{03063C69-D958-4149-BA41-0D5CFC57F9F1}"/>
              </a:ext>
            </a:extLst>
          </p:cNvPr>
          <p:cNvPicPr>
            <a:picLocks noChangeAspect="1"/>
          </p:cNvPicPr>
          <p:nvPr/>
        </p:nvPicPr>
        <p:blipFill rotWithShape="1">
          <a:blip r:embed="rId3"/>
          <a:srcRect l="31" t="33460" r="31" b="4282"/>
          <a:stretch/>
        </p:blipFill>
        <p:spPr>
          <a:xfrm>
            <a:off x="0" y="2110161"/>
            <a:ext cx="12192000" cy="4747839"/>
          </a:xfrm>
          <a:prstGeom prst="rect">
            <a:avLst/>
          </a:prstGeom>
        </p:spPr>
      </p:pic>
    </p:spTree>
    <p:extLst>
      <p:ext uri="{BB962C8B-B14F-4D97-AF65-F5344CB8AC3E}">
        <p14:creationId xmlns:p14="http://schemas.microsoft.com/office/powerpoint/2010/main" val="376228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Bansek</a:t>
            </a:r>
            <a:r>
              <a:rPr lang="sv-SE" dirty="0"/>
              <a:t> 2024</a:t>
            </a:r>
          </a:p>
        </p:txBody>
      </p:sp>
      <p:sp>
        <p:nvSpPr>
          <p:cNvPr id="3" name="Platshållare för bild 2"/>
          <p:cNvSpPr>
            <a:spLocks noGrp="1"/>
          </p:cNvSpPr>
          <p:nvPr>
            <p:ph type="pic" sz="quarter" idx="13"/>
          </p:nvPr>
        </p:nvSpPr>
        <p:spPr/>
      </p:sp>
      <p:sp>
        <p:nvSpPr>
          <p:cNvPr id="4" name="Platshållare för datum 3"/>
          <p:cNvSpPr>
            <a:spLocks noGrp="1"/>
          </p:cNvSpPr>
          <p:nvPr>
            <p:ph type="dt" sz="half" idx="14"/>
          </p:nvPr>
        </p:nvSpPr>
        <p:spPr/>
        <p:txBody>
          <a:bodyPr/>
          <a:lstStyle/>
          <a:p>
            <a:endParaRPr lang="sv-SE" dirty="0"/>
          </a:p>
        </p:txBody>
      </p:sp>
      <p:sp>
        <p:nvSpPr>
          <p:cNvPr id="5" name="Platshållare för bildnummer 4"/>
          <p:cNvSpPr>
            <a:spLocks noGrp="1"/>
          </p:cNvSpPr>
          <p:nvPr>
            <p:ph type="sldNum" sz="quarter" idx="16"/>
          </p:nvPr>
        </p:nvSpPr>
        <p:spPr/>
        <p:txBody>
          <a:bodyPr/>
          <a:lstStyle/>
          <a:p>
            <a:fld id="{816FEC2C-AD63-44F4-896C-A2025F5FB260}" type="slidenum">
              <a:rPr lang="sv-SE" smtClean="0"/>
              <a:pPr/>
              <a:t>13</a:t>
            </a:fld>
            <a:endParaRPr lang="sv-SE" dirty="0"/>
          </a:p>
        </p:txBody>
      </p:sp>
      <p:sp>
        <p:nvSpPr>
          <p:cNvPr id="6" name="Platshållare för text 5"/>
          <p:cNvSpPr>
            <a:spLocks noGrp="1"/>
          </p:cNvSpPr>
          <p:nvPr>
            <p:ph type="body" sz="quarter" idx="12"/>
          </p:nvPr>
        </p:nvSpPr>
        <p:spPr/>
        <p:txBody>
          <a:bodyPr/>
          <a:lstStyle/>
          <a:p>
            <a:r>
              <a:rPr lang="sv-SE" dirty="0"/>
              <a:t>Uppdaterad kapacitetsberäkning, UKAP</a:t>
            </a:r>
          </a:p>
          <a:p>
            <a:r>
              <a:rPr lang="sv-SE" dirty="0"/>
              <a:t>Plankorsningar</a:t>
            </a:r>
          </a:p>
          <a:p>
            <a:r>
              <a:rPr lang="sv-SE" dirty="0"/>
              <a:t>Förseningstider godstrafik</a:t>
            </a:r>
          </a:p>
          <a:p>
            <a:r>
              <a:rPr lang="sv-SE" dirty="0" err="1"/>
              <a:t>Bansek</a:t>
            </a:r>
            <a:r>
              <a:rPr lang="sv-SE" dirty="0"/>
              <a:t> gods</a:t>
            </a:r>
          </a:p>
          <a:p>
            <a:r>
              <a:rPr lang="sv-SE" dirty="0"/>
              <a:t>Nya flikar</a:t>
            </a:r>
          </a:p>
          <a:p>
            <a:r>
              <a:rPr lang="sv-SE" dirty="0"/>
              <a:t>Omstrukturering i flikar</a:t>
            </a:r>
          </a:p>
          <a:p>
            <a:endParaRPr lang="sv-SE" dirty="0"/>
          </a:p>
        </p:txBody>
      </p:sp>
      <p:pic>
        <p:nvPicPr>
          <p:cNvPr id="9" name="Bild 1">
            <a:extLst>
              <a:ext uri="{FF2B5EF4-FFF2-40B4-BE49-F238E27FC236}">
                <a16:creationId xmlns:a16="http://schemas.microsoft.com/office/drawing/2014/main" id="{99FDC4FF-5371-47D5-A169-A7397E8790B0}"/>
              </a:ext>
            </a:extLst>
          </p:cNvPr>
          <p:cNvPicPr/>
          <p:nvPr/>
        </p:nvPicPr>
        <p:blipFill rotWithShape="1">
          <a:blip r:embed="rId2">
            <a:extLst>
              <a:ext uri="{28A0092B-C50C-407E-A947-70E740481C1C}">
                <a14:useLocalDpi xmlns:a14="http://schemas.microsoft.com/office/drawing/2010/main" val="0"/>
              </a:ext>
            </a:extLst>
          </a:blip>
          <a:srcRect l="8210" r="31348"/>
          <a:stretch/>
        </p:blipFill>
        <p:spPr bwMode="auto">
          <a:xfrm>
            <a:off x="6454800" y="1269000"/>
            <a:ext cx="5040001" cy="44615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381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11B7B-CB31-4A29-AD5D-8D42DEC2D3F4}"/>
              </a:ext>
            </a:extLst>
          </p:cNvPr>
          <p:cNvSpPr>
            <a:spLocks noGrp="1"/>
          </p:cNvSpPr>
          <p:nvPr>
            <p:ph type="title"/>
          </p:nvPr>
        </p:nvSpPr>
        <p:spPr/>
        <p:txBody>
          <a:bodyPr/>
          <a:lstStyle/>
          <a:p>
            <a:r>
              <a:rPr lang="sv-SE" dirty="0"/>
              <a:t>Nytt i Bansek 2024.1</a:t>
            </a:r>
            <a:endParaRPr lang="en-GB" dirty="0"/>
          </a:p>
        </p:txBody>
      </p:sp>
      <p:sp>
        <p:nvSpPr>
          <p:cNvPr id="4" name="Slide Number Placeholder 3">
            <a:extLst>
              <a:ext uri="{FF2B5EF4-FFF2-40B4-BE49-F238E27FC236}">
                <a16:creationId xmlns:a16="http://schemas.microsoft.com/office/drawing/2014/main" id="{B946DC7A-DE4A-490E-B5C5-0E3802DE151B}"/>
              </a:ext>
            </a:extLst>
          </p:cNvPr>
          <p:cNvSpPr>
            <a:spLocks noGrp="1"/>
          </p:cNvSpPr>
          <p:nvPr>
            <p:ph type="sldNum" sz="quarter" idx="4294967295"/>
          </p:nvPr>
        </p:nvSpPr>
        <p:spPr>
          <a:xfrm>
            <a:off x="0" y="201613"/>
            <a:ext cx="784225" cy="365125"/>
          </a:xfrm>
        </p:spPr>
        <p:txBody>
          <a:bodyPr/>
          <a:lstStyle/>
          <a:p>
            <a:fld id="{816FEC2C-AD63-44F4-896C-A2025F5FB260}" type="slidenum">
              <a:rPr lang="sv-SE" smtClean="0"/>
              <a:pPr/>
              <a:t>14</a:t>
            </a:fld>
            <a:endParaRPr lang="sv-SE" dirty="0"/>
          </a:p>
        </p:txBody>
      </p:sp>
      <p:sp>
        <p:nvSpPr>
          <p:cNvPr id="7" name="TextBox 6">
            <a:extLst>
              <a:ext uri="{FF2B5EF4-FFF2-40B4-BE49-F238E27FC236}">
                <a16:creationId xmlns:a16="http://schemas.microsoft.com/office/drawing/2014/main" id="{86932659-BE41-48DF-817E-00E6F48FFFC1}"/>
              </a:ext>
            </a:extLst>
          </p:cNvPr>
          <p:cNvSpPr txBox="1"/>
          <p:nvPr/>
        </p:nvSpPr>
        <p:spPr>
          <a:xfrm>
            <a:off x="6706590" y="2191000"/>
            <a:ext cx="6097978" cy="2475999"/>
          </a:xfrm>
          <a:prstGeom prst="rect">
            <a:avLst/>
          </a:prstGeom>
          <a:noFill/>
        </p:spPr>
        <p:txBody>
          <a:bodyPr wrap="square">
            <a:spAutoFit/>
          </a:bodyPr>
          <a:lstStyle/>
          <a:p>
            <a:pPr marL="342900" indent="-342900">
              <a:lnSpc>
                <a:spcPct val="107000"/>
              </a:lnSpc>
              <a:spcBef>
                <a:spcPts val="1000"/>
              </a:spcBef>
              <a:spcAft>
                <a:spcPts val="800"/>
              </a:spcAft>
              <a:buFont typeface="Arial" panose="020B0604020202020204" pitchFamily="34" charset="0"/>
              <a:buChar char="•"/>
            </a:pPr>
            <a:r>
              <a:rPr lang="sv-SE" sz="1800" b="1" dirty="0">
                <a:latin typeface="+mn-lt"/>
              </a:rPr>
              <a:t>Modelloptimering</a:t>
            </a:r>
            <a:r>
              <a:rPr lang="sv-SE" sz="1800" b="0" dirty="0">
                <a:latin typeface="+mn-lt"/>
              </a:rPr>
              <a:t> </a:t>
            </a:r>
          </a:p>
          <a:p>
            <a:pPr marL="342900" indent="-342900">
              <a:lnSpc>
                <a:spcPct val="107000"/>
              </a:lnSpc>
              <a:spcBef>
                <a:spcPts val="1000"/>
              </a:spcBef>
              <a:spcAft>
                <a:spcPts val="800"/>
              </a:spcAft>
              <a:buFont typeface="Arial" panose="020B0604020202020204" pitchFamily="34" charset="0"/>
              <a:buChar char="•"/>
            </a:pPr>
            <a:r>
              <a:rPr lang="sv-SE" sz="1800" b="0" dirty="0">
                <a:latin typeface="+mn-lt"/>
              </a:rPr>
              <a:t>Ny förseningsberäkning för godståg</a:t>
            </a:r>
          </a:p>
          <a:p>
            <a:pPr marL="342900" indent="-342900">
              <a:lnSpc>
                <a:spcPct val="107000"/>
              </a:lnSpc>
              <a:spcBef>
                <a:spcPts val="1000"/>
              </a:spcBef>
              <a:spcAft>
                <a:spcPts val="800"/>
              </a:spcAft>
              <a:buFont typeface="Arial" panose="020B0604020202020204" pitchFamily="34" charset="0"/>
              <a:buChar char="•"/>
            </a:pPr>
            <a:r>
              <a:rPr lang="sv-SE" sz="1800" b="0" dirty="0">
                <a:latin typeface="+mn-lt"/>
              </a:rPr>
              <a:t>Plankorsningar</a:t>
            </a:r>
          </a:p>
          <a:p>
            <a:pPr marL="342900" indent="-342900" algn="l">
              <a:lnSpc>
                <a:spcPct val="107000"/>
              </a:lnSpc>
              <a:spcBef>
                <a:spcPts val="1000"/>
              </a:spcBef>
              <a:spcAft>
                <a:spcPts val="800"/>
              </a:spcAft>
              <a:buFont typeface="Arial" panose="020B0604020202020204" pitchFamily="34" charset="0"/>
              <a:buChar char="•"/>
            </a:pPr>
            <a:r>
              <a:rPr lang="sv-SE" sz="1800" dirty="0">
                <a:latin typeface="+mn-lt"/>
              </a:rPr>
              <a:t>UKAP – utvecklad kapacitetsberäkning</a:t>
            </a:r>
          </a:p>
          <a:p>
            <a:pPr marL="342900" indent="-342900" algn="l">
              <a:lnSpc>
                <a:spcPct val="107000"/>
              </a:lnSpc>
              <a:spcBef>
                <a:spcPts val="1000"/>
              </a:spcBef>
              <a:spcAft>
                <a:spcPts val="800"/>
              </a:spcAft>
              <a:buFont typeface="Arial" panose="020B0604020202020204" pitchFamily="34" charset="0"/>
              <a:buChar char="•"/>
            </a:pPr>
            <a:r>
              <a:rPr lang="sv-SE" dirty="0"/>
              <a:t>Bansek gods</a:t>
            </a:r>
            <a:endParaRPr lang="sv-SE" sz="1800" b="0" dirty="0">
              <a:latin typeface="+mn-lt"/>
            </a:endParaRPr>
          </a:p>
        </p:txBody>
      </p:sp>
    </p:spTree>
    <p:extLst>
      <p:ext uri="{BB962C8B-B14F-4D97-AF65-F5344CB8AC3E}">
        <p14:creationId xmlns:p14="http://schemas.microsoft.com/office/powerpoint/2010/main" val="214308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Flikar</a:t>
            </a:r>
          </a:p>
        </p:txBody>
      </p:sp>
      <p:sp>
        <p:nvSpPr>
          <p:cNvPr id="4" name="Platshållare för datum 3"/>
          <p:cNvSpPr>
            <a:spLocks noGrp="1"/>
          </p:cNvSpPr>
          <p:nvPr>
            <p:ph type="dt" sz="half" idx="14"/>
          </p:nvPr>
        </p:nvSpPr>
        <p:spPr/>
        <p:txBody>
          <a:bodyPr/>
          <a:lstStyle/>
          <a:p>
            <a:endParaRPr lang="sv-SE" dirty="0"/>
          </a:p>
        </p:txBody>
      </p:sp>
      <p:sp>
        <p:nvSpPr>
          <p:cNvPr id="5" name="Platshållare för bildnummer 4"/>
          <p:cNvSpPr>
            <a:spLocks noGrp="1"/>
          </p:cNvSpPr>
          <p:nvPr>
            <p:ph type="sldNum" sz="quarter" idx="16"/>
          </p:nvPr>
        </p:nvSpPr>
        <p:spPr/>
        <p:txBody>
          <a:bodyPr/>
          <a:lstStyle/>
          <a:p>
            <a:fld id="{816FEC2C-AD63-44F4-896C-A2025F5FB260}" type="slidenum">
              <a:rPr lang="sv-SE" smtClean="0"/>
              <a:pPr/>
              <a:t>15</a:t>
            </a:fld>
            <a:endParaRPr lang="sv-SE" dirty="0"/>
          </a:p>
        </p:txBody>
      </p:sp>
      <p:graphicFrame>
        <p:nvGraphicFramePr>
          <p:cNvPr id="10" name="Tabell 9">
            <a:extLst>
              <a:ext uri="{FF2B5EF4-FFF2-40B4-BE49-F238E27FC236}">
                <a16:creationId xmlns:a16="http://schemas.microsoft.com/office/drawing/2014/main" id="{A151D406-657C-4AB8-9E6C-C25D374B788C}"/>
              </a:ext>
            </a:extLst>
          </p:cNvPr>
          <p:cNvGraphicFramePr>
            <a:graphicFrameLocks noGrp="1"/>
          </p:cNvGraphicFramePr>
          <p:nvPr>
            <p:extLst>
              <p:ext uri="{D42A27DB-BD31-4B8C-83A1-F6EECF244321}">
                <p14:modId xmlns:p14="http://schemas.microsoft.com/office/powerpoint/2010/main" val="67076133"/>
              </p:ext>
            </p:extLst>
          </p:nvPr>
        </p:nvGraphicFramePr>
        <p:xfrm>
          <a:off x="8030100" y="1269000"/>
          <a:ext cx="3420000" cy="4896848"/>
        </p:xfrm>
        <a:graphic>
          <a:graphicData uri="http://schemas.openxmlformats.org/drawingml/2006/table">
            <a:tbl>
              <a:tblPr firstRow="1" firstCol="1" bandRow="1"/>
              <a:tblGrid>
                <a:gridCol w="3420000">
                  <a:extLst>
                    <a:ext uri="{9D8B030D-6E8A-4147-A177-3AD203B41FA5}">
                      <a16:colId xmlns:a16="http://schemas.microsoft.com/office/drawing/2014/main" val="263687682"/>
                    </a:ext>
                  </a:extLst>
                </a:gridCol>
              </a:tblGrid>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Flik</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96492229"/>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Handledning</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194693"/>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Kalkylsammanställning</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947426342"/>
                  </a:ext>
                </a:extLst>
              </a:tr>
              <a:tr h="306053">
                <a:tc>
                  <a:txBody>
                    <a:bodyPr/>
                    <a:lstStyle/>
                    <a:p>
                      <a:pPr>
                        <a:lnSpc>
                          <a:spcPts val="1400"/>
                        </a:lnSpc>
                        <a:spcAft>
                          <a:spcPts val="14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2. Samhällsekonomisk analys</a:t>
                      </a: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48225871"/>
                  </a:ext>
                </a:extLst>
              </a:tr>
              <a:tr h="306053">
                <a:tc>
                  <a:txBody>
                    <a:bodyPr/>
                    <a:lstStyle/>
                    <a:p>
                      <a:pPr fontAlgn="ctr">
                        <a:lnSpc>
                          <a:spcPts val="1400"/>
                        </a:lnSpc>
                        <a:spcAft>
                          <a:spcPts val="600"/>
                        </a:spcAft>
                      </a:pPr>
                      <a:r>
                        <a:rPr lang="sv-SE" sz="1200">
                          <a:solidFill>
                            <a:srgbClr val="000000"/>
                          </a:solidFill>
                          <a:effectLst/>
                          <a:latin typeface="Georgia" panose="02040502050405020303" pitchFamily="18" charset="0"/>
                          <a:ea typeface="Calibri" panose="020F0502020204030204" pitchFamily="34" charset="0"/>
                          <a:cs typeface="Arial" panose="020B0604020202020204" pitchFamily="34" charset="0"/>
                        </a:rPr>
                        <a:t>Beskrivning av åtgärd</a:t>
                      </a:r>
                      <a:endParaRPr lang="sv-SE" sz="120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45663407"/>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Länkar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4432872"/>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Tidtabellsanalys Person</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94334111"/>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Persontågslinjer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73678135"/>
                  </a:ext>
                </a:extLst>
              </a:tr>
              <a:tr h="30605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Bangods_linjedel</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71173730"/>
                  </a:ext>
                </a:extLst>
              </a:tr>
              <a:tr h="30605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Bansek_gods</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6773322"/>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Trafiköverflyttningar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04799682"/>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Investering och UH</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68272176"/>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Plankorsningar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1958972"/>
                  </a:ext>
                </a:extLst>
              </a:tr>
              <a:tr h="30605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UA</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96130781"/>
                  </a:ext>
                </a:extLst>
              </a:tr>
              <a:tr h="30605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JA</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88219047"/>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Linjelänk UA-JA</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08223887"/>
                  </a:ext>
                </a:extLst>
              </a:tr>
            </a:tbl>
          </a:graphicData>
        </a:graphic>
      </p:graphicFrame>
      <p:graphicFrame>
        <p:nvGraphicFramePr>
          <p:cNvPr id="16" name="Tabell 15">
            <a:extLst>
              <a:ext uri="{FF2B5EF4-FFF2-40B4-BE49-F238E27FC236}">
                <a16:creationId xmlns:a16="http://schemas.microsoft.com/office/drawing/2014/main" id="{61C66C5E-0B83-4D09-88CF-48508F966EC9}"/>
              </a:ext>
            </a:extLst>
          </p:cNvPr>
          <p:cNvGraphicFramePr>
            <a:graphicFrameLocks noGrp="1"/>
          </p:cNvGraphicFramePr>
          <p:nvPr>
            <p:extLst>
              <p:ext uri="{D42A27DB-BD31-4B8C-83A1-F6EECF244321}">
                <p14:modId xmlns:p14="http://schemas.microsoft.com/office/powerpoint/2010/main" val="1628698727"/>
              </p:ext>
            </p:extLst>
          </p:nvPr>
        </p:nvGraphicFramePr>
        <p:xfrm>
          <a:off x="2692868" y="1269000"/>
          <a:ext cx="3420000" cy="4896855"/>
        </p:xfrm>
        <a:graphic>
          <a:graphicData uri="http://schemas.openxmlformats.org/drawingml/2006/table">
            <a:tbl>
              <a:tblPr firstRow="1" firstCol="1" bandRow="1"/>
              <a:tblGrid>
                <a:gridCol w="3420000">
                  <a:extLst>
                    <a:ext uri="{9D8B030D-6E8A-4147-A177-3AD203B41FA5}">
                      <a16:colId xmlns:a16="http://schemas.microsoft.com/office/drawing/2014/main" val="468917646"/>
                    </a:ext>
                  </a:extLst>
                </a:gridCol>
              </a:tblGrid>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Flik</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3525631"/>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Handledning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445778"/>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Kalkylsammanställning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701706542"/>
                  </a:ext>
                </a:extLst>
              </a:tr>
              <a:tr h="326457">
                <a:tc>
                  <a:txBody>
                    <a:bodyPr/>
                    <a:lstStyle/>
                    <a:p>
                      <a:pPr>
                        <a:lnSpc>
                          <a:spcPts val="1400"/>
                        </a:lnSpc>
                        <a:spcAft>
                          <a:spcPts val="1400"/>
                        </a:spcAft>
                      </a:pPr>
                      <a:r>
                        <a:rPr lang="sv-SE" sz="1200">
                          <a:solidFill>
                            <a:srgbClr val="000000"/>
                          </a:solidFill>
                          <a:effectLst/>
                          <a:latin typeface="Georgia" panose="02040502050405020303" pitchFamily="18" charset="0"/>
                          <a:ea typeface="Calibri" panose="020F0502020204030204" pitchFamily="34" charset="0"/>
                          <a:cs typeface="Arial" panose="020B0604020202020204" pitchFamily="34" charset="0"/>
                        </a:rPr>
                        <a:t>2. Samhällsekonomisk analys</a:t>
                      </a: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892684329"/>
                  </a:ext>
                </a:extLst>
              </a:tr>
              <a:tr h="326457">
                <a:tc>
                  <a:txBody>
                    <a:bodyPr/>
                    <a:lstStyle/>
                    <a:p>
                      <a:pPr fontAlgn="ctr">
                        <a:lnSpc>
                          <a:spcPts val="1400"/>
                        </a:lnSpc>
                        <a:spcAft>
                          <a:spcPts val="600"/>
                        </a:spcAft>
                      </a:pPr>
                      <a:r>
                        <a:rPr lang="sv-SE" sz="1200">
                          <a:solidFill>
                            <a:srgbClr val="000000"/>
                          </a:solidFill>
                          <a:effectLst/>
                          <a:latin typeface="Georgia" panose="02040502050405020303" pitchFamily="18" charset="0"/>
                          <a:ea typeface="Calibri" panose="020F0502020204030204" pitchFamily="34" charset="0"/>
                          <a:cs typeface="Arial" panose="020B0604020202020204" pitchFamily="34" charset="0"/>
                        </a:rPr>
                        <a:t>1 Beskrivning av åtgärd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73026213"/>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Tidtabellsanalys Person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00715511"/>
                  </a:ext>
                </a:extLst>
              </a:tr>
              <a:tr h="326457">
                <a:tc>
                  <a:txBody>
                    <a:bodyPr/>
                    <a:lstStyle/>
                    <a:p>
                      <a:pPr fontAlgn="ctr">
                        <a:lnSpc>
                          <a:spcPts val="1400"/>
                        </a:lnSpc>
                        <a:spcAft>
                          <a:spcPts val="600"/>
                        </a:spcAft>
                      </a:pPr>
                      <a:r>
                        <a:rPr lang="sv-SE" sz="1200">
                          <a:solidFill>
                            <a:srgbClr val="000000"/>
                          </a:solidFill>
                          <a:effectLst/>
                          <a:latin typeface="Georgia" panose="02040502050405020303" pitchFamily="18" charset="0"/>
                          <a:ea typeface="Calibri" panose="020F0502020204030204" pitchFamily="34" charset="0"/>
                          <a:cs typeface="Arial" panose="020B0604020202020204" pitchFamily="34" charset="0"/>
                        </a:rPr>
                        <a:t>2 Persontåg effekter länkar</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41689459"/>
                  </a:ext>
                </a:extLst>
              </a:tr>
              <a:tr h="326457">
                <a:tc>
                  <a:txBody>
                    <a:bodyPr/>
                    <a:lstStyle/>
                    <a:p>
                      <a:pPr fontAlgn="ctr">
                        <a:lnSpc>
                          <a:spcPts val="1400"/>
                        </a:lnSpc>
                        <a:spcAft>
                          <a:spcPts val="600"/>
                        </a:spcAft>
                      </a:pPr>
                      <a:r>
                        <a:rPr lang="sv-SE" sz="1200">
                          <a:solidFill>
                            <a:srgbClr val="000000"/>
                          </a:solidFill>
                          <a:effectLst/>
                          <a:latin typeface="Georgia" panose="02040502050405020303" pitchFamily="18" charset="0"/>
                          <a:ea typeface="Calibri" panose="020F0502020204030204" pitchFamily="34" charset="0"/>
                          <a:cs typeface="Arial" panose="020B0604020202020204" pitchFamily="34" charset="0"/>
                        </a:rPr>
                        <a:t>3 Persontåg övriga effekter</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69884424"/>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4 Godståg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95710476"/>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5 Trafikomflyttningar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19928105"/>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6 Investering och UH</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80598299"/>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7 </a:t>
                      </a: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UA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32414490"/>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8 </a:t>
                      </a: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JA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20116504"/>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9 Nyckel </a:t>
                      </a: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länk_linjedel</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79337591"/>
                  </a:ext>
                </a:extLst>
              </a:tr>
              <a:tr h="326457">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10 Linjelänk UA-JA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02538990"/>
                  </a:ext>
                </a:extLst>
              </a:tr>
            </a:tbl>
          </a:graphicData>
        </a:graphic>
      </p:graphicFrame>
      <p:cxnSp>
        <p:nvCxnSpPr>
          <p:cNvPr id="18" name="Rak pilkoppling 17">
            <a:extLst>
              <a:ext uri="{FF2B5EF4-FFF2-40B4-BE49-F238E27FC236}">
                <a16:creationId xmlns:a16="http://schemas.microsoft.com/office/drawing/2014/main" id="{A2C78B3C-619D-4627-A51E-E5B3DC2A8B7D}"/>
              </a:ext>
            </a:extLst>
          </p:cNvPr>
          <p:cNvCxnSpPr>
            <a:cxnSpLocks/>
          </p:cNvCxnSpPr>
          <p:nvPr/>
        </p:nvCxnSpPr>
        <p:spPr>
          <a:xfrm flipV="1">
            <a:off x="6096000" y="2926080"/>
            <a:ext cx="1934100" cy="448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7BFD2CB1-FE28-40C8-8DAD-D8BAC4F2C43A}"/>
              </a:ext>
            </a:extLst>
          </p:cNvPr>
          <p:cNvCxnSpPr>
            <a:cxnSpLocks/>
          </p:cNvCxnSpPr>
          <p:nvPr/>
        </p:nvCxnSpPr>
        <p:spPr>
          <a:xfrm flipV="1">
            <a:off x="6096000" y="3573780"/>
            <a:ext cx="1934100" cy="143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id="{E17D6F48-22D3-4B4E-B59D-A76D47F43C1D}"/>
              </a:ext>
            </a:extLst>
          </p:cNvPr>
          <p:cNvCxnSpPr>
            <a:cxnSpLocks/>
          </p:cNvCxnSpPr>
          <p:nvPr/>
        </p:nvCxnSpPr>
        <p:spPr>
          <a:xfrm flipV="1">
            <a:off x="6096000" y="3916510"/>
            <a:ext cx="1934100" cy="171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E70B46A9-B2A8-4EF0-9B63-542957767106}"/>
              </a:ext>
            </a:extLst>
          </p:cNvPr>
          <p:cNvCxnSpPr>
            <a:cxnSpLocks/>
          </p:cNvCxnSpPr>
          <p:nvPr/>
        </p:nvCxnSpPr>
        <p:spPr>
          <a:xfrm flipV="1">
            <a:off x="6096000" y="2979420"/>
            <a:ext cx="1934100" cy="2695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8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Flikar</a:t>
            </a:r>
          </a:p>
        </p:txBody>
      </p:sp>
      <p:sp>
        <p:nvSpPr>
          <p:cNvPr id="4" name="Platshållare för datum 3"/>
          <p:cNvSpPr>
            <a:spLocks noGrp="1"/>
          </p:cNvSpPr>
          <p:nvPr>
            <p:ph type="dt" sz="half" idx="14"/>
          </p:nvPr>
        </p:nvSpPr>
        <p:spPr/>
        <p:txBody>
          <a:bodyPr/>
          <a:lstStyle/>
          <a:p>
            <a:endParaRPr lang="sv-SE" dirty="0"/>
          </a:p>
        </p:txBody>
      </p:sp>
      <p:sp>
        <p:nvSpPr>
          <p:cNvPr id="5" name="Platshållare för bildnummer 4"/>
          <p:cNvSpPr>
            <a:spLocks noGrp="1"/>
          </p:cNvSpPr>
          <p:nvPr>
            <p:ph type="sldNum" sz="quarter" idx="16"/>
          </p:nvPr>
        </p:nvSpPr>
        <p:spPr/>
        <p:txBody>
          <a:bodyPr/>
          <a:lstStyle/>
          <a:p>
            <a:fld id="{816FEC2C-AD63-44F4-896C-A2025F5FB260}" type="slidenum">
              <a:rPr lang="sv-SE" smtClean="0"/>
              <a:pPr/>
              <a:t>16</a:t>
            </a:fld>
            <a:endParaRPr lang="sv-SE" dirty="0"/>
          </a:p>
        </p:txBody>
      </p:sp>
      <p:graphicFrame>
        <p:nvGraphicFramePr>
          <p:cNvPr id="10" name="Tabell 9">
            <a:extLst>
              <a:ext uri="{FF2B5EF4-FFF2-40B4-BE49-F238E27FC236}">
                <a16:creationId xmlns:a16="http://schemas.microsoft.com/office/drawing/2014/main" id="{A151D406-657C-4AB8-9E6C-C25D374B788C}"/>
              </a:ext>
            </a:extLst>
          </p:cNvPr>
          <p:cNvGraphicFramePr>
            <a:graphicFrameLocks noGrp="1"/>
          </p:cNvGraphicFramePr>
          <p:nvPr>
            <p:extLst>
              <p:ext uri="{D42A27DB-BD31-4B8C-83A1-F6EECF244321}">
                <p14:modId xmlns:p14="http://schemas.microsoft.com/office/powerpoint/2010/main" val="3216374927"/>
              </p:ext>
            </p:extLst>
          </p:nvPr>
        </p:nvGraphicFramePr>
        <p:xfrm>
          <a:off x="8030100" y="1269002"/>
          <a:ext cx="3465900" cy="4896848"/>
        </p:xfrm>
        <a:graphic>
          <a:graphicData uri="http://schemas.openxmlformats.org/drawingml/2006/table">
            <a:tbl>
              <a:tblPr firstRow="1" firstCol="1" bandRow="1"/>
              <a:tblGrid>
                <a:gridCol w="3465900">
                  <a:extLst>
                    <a:ext uri="{9D8B030D-6E8A-4147-A177-3AD203B41FA5}">
                      <a16:colId xmlns:a16="http://schemas.microsoft.com/office/drawing/2014/main" val="263687682"/>
                    </a:ext>
                  </a:extLst>
                </a:gridCol>
              </a:tblGrid>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Flik</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96492229"/>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Handledning</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92194693"/>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Kalkylsammanställning</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47426342"/>
                  </a:ext>
                </a:extLst>
              </a:tr>
              <a:tr h="306053">
                <a:tc>
                  <a:txBody>
                    <a:bodyPr/>
                    <a:lstStyle/>
                    <a:p>
                      <a:pPr>
                        <a:lnSpc>
                          <a:spcPts val="1400"/>
                        </a:lnSpc>
                        <a:spcAft>
                          <a:spcPts val="14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2. Samhällsekonomisk analys</a:t>
                      </a: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8225871"/>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Beskrivning av åtgärd</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45663407"/>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Länkar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4432872"/>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Tidtabellsanalys Person</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94334111"/>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Persontågslinjer</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73678135"/>
                  </a:ext>
                </a:extLst>
              </a:tr>
              <a:tr h="30605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Bangods_linjedel</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71173730"/>
                  </a:ext>
                </a:extLst>
              </a:tr>
              <a:tr h="30605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Bansek_gods</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6773322"/>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Trafiköverflyttningar</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04799682"/>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Investering och UH</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68272176"/>
                  </a:ext>
                </a:extLst>
              </a:tr>
              <a:tr h="30605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Plankorsningar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1958972"/>
                  </a:ext>
                </a:extLst>
              </a:tr>
              <a:tr h="30605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UA</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96130781"/>
                  </a:ext>
                </a:extLst>
              </a:tr>
              <a:tr h="306053">
                <a:tc>
                  <a:txBody>
                    <a:bodyPr/>
                    <a:lstStyle/>
                    <a:p>
                      <a:pPr fontAlgn="ctr">
                        <a:lnSpc>
                          <a:spcPts val="1400"/>
                        </a:lnSpc>
                        <a:spcAft>
                          <a:spcPts val="600"/>
                        </a:spcAft>
                      </a:pPr>
                      <a:r>
                        <a:rPr lang="sv-SE" sz="1200" dirty="0" err="1">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 JA</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88219047"/>
                  </a:ext>
                </a:extLst>
              </a:tr>
              <a:tr h="306053">
                <a:tc>
                  <a:txBody>
                    <a:bodyPr/>
                    <a:lstStyle/>
                    <a:p>
                      <a:pPr fontAlgn="ctr">
                        <a:lnSpc>
                          <a:spcPts val="1400"/>
                        </a:lnSpc>
                        <a:spcAft>
                          <a:spcPts val="600"/>
                        </a:spcAft>
                      </a:pPr>
                      <a:r>
                        <a:rPr lang="sv-SE" sz="1200" dirty="0">
                          <a:solidFill>
                            <a:schemeClr val="bg1">
                              <a:lumMod val="85000"/>
                            </a:schemeClr>
                          </a:solidFill>
                          <a:effectLst/>
                          <a:latin typeface="Georgia" panose="02040502050405020303" pitchFamily="18" charset="0"/>
                          <a:ea typeface="Calibri" panose="020F0502020204030204" pitchFamily="34" charset="0"/>
                          <a:cs typeface="Arial" panose="020B0604020202020204" pitchFamily="34" charset="0"/>
                        </a:rPr>
                        <a:t>Linjelänk UA-JA</a:t>
                      </a:r>
                      <a:endParaRPr lang="sv-SE" sz="1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08223887"/>
                  </a:ext>
                </a:extLst>
              </a:tr>
            </a:tbl>
          </a:graphicData>
        </a:graphic>
      </p:graphicFrame>
      <p:sp>
        <p:nvSpPr>
          <p:cNvPr id="11" name="Platshållare för text 5">
            <a:extLst>
              <a:ext uri="{FF2B5EF4-FFF2-40B4-BE49-F238E27FC236}">
                <a16:creationId xmlns:a16="http://schemas.microsoft.com/office/drawing/2014/main" id="{A5D00970-B92A-4B8F-A4E5-9BA22D841819}"/>
              </a:ext>
            </a:extLst>
          </p:cNvPr>
          <p:cNvSpPr>
            <a:spLocks noGrp="1"/>
          </p:cNvSpPr>
          <p:nvPr>
            <p:ph type="body" sz="quarter" idx="12"/>
          </p:nvPr>
        </p:nvSpPr>
        <p:spPr>
          <a:xfrm>
            <a:off x="694800" y="2170800"/>
            <a:ext cx="5401200" cy="3995050"/>
          </a:xfrm>
        </p:spPr>
        <p:txBody>
          <a:bodyPr/>
          <a:lstStyle/>
          <a:p>
            <a:r>
              <a:rPr lang="sv-SE" dirty="0"/>
              <a:t>Länkar – väsentligen gamla ”Nyckel länk </a:t>
            </a:r>
            <a:r>
              <a:rPr lang="sv-SE" dirty="0" err="1"/>
              <a:t>linjedel</a:t>
            </a:r>
            <a:r>
              <a:rPr lang="sv-SE" dirty="0"/>
              <a:t>”, men där gångtidsdifferenserna från ”Persontåg effekter länkar” lagts in</a:t>
            </a:r>
          </a:p>
          <a:p>
            <a:r>
              <a:rPr lang="sv-SE" dirty="0" err="1"/>
              <a:t>Bangods_linjedel</a:t>
            </a:r>
            <a:r>
              <a:rPr lang="sv-SE" dirty="0"/>
              <a:t> – sammanslagning av gamla ”</a:t>
            </a:r>
            <a:r>
              <a:rPr lang="sv-SE" dirty="0" err="1"/>
              <a:t>Bangods_linjedel</a:t>
            </a:r>
            <a:r>
              <a:rPr lang="sv-SE" dirty="0"/>
              <a:t>” och ”4 Godståg”</a:t>
            </a:r>
          </a:p>
          <a:p>
            <a:r>
              <a:rPr lang="sv-SE" dirty="0" err="1"/>
              <a:t>Bansek_gods</a:t>
            </a:r>
            <a:r>
              <a:rPr lang="sv-SE" dirty="0"/>
              <a:t> – ny flik för inklistring av resultat från separat </a:t>
            </a:r>
            <a:r>
              <a:rPr lang="sv-SE" dirty="0" err="1"/>
              <a:t>Bansek</a:t>
            </a:r>
            <a:r>
              <a:rPr lang="sv-SE" dirty="0"/>
              <a:t> gods-körning</a:t>
            </a:r>
          </a:p>
          <a:p>
            <a:r>
              <a:rPr lang="sv-SE" dirty="0"/>
              <a:t>Plankorsningar – ny flik för enklare analys av förändringar av plankorsningar</a:t>
            </a:r>
          </a:p>
          <a:p>
            <a:r>
              <a:rPr lang="sv-SE" dirty="0" err="1"/>
              <a:t>Kap.ber</a:t>
            </a:r>
            <a:r>
              <a:rPr lang="sv-SE" dirty="0"/>
              <a:t> UA – väsentligen samma som innan, men utbyggd med fler funktioner</a:t>
            </a:r>
          </a:p>
        </p:txBody>
      </p:sp>
    </p:spTree>
    <p:extLst>
      <p:ext uri="{BB962C8B-B14F-4D97-AF65-F5344CB8AC3E}">
        <p14:creationId xmlns:p14="http://schemas.microsoft.com/office/powerpoint/2010/main" val="38536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3"/>
          </p:nvPr>
        </p:nvSpPr>
        <p:spPr/>
        <p:txBody>
          <a:bodyPr/>
          <a:lstStyle/>
          <a:p>
            <a:endParaRPr lang="sv-SE" dirty="0"/>
          </a:p>
        </p:txBody>
      </p:sp>
      <p:sp>
        <p:nvSpPr>
          <p:cNvPr id="4" name="Platshållare för bildnummer 3"/>
          <p:cNvSpPr>
            <a:spLocks noGrp="1"/>
          </p:cNvSpPr>
          <p:nvPr>
            <p:ph type="sldNum" sz="quarter" idx="15"/>
          </p:nvPr>
        </p:nvSpPr>
        <p:spPr/>
        <p:txBody>
          <a:bodyPr/>
          <a:lstStyle/>
          <a:p>
            <a:fld id="{816FEC2C-AD63-44F4-896C-A2025F5FB260}" type="slidenum">
              <a:rPr lang="sv-SE" smtClean="0"/>
              <a:pPr/>
              <a:t>17</a:t>
            </a:fld>
            <a:endParaRPr lang="sv-SE" dirty="0"/>
          </a:p>
        </p:txBody>
      </p:sp>
      <p:pic>
        <p:nvPicPr>
          <p:cNvPr id="8" name="Bildobjekt 7">
            <a:extLst>
              <a:ext uri="{FF2B5EF4-FFF2-40B4-BE49-F238E27FC236}">
                <a16:creationId xmlns:a16="http://schemas.microsoft.com/office/drawing/2014/main" id="{72439B39-5A93-4C87-A460-C35BA46AEA4D}"/>
              </a:ext>
            </a:extLst>
          </p:cNvPr>
          <p:cNvPicPr>
            <a:picLocks noChangeAspect="1"/>
          </p:cNvPicPr>
          <p:nvPr/>
        </p:nvPicPr>
        <p:blipFill>
          <a:blip r:embed="rId3"/>
          <a:stretch>
            <a:fillRect/>
          </a:stretch>
        </p:blipFill>
        <p:spPr>
          <a:xfrm>
            <a:off x="2309812" y="2043648"/>
            <a:ext cx="7572375" cy="1876425"/>
          </a:xfrm>
          <a:prstGeom prst="rect">
            <a:avLst/>
          </a:prstGeom>
        </p:spPr>
      </p:pic>
      <p:pic>
        <p:nvPicPr>
          <p:cNvPr id="10" name="Bildobjekt 9">
            <a:extLst>
              <a:ext uri="{FF2B5EF4-FFF2-40B4-BE49-F238E27FC236}">
                <a16:creationId xmlns:a16="http://schemas.microsoft.com/office/drawing/2014/main" id="{6079CCB9-63BF-4C6C-831B-D2DD5D37D6AF}"/>
              </a:ext>
            </a:extLst>
          </p:cNvPr>
          <p:cNvPicPr>
            <a:picLocks noChangeAspect="1"/>
          </p:cNvPicPr>
          <p:nvPr/>
        </p:nvPicPr>
        <p:blipFill>
          <a:blip r:embed="rId4"/>
          <a:stretch>
            <a:fillRect/>
          </a:stretch>
        </p:blipFill>
        <p:spPr>
          <a:xfrm>
            <a:off x="696000" y="4446182"/>
            <a:ext cx="10812528" cy="1718486"/>
          </a:xfrm>
          <a:prstGeom prst="rect">
            <a:avLst/>
          </a:prstGeom>
        </p:spPr>
      </p:pic>
      <p:sp>
        <p:nvSpPr>
          <p:cNvPr id="11" name="textruta 10">
            <a:extLst>
              <a:ext uri="{FF2B5EF4-FFF2-40B4-BE49-F238E27FC236}">
                <a16:creationId xmlns:a16="http://schemas.microsoft.com/office/drawing/2014/main" id="{72BAF45E-0B10-42C3-8743-6A1EE8844ACE}"/>
              </a:ext>
            </a:extLst>
          </p:cNvPr>
          <p:cNvSpPr txBox="1"/>
          <p:nvPr/>
        </p:nvSpPr>
        <p:spPr>
          <a:xfrm>
            <a:off x="613621" y="1268413"/>
            <a:ext cx="2319050" cy="461665"/>
          </a:xfrm>
          <a:prstGeom prst="rect">
            <a:avLst/>
          </a:prstGeom>
          <a:noFill/>
        </p:spPr>
        <p:txBody>
          <a:bodyPr wrap="square" rtlCol="0">
            <a:spAutoFit/>
          </a:bodyPr>
          <a:lstStyle/>
          <a:p>
            <a:r>
              <a:rPr lang="sv-SE" sz="2400" b="1" dirty="0">
                <a:latin typeface="+mj-lt"/>
                <a:ea typeface="+mj-ea"/>
                <a:cs typeface="+mj-cs"/>
              </a:rPr>
              <a:t>Flik ”Länkar”</a:t>
            </a:r>
          </a:p>
        </p:txBody>
      </p:sp>
    </p:spTree>
    <p:extLst>
      <p:ext uri="{BB962C8B-B14F-4D97-AF65-F5344CB8AC3E}">
        <p14:creationId xmlns:p14="http://schemas.microsoft.com/office/powerpoint/2010/main" val="373674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diagram 6">
            <a:extLst>
              <a:ext uri="{FF2B5EF4-FFF2-40B4-BE49-F238E27FC236}">
                <a16:creationId xmlns:a16="http://schemas.microsoft.com/office/drawing/2014/main" id="{C62E0BF0-BE91-47DC-AEFA-B3F56123A1D3}"/>
              </a:ext>
            </a:extLst>
          </p:cNvPr>
          <p:cNvPicPr>
            <a:picLocks noGrp="1" noChangeAspect="1"/>
          </p:cNvPicPr>
          <p:nvPr>
            <p:ph type="chart" sz="quarter" idx="12"/>
          </p:nvPr>
        </p:nvPicPr>
        <p:blipFill>
          <a:blip r:embed="rId3"/>
          <a:stretch>
            <a:fillRect/>
          </a:stretch>
        </p:blipFill>
        <p:spPr>
          <a:xfrm>
            <a:off x="695324" y="2228850"/>
            <a:ext cx="10801350" cy="1200150"/>
          </a:xfrm>
          <a:prstGeom prst="rect">
            <a:avLst/>
          </a:prstGeom>
        </p:spPr>
      </p:pic>
      <p:sp>
        <p:nvSpPr>
          <p:cNvPr id="3" name="Platshållare för datum 2"/>
          <p:cNvSpPr>
            <a:spLocks noGrp="1"/>
          </p:cNvSpPr>
          <p:nvPr>
            <p:ph type="dt" sz="half" idx="13"/>
          </p:nvPr>
        </p:nvSpPr>
        <p:spPr/>
        <p:txBody>
          <a:bodyPr/>
          <a:lstStyle/>
          <a:p>
            <a:endParaRPr lang="sv-SE" dirty="0"/>
          </a:p>
        </p:txBody>
      </p:sp>
      <p:sp>
        <p:nvSpPr>
          <p:cNvPr id="4" name="Platshållare för bildnummer 3"/>
          <p:cNvSpPr>
            <a:spLocks noGrp="1"/>
          </p:cNvSpPr>
          <p:nvPr>
            <p:ph type="sldNum" sz="quarter" idx="15"/>
          </p:nvPr>
        </p:nvSpPr>
        <p:spPr/>
        <p:txBody>
          <a:bodyPr/>
          <a:lstStyle/>
          <a:p>
            <a:fld id="{816FEC2C-AD63-44F4-896C-A2025F5FB260}" type="slidenum">
              <a:rPr lang="sv-SE" smtClean="0"/>
              <a:pPr/>
              <a:t>18</a:t>
            </a:fld>
            <a:endParaRPr lang="sv-SE" dirty="0"/>
          </a:p>
        </p:txBody>
      </p:sp>
      <p:pic>
        <p:nvPicPr>
          <p:cNvPr id="9" name="Bildobjekt 8">
            <a:extLst>
              <a:ext uri="{FF2B5EF4-FFF2-40B4-BE49-F238E27FC236}">
                <a16:creationId xmlns:a16="http://schemas.microsoft.com/office/drawing/2014/main" id="{8DFD9A30-5481-466E-BFED-73B7C906061D}"/>
              </a:ext>
            </a:extLst>
          </p:cNvPr>
          <p:cNvPicPr>
            <a:picLocks noChangeAspect="1"/>
          </p:cNvPicPr>
          <p:nvPr/>
        </p:nvPicPr>
        <p:blipFill>
          <a:blip r:embed="rId4"/>
          <a:stretch>
            <a:fillRect/>
          </a:stretch>
        </p:blipFill>
        <p:spPr>
          <a:xfrm>
            <a:off x="2376487" y="4503420"/>
            <a:ext cx="7439025" cy="1447800"/>
          </a:xfrm>
          <a:prstGeom prst="rect">
            <a:avLst/>
          </a:prstGeom>
        </p:spPr>
      </p:pic>
      <p:sp>
        <p:nvSpPr>
          <p:cNvPr id="11" name="textruta 10">
            <a:extLst>
              <a:ext uri="{FF2B5EF4-FFF2-40B4-BE49-F238E27FC236}">
                <a16:creationId xmlns:a16="http://schemas.microsoft.com/office/drawing/2014/main" id="{9F4EA99A-698C-4334-9847-F7E61A7A1185}"/>
              </a:ext>
            </a:extLst>
          </p:cNvPr>
          <p:cNvSpPr txBox="1"/>
          <p:nvPr/>
        </p:nvSpPr>
        <p:spPr>
          <a:xfrm>
            <a:off x="695324" y="1268413"/>
            <a:ext cx="3819012" cy="461665"/>
          </a:xfrm>
          <a:prstGeom prst="rect">
            <a:avLst/>
          </a:prstGeom>
          <a:noFill/>
        </p:spPr>
        <p:txBody>
          <a:bodyPr wrap="square" rtlCol="0">
            <a:spAutoFit/>
          </a:bodyPr>
          <a:lstStyle/>
          <a:p>
            <a:r>
              <a:rPr lang="sv-SE" sz="2400" b="1" dirty="0">
                <a:latin typeface="+mj-lt"/>
                <a:ea typeface="+mj-ea"/>
                <a:cs typeface="+mj-cs"/>
              </a:rPr>
              <a:t>Flik ”</a:t>
            </a:r>
            <a:r>
              <a:rPr lang="sv-SE" sz="2400" b="1" dirty="0" err="1">
                <a:latin typeface="+mj-lt"/>
                <a:ea typeface="+mj-ea"/>
                <a:cs typeface="+mj-cs"/>
              </a:rPr>
              <a:t>Bangods_linjedel</a:t>
            </a:r>
            <a:r>
              <a:rPr lang="sv-SE" sz="2400" b="1" dirty="0">
                <a:latin typeface="+mj-lt"/>
                <a:ea typeface="+mj-ea"/>
                <a:cs typeface="+mj-cs"/>
              </a:rPr>
              <a:t>”</a:t>
            </a:r>
            <a:endParaRPr lang="sv-SE" dirty="0"/>
          </a:p>
        </p:txBody>
      </p:sp>
    </p:spTree>
    <p:extLst>
      <p:ext uri="{BB962C8B-B14F-4D97-AF65-F5344CB8AC3E}">
        <p14:creationId xmlns:p14="http://schemas.microsoft.com/office/powerpoint/2010/main" val="269614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11B7B-CB31-4A29-AD5D-8D42DEC2D3F4}"/>
              </a:ext>
            </a:extLst>
          </p:cNvPr>
          <p:cNvSpPr>
            <a:spLocks noGrp="1"/>
          </p:cNvSpPr>
          <p:nvPr>
            <p:ph type="title"/>
          </p:nvPr>
        </p:nvSpPr>
        <p:spPr/>
        <p:txBody>
          <a:bodyPr/>
          <a:lstStyle/>
          <a:p>
            <a:r>
              <a:rPr lang="sv-SE" dirty="0"/>
              <a:t>Nytt i Bansek 2024.1</a:t>
            </a:r>
            <a:endParaRPr lang="en-GB" dirty="0"/>
          </a:p>
        </p:txBody>
      </p:sp>
      <p:sp>
        <p:nvSpPr>
          <p:cNvPr id="4" name="Slide Number Placeholder 3">
            <a:extLst>
              <a:ext uri="{FF2B5EF4-FFF2-40B4-BE49-F238E27FC236}">
                <a16:creationId xmlns:a16="http://schemas.microsoft.com/office/drawing/2014/main" id="{B946DC7A-DE4A-490E-B5C5-0E3802DE151B}"/>
              </a:ext>
            </a:extLst>
          </p:cNvPr>
          <p:cNvSpPr>
            <a:spLocks noGrp="1"/>
          </p:cNvSpPr>
          <p:nvPr>
            <p:ph type="sldNum" sz="quarter" idx="4294967295"/>
          </p:nvPr>
        </p:nvSpPr>
        <p:spPr>
          <a:xfrm>
            <a:off x="0" y="201613"/>
            <a:ext cx="784225" cy="365125"/>
          </a:xfrm>
        </p:spPr>
        <p:txBody>
          <a:bodyPr/>
          <a:lstStyle/>
          <a:p>
            <a:fld id="{816FEC2C-AD63-44F4-896C-A2025F5FB260}" type="slidenum">
              <a:rPr lang="sv-SE" smtClean="0"/>
              <a:pPr/>
              <a:t>19</a:t>
            </a:fld>
            <a:endParaRPr lang="sv-SE" dirty="0"/>
          </a:p>
        </p:txBody>
      </p:sp>
      <p:sp>
        <p:nvSpPr>
          <p:cNvPr id="7" name="TextBox 6">
            <a:extLst>
              <a:ext uri="{FF2B5EF4-FFF2-40B4-BE49-F238E27FC236}">
                <a16:creationId xmlns:a16="http://schemas.microsoft.com/office/drawing/2014/main" id="{86932659-BE41-48DF-817E-00E6F48FFFC1}"/>
              </a:ext>
            </a:extLst>
          </p:cNvPr>
          <p:cNvSpPr txBox="1"/>
          <p:nvPr/>
        </p:nvSpPr>
        <p:spPr>
          <a:xfrm>
            <a:off x="6706590" y="2191000"/>
            <a:ext cx="6097978" cy="2475999"/>
          </a:xfrm>
          <a:prstGeom prst="rect">
            <a:avLst/>
          </a:prstGeom>
          <a:noFill/>
        </p:spPr>
        <p:txBody>
          <a:bodyPr wrap="square">
            <a:spAutoFit/>
          </a:bodyPr>
          <a:lstStyle/>
          <a:p>
            <a:pPr marL="342900" indent="-342900">
              <a:lnSpc>
                <a:spcPct val="107000"/>
              </a:lnSpc>
              <a:spcBef>
                <a:spcPts val="1000"/>
              </a:spcBef>
              <a:spcAft>
                <a:spcPts val="800"/>
              </a:spcAft>
              <a:buFont typeface="Arial" panose="020B0604020202020204" pitchFamily="34" charset="0"/>
              <a:buChar char="•"/>
            </a:pPr>
            <a:r>
              <a:rPr lang="sv-SE" sz="1800" dirty="0">
                <a:latin typeface="+mn-lt"/>
              </a:rPr>
              <a:t>Modelloptimering</a:t>
            </a:r>
            <a:r>
              <a:rPr lang="sv-SE" sz="1800" b="0" dirty="0">
                <a:latin typeface="+mn-lt"/>
              </a:rPr>
              <a:t> </a:t>
            </a:r>
          </a:p>
          <a:p>
            <a:pPr marL="342900" indent="-342900">
              <a:lnSpc>
                <a:spcPct val="107000"/>
              </a:lnSpc>
              <a:spcBef>
                <a:spcPts val="1000"/>
              </a:spcBef>
              <a:spcAft>
                <a:spcPts val="800"/>
              </a:spcAft>
              <a:buFont typeface="Arial" panose="020B0604020202020204" pitchFamily="34" charset="0"/>
              <a:buChar char="•"/>
            </a:pPr>
            <a:r>
              <a:rPr lang="sv-SE" sz="1800" b="1" dirty="0">
                <a:latin typeface="+mn-lt"/>
              </a:rPr>
              <a:t>Ny förseningsberäkning för godståg</a:t>
            </a:r>
          </a:p>
          <a:p>
            <a:pPr marL="342900" indent="-342900">
              <a:lnSpc>
                <a:spcPct val="107000"/>
              </a:lnSpc>
              <a:spcBef>
                <a:spcPts val="1000"/>
              </a:spcBef>
              <a:spcAft>
                <a:spcPts val="800"/>
              </a:spcAft>
              <a:buFont typeface="Arial" panose="020B0604020202020204" pitchFamily="34" charset="0"/>
              <a:buChar char="•"/>
            </a:pPr>
            <a:r>
              <a:rPr lang="sv-SE" sz="1800" b="0" dirty="0">
                <a:latin typeface="+mn-lt"/>
              </a:rPr>
              <a:t>Plankorsningar</a:t>
            </a:r>
          </a:p>
          <a:p>
            <a:pPr marL="342900" indent="-342900" algn="l">
              <a:lnSpc>
                <a:spcPct val="107000"/>
              </a:lnSpc>
              <a:spcBef>
                <a:spcPts val="1000"/>
              </a:spcBef>
              <a:spcAft>
                <a:spcPts val="800"/>
              </a:spcAft>
              <a:buFont typeface="Arial" panose="020B0604020202020204" pitchFamily="34" charset="0"/>
              <a:buChar char="•"/>
            </a:pPr>
            <a:r>
              <a:rPr lang="sv-SE" sz="1800" dirty="0">
                <a:latin typeface="+mn-lt"/>
              </a:rPr>
              <a:t>UKAP – utvecklad kapacitetsberäkning</a:t>
            </a:r>
          </a:p>
          <a:p>
            <a:pPr marL="342900" indent="-342900" algn="l">
              <a:lnSpc>
                <a:spcPct val="107000"/>
              </a:lnSpc>
              <a:spcBef>
                <a:spcPts val="1000"/>
              </a:spcBef>
              <a:spcAft>
                <a:spcPts val="800"/>
              </a:spcAft>
              <a:buFont typeface="Arial" panose="020B0604020202020204" pitchFamily="34" charset="0"/>
              <a:buChar char="•"/>
            </a:pPr>
            <a:r>
              <a:rPr lang="sv-SE" dirty="0"/>
              <a:t>Bansek gods</a:t>
            </a:r>
            <a:endParaRPr lang="sv-SE" sz="1800" b="0" dirty="0">
              <a:latin typeface="+mn-lt"/>
            </a:endParaRPr>
          </a:p>
        </p:txBody>
      </p:sp>
    </p:spTree>
    <p:extLst>
      <p:ext uri="{BB962C8B-B14F-4D97-AF65-F5344CB8AC3E}">
        <p14:creationId xmlns:p14="http://schemas.microsoft.com/office/powerpoint/2010/main" val="333653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a:xfrm>
            <a:off x="830224" y="1995113"/>
            <a:ext cx="5323621" cy="4374214"/>
          </a:xfrm>
        </p:spPr>
        <p:txBody>
          <a:bodyPr numCol="1"/>
          <a:lstStyle/>
          <a:p>
            <a:pPr marL="0" indent="0">
              <a:buNone/>
            </a:pPr>
            <a:r>
              <a:rPr lang="sv-SE" sz="1000" spc="0" dirty="0"/>
              <a:t>Välj de mallsidor som passar det du ska presentera. </a:t>
            </a:r>
            <a:br>
              <a:rPr lang="sv-SE" sz="1000" spc="0" dirty="0"/>
            </a:br>
            <a:r>
              <a:rPr lang="sv-SE" sz="1000" spc="0" dirty="0"/>
              <a:t>Här beskrivs möjligheterna med de olika mallsidorna. </a:t>
            </a:r>
          </a:p>
          <a:p>
            <a:pPr marL="0" indent="0">
              <a:buNone/>
            </a:pPr>
            <a:r>
              <a:rPr lang="sv-SE" sz="1000" b="1" spc="0" dirty="0"/>
              <a:t>Mallsida 4: 	</a:t>
            </a:r>
            <a:r>
              <a:rPr lang="sv-SE" sz="1000" spc="0" dirty="0"/>
              <a:t>Namn på presentation och vem som presenterar. </a:t>
            </a:r>
          </a:p>
          <a:p>
            <a:pPr marL="0" indent="0">
              <a:buNone/>
            </a:pPr>
            <a:r>
              <a:rPr lang="sv-SE" sz="1000" b="1" spc="0" dirty="0"/>
              <a:t>Mallsida </a:t>
            </a:r>
            <a:r>
              <a:rPr lang="sv-SE" sz="1000" b="1" dirty="0"/>
              <a:t>5</a:t>
            </a:r>
            <a:r>
              <a:rPr lang="sv-SE" sz="1000" b="1" spc="0" dirty="0"/>
              <a:t>: 	</a:t>
            </a:r>
            <a:r>
              <a:rPr lang="sv-SE" sz="1000" spc="0" dirty="0"/>
              <a:t>Rubrik och text på vit bakgrund.  </a:t>
            </a:r>
          </a:p>
          <a:p>
            <a:pPr marL="0" indent="0">
              <a:buNone/>
            </a:pPr>
            <a:r>
              <a:rPr lang="sv-SE" sz="1000" b="1" spc="0" dirty="0"/>
              <a:t>Mallsida 6: 	</a:t>
            </a:r>
            <a:r>
              <a:rPr lang="sv-SE" sz="1000" spc="0" dirty="0"/>
              <a:t>Rubrik text och bild till höger. </a:t>
            </a:r>
          </a:p>
          <a:p>
            <a:pPr marL="0" indent="0">
              <a:buNone/>
            </a:pPr>
            <a:r>
              <a:rPr lang="sv-SE" sz="1000" b="1" spc="0" dirty="0"/>
              <a:t>Mallsida </a:t>
            </a:r>
            <a:r>
              <a:rPr lang="sv-SE" sz="1000" b="1" dirty="0"/>
              <a:t>7</a:t>
            </a:r>
            <a:r>
              <a:rPr lang="sv-SE" sz="1000" b="1" spc="0" dirty="0"/>
              <a:t>:	</a:t>
            </a:r>
            <a:r>
              <a:rPr lang="sv-SE" sz="1000" spc="0" dirty="0"/>
              <a:t>Rubrik, text och bild till vänster. </a:t>
            </a:r>
          </a:p>
          <a:p>
            <a:pPr marL="0" indent="0">
              <a:buNone/>
            </a:pPr>
            <a:r>
              <a:rPr lang="sv-SE" sz="1000" b="1" spc="0" dirty="0"/>
              <a:t>Mallsida </a:t>
            </a:r>
            <a:r>
              <a:rPr lang="sv-SE" sz="1000" b="1" dirty="0"/>
              <a:t>8</a:t>
            </a:r>
            <a:r>
              <a:rPr lang="sv-SE" sz="1000" b="1" spc="0" dirty="0"/>
              <a:t>:	</a:t>
            </a:r>
            <a:r>
              <a:rPr lang="sv-SE" sz="1000" spc="0" dirty="0"/>
              <a:t>Infoga diagram. </a:t>
            </a:r>
          </a:p>
          <a:p>
            <a:pPr marL="0" indent="0">
              <a:buNone/>
            </a:pPr>
            <a:r>
              <a:rPr lang="sv-SE" sz="1000" b="1" spc="0" dirty="0"/>
              <a:t>Mallsida </a:t>
            </a:r>
            <a:r>
              <a:rPr lang="sv-SE" sz="1000" b="1" dirty="0"/>
              <a:t>9</a:t>
            </a:r>
            <a:r>
              <a:rPr lang="sv-SE" sz="1000" b="1" spc="0" dirty="0"/>
              <a:t>:	</a:t>
            </a:r>
            <a:r>
              <a:rPr lang="sv-SE" sz="1000" spc="0" dirty="0"/>
              <a:t>Rubrik och text och infoga diagram. </a:t>
            </a:r>
          </a:p>
          <a:p>
            <a:pPr marL="0" indent="0">
              <a:buNone/>
            </a:pPr>
            <a:r>
              <a:rPr lang="sv-SE" sz="1000" b="1" dirty="0"/>
              <a:t>Mallsida 10: </a:t>
            </a:r>
            <a:r>
              <a:rPr lang="sv-SE" sz="1000" dirty="0"/>
              <a:t>Rubrik på färgad bakgrund. </a:t>
            </a:r>
          </a:p>
          <a:p>
            <a:pPr marL="0" indent="0">
              <a:buNone/>
            </a:pPr>
            <a:r>
              <a:rPr lang="sv-SE" sz="1000" b="1" dirty="0"/>
              <a:t>Mallsida 11: </a:t>
            </a:r>
            <a:r>
              <a:rPr lang="sv-SE" sz="1000" dirty="0"/>
              <a:t>Namn på presentation och vem som presenterar samt möjlighet att lägga till en utfallande bakgrundsbild. Välj en bild som gör att texten syns bra så att det blir god tillgänglighet. </a:t>
            </a:r>
            <a:r>
              <a:rPr lang="sv-SE" sz="1000" dirty="0">
                <a:hlinkClick r:id="rId2"/>
              </a:rPr>
              <a:t>Här</a:t>
            </a:r>
            <a:r>
              <a:rPr lang="sv-SE" sz="1000" dirty="0"/>
              <a:t> kan du hämta och spara ned lämpliga bilder som du sedan infogar i presentationen.</a:t>
            </a:r>
          </a:p>
          <a:p>
            <a:pPr marL="0" indent="0">
              <a:buNone/>
            </a:pPr>
            <a:r>
              <a:rPr lang="sv-SE" sz="1000" b="1" dirty="0"/>
              <a:t>Mallsida 12: </a:t>
            </a:r>
            <a:r>
              <a:rPr lang="sv-SE" sz="1000" dirty="0"/>
              <a:t>Rubrik samt möjlighet att lägga till en utfallande bakgrundsbild. Välj en bild som gör att texten syns bra så att det blir god tillgänglighet. </a:t>
            </a:r>
            <a:r>
              <a:rPr lang="sv-SE" sz="1000" dirty="0">
                <a:hlinkClick r:id="rId2"/>
              </a:rPr>
              <a:t>Här</a:t>
            </a:r>
            <a:r>
              <a:rPr lang="sv-SE" sz="1000" dirty="0"/>
              <a:t> kan du hämta och spara ned lämpliga bilder som du sedan infogar i presentationen.</a:t>
            </a:r>
          </a:p>
          <a:p>
            <a:pPr marL="0" indent="0">
              <a:buNone/>
            </a:pPr>
            <a:r>
              <a:rPr lang="sv-SE" sz="1000" b="1" dirty="0"/>
              <a:t>Mallsida 13: </a:t>
            </a:r>
            <a:r>
              <a:rPr lang="sv-SE" sz="1000" dirty="0"/>
              <a:t>Rubrik och text på vit bakgrund med utpekad plats för EU-logotyp eller andra samarbetslogotyper.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spc="0" dirty="0"/>
          </a:p>
        </p:txBody>
      </p:sp>
      <p:sp>
        <p:nvSpPr>
          <p:cNvPr id="4" name="Platshållare för datum 3"/>
          <p:cNvSpPr>
            <a:spLocks noGrp="1"/>
          </p:cNvSpPr>
          <p:nvPr>
            <p:ph type="dt" sz="half" idx="2"/>
          </p:nvPr>
        </p:nvSpPr>
        <p:spPr>
          <a:xfrm>
            <a:off x="10106388" y="199629"/>
            <a:ext cx="1767114" cy="365125"/>
          </a:xfrm>
        </p:spPr>
        <p:txBody>
          <a:bodyPr/>
          <a:lstStyle/>
          <a:p>
            <a:endParaRPr lang="sv-SE" dirty="0"/>
          </a:p>
        </p:txBody>
      </p:sp>
      <p:sp>
        <p:nvSpPr>
          <p:cNvPr id="6" name="Platshållare för bildnummer 5"/>
          <p:cNvSpPr>
            <a:spLocks noGrp="1"/>
          </p:cNvSpPr>
          <p:nvPr>
            <p:ph type="sldNum" sz="quarter" idx="4"/>
          </p:nvPr>
        </p:nvSpPr>
        <p:spPr>
          <a:xfrm>
            <a:off x="0" y="199629"/>
            <a:ext cx="784800" cy="365125"/>
          </a:xfrm>
        </p:spPr>
        <p:txBody>
          <a:bodyPr/>
          <a:lstStyle/>
          <a:p>
            <a:fld id="{816FEC2C-AD63-44F4-896C-A2025F5FB260}" type="slidenum">
              <a:rPr lang="sv-SE" smtClean="0"/>
              <a:pPr/>
              <a:t>2</a:t>
            </a:fld>
            <a:endParaRPr lang="sv-SE" dirty="0"/>
          </a:p>
        </p:txBody>
      </p:sp>
      <p:sp>
        <p:nvSpPr>
          <p:cNvPr id="7" name="textruta 6"/>
          <p:cNvSpPr txBox="1"/>
          <p:nvPr/>
        </p:nvSpPr>
        <p:spPr>
          <a:xfrm>
            <a:off x="830225" y="716469"/>
            <a:ext cx="10512425" cy="1225851"/>
          </a:xfrm>
          <a:prstGeom prst="rect">
            <a:avLst/>
          </a:prstGeom>
        </p:spPr>
        <p:txBody>
          <a:bodyPr vert="horz" lIns="0" tIns="0" rIns="0" bIns="0" rtlCol="0" anchor="ctr">
            <a:noAutofit/>
          </a:bodyPr>
          <a:lstStyle>
            <a:lvl1pPr>
              <a:lnSpc>
                <a:spcPct val="90000"/>
              </a:lnSpc>
              <a:spcBef>
                <a:spcPct val="0"/>
              </a:spcBef>
              <a:buNone/>
              <a:defRPr sz="4400">
                <a:latin typeface="+mj-lt"/>
                <a:ea typeface="+mj-ea"/>
                <a:cs typeface="+mj-cs"/>
              </a:defRPr>
            </a:lvl1pPr>
          </a:lstStyle>
          <a:p>
            <a:r>
              <a:rPr lang="sv-SE" sz="2800" dirty="0"/>
              <a:t>Instruktioner</a:t>
            </a:r>
            <a:br>
              <a:rPr lang="sv-SE" sz="2800" dirty="0"/>
            </a:br>
            <a:r>
              <a:rPr lang="sv-SE" sz="2800" dirty="0"/>
              <a:t>Dold sida, visas inte vid utskrift</a:t>
            </a:r>
          </a:p>
        </p:txBody>
      </p:sp>
      <p:sp>
        <p:nvSpPr>
          <p:cNvPr id="2" name="textruta 1"/>
          <p:cNvSpPr txBox="1"/>
          <p:nvPr/>
        </p:nvSpPr>
        <p:spPr>
          <a:xfrm>
            <a:off x="7094943" y="2062163"/>
            <a:ext cx="4401732" cy="2528897"/>
          </a:xfrm>
          <a:prstGeom prst="rect">
            <a:avLst/>
          </a:prstGeom>
          <a:solidFill>
            <a:schemeClr val="bg1"/>
          </a:solidFill>
          <a:ln>
            <a:solidFill>
              <a:schemeClr val="accent4"/>
            </a:solidFill>
          </a:ln>
        </p:spPr>
        <p:txBody>
          <a:bodyPr wrap="square" rtlCol="0">
            <a:spAutoFit/>
          </a:bodyPr>
          <a:lstStyle/>
          <a:p>
            <a:br>
              <a:rPr lang="sv-SE" sz="1000" b="1" dirty="0"/>
            </a:br>
            <a:r>
              <a:rPr lang="sv-SE" sz="1000" b="1" dirty="0"/>
              <a:t>Tänk på att bilder ökar filens storlek</a:t>
            </a:r>
          </a:p>
          <a:p>
            <a:endParaRPr lang="sv-SE" sz="1000" dirty="0"/>
          </a:p>
          <a:p>
            <a:pPr marL="171450" indent="-171450">
              <a:spcBef>
                <a:spcPts val="400"/>
              </a:spcBef>
              <a:spcAft>
                <a:spcPts val="600"/>
              </a:spcAft>
              <a:buFont typeface="Arial" panose="020B0604020202020204" pitchFamily="34" charset="0"/>
              <a:buChar char="•"/>
            </a:pPr>
            <a:r>
              <a:rPr lang="sv-SE" sz="1000" dirty="0"/>
              <a:t>Välj inte för många bilder</a:t>
            </a:r>
          </a:p>
          <a:p>
            <a:pPr marL="171450" indent="-171450">
              <a:spcBef>
                <a:spcPts val="400"/>
              </a:spcBef>
              <a:spcAft>
                <a:spcPts val="600"/>
              </a:spcAft>
              <a:buFont typeface="Arial" panose="020B0604020202020204" pitchFamily="34" charset="0"/>
              <a:buChar char="•"/>
            </a:pPr>
            <a:r>
              <a:rPr lang="sv-SE" sz="1000" dirty="0"/>
              <a:t>Ladda ner anpassade bilder från bildarkivet på intranätet</a:t>
            </a:r>
            <a:r>
              <a:rPr lang="sv-SE" sz="1000"/>
              <a:t>. </a:t>
            </a:r>
            <a:br>
              <a:rPr lang="sv-SE" sz="1000"/>
            </a:br>
            <a:r>
              <a:rPr lang="sv-SE" sz="1000"/>
              <a:t>Var </a:t>
            </a:r>
            <a:r>
              <a:rPr lang="sv-SE" sz="1000" dirty="0"/>
              <a:t>uppmärksam så du väljer rätt format. </a:t>
            </a:r>
          </a:p>
          <a:p>
            <a:pPr marL="171450" indent="-171450">
              <a:spcBef>
                <a:spcPts val="400"/>
              </a:spcBef>
              <a:spcAft>
                <a:spcPts val="600"/>
              </a:spcAft>
              <a:buFont typeface="Arial" panose="020B0604020202020204" pitchFamily="34" charset="0"/>
              <a:buChar char="•"/>
            </a:pPr>
            <a:r>
              <a:rPr lang="sv-SE" sz="1000" dirty="0"/>
              <a:t>Infoga bilder via mallens bildrutor för att de inte ska bli för stora.</a:t>
            </a:r>
          </a:p>
          <a:p>
            <a:pPr marL="171450" indent="-171450">
              <a:spcBef>
                <a:spcPts val="400"/>
              </a:spcBef>
              <a:spcAft>
                <a:spcPts val="600"/>
              </a:spcAft>
              <a:buFont typeface="Arial" panose="020B0604020202020204" pitchFamily="34" charset="0"/>
              <a:buChar char="•"/>
            </a:pPr>
            <a:r>
              <a:rPr lang="sv-SE" sz="1000" dirty="0"/>
              <a:t>Komprimera bilder när du sparar filen. Undvik storlekar över 150dpi.</a:t>
            </a:r>
            <a:br>
              <a:rPr lang="sv-SE" sz="1000" dirty="0"/>
            </a:br>
            <a:r>
              <a:rPr lang="sv-SE" sz="1000" dirty="0"/>
              <a:t>Komprimera genom att välja något av dessa alternativ:</a:t>
            </a:r>
            <a:br>
              <a:rPr lang="sv-SE" sz="1000" dirty="0"/>
            </a:br>
            <a:r>
              <a:rPr lang="sv-SE" sz="1000" dirty="0"/>
              <a:t>- Markera bilden, välj format i menyn och sedan komprimera bild.</a:t>
            </a:r>
            <a:br>
              <a:rPr lang="sv-SE" sz="1000" dirty="0"/>
            </a:br>
            <a:r>
              <a:rPr lang="sv-SE" sz="1000" dirty="0"/>
              <a:t>- Spara filen. Välj funktionen Verktyg till vänster om Spara knappen </a:t>
            </a:r>
            <a:br>
              <a:rPr lang="sv-SE" sz="1000" dirty="0"/>
            </a:br>
            <a:r>
              <a:rPr lang="sv-SE" sz="1000" dirty="0"/>
              <a:t>och välj komprimera bild.</a:t>
            </a:r>
            <a:br>
              <a:rPr lang="sv-SE" sz="1000" dirty="0"/>
            </a:br>
            <a:endParaRPr lang="sv-SE" sz="1000" dirty="0"/>
          </a:p>
        </p:txBody>
      </p:sp>
    </p:spTree>
    <p:extLst>
      <p:ext uri="{BB962C8B-B14F-4D97-AF65-F5344CB8AC3E}">
        <p14:creationId xmlns:p14="http://schemas.microsoft.com/office/powerpoint/2010/main" val="40642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56000" y="1269000"/>
            <a:ext cx="5040000" cy="642178"/>
          </a:xfrm>
        </p:spPr>
        <p:txBody>
          <a:bodyPr>
            <a:noAutofit/>
          </a:bodyPr>
          <a:lstStyle/>
          <a:p>
            <a:r>
              <a:rPr lang="sv-SE" sz="2400" dirty="0"/>
              <a:t>Förseningstider godstrafiken</a:t>
            </a:r>
          </a:p>
        </p:txBody>
      </p:sp>
      <p:pic>
        <p:nvPicPr>
          <p:cNvPr id="9" name="Platshållare för bild 8">
            <a:extLst>
              <a:ext uri="{FF2B5EF4-FFF2-40B4-BE49-F238E27FC236}">
                <a16:creationId xmlns:a16="http://schemas.microsoft.com/office/drawing/2014/main" id="{937D96FB-0D34-4564-90E9-11F1702DECB0}"/>
              </a:ext>
            </a:extLst>
          </p:cNvPr>
          <p:cNvPicPr>
            <a:picLocks noGrp="1" noChangeAspect="1"/>
          </p:cNvPicPr>
          <p:nvPr>
            <p:ph type="pic" sz="quarter" idx="13"/>
          </p:nvPr>
        </p:nvPicPr>
        <p:blipFill>
          <a:blip r:embed="rId2"/>
          <a:srcRect l="15407" r="15407"/>
          <a:stretch>
            <a:fillRect/>
          </a:stretch>
        </p:blipFill>
        <p:spPr/>
      </p:pic>
      <p:sp>
        <p:nvSpPr>
          <p:cNvPr id="4" name="Platshållare för datum 3"/>
          <p:cNvSpPr>
            <a:spLocks noGrp="1"/>
          </p:cNvSpPr>
          <p:nvPr>
            <p:ph type="dt" sz="half" idx="14"/>
          </p:nvPr>
        </p:nvSpPr>
        <p:spPr/>
        <p:txBody>
          <a:bodyPr/>
          <a:lstStyle/>
          <a:p>
            <a:endParaRPr lang="sv-SE" dirty="0"/>
          </a:p>
        </p:txBody>
      </p:sp>
      <p:sp>
        <p:nvSpPr>
          <p:cNvPr id="5" name="Platshållare för bildnummer 4"/>
          <p:cNvSpPr>
            <a:spLocks noGrp="1"/>
          </p:cNvSpPr>
          <p:nvPr>
            <p:ph type="sldNum" sz="quarter" idx="16"/>
          </p:nvPr>
        </p:nvSpPr>
        <p:spPr/>
        <p:txBody>
          <a:bodyPr/>
          <a:lstStyle/>
          <a:p>
            <a:fld id="{816FEC2C-AD63-44F4-896C-A2025F5FB260}" type="slidenum">
              <a:rPr lang="sv-SE" smtClean="0"/>
              <a:pPr/>
              <a:t>20</a:t>
            </a:fld>
            <a:endParaRPr lang="sv-SE" dirty="0"/>
          </a:p>
        </p:txBody>
      </p:sp>
      <p:sp>
        <p:nvSpPr>
          <p:cNvPr id="6" name="Platshållare för text 5"/>
          <p:cNvSpPr>
            <a:spLocks noGrp="1"/>
          </p:cNvSpPr>
          <p:nvPr>
            <p:ph type="body" sz="quarter" idx="12"/>
          </p:nvPr>
        </p:nvSpPr>
        <p:spPr>
          <a:xfrm>
            <a:off x="6456000" y="2169000"/>
            <a:ext cx="5040000" cy="3420000"/>
          </a:xfrm>
        </p:spPr>
        <p:txBody>
          <a:bodyPr/>
          <a:lstStyle/>
          <a:p>
            <a:r>
              <a:rPr lang="sv-SE" dirty="0"/>
              <a:t>Beräknades tidigare nyttjande schablon ”upp till 50 %” av kapacitetsvinsten (var i praktiken alltid 50 %...)</a:t>
            </a:r>
          </a:p>
          <a:p>
            <a:r>
              <a:rPr lang="sv-SE" dirty="0"/>
              <a:t>Detta har visat sig överskatta förseningstidsnyttorna</a:t>
            </a:r>
          </a:p>
          <a:p>
            <a:r>
              <a:rPr lang="sv-SE" dirty="0"/>
              <a:t>Ny automatisk beräkning, 5 % av kapacitetsvinsten</a:t>
            </a:r>
          </a:p>
          <a:p>
            <a:r>
              <a:rPr lang="sv-SE" dirty="0"/>
              <a:t>Särskilda skäl för att addera ytterligare förseningstidsvinster</a:t>
            </a:r>
          </a:p>
        </p:txBody>
      </p:sp>
    </p:spTree>
    <p:extLst>
      <p:ext uri="{BB962C8B-B14F-4D97-AF65-F5344CB8AC3E}">
        <p14:creationId xmlns:p14="http://schemas.microsoft.com/office/powerpoint/2010/main" val="2582584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11B7B-CB31-4A29-AD5D-8D42DEC2D3F4}"/>
              </a:ext>
            </a:extLst>
          </p:cNvPr>
          <p:cNvSpPr>
            <a:spLocks noGrp="1"/>
          </p:cNvSpPr>
          <p:nvPr>
            <p:ph type="title"/>
          </p:nvPr>
        </p:nvSpPr>
        <p:spPr/>
        <p:txBody>
          <a:bodyPr/>
          <a:lstStyle/>
          <a:p>
            <a:r>
              <a:rPr lang="sv-SE" dirty="0"/>
              <a:t>Nytt i Bansek 2024.1</a:t>
            </a:r>
            <a:endParaRPr lang="en-GB" dirty="0"/>
          </a:p>
        </p:txBody>
      </p:sp>
      <p:sp>
        <p:nvSpPr>
          <p:cNvPr id="4" name="Slide Number Placeholder 3">
            <a:extLst>
              <a:ext uri="{FF2B5EF4-FFF2-40B4-BE49-F238E27FC236}">
                <a16:creationId xmlns:a16="http://schemas.microsoft.com/office/drawing/2014/main" id="{B946DC7A-DE4A-490E-B5C5-0E3802DE151B}"/>
              </a:ext>
            </a:extLst>
          </p:cNvPr>
          <p:cNvSpPr>
            <a:spLocks noGrp="1"/>
          </p:cNvSpPr>
          <p:nvPr>
            <p:ph type="sldNum" sz="quarter" idx="4294967295"/>
          </p:nvPr>
        </p:nvSpPr>
        <p:spPr>
          <a:xfrm>
            <a:off x="0" y="201613"/>
            <a:ext cx="784225" cy="365125"/>
          </a:xfrm>
        </p:spPr>
        <p:txBody>
          <a:bodyPr/>
          <a:lstStyle/>
          <a:p>
            <a:fld id="{816FEC2C-AD63-44F4-896C-A2025F5FB260}" type="slidenum">
              <a:rPr lang="sv-SE" smtClean="0"/>
              <a:pPr/>
              <a:t>21</a:t>
            </a:fld>
            <a:endParaRPr lang="sv-SE" dirty="0"/>
          </a:p>
        </p:txBody>
      </p:sp>
      <p:sp>
        <p:nvSpPr>
          <p:cNvPr id="7" name="TextBox 6">
            <a:extLst>
              <a:ext uri="{FF2B5EF4-FFF2-40B4-BE49-F238E27FC236}">
                <a16:creationId xmlns:a16="http://schemas.microsoft.com/office/drawing/2014/main" id="{86932659-BE41-48DF-817E-00E6F48FFFC1}"/>
              </a:ext>
            </a:extLst>
          </p:cNvPr>
          <p:cNvSpPr txBox="1"/>
          <p:nvPr/>
        </p:nvSpPr>
        <p:spPr>
          <a:xfrm>
            <a:off x="6706590" y="2191000"/>
            <a:ext cx="6097978" cy="2475999"/>
          </a:xfrm>
          <a:prstGeom prst="rect">
            <a:avLst/>
          </a:prstGeom>
          <a:noFill/>
        </p:spPr>
        <p:txBody>
          <a:bodyPr wrap="square">
            <a:spAutoFit/>
          </a:bodyPr>
          <a:lstStyle/>
          <a:p>
            <a:pPr marL="342900" indent="-342900">
              <a:lnSpc>
                <a:spcPct val="107000"/>
              </a:lnSpc>
              <a:spcBef>
                <a:spcPts val="1000"/>
              </a:spcBef>
              <a:spcAft>
                <a:spcPts val="800"/>
              </a:spcAft>
              <a:buFont typeface="Arial" panose="020B0604020202020204" pitchFamily="34" charset="0"/>
              <a:buChar char="•"/>
            </a:pPr>
            <a:r>
              <a:rPr lang="sv-SE" sz="1800" dirty="0">
                <a:latin typeface="+mn-lt"/>
              </a:rPr>
              <a:t>Modelloptimering</a:t>
            </a:r>
            <a:r>
              <a:rPr lang="sv-SE" sz="1800" b="0" dirty="0">
                <a:latin typeface="+mn-lt"/>
              </a:rPr>
              <a:t> </a:t>
            </a:r>
          </a:p>
          <a:p>
            <a:pPr marL="342900" indent="-342900">
              <a:lnSpc>
                <a:spcPct val="107000"/>
              </a:lnSpc>
              <a:spcBef>
                <a:spcPts val="1000"/>
              </a:spcBef>
              <a:spcAft>
                <a:spcPts val="800"/>
              </a:spcAft>
              <a:buFont typeface="Arial" panose="020B0604020202020204" pitchFamily="34" charset="0"/>
              <a:buChar char="•"/>
            </a:pPr>
            <a:r>
              <a:rPr lang="sv-SE" sz="1800" dirty="0">
                <a:latin typeface="+mn-lt"/>
              </a:rPr>
              <a:t>Ny förseningsberäkning för godståg</a:t>
            </a:r>
          </a:p>
          <a:p>
            <a:pPr marL="342900" indent="-342900">
              <a:lnSpc>
                <a:spcPct val="107000"/>
              </a:lnSpc>
              <a:spcBef>
                <a:spcPts val="1000"/>
              </a:spcBef>
              <a:spcAft>
                <a:spcPts val="800"/>
              </a:spcAft>
              <a:buFont typeface="Arial" panose="020B0604020202020204" pitchFamily="34" charset="0"/>
              <a:buChar char="•"/>
            </a:pPr>
            <a:r>
              <a:rPr lang="sv-SE" sz="1800" b="1" dirty="0">
                <a:latin typeface="+mn-lt"/>
              </a:rPr>
              <a:t>Plankorsningar</a:t>
            </a:r>
          </a:p>
          <a:p>
            <a:pPr marL="342900" indent="-342900" algn="l">
              <a:lnSpc>
                <a:spcPct val="107000"/>
              </a:lnSpc>
              <a:spcBef>
                <a:spcPts val="1000"/>
              </a:spcBef>
              <a:spcAft>
                <a:spcPts val="800"/>
              </a:spcAft>
              <a:buFont typeface="Arial" panose="020B0604020202020204" pitchFamily="34" charset="0"/>
              <a:buChar char="•"/>
            </a:pPr>
            <a:r>
              <a:rPr lang="sv-SE" sz="1800" dirty="0">
                <a:latin typeface="+mn-lt"/>
              </a:rPr>
              <a:t>UKAP – utvecklad kapacitetsberäkning</a:t>
            </a:r>
          </a:p>
          <a:p>
            <a:pPr marL="342900" indent="-342900" algn="l">
              <a:lnSpc>
                <a:spcPct val="107000"/>
              </a:lnSpc>
              <a:spcBef>
                <a:spcPts val="1000"/>
              </a:spcBef>
              <a:spcAft>
                <a:spcPts val="800"/>
              </a:spcAft>
              <a:buFont typeface="Arial" panose="020B0604020202020204" pitchFamily="34" charset="0"/>
              <a:buChar char="•"/>
            </a:pPr>
            <a:r>
              <a:rPr lang="sv-SE" dirty="0"/>
              <a:t>Bansek gods</a:t>
            </a:r>
            <a:endParaRPr lang="sv-SE" sz="1800" b="0" dirty="0">
              <a:latin typeface="+mn-lt"/>
            </a:endParaRPr>
          </a:p>
        </p:txBody>
      </p:sp>
    </p:spTree>
    <p:extLst>
      <p:ext uri="{BB962C8B-B14F-4D97-AF65-F5344CB8AC3E}">
        <p14:creationId xmlns:p14="http://schemas.microsoft.com/office/powerpoint/2010/main" val="421031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DF090D-D9E2-4F0D-9D79-4D8038E4F21E}" type="datetime1">
              <a:rPr lang="sv-SE" smtClean="0"/>
              <a:t>2024-04-05</a:t>
            </a:fld>
            <a:endParaRPr lang="sv-SE"/>
          </a:p>
        </p:txBody>
      </p:sp>
      <p:sp>
        <p:nvSpPr>
          <p:cNvPr id="3" name="Platshållare för bildnummer 2"/>
          <p:cNvSpPr>
            <a:spLocks noGrp="1"/>
          </p:cNvSpPr>
          <p:nvPr>
            <p:ph type="sldNum" sz="quarter" idx="12"/>
          </p:nvPr>
        </p:nvSpPr>
        <p:spPr/>
        <p:txBody>
          <a:bodyPr/>
          <a:lstStyle/>
          <a:p>
            <a:fld id="{7D49DE69-A2D9-4F85-AD6A-3307DA9B27D4}" type="slidenum">
              <a:rPr lang="sv-SE" smtClean="0"/>
              <a:t>22</a:t>
            </a:fld>
            <a:endParaRPr lang="sv-SE"/>
          </a:p>
        </p:txBody>
      </p:sp>
      <p:sp>
        <p:nvSpPr>
          <p:cNvPr id="4" name="Rubrik 1"/>
          <p:cNvSpPr txBox="1">
            <a:spLocks/>
          </p:cNvSpPr>
          <p:nvPr/>
        </p:nvSpPr>
        <p:spPr>
          <a:xfrm>
            <a:off x="784800" y="1386767"/>
            <a:ext cx="3993146" cy="60005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sv-SE" sz="3700" dirty="0"/>
              <a:t>Plankorsningar</a:t>
            </a:r>
            <a:br>
              <a:rPr lang="sv-SE" sz="2400" dirty="0"/>
            </a:br>
            <a:endParaRPr lang="sv-SE" sz="2400" dirty="0"/>
          </a:p>
        </p:txBody>
      </p:sp>
      <p:sp>
        <p:nvSpPr>
          <p:cNvPr id="5" name="Platshållare för innehåll 2"/>
          <p:cNvSpPr txBox="1">
            <a:spLocks/>
          </p:cNvSpPr>
          <p:nvPr/>
        </p:nvSpPr>
        <p:spPr>
          <a:xfrm>
            <a:off x="695325" y="1792931"/>
            <a:ext cx="6862909" cy="43729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60000">
              <a:lnSpc>
                <a:spcPct val="100000"/>
              </a:lnSpc>
              <a:buNone/>
            </a:pPr>
            <a:r>
              <a:rPr lang="sv-SE" sz="1600" b="1" spc="0" dirty="0"/>
              <a:t>Olyckskostnad per tågpassage </a:t>
            </a:r>
            <a:r>
              <a:rPr lang="sv-SE" sz="1600" spc="0" dirty="0"/>
              <a:t>beräknas i JA och UA, beror på:</a:t>
            </a:r>
          </a:p>
          <a:p>
            <a:pPr marL="360000" indent="-360000" defTabSz="360000">
              <a:lnSpc>
                <a:spcPct val="100000"/>
              </a:lnSpc>
            </a:pPr>
            <a:r>
              <a:rPr lang="sv-SE" sz="1600" spc="0" dirty="0"/>
              <a:t>Antal tåg</a:t>
            </a:r>
          </a:p>
          <a:p>
            <a:pPr marL="360000" indent="-360000" defTabSz="360000">
              <a:lnSpc>
                <a:spcPct val="100000"/>
              </a:lnSpc>
            </a:pPr>
            <a:r>
              <a:rPr lang="sv-SE" sz="1600" spc="0" dirty="0"/>
              <a:t>Skyddsnivå</a:t>
            </a:r>
          </a:p>
          <a:p>
            <a:pPr marL="360000" indent="-360000" defTabSz="360000">
              <a:lnSpc>
                <a:spcPct val="100000"/>
              </a:lnSpc>
            </a:pPr>
            <a:r>
              <a:rPr lang="sv-SE" sz="1600" spc="0" dirty="0"/>
              <a:t>ÅDT, vilket approximeras med vägtyp</a:t>
            </a:r>
          </a:p>
          <a:p>
            <a:pPr marL="0" indent="0">
              <a:buNone/>
            </a:pPr>
            <a:endParaRPr lang="sv-SE" sz="1600" spc="0" dirty="0"/>
          </a:p>
          <a:p>
            <a:pPr marL="0" indent="0">
              <a:buNone/>
            </a:pPr>
            <a:r>
              <a:rPr lang="sv-SE" sz="1600" spc="0" dirty="0"/>
              <a:t>Möjligt </a:t>
            </a:r>
            <a:r>
              <a:rPr lang="sv-SE" sz="1600" b="1" spc="0" dirty="0"/>
              <a:t>ändra skyddsnivå </a:t>
            </a:r>
            <a:r>
              <a:rPr lang="sv-SE" sz="1600" spc="0" dirty="0"/>
              <a:t>för plankorsningar (helbom, </a:t>
            </a:r>
            <a:r>
              <a:rPr lang="sv-SE" sz="1600" spc="0" dirty="0" err="1"/>
              <a:t>halvbom</a:t>
            </a:r>
            <a:r>
              <a:rPr lang="sv-SE" sz="1600" spc="0" dirty="0"/>
              <a:t>, ljus/ljud, oskyddad, planskildhet)</a:t>
            </a:r>
          </a:p>
          <a:p>
            <a:pPr marL="0" indent="0">
              <a:buNone/>
            </a:pPr>
            <a:r>
              <a:rPr lang="sv-SE" sz="1600" spc="0" dirty="0"/>
              <a:t>Men inte </a:t>
            </a:r>
          </a:p>
          <a:p>
            <a:pPr marL="360000" indent="-360000" defTabSz="360000">
              <a:lnSpc>
                <a:spcPct val="100000"/>
              </a:lnSpc>
            </a:pPr>
            <a:r>
              <a:rPr lang="sv-SE" sz="1600" spc="0" dirty="0"/>
              <a:t>ÅDT (analyser inkluderar inte ombyggnation av vägar) </a:t>
            </a:r>
          </a:p>
          <a:p>
            <a:pPr marL="360000" indent="-360000" defTabSz="360000">
              <a:lnSpc>
                <a:spcPct val="100000"/>
              </a:lnSpc>
            </a:pPr>
            <a:r>
              <a:rPr lang="sv-SE" sz="1600" spc="0" dirty="0"/>
              <a:t>beräkna omledningseffekter</a:t>
            </a:r>
          </a:p>
          <a:p>
            <a:pPr marL="0" indent="0">
              <a:buNone/>
            </a:pPr>
            <a:endParaRPr lang="sv-SE" sz="2000" b="1" dirty="0">
              <a:sym typeface="Wingdings" panose="05000000000000000000" pitchFamily="2" charset="2"/>
            </a:endParaRPr>
          </a:p>
          <a:p>
            <a:pPr marL="0" indent="0">
              <a:buNone/>
            </a:pPr>
            <a:r>
              <a:rPr lang="sv-SE" sz="2000" b="1" dirty="0">
                <a:sym typeface="Wingdings" panose="05000000000000000000" pitchFamily="2" charset="2"/>
              </a:rPr>
              <a:t> </a:t>
            </a:r>
            <a:r>
              <a:rPr lang="sv-SE" sz="2400" b="1" spc="0" dirty="0"/>
              <a:t>Komplement</a:t>
            </a:r>
            <a:r>
              <a:rPr lang="sv-SE" sz="2400" spc="0" dirty="0"/>
              <a:t> till Plankorsningsmodellen</a:t>
            </a:r>
            <a:endParaRPr lang="sv-SE" sz="1600" spc="0" dirty="0"/>
          </a:p>
          <a:p>
            <a:pPr marL="0" indent="0">
              <a:buNone/>
            </a:pPr>
            <a:endParaRPr lang="sv-SE" sz="1600" dirty="0"/>
          </a:p>
        </p:txBody>
      </p:sp>
      <p:pic>
        <p:nvPicPr>
          <p:cNvPr id="8" name="Picture 7">
            <a:extLst>
              <a:ext uri="{FF2B5EF4-FFF2-40B4-BE49-F238E27FC236}">
                <a16:creationId xmlns:a16="http://schemas.microsoft.com/office/drawing/2014/main" id="{DB946B76-431E-41C7-AEC9-F786B0F02C14}"/>
              </a:ext>
            </a:extLst>
          </p:cNvPr>
          <p:cNvPicPr>
            <a:picLocks noChangeAspect="1"/>
          </p:cNvPicPr>
          <p:nvPr/>
        </p:nvPicPr>
        <p:blipFill>
          <a:blip r:embed="rId3"/>
          <a:stretch>
            <a:fillRect/>
          </a:stretch>
        </p:blipFill>
        <p:spPr>
          <a:xfrm>
            <a:off x="8226342" y="1162842"/>
            <a:ext cx="3316474" cy="4968500"/>
          </a:xfrm>
          <a:prstGeom prst="rect">
            <a:avLst/>
          </a:prstGeom>
        </p:spPr>
      </p:pic>
    </p:spTree>
    <p:extLst>
      <p:ext uri="{BB962C8B-B14F-4D97-AF65-F5344CB8AC3E}">
        <p14:creationId xmlns:p14="http://schemas.microsoft.com/office/powerpoint/2010/main" val="337010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DF090D-D9E2-4F0D-9D79-4D8038E4F21E}" type="datetime1">
              <a:rPr lang="sv-SE" smtClean="0"/>
              <a:t>2024-04-05</a:t>
            </a:fld>
            <a:endParaRPr lang="sv-SE"/>
          </a:p>
        </p:txBody>
      </p:sp>
      <p:sp>
        <p:nvSpPr>
          <p:cNvPr id="3" name="Platshållare för bildnummer 2"/>
          <p:cNvSpPr>
            <a:spLocks noGrp="1"/>
          </p:cNvSpPr>
          <p:nvPr>
            <p:ph type="sldNum" sz="quarter" idx="12"/>
          </p:nvPr>
        </p:nvSpPr>
        <p:spPr/>
        <p:txBody>
          <a:bodyPr/>
          <a:lstStyle/>
          <a:p>
            <a:fld id="{7D49DE69-A2D9-4F85-AD6A-3307DA9B27D4}" type="slidenum">
              <a:rPr lang="sv-SE" smtClean="0"/>
              <a:t>23</a:t>
            </a:fld>
            <a:endParaRPr lang="sv-SE"/>
          </a:p>
        </p:txBody>
      </p:sp>
      <p:sp>
        <p:nvSpPr>
          <p:cNvPr id="4" name="Rubrik 1"/>
          <p:cNvSpPr txBox="1">
            <a:spLocks/>
          </p:cNvSpPr>
          <p:nvPr/>
        </p:nvSpPr>
        <p:spPr>
          <a:xfrm>
            <a:off x="695325" y="1331871"/>
            <a:ext cx="3622443" cy="55886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sv-SE" sz="2500" dirty="0"/>
              <a:t>Flik ”Plankorsningar”</a:t>
            </a:r>
            <a:br>
              <a:rPr lang="sv-SE" sz="2800" dirty="0"/>
            </a:br>
            <a:endParaRPr lang="sv-SE" sz="2800" dirty="0"/>
          </a:p>
        </p:txBody>
      </p:sp>
      <p:pic>
        <p:nvPicPr>
          <p:cNvPr id="7" name="Bildobjekt 6">
            <a:extLst>
              <a:ext uri="{FF2B5EF4-FFF2-40B4-BE49-F238E27FC236}">
                <a16:creationId xmlns:a16="http://schemas.microsoft.com/office/drawing/2014/main" id="{EF77B7FA-415E-40EE-B00A-E3BB87149F9D}"/>
              </a:ext>
            </a:extLst>
          </p:cNvPr>
          <p:cNvPicPr>
            <a:picLocks noChangeAspect="1"/>
          </p:cNvPicPr>
          <p:nvPr/>
        </p:nvPicPr>
        <p:blipFill>
          <a:blip r:embed="rId3"/>
          <a:stretch>
            <a:fillRect/>
          </a:stretch>
        </p:blipFill>
        <p:spPr>
          <a:xfrm>
            <a:off x="695325" y="2160110"/>
            <a:ext cx="10801350" cy="2537780"/>
          </a:xfrm>
          <a:prstGeom prst="rect">
            <a:avLst/>
          </a:prstGeom>
        </p:spPr>
      </p:pic>
    </p:spTree>
    <p:extLst>
      <p:ext uri="{BB962C8B-B14F-4D97-AF65-F5344CB8AC3E}">
        <p14:creationId xmlns:p14="http://schemas.microsoft.com/office/powerpoint/2010/main" val="194842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11B7B-CB31-4A29-AD5D-8D42DEC2D3F4}"/>
              </a:ext>
            </a:extLst>
          </p:cNvPr>
          <p:cNvSpPr>
            <a:spLocks noGrp="1"/>
          </p:cNvSpPr>
          <p:nvPr>
            <p:ph type="title"/>
          </p:nvPr>
        </p:nvSpPr>
        <p:spPr/>
        <p:txBody>
          <a:bodyPr/>
          <a:lstStyle/>
          <a:p>
            <a:r>
              <a:rPr lang="sv-SE" dirty="0"/>
              <a:t>Nytt i Bansek 2024.1</a:t>
            </a:r>
            <a:endParaRPr lang="en-GB" dirty="0"/>
          </a:p>
        </p:txBody>
      </p:sp>
      <p:sp>
        <p:nvSpPr>
          <p:cNvPr id="4" name="Slide Number Placeholder 3">
            <a:extLst>
              <a:ext uri="{FF2B5EF4-FFF2-40B4-BE49-F238E27FC236}">
                <a16:creationId xmlns:a16="http://schemas.microsoft.com/office/drawing/2014/main" id="{B946DC7A-DE4A-490E-B5C5-0E3802DE151B}"/>
              </a:ext>
            </a:extLst>
          </p:cNvPr>
          <p:cNvSpPr>
            <a:spLocks noGrp="1"/>
          </p:cNvSpPr>
          <p:nvPr>
            <p:ph type="sldNum" sz="quarter" idx="4294967295"/>
          </p:nvPr>
        </p:nvSpPr>
        <p:spPr>
          <a:xfrm>
            <a:off x="0" y="201613"/>
            <a:ext cx="784225" cy="365125"/>
          </a:xfrm>
        </p:spPr>
        <p:txBody>
          <a:bodyPr/>
          <a:lstStyle/>
          <a:p>
            <a:fld id="{816FEC2C-AD63-44F4-896C-A2025F5FB260}" type="slidenum">
              <a:rPr lang="sv-SE" smtClean="0"/>
              <a:pPr/>
              <a:t>24</a:t>
            </a:fld>
            <a:endParaRPr lang="sv-SE" dirty="0"/>
          </a:p>
        </p:txBody>
      </p:sp>
      <p:sp>
        <p:nvSpPr>
          <p:cNvPr id="7" name="TextBox 6">
            <a:extLst>
              <a:ext uri="{FF2B5EF4-FFF2-40B4-BE49-F238E27FC236}">
                <a16:creationId xmlns:a16="http://schemas.microsoft.com/office/drawing/2014/main" id="{86932659-BE41-48DF-817E-00E6F48FFFC1}"/>
              </a:ext>
            </a:extLst>
          </p:cNvPr>
          <p:cNvSpPr txBox="1"/>
          <p:nvPr/>
        </p:nvSpPr>
        <p:spPr>
          <a:xfrm>
            <a:off x="6706590" y="2191000"/>
            <a:ext cx="6097978" cy="2475999"/>
          </a:xfrm>
          <a:prstGeom prst="rect">
            <a:avLst/>
          </a:prstGeom>
          <a:noFill/>
        </p:spPr>
        <p:txBody>
          <a:bodyPr wrap="square">
            <a:spAutoFit/>
          </a:bodyPr>
          <a:lstStyle/>
          <a:p>
            <a:pPr marL="342900" indent="-342900">
              <a:lnSpc>
                <a:spcPct val="107000"/>
              </a:lnSpc>
              <a:spcBef>
                <a:spcPts val="1000"/>
              </a:spcBef>
              <a:spcAft>
                <a:spcPts val="800"/>
              </a:spcAft>
              <a:buFont typeface="Arial" panose="020B0604020202020204" pitchFamily="34" charset="0"/>
              <a:buChar char="•"/>
            </a:pPr>
            <a:r>
              <a:rPr lang="sv-SE" sz="1800" dirty="0">
                <a:latin typeface="+mn-lt"/>
              </a:rPr>
              <a:t>Modelloptimering</a:t>
            </a:r>
            <a:r>
              <a:rPr lang="sv-SE" sz="1800" b="0" dirty="0">
                <a:latin typeface="+mn-lt"/>
              </a:rPr>
              <a:t> </a:t>
            </a:r>
          </a:p>
          <a:p>
            <a:pPr marL="342900" indent="-342900">
              <a:lnSpc>
                <a:spcPct val="107000"/>
              </a:lnSpc>
              <a:spcBef>
                <a:spcPts val="1000"/>
              </a:spcBef>
              <a:spcAft>
                <a:spcPts val="800"/>
              </a:spcAft>
              <a:buFont typeface="Arial" panose="020B0604020202020204" pitchFamily="34" charset="0"/>
              <a:buChar char="•"/>
            </a:pPr>
            <a:r>
              <a:rPr lang="sv-SE" sz="1800" dirty="0">
                <a:latin typeface="+mn-lt"/>
              </a:rPr>
              <a:t>Ny förseningsberäkning för godståg</a:t>
            </a:r>
          </a:p>
          <a:p>
            <a:pPr marL="342900" indent="-342900">
              <a:lnSpc>
                <a:spcPct val="107000"/>
              </a:lnSpc>
              <a:spcBef>
                <a:spcPts val="1000"/>
              </a:spcBef>
              <a:spcAft>
                <a:spcPts val="800"/>
              </a:spcAft>
              <a:buFont typeface="Arial" panose="020B0604020202020204" pitchFamily="34" charset="0"/>
              <a:buChar char="•"/>
            </a:pPr>
            <a:r>
              <a:rPr lang="sv-SE" sz="1800" b="0" dirty="0">
                <a:latin typeface="+mn-lt"/>
              </a:rPr>
              <a:t>Plankorsningar</a:t>
            </a:r>
          </a:p>
          <a:p>
            <a:pPr marL="342900" indent="-342900" algn="l">
              <a:lnSpc>
                <a:spcPct val="107000"/>
              </a:lnSpc>
              <a:spcBef>
                <a:spcPts val="1000"/>
              </a:spcBef>
              <a:spcAft>
                <a:spcPts val="800"/>
              </a:spcAft>
              <a:buFont typeface="Arial" panose="020B0604020202020204" pitchFamily="34" charset="0"/>
              <a:buChar char="•"/>
            </a:pPr>
            <a:r>
              <a:rPr lang="sv-SE" sz="1800" b="1" dirty="0">
                <a:latin typeface="+mn-lt"/>
              </a:rPr>
              <a:t>UKAP – utvecklad kapacitetsberäkning</a:t>
            </a:r>
          </a:p>
          <a:p>
            <a:pPr marL="342900" indent="-342900" algn="l">
              <a:lnSpc>
                <a:spcPct val="107000"/>
              </a:lnSpc>
              <a:spcBef>
                <a:spcPts val="1000"/>
              </a:spcBef>
              <a:spcAft>
                <a:spcPts val="800"/>
              </a:spcAft>
              <a:buFont typeface="Arial" panose="020B0604020202020204" pitchFamily="34" charset="0"/>
              <a:buChar char="•"/>
            </a:pPr>
            <a:r>
              <a:rPr lang="sv-SE" dirty="0"/>
              <a:t>Bansek gods</a:t>
            </a:r>
            <a:endParaRPr lang="sv-SE" sz="1800" b="0" dirty="0">
              <a:latin typeface="+mn-lt"/>
            </a:endParaRPr>
          </a:p>
        </p:txBody>
      </p:sp>
    </p:spTree>
    <p:extLst>
      <p:ext uri="{BB962C8B-B14F-4D97-AF65-F5344CB8AC3E}">
        <p14:creationId xmlns:p14="http://schemas.microsoft.com/office/powerpoint/2010/main" val="297415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112132-187E-48E7-94B9-B7FE6FE3ED67}"/>
              </a:ext>
            </a:extLst>
          </p:cNvPr>
          <p:cNvSpPr>
            <a:spLocks noGrp="1"/>
          </p:cNvSpPr>
          <p:nvPr>
            <p:ph type="title"/>
          </p:nvPr>
        </p:nvSpPr>
        <p:spPr/>
        <p:txBody>
          <a:bodyPr/>
          <a:lstStyle/>
          <a:p>
            <a:r>
              <a:rPr lang="sv-SE" sz="2400" dirty="0"/>
              <a:t>Kapacitetsberäkningen i Bansek innehåller nu parametrar för:</a:t>
            </a:r>
          </a:p>
        </p:txBody>
      </p:sp>
      <p:sp>
        <p:nvSpPr>
          <p:cNvPr id="6" name="Platshållare för text 5">
            <a:extLst>
              <a:ext uri="{FF2B5EF4-FFF2-40B4-BE49-F238E27FC236}">
                <a16:creationId xmlns:a16="http://schemas.microsoft.com/office/drawing/2014/main" id="{46ED7835-3458-46D8-A39F-E58B5A261D93}"/>
              </a:ext>
            </a:extLst>
          </p:cNvPr>
          <p:cNvSpPr>
            <a:spLocks noGrp="1"/>
          </p:cNvSpPr>
          <p:nvPr>
            <p:ph type="body" sz="quarter" idx="12"/>
          </p:nvPr>
        </p:nvSpPr>
        <p:spPr/>
        <p:txBody>
          <a:bodyPr/>
          <a:lstStyle/>
          <a:p>
            <a:pPr marL="0" indent="0">
              <a:buNone/>
            </a:pPr>
            <a:endParaRPr lang="sv-SE" dirty="0"/>
          </a:p>
          <a:p>
            <a:pPr lvl="1">
              <a:buFont typeface="Arial" panose="020B0604020202020204" pitchFamily="34" charset="0"/>
              <a:buChar char="•"/>
            </a:pPr>
            <a:r>
              <a:rPr lang="sv-SE" sz="2000" dirty="0"/>
              <a:t>Förbigångsspår</a:t>
            </a:r>
          </a:p>
          <a:p>
            <a:pPr lvl="1">
              <a:buFont typeface="Arial" panose="020B0604020202020204" pitchFamily="34" charset="0"/>
              <a:buChar char="•"/>
            </a:pPr>
            <a:r>
              <a:rPr lang="sv-SE" sz="2000" dirty="0"/>
              <a:t>Mötesspårslängd</a:t>
            </a:r>
          </a:p>
          <a:p>
            <a:pPr lvl="1">
              <a:buFont typeface="Arial" panose="020B0604020202020204" pitchFamily="34" charset="0"/>
              <a:buChar char="•"/>
            </a:pPr>
            <a:r>
              <a:rPr lang="sv-SE" sz="2000" dirty="0"/>
              <a:t>Samtidig infart som är längdberoende</a:t>
            </a:r>
          </a:p>
          <a:p>
            <a:pPr lvl="1">
              <a:buFont typeface="Arial" panose="020B0604020202020204" pitchFamily="34" charset="0"/>
              <a:buChar char="•"/>
            </a:pPr>
            <a:r>
              <a:rPr lang="sv-SE" sz="2000" dirty="0"/>
              <a:t>Växelhastighet</a:t>
            </a:r>
          </a:p>
          <a:p>
            <a:pPr lvl="1">
              <a:buFont typeface="Arial" panose="020B0604020202020204" pitchFamily="34" charset="0"/>
              <a:buChar char="•"/>
            </a:pPr>
            <a:r>
              <a:rPr lang="sv-SE" sz="2000" dirty="0"/>
              <a:t>Kolonnkörning</a:t>
            </a:r>
          </a:p>
          <a:p>
            <a:pPr lvl="1">
              <a:buFont typeface="Arial" panose="020B0604020202020204" pitchFamily="34" charset="0"/>
              <a:buChar char="•"/>
            </a:pPr>
            <a:endParaRPr lang="sv-SE" sz="2000" dirty="0"/>
          </a:p>
          <a:p>
            <a:pPr lvl="1">
              <a:buFont typeface="Arial" panose="020B0604020202020204" pitchFamily="34" charset="0"/>
              <a:buChar char="•"/>
            </a:pPr>
            <a:endParaRPr lang="sv-SE" sz="2000" dirty="0"/>
          </a:p>
          <a:p>
            <a:endParaRPr lang="sv-SE" dirty="0"/>
          </a:p>
        </p:txBody>
      </p:sp>
      <p:pic>
        <p:nvPicPr>
          <p:cNvPr id="5" name="Picture 4">
            <a:extLst>
              <a:ext uri="{FF2B5EF4-FFF2-40B4-BE49-F238E27FC236}">
                <a16:creationId xmlns:a16="http://schemas.microsoft.com/office/drawing/2014/main" id="{74C1BAF7-62B4-4F7A-AB29-0980D3C76A36}"/>
              </a:ext>
            </a:extLst>
          </p:cNvPr>
          <p:cNvPicPr>
            <a:picLocks noChangeAspect="1"/>
          </p:cNvPicPr>
          <p:nvPr/>
        </p:nvPicPr>
        <p:blipFill>
          <a:blip r:embed="rId3"/>
          <a:stretch>
            <a:fillRect/>
          </a:stretch>
        </p:blipFill>
        <p:spPr>
          <a:xfrm>
            <a:off x="0" y="0"/>
            <a:ext cx="4877569" cy="6858000"/>
          </a:xfrm>
          <a:prstGeom prst="rect">
            <a:avLst/>
          </a:prstGeom>
        </p:spPr>
      </p:pic>
    </p:spTree>
    <p:extLst>
      <p:ext uri="{BB962C8B-B14F-4D97-AF65-F5344CB8AC3E}">
        <p14:creationId xmlns:p14="http://schemas.microsoft.com/office/powerpoint/2010/main" val="188072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112132-187E-48E7-94B9-B7FE6FE3ED67}"/>
              </a:ext>
            </a:extLst>
          </p:cNvPr>
          <p:cNvSpPr>
            <a:spLocks noGrp="1"/>
          </p:cNvSpPr>
          <p:nvPr>
            <p:ph type="title"/>
          </p:nvPr>
        </p:nvSpPr>
        <p:spPr>
          <a:xfrm>
            <a:off x="6456000" y="1269000"/>
            <a:ext cx="5040000" cy="576129"/>
          </a:xfrm>
        </p:spPr>
        <p:txBody>
          <a:bodyPr/>
          <a:lstStyle/>
          <a:p>
            <a:r>
              <a:rPr lang="sv-SE" sz="2400" dirty="0"/>
              <a:t>Kapacitetsberäkning </a:t>
            </a:r>
            <a:r>
              <a:rPr lang="sv-SE" sz="2400" dirty="0" err="1"/>
              <a:t>Bansek</a:t>
            </a:r>
            <a:r>
              <a:rPr lang="sv-SE" sz="2400" dirty="0"/>
              <a:t>:</a:t>
            </a:r>
          </a:p>
        </p:txBody>
      </p:sp>
      <mc:AlternateContent xmlns:mc="http://schemas.openxmlformats.org/markup-compatibility/2006" xmlns:a14="http://schemas.microsoft.com/office/drawing/2010/main">
        <mc:Choice Requires="a14">
          <p:sp>
            <p:nvSpPr>
              <p:cNvPr id="6" name="Platshållare för text 5">
                <a:extLst>
                  <a:ext uri="{FF2B5EF4-FFF2-40B4-BE49-F238E27FC236}">
                    <a16:creationId xmlns:a16="http://schemas.microsoft.com/office/drawing/2014/main" id="{46ED7835-3458-46D8-A39F-E58B5A261D93}"/>
                  </a:ext>
                </a:extLst>
              </p:cNvPr>
              <p:cNvSpPr>
                <a:spLocks noGrp="1"/>
              </p:cNvSpPr>
              <p:nvPr>
                <p:ph type="body" sz="quarter" idx="12"/>
              </p:nvPr>
            </p:nvSpPr>
            <p:spPr>
              <a:xfrm>
                <a:off x="6456000" y="1845129"/>
                <a:ext cx="5040000" cy="4320722"/>
              </a:xfrm>
            </p:spPr>
            <p:txBody>
              <a:bodyPr/>
              <a:lstStyle/>
              <a:p>
                <a:pPr marL="0" indent="0">
                  <a:buNone/>
                </a:pPr>
                <a:r>
                  <a:rPr lang="sv-SE" sz="2200" dirty="0"/>
                  <a:t>Kapacitetsutnyttjande:</a:t>
                </a:r>
              </a:p>
              <a:p>
                <a:pPr marL="0" indent="0">
                  <a:buNone/>
                </a:pPr>
                <a:r>
                  <a:rPr lang="sv-SE" sz="2200" i="1" dirty="0"/>
                  <a:t>Belagd tid per dygn / total tid per dygn</a:t>
                </a:r>
              </a:p>
              <a:p>
                <a:pPr marL="0" indent="0">
                  <a:buNone/>
                </a:pPr>
                <a:endParaRPr lang="sv-SE" sz="1600" dirty="0"/>
              </a:p>
              <a:p>
                <a:pPr marL="0" indent="0">
                  <a:buNone/>
                </a:pPr>
                <a:r>
                  <a:rPr lang="sv-SE" sz="2200" dirty="0"/>
                  <a:t>Belagd tid </a:t>
                </a:r>
                <a:r>
                  <a:rPr lang="sv-SE" sz="2200" b="1" dirty="0" err="1"/>
                  <a:t>esp</a:t>
                </a:r>
                <a:r>
                  <a:rPr lang="sv-SE" sz="2200" dirty="0"/>
                  <a:t>: </a:t>
                </a:r>
                <a14:m>
                  <m:oMath xmlns:m="http://schemas.openxmlformats.org/officeDocument/2006/math">
                    <m:r>
                      <a:rPr lang="de-DE" i="1" smtClean="0">
                        <a:effectLst/>
                        <a:latin typeface="Cambria Math" panose="02040503050406030204" pitchFamily="18" charset="0"/>
                        <a:ea typeface="Calibri" panose="020F0502020204030204" pitchFamily="34" charset="0"/>
                        <a:cs typeface="Arial" panose="020B0604020202020204" pitchFamily="34" charset="0"/>
                      </a:rPr>
                      <m:t>𝐵𝑒𝑙𝑎𝑔𝑑</m:t>
                    </m:r>
                    <m:r>
                      <a:rPr lang="de-DE" i="1" smtClean="0">
                        <a:effectLst/>
                        <a:latin typeface="Cambria Math" panose="02040503050406030204" pitchFamily="18" charset="0"/>
                        <a:ea typeface="Calibri" panose="020F0502020204030204" pitchFamily="34" charset="0"/>
                        <a:cs typeface="Arial" panose="020B0604020202020204" pitchFamily="34" charset="0"/>
                      </a:rPr>
                      <m:t> </m:t>
                    </m:r>
                    <m:r>
                      <a:rPr lang="de-DE" i="1" smtClean="0">
                        <a:effectLst/>
                        <a:latin typeface="Cambria Math" panose="02040503050406030204" pitchFamily="18" charset="0"/>
                        <a:ea typeface="Calibri" panose="020F0502020204030204" pitchFamily="34" charset="0"/>
                        <a:cs typeface="Arial" panose="020B0604020202020204" pitchFamily="34" charset="0"/>
                      </a:rPr>
                      <m:t>𝑡𝑖𝑑</m:t>
                    </m:r>
                    <m:r>
                      <a:rPr lang="de-DE" i="1" smtClean="0">
                        <a:effectLst/>
                        <a:latin typeface="Cambria Math" panose="02040503050406030204" pitchFamily="18" charset="0"/>
                        <a:ea typeface="Calibri" panose="020F0502020204030204" pitchFamily="34" charset="0"/>
                        <a:cs typeface="Arial" panose="020B0604020202020204" pitchFamily="34" charset="0"/>
                      </a:rPr>
                      <m:t>= </m:t>
                    </m:r>
                    <m:r>
                      <a:rPr lang="de-DE" i="1" smtClean="0">
                        <a:effectLst/>
                        <a:latin typeface="Cambria Math" panose="02040503050406030204" pitchFamily="18" charset="0"/>
                        <a:ea typeface="Calibri" panose="020F0502020204030204" pitchFamily="34" charset="0"/>
                        <a:cs typeface="Arial" panose="020B0604020202020204" pitchFamily="34" charset="0"/>
                      </a:rPr>
                      <m:t>𝑇𝑜𝑡𝑎𝑙𝐺</m:t>
                    </m:r>
                    <m:r>
                      <a:rPr lang="de-DE" i="1" smtClean="0">
                        <a:effectLst/>
                        <a:latin typeface="Cambria Math" panose="02040503050406030204" pitchFamily="18" charset="0"/>
                        <a:ea typeface="Calibri" panose="020F0502020204030204" pitchFamily="34" charset="0"/>
                        <a:cs typeface="Arial" panose="020B0604020202020204" pitchFamily="34" charset="0"/>
                      </a:rPr>
                      <m:t>å</m:t>
                    </m:r>
                    <m:r>
                      <a:rPr lang="de-DE" i="1" smtClean="0">
                        <a:effectLst/>
                        <a:latin typeface="Cambria Math" panose="02040503050406030204" pitchFamily="18" charset="0"/>
                        <a:ea typeface="Calibri" panose="020F0502020204030204" pitchFamily="34" charset="0"/>
                        <a:cs typeface="Arial" panose="020B0604020202020204" pitchFamily="34" charset="0"/>
                      </a:rPr>
                      <m:t>𝑛𝑔𝑡𝑖𝑑</m:t>
                    </m:r>
                    <m:r>
                      <a:rPr lang="de-DE" i="1" smtClean="0">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supHide m:val="on"/>
                        <m:ctrlPr>
                          <a:rPr lang="sv-SE" sz="2200" i="1">
                            <a:effectLst/>
                            <a:latin typeface="Cambria Math" panose="02040503050406030204" pitchFamily="18" charset="0"/>
                          </a:rPr>
                        </m:ctrlPr>
                      </m:naryPr>
                      <m:sub>
                        <m:r>
                          <a:rPr lang="de-DE" i="1">
                            <a:effectLst/>
                            <a:latin typeface="Cambria Math" panose="02040503050406030204" pitchFamily="18" charset="0"/>
                            <a:ea typeface="Calibri" panose="020F0502020204030204" pitchFamily="34" charset="0"/>
                            <a:cs typeface="Arial" panose="020B0604020202020204" pitchFamily="34" charset="0"/>
                          </a:rPr>
                          <m:t>𝑋</m:t>
                        </m:r>
                        <m:r>
                          <a:rPr lang="de-DE" i="1">
                            <a:effectLst/>
                            <a:latin typeface="Cambria Math" panose="02040503050406030204" pitchFamily="18" charset="0"/>
                            <a:ea typeface="Calibri" panose="020F0502020204030204" pitchFamily="34" charset="0"/>
                            <a:cs typeface="Arial" panose="020B0604020202020204" pitchFamily="34" charset="0"/>
                          </a:rPr>
                          <m:t>∈</m:t>
                        </m:r>
                        <m:r>
                          <a:rPr lang="de-DE" i="1">
                            <a:effectLst/>
                            <a:latin typeface="Cambria Math" panose="02040503050406030204" pitchFamily="18" charset="0"/>
                            <a:ea typeface="Calibri" panose="020F0502020204030204" pitchFamily="34" charset="0"/>
                            <a:cs typeface="Arial" panose="020B0604020202020204" pitchFamily="34" charset="0"/>
                          </a:rPr>
                          <m:t>𝑇</m:t>
                        </m:r>
                        <m:r>
                          <a:rPr lang="de-DE" i="1">
                            <a:effectLst/>
                            <a:latin typeface="Cambria Math" panose="02040503050406030204" pitchFamily="18" charset="0"/>
                            <a:ea typeface="Calibri" panose="020F0502020204030204" pitchFamily="34" charset="0"/>
                            <a:cs typeface="Arial" panose="020B0604020202020204" pitchFamily="34" charset="0"/>
                          </a:rPr>
                          <m:t>å</m:t>
                        </m:r>
                        <m:r>
                          <a:rPr lang="de-DE" i="1">
                            <a:effectLst/>
                            <a:latin typeface="Cambria Math" panose="02040503050406030204" pitchFamily="18" charset="0"/>
                            <a:ea typeface="Calibri" panose="020F0502020204030204" pitchFamily="34" charset="0"/>
                            <a:cs typeface="Arial" panose="020B0604020202020204" pitchFamily="34" charset="0"/>
                          </a:rPr>
                          <m:t>𝑔𝑡𝑦𝑝</m:t>
                        </m:r>
                      </m:sub>
                      <m:sup/>
                      <m:e>
                        <m:r>
                          <a:rPr lang="de-DE" i="1">
                            <a:effectLst/>
                            <a:latin typeface="Cambria Math" panose="02040503050406030204" pitchFamily="18" charset="0"/>
                            <a:ea typeface="Calibri" panose="020F0502020204030204" pitchFamily="34" charset="0"/>
                            <a:cs typeface="Arial" panose="020B0604020202020204" pitchFamily="34" charset="0"/>
                          </a:rPr>
                          <m:t>(</m:t>
                        </m:r>
                        <m:r>
                          <a:rPr lang="de-DE" i="1">
                            <a:effectLst/>
                            <a:latin typeface="Cambria Math" panose="02040503050406030204" pitchFamily="18" charset="0"/>
                            <a:ea typeface="Calibri" panose="020F0502020204030204" pitchFamily="34" charset="0"/>
                            <a:cs typeface="Arial" panose="020B0604020202020204" pitchFamily="34" charset="0"/>
                          </a:rPr>
                          <m:t>𝐾𝑜𝑙𝑜𝑛𝑛𝑓𝑎𝑘𝑡𝑜𝑟</m:t>
                        </m:r>
                        <m:r>
                          <a:rPr lang="de-DE" i="1">
                            <a:effectLst/>
                            <a:latin typeface="Cambria Math" panose="02040503050406030204" pitchFamily="18" charset="0"/>
                            <a:ea typeface="Calibri" panose="020F0502020204030204" pitchFamily="34" charset="0"/>
                            <a:cs typeface="Arial" panose="020B0604020202020204" pitchFamily="34" charset="0"/>
                          </a:rPr>
                          <m:t>∗</m:t>
                        </m:r>
                        <m:sSub>
                          <m:sSubPr>
                            <m:ctrlPr>
                              <a:rPr lang="sv-SE" sz="2200" i="1">
                                <a:effectLst/>
                                <a:latin typeface="Cambria Math" panose="02040503050406030204" pitchFamily="18" charset="0"/>
                              </a:rPr>
                            </m:ctrlPr>
                          </m:sSubPr>
                          <m:e>
                            <m:r>
                              <a:rPr lang="de-DE" i="1">
                                <a:effectLst/>
                                <a:latin typeface="Cambria Math" panose="02040503050406030204" pitchFamily="18" charset="0"/>
                                <a:ea typeface="Calibri" panose="020F0502020204030204" pitchFamily="34" charset="0"/>
                                <a:cs typeface="Arial" panose="020B0604020202020204" pitchFamily="34" charset="0"/>
                              </a:rPr>
                              <m:t>𝐴𝑛𝑡𝑎𝑙</m:t>
                            </m:r>
                          </m:e>
                          <m:sub>
                            <m:r>
                              <a:rPr lang="de-DE" i="1">
                                <a:effectLst/>
                                <a:latin typeface="Cambria Math" panose="02040503050406030204" pitchFamily="18" charset="0"/>
                                <a:ea typeface="Calibri" panose="020F0502020204030204" pitchFamily="34" charset="0"/>
                                <a:cs typeface="Arial" panose="020B0604020202020204" pitchFamily="34" charset="0"/>
                              </a:rPr>
                              <m:t>𝑋</m:t>
                            </m:r>
                          </m:sub>
                        </m:sSub>
                        <m:d>
                          <m:dPr>
                            <m:ctrlPr>
                              <a:rPr lang="sv-SE" sz="2200" i="1">
                                <a:effectLst/>
                                <a:latin typeface="Cambria Math" panose="02040503050406030204" pitchFamily="18" charset="0"/>
                              </a:rPr>
                            </m:ctrlPr>
                          </m:dPr>
                          <m:e>
                            <m:sSub>
                              <m:sSubPr>
                                <m:ctrlPr>
                                  <a:rPr lang="sv-SE" sz="2200" i="1">
                                    <a:effectLst/>
                                    <a:latin typeface="Cambria Math" panose="02040503050406030204" pitchFamily="18" charset="0"/>
                                  </a:rPr>
                                </m:ctrlPr>
                              </m:sSubPr>
                              <m:e>
                                <m:r>
                                  <a:rPr lang="de-DE" i="1">
                                    <a:effectLst/>
                                    <a:latin typeface="Cambria Math" panose="02040503050406030204" pitchFamily="18" charset="0"/>
                                    <a:ea typeface="Calibri" panose="020F0502020204030204" pitchFamily="34" charset="0"/>
                                    <a:cs typeface="Arial" panose="020B0604020202020204" pitchFamily="34" charset="0"/>
                                  </a:rPr>
                                  <m:t>𝑀</m:t>
                                </m:r>
                                <m:r>
                                  <a:rPr lang="de-DE" i="1">
                                    <a:effectLst/>
                                    <a:latin typeface="Cambria Math" panose="02040503050406030204" pitchFamily="18" charset="0"/>
                                    <a:ea typeface="Calibri" panose="020F0502020204030204" pitchFamily="34" charset="0"/>
                                    <a:cs typeface="Arial" panose="020B0604020202020204" pitchFamily="34" charset="0"/>
                                  </a:rPr>
                                  <m:t>ö</m:t>
                                </m:r>
                                <m:r>
                                  <a:rPr lang="de-DE" i="1">
                                    <a:effectLst/>
                                    <a:latin typeface="Cambria Math" panose="02040503050406030204" pitchFamily="18" charset="0"/>
                                    <a:ea typeface="Calibri" panose="020F0502020204030204" pitchFamily="34" charset="0"/>
                                    <a:cs typeface="Arial" panose="020B0604020202020204" pitchFamily="34" charset="0"/>
                                  </a:rPr>
                                  <m:t>𝑡𝑒</m:t>
                                </m:r>
                              </m:e>
                              <m:sub>
                                <m:r>
                                  <a:rPr lang="de-DE" i="1">
                                    <a:effectLst/>
                                    <a:latin typeface="Cambria Math" panose="02040503050406030204" pitchFamily="18" charset="0"/>
                                    <a:ea typeface="Calibri" panose="020F0502020204030204" pitchFamily="34" charset="0"/>
                                    <a:cs typeface="Arial" panose="020B0604020202020204" pitchFamily="34" charset="0"/>
                                  </a:rPr>
                                  <m:t>𝑋</m:t>
                                </m:r>
                              </m:sub>
                            </m:sSub>
                            <m:r>
                              <a:rPr lang="de-DE" i="1">
                                <a:effectLst/>
                                <a:latin typeface="Cambria Math" panose="02040503050406030204" pitchFamily="18" charset="0"/>
                                <a:ea typeface="Calibri" panose="020F0502020204030204" pitchFamily="34" charset="0"/>
                                <a:cs typeface="Arial" panose="020B0604020202020204" pitchFamily="34" charset="0"/>
                              </a:rPr>
                              <m:t>+</m:t>
                            </m:r>
                            <m:sSub>
                              <m:sSubPr>
                                <m:ctrlPr>
                                  <a:rPr lang="sv-SE" sz="2200" i="1">
                                    <a:effectLst/>
                                    <a:latin typeface="Cambria Math" panose="02040503050406030204" pitchFamily="18" charset="0"/>
                                  </a:rPr>
                                </m:ctrlPr>
                              </m:sSubPr>
                              <m:e>
                                <m:r>
                                  <a:rPr lang="de-DE" i="1">
                                    <a:effectLst/>
                                    <a:latin typeface="Cambria Math" panose="02040503050406030204" pitchFamily="18" charset="0"/>
                                    <a:ea typeface="Calibri" panose="020F0502020204030204" pitchFamily="34" charset="0"/>
                                    <a:cs typeface="Arial" panose="020B0604020202020204" pitchFamily="34" charset="0"/>
                                  </a:rPr>
                                  <m:t>𝐸𝑗𝑆𝑎𝑚𝑡𝑖𝑑𝑖𝑔𝐼𝑛𝑓𝑎𝑟𝑡</m:t>
                                </m:r>
                              </m:e>
                              <m:sub>
                                <m:r>
                                  <a:rPr lang="de-DE" i="1">
                                    <a:effectLst/>
                                    <a:latin typeface="Cambria Math" panose="02040503050406030204" pitchFamily="18" charset="0"/>
                                    <a:ea typeface="Calibri" panose="020F0502020204030204" pitchFamily="34" charset="0"/>
                                    <a:cs typeface="Arial" panose="020B0604020202020204" pitchFamily="34" charset="0"/>
                                  </a:rPr>
                                  <m:t>𝑋</m:t>
                                </m:r>
                              </m:sub>
                            </m:sSub>
                            <m:r>
                              <a:rPr lang="de-DE" i="1">
                                <a:effectLst/>
                                <a:latin typeface="Cambria Math" panose="02040503050406030204" pitchFamily="18" charset="0"/>
                                <a:ea typeface="Calibri" panose="020F0502020204030204" pitchFamily="34" charset="0"/>
                                <a:cs typeface="Arial" panose="020B0604020202020204" pitchFamily="34" charset="0"/>
                              </a:rPr>
                              <m:t>+</m:t>
                            </m:r>
                            <m:r>
                              <a:rPr lang="de-DE" i="1">
                                <a:effectLst/>
                                <a:latin typeface="Cambria Math" panose="02040503050406030204" pitchFamily="18" charset="0"/>
                                <a:ea typeface="Calibri" panose="020F0502020204030204" pitchFamily="34" charset="0"/>
                                <a:cs typeface="Arial" panose="020B0604020202020204" pitchFamily="34" charset="0"/>
                              </a:rPr>
                              <m:t>𝐹𝑗𝑏</m:t>
                            </m:r>
                            <m:r>
                              <a:rPr lang="de-DE" i="1">
                                <a:effectLst/>
                                <a:latin typeface="Cambria Math" panose="02040503050406030204" pitchFamily="18" charset="0"/>
                                <a:ea typeface="Calibri" panose="020F0502020204030204" pitchFamily="34" charset="0"/>
                                <a:cs typeface="Arial" panose="020B0604020202020204" pitchFamily="34" charset="0"/>
                              </a:rPr>
                              <m:t>+</m:t>
                            </m:r>
                            <m:r>
                              <a:rPr lang="de-DE" i="1">
                                <a:effectLst/>
                                <a:latin typeface="Cambria Math" panose="02040503050406030204" pitchFamily="18" charset="0"/>
                                <a:ea typeface="Calibri" panose="020F0502020204030204" pitchFamily="34" charset="0"/>
                                <a:cs typeface="Arial" panose="020B0604020202020204" pitchFamily="34" charset="0"/>
                              </a:rPr>
                              <m:t>𝑉</m:t>
                            </m:r>
                            <m:r>
                              <a:rPr lang="de-DE" i="1">
                                <a:effectLst/>
                                <a:latin typeface="Cambria Math" panose="02040503050406030204" pitchFamily="18" charset="0"/>
                                <a:ea typeface="Calibri" panose="020F0502020204030204" pitchFamily="34" charset="0"/>
                                <a:cs typeface="Arial" panose="020B0604020202020204" pitchFamily="34" charset="0"/>
                              </a:rPr>
                              <m:t>ä</m:t>
                            </m:r>
                            <m:r>
                              <a:rPr lang="de-DE" i="1">
                                <a:effectLst/>
                                <a:latin typeface="Cambria Math" panose="02040503050406030204" pitchFamily="18" charset="0"/>
                                <a:ea typeface="Calibri" panose="020F0502020204030204" pitchFamily="34" charset="0"/>
                                <a:cs typeface="Arial" panose="020B0604020202020204" pitchFamily="34" charset="0"/>
                              </a:rPr>
                              <m:t>𝑥𝑒𝑙</m:t>
                            </m:r>
                          </m:e>
                        </m:d>
                        <m:r>
                          <a:rPr lang="de-DE" i="1">
                            <a:effectLst/>
                            <a:latin typeface="Cambria Math" panose="02040503050406030204" pitchFamily="18" charset="0"/>
                            <a:ea typeface="Calibri" panose="020F0502020204030204" pitchFamily="34" charset="0"/>
                            <a:cs typeface="Arial" panose="020B0604020202020204" pitchFamily="34" charset="0"/>
                          </a:rPr>
                          <m:t>)</m:t>
                        </m:r>
                      </m:e>
                    </m:nary>
                  </m:oMath>
                </a14:m>
                <a:endParaRPr lang="sv-SE" sz="2200" dirty="0"/>
              </a:p>
              <a:p>
                <a:pPr marL="0" indent="0">
                  <a:buNone/>
                </a:pPr>
                <a:endParaRPr lang="sv-SE" sz="1600" dirty="0"/>
              </a:p>
              <a:p>
                <a:pPr marL="0" indent="0">
                  <a:buNone/>
                </a:pPr>
                <a:r>
                  <a:rPr lang="sv-SE" sz="2200" dirty="0"/>
                  <a:t>Belagd tid </a:t>
                </a:r>
                <a:r>
                  <a:rPr lang="sv-SE" sz="2200" b="1" dirty="0" err="1"/>
                  <a:t>dsp</a:t>
                </a:r>
                <a:r>
                  <a:rPr lang="sv-SE" sz="2200" dirty="0"/>
                  <a:t>: </a:t>
                </a:r>
                <a14:m>
                  <m:oMath xmlns:m="http://schemas.openxmlformats.org/officeDocument/2006/math">
                    <m:r>
                      <a:rPr lang="de-DE"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𝐵𝑒𝑙𝑎𝑔𝑑</m:t>
                    </m:r>
                    <m:r>
                      <a:rPr lang="de-DE"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de-DE"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𝑡𝑖𝑑</m:t>
                    </m:r>
                    <m: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nary>
                      <m:naryPr>
                        <m:chr m:val="∑"/>
                        <m:limLoc m:val="undOvr"/>
                        <m:grow m:val="on"/>
                        <m:supHide m:val="on"/>
                        <m:ctrlPr>
                          <a:rPr lang="sv-SE" i="1">
                            <a:solidFill>
                              <a:srgbClr val="000000"/>
                            </a:solidFill>
                            <a:effectLst/>
                            <a:latin typeface="Cambria Math" panose="02040503050406030204" pitchFamily="18" charset="0"/>
                          </a:rPr>
                        </m:ctrlPr>
                      </m:naryPr>
                      <m:sub>
                        <m:r>
                          <m:rPr>
                            <m:sty m:val="p"/>
                          </m:rP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X</m:t>
                        </m:r>
                        <m: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T</m:t>
                        </m:r>
                        <m: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å</m:t>
                        </m:r>
                        <m:r>
                          <m:rPr>
                            <m:sty m:val="p"/>
                          </m:rP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gtyp</m:t>
                        </m:r>
                      </m:sub>
                      <m:sup/>
                      <m:e>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sv-SE" i="1">
                                <a:solidFill>
                                  <a:srgbClr val="000000"/>
                                </a:solidFill>
                                <a:effectLst/>
                                <a:latin typeface="Cambria Math" panose="02040503050406030204" pitchFamily="18" charset="0"/>
                              </a:rPr>
                            </m:ctrlPr>
                          </m:sSubPr>
                          <m:e>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𝐻𝑊</m:t>
                            </m:r>
                          </m:e>
                          <m:sub>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𝑋</m:t>
                            </m:r>
                          </m:sub>
                        </m:sSub>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sv-SE" i="1">
                                <a:solidFill>
                                  <a:srgbClr val="000000"/>
                                </a:solidFill>
                                <a:effectLst/>
                                <a:latin typeface="Cambria Math" panose="02040503050406030204" pitchFamily="18" charset="0"/>
                              </a:rPr>
                            </m:ctrlPr>
                          </m:sSubPr>
                          <m:e>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𝐴𝑛𝑡𝑎𝑙</m:t>
                            </m:r>
                          </m:e>
                          <m:sub>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𝑋</m:t>
                            </m:r>
                          </m:sub>
                        </m:sSub>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sv-SE" i="1">
                                <a:solidFill>
                                  <a:srgbClr val="000000"/>
                                </a:solidFill>
                                <a:effectLst/>
                                <a:latin typeface="Cambria Math" panose="02040503050406030204" pitchFamily="18" charset="0"/>
                              </a:rPr>
                            </m:ctrlPr>
                          </m:sSubPr>
                          <m:e>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𝐴𝑣𝑣𝑖𝑘</m:t>
                            </m:r>
                          </m:e>
                          <m:sub>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𝑋</m:t>
                            </m:r>
                          </m:sub>
                        </m:sSub>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e>
                    </m:nary>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𝐾𝑜𝑟𝑠𝑎𝑛𝑑𝑒</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å</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𝑔𝑣</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ä</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𝑔𝑎𝑟</m:t>
                    </m:r>
                    <m:r>
                      <a:rPr lang="de-DE"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m:rPr>
                        <m:sty m:val="p"/>
                      </m:rPr>
                      <a:rPr lang="de-DE">
                        <a:solidFill>
                          <a:srgbClr val="000000"/>
                        </a:solidFill>
                        <a:effectLst/>
                        <a:latin typeface="Cambria Math" panose="02040503050406030204" pitchFamily="18" charset="0"/>
                        <a:ea typeface="Calibri" panose="020F0502020204030204" pitchFamily="34" charset="0"/>
                        <a:cs typeface="Arial" panose="020B0604020202020204" pitchFamily="34" charset="0"/>
                      </a:rPr>
                      <m:t>Tkors</m:t>
                    </m:r>
                  </m:oMath>
                </a14:m>
                <a:endParaRPr lang="sv-SE" sz="2200" dirty="0"/>
              </a:p>
              <a:p>
                <a:endParaRPr lang="sv-SE" dirty="0"/>
              </a:p>
            </p:txBody>
          </p:sp>
        </mc:Choice>
        <mc:Fallback xmlns="">
          <p:sp>
            <p:nvSpPr>
              <p:cNvPr id="6" name="Platshållare för text 5">
                <a:extLst>
                  <a:ext uri="{FF2B5EF4-FFF2-40B4-BE49-F238E27FC236}">
                    <a16:creationId xmlns:a16="http://schemas.microsoft.com/office/drawing/2014/main" id="{46ED7835-3458-46D8-A39F-E58B5A261D93}"/>
                  </a:ext>
                </a:extLst>
              </p:cNvPr>
              <p:cNvSpPr>
                <a:spLocks noGrp="1" noRot="1" noChangeAspect="1" noMove="1" noResize="1" noEditPoints="1" noAdjustHandles="1" noChangeArrowheads="1" noChangeShapeType="1" noTextEdit="1"/>
              </p:cNvSpPr>
              <p:nvPr>
                <p:ph type="body" sz="quarter" idx="12"/>
              </p:nvPr>
            </p:nvSpPr>
            <p:spPr>
              <a:xfrm>
                <a:off x="6456000" y="1845129"/>
                <a:ext cx="5040000" cy="4320722"/>
              </a:xfrm>
              <a:blipFill>
                <a:blip r:embed="rId3"/>
                <a:stretch>
                  <a:fillRect l="-8706" t="-847" r="-121" b="-11299"/>
                </a:stretch>
              </a:blipFill>
            </p:spPr>
            <p:txBody>
              <a:bodyPr/>
              <a:lstStyle/>
              <a:p>
                <a:r>
                  <a:rPr lang="sv-SE">
                    <a:noFill/>
                  </a:rPr>
                  <a:t> </a:t>
                </a:r>
              </a:p>
            </p:txBody>
          </p:sp>
        </mc:Fallback>
      </mc:AlternateContent>
      <p:pic>
        <p:nvPicPr>
          <p:cNvPr id="5" name="Picture 4">
            <a:extLst>
              <a:ext uri="{FF2B5EF4-FFF2-40B4-BE49-F238E27FC236}">
                <a16:creationId xmlns:a16="http://schemas.microsoft.com/office/drawing/2014/main" id="{74C1BAF7-62B4-4F7A-AB29-0980D3C76A36}"/>
              </a:ext>
            </a:extLst>
          </p:cNvPr>
          <p:cNvPicPr>
            <a:picLocks noChangeAspect="1"/>
          </p:cNvPicPr>
          <p:nvPr/>
        </p:nvPicPr>
        <p:blipFill>
          <a:blip r:embed="rId4"/>
          <a:stretch>
            <a:fillRect/>
          </a:stretch>
        </p:blipFill>
        <p:spPr>
          <a:xfrm>
            <a:off x="0" y="0"/>
            <a:ext cx="4877569" cy="6858000"/>
          </a:xfrm>
          <a:prstGeom prst="rect">
            <a:avLst/>
          </a:prstGeom>
        </p:spPr>
      </p:pic>
    </p:spTree>
    <p:extLst>
      <p:ext uri="{BB962C8B-B14F-4D97-AF65-F5344CB8AC3E}">
        <p14:creationId xmlns:p14="http://schemas.microsoft.com/office/powerpoint/2010/main" val="277712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E0D3B3-B57D-4CD8-BC6E-E5DA9DE6A1A4}"/>
              </a:ext>
            </a:extLst>
          </p:cNvPr>
          <p:cNvSpPr>
            <a:spLocks noGrp="1"/>
          </p:cNvSpPr>
          <p:nvPr>
            <p:ph type="title"/>
          </p:nvPr>
        </p:nvSpPr>
        <p:spPr/>
        <p:txBody>
          <a:bodyPr/>
          <a:lstStyle/>
          <a:p>
            <a:r>
              <a:rPr lang="sv-SE" dirty="0"/>
              <a:t>Kapacitetsparametrar i Bansek 2024.1</a:t>
            </a:r>
            <a:endParaRPr lang="en-GB" dirty="0"/>
          </a:p>
        </p:txBody>
      </p:sp>
      <p:sp>
        <p:nvSpPr>
          <p:cNvPr id="4" name="Date Placeholder 3">
            <a:extLst>
              <a:ext uri="{FF2B5EF4-FFF2-40B4-BE49-F238E27FC236}">
                <a16:creationId xmlns:a16="http://schemas.microsoft.com/office/drawing/2014/main" id="{2E6BE63D-B75D-4528-916B-183502BB289C}"/>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E628F493-6749-48F8-A223-C8EE4FF5C732}"/>
              </a:ext>
            </a:extLst>
          </p:cNvPr>
          <p:cNvSpPr>
            <a:spLocks noGrp="1"/>
          </p:cNvSpPr>
          <p:nvPr>
            <p:ph type="sldNum" sz="quarter" idx="4"/>
          </p:nvPr>
        </p:nvSpPr>
        <p:spPr/>
        <p:txBody>
          <a:bodyPr/>
          <a:lstStyle/>
          <a:p>
            <a:fld id="{816FEC2C-AD63-44F4-896C-A2025F5FB260}" type="slidenum">
              <a:rPr lang="sv-SE" smtClean="0"/>
              <a:pPr/>
              <a:t>27</a:t>
            </a:fld>
            <a:endParaRPr lang="sv-SE" dirty="0"/>
          </a:p>
        </p:txBody>
      </p:sp>
      <p:pic>
        <p:nvPicPr>
          <p:cNvPr id="6" name="Bildobjekt 5">
            <a:extLst>
              <a:ext uri="{FF2B5EF4-FFF2-40B4-BE49-F238E27FC236}">
                <a16:creationId xmlns:a16="http://schemas.microsoft.com/office/drawing/2014/main" id="{FBDA257F-2746-48AB-95EA-ED3F93FDE4C2}"/>
              </a:ext>
            </a:extLst>
          </p:cNvPr>
          <p:cNvPicPr>
            <a:picLocks noChangeAspect="1"/>
          </p:cNvPicPr>
          <p:nvPr/>
        </p:nvPicPr>
        <p:blipFill>
          <a:blip r:embed="rId3"/>
          <a:stretch>
            <a:fillRect/>
          </a:stretch>
        </p:blipFill>
        <p:spPr>
          <a:xfrm>
            <a:off x="695326" y="2607935"/>
            <a:ext cx="10799474" cy="1641846"/>
          </a:xfrm>
          <a:prstGeom prst="rect">
            <a:avLst/>
          </a:prstGeom>
        </p:spPr>
      </p:pic>
      <p:sp>
        <p:nvSpPr>
          <p:cNvPr id="3" name="Platshållare för text 2">
            <a:extLst>
              <a:ext uri="{FF2B5EF4-FFF2-40B4-BE49-F238E27FC236}">
                <a16:creationId xmlns:a16="http://schemas.microsoft.com/office/drawing/2014/main" id="{455B0845-A935-4E27-B962-98F623F9998F}"/>
              </a:ext>
            </a:extLst>
          </p:cNvPr>
          <p:cNvSpPr>
            <a:spLocks noGrp="1"/>
          </p:cNvSpPr>
          <p:nvPr>
            <p:ph type="body" sz="quarter" idx="12"/>
          </p:nvPr>
        </p:nvSpPr>
        <p:spPr/>
        <p:txBody>
          <a:bodyPr/>
          <a:lstStyle/>
          <a:p>
            <a:endParaRPr lang="sv-SE" dirty="0"/>
          </a:p>
        </p:txBody>
      </p:sp>
    </p:spTree>
    <p:extLst>
      <p:ext uri="{BB962C8B-B14F-4D97-AF65-F5344CB8AC3E}">
        <p14:creationId xmlns:p14="http://schemas.microsoft.com/office/powerpoint/2010/main" val="6405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E0D3B3-B57D-4CD8-BC6E-E5DA9DE6A1A4}"/>
              </a:ext>
            </a:extLst>
          </p:cNvPr>
          <p:cNvSpPr>
            <a:spLocks noGrp="1"/>
          </p:cNvSpPr>
          <p:nvPr>
            <p:ph type="title"/>
          </p:nvPr>
        </p:nvSpPr>
        <p:spPr>
          <a:xfrm>
            <a:off x="694800" y="1270800"/>
            <a:ext cx="10800000" cy="574476"/>
          </a:xfrm>
        </p:spPr>
        <p:txBody>
          <a:bodyPr/>
          <a:lstStyle/>
          <a:p>
            <a:r>
              <a:rPr lang="sv-SE" sz="2400" dirty="0" err="1"/>
              <a:t>Förbigångsspår</a:t>
            </a:r>
            <a:r>
              <a:rPr lang="sv-SE" sz="2400" dirty="0"/>
              <a:t> (</a:t>
            </a:r>
            <a:r>
              <a:rPr lang="sv-SE" sz="2400" dirty="0" err="1"/>
              <a:t>overtaking</a:t>
            </a:r>
            <a:r>
              <a:rPr lang="sv-SE" sz="2400" dirty="0"/>
              <a:t> stations)</a:t>
            </a:r>
            <a:endParaRPr lang="en-GB" sz="2400" dirty="0"/>
          </a:p>
        </p:txBody>
      </p:sp>
      <p:sp>
        <p:nvSpPr>
          <p:cNvPr id="4" name="Date Placeholder 3">
            <a:extLst>
              <a:ext uri="{FF2B5EF4-FFF2-40B4-BE49-F238E27FC236}">
                <a16:creationId xmlns:a16="http://schemas.microsoft.com/office/drawing/2014/main" id="{2E6BE63D-B75D-4528-916B-183502BB289C}"/>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E628F493-6749-48F8-A223-C8EE4FF5C732}"/>
              </a:ext>
            </a:extLst>
          </p:cNvPr>
          <p:cNvSpPr>
            <a:spLocks noGrp="1"/>
          </p:cNvSpPr>
          <p:nvPr>
            <p:ph type="sldNum" sz="quarter" idx="4"/>
          </p:nvPr>
        </p:nvSpPr>
        <p:spPr/>
        <p:txBody>
          <a:bodyPr/>
          <a:lstStyle/>
          <a:p>
            <a:fld id="{816FEC2C-AD63-44F4-896C-A2025F5FB260}" type="slidenum">
              <a:rPr lang="sv-SE" smtClean="0"/>
              <a:pPr/>
              <a:t>28</a:t>
            </a:fld>
            <a:endParaRPr lang="sv-SE" dirty="0"/>
          </a:p>
        </p:txBody>
      </p:sp>
      <p:sp>
        <p:nvSpPr>
          <p:cNvPr id="8" name="Platshållare för text 5">
            <a:extLst>
              <a:ext uri="{FF2B5EF4-FFF2-40B4-BE49-F238E27FC236}">
                <a16:creationId xmlns:a16="http://schemas.microsoft.com/office/drawing/2014/main" id="{516002A6-6575-452A-82F7-60D5C8DC9311}"/>
              </a:ext>
            </a:extLst>
          </p:cNvPr>
          <p:cNvSpPr>
            <a:spLocks noGrp="1"/>
          </p:cNvSpPr>
          <p:nvPr>
            <p:ph type="body" sz="quarter" idx="12"/>
          </p:nvPr>
        </p:nvSpPr>
        <p:spPr>
          <a:xfrm>
            <a:off x="695325" y="3545698"/>
            <a:ext cx="10799474" cy="2620152"/>
          </a:xfrm>
        </p:spPr>
        <p:txBody>
          <a:bodyPr/>
          <a:lstStyle/>
          <a:p>
            <a:r>
              <a:rPr lang="sv-SE" sz="1600" dirty="0"/>
              <a:t>Gångtidsskillnader mellan snabba och långsamma tåg, snabba kommer ifatt och kan köra om. </a:t>
            </a:r>
            <a:r>
              <a:rPr lang="sv-SE" sz="1600" dirty="0" err="1"/>
              <a:t>Förbigångsspår</a:t>
            </a:r>
            <a:r>
              <a:rPr lang="sv-SE" sz="1600" dirty="0"/>
              <a:t> på dubbelspårssträckor</a:t>
            </a:r>
          </a:p>
          <a:p>
            <a:r>
              <a:rPr lang="sv-SE" sz="1600" dirty="0"/>
              <a:t>I kolumn ”</a:t>
            </a:r>
            <a:r>
              <a:rPr lang="sv-SE" sz="1600" dirty="0" err="1"/>
              <a:t>overtaking_stations</a:t>
            </a:r>
            <a:r>
              <a:rPr lang="sv-SE" sz="1600" dirty="0"/>
              <a:t>” anges hur många </a:t>
            </a:r>
            <a:r>
              <a:rPr lang="sv-SE" sz="1600" dirty="0" err="1"/>
              <a:t>förbigångsstationer</a:t>
            </a:r>
            <a:r>
              <a:rPr lang="sv-SE" sz="1600" dirty="0"/>
              <a:t> som finns på en </a:t>
            </a:r>
            <a:r>
              <a:rPr lang="sv-SE" sz="1600" dirty="0" err="1"/>
              <a:t>linjedel</a:t>
            </a:r>
            <a:endParaRPr lang="sv-SE" sz="1600" dirty="0"/>
          </a:p>
          <a:p>
            <a:r>
              <a:rPr lang="sv-SE" sz="1600" dirty="0"/>
              <a:t>Därefter beräknas dels hur stor andel av godstågen som förbigås, dels en </a:t>
            </a:r>
            <a:r>
              <a:rPr lang="sv-SE" sz="1600" dirty="0" err="1"/>
              <a:t>förbigångsfaktor</a:t>
            </a:r>
            <a:r>
              <a:rPr lang="sv-SE" sz="1600" dirty="0"/>
              <a:t> som i sin tur multipliceras med gångtidsskillnaden (mellan gångtid gods och medelgångtid). Detta minskar totala gångtidsskillnaden</a:t>
            </a:r>
          </a:p>
          <a:p>
            <a:pPr marL="0" indent="0">
              <a:buNone/>
            </a:pPr>
            <a:r>
              <a:rPr lang="sv-SE" sz="1400" dirty="0"/>
              <a:t>Exempel:</a:t>
            </a:r>
          </a:p>
          <a:p>
            <a:pPr marL="0" indent="0">
              <a:buNone/>
            </a:pPr>
            <a:r>
              <a:rPr lang="sv-SE" sz="1400" dirty="0"/>
              <a:t>Finns inga </a:t>
            </a:r>
            <a:r>
              <a:rPr lang="sv-SE" sz="1400" dirty="0" err="1"/>
              <a:t>förbigångsspår</a:t>
            </a:r>
            <a:r>
              <a:rPr lang="sv-SE" sz="1400" dirty="0"/>
              <a:t> är godstågen "i vägen" hela sträckan vilket motsvarar värdet 1, hela gångtidsskillnaden används. Om linjedelen har 2 </a:t>
            </a:r>
            <a:r>
              <a:rPr lang="sv-SE" sz="1400" dirty="0" err="1"/>
              <a:t>förbigångsstationer</a:t>
            </a:r>
            <a:r>
              <a:rPr lang="sv-SE" sz="1400" dirty="0"/>
              <a:t>, en på varje sida belastar förbigångna tåg bara 0,5 av sträckan med gångtidsskillnad</a:t>
            </a:r>
          </a:p>
          <a:p>
            <a:pPr marL="360000" lvl="1" indent="0">
              <a:buNone/>
            </a:pPr>
            <a:endParaRPr lang="sv-SE" sz="1600" dirty="0"/>
          </a:p>
          <a:p>
            <a:pPr marL="0" indent="0">
              <a:buNone/>
            </a:pPr>
            <a:endParaRPr lang="sv-SE" sz="1600" dirty="0"/>
          </a:p>
        </p:txBody>
      </p:sp>
      <p:pic>
        <p:nvPicPr>
          <p:cNvPr id="9" name="Bildobjekt 8">
            <a:extLst>
              <a:ext uri="{FF2B5EF4-FFF2-40B4-BE49-F238E27FC236}">
                <a16:creationId xmlns:a16="http://schemas.microsoft.com/office/drawing/2014/main" id="{D55EBBF4-C504-4E05-9E29-E48270A6BD1E}"/>
              </a:ext>
            </a:extLst>
          </p:cNvPr>
          <p:cNvPicPr>
            <a:picLocks noChangeAspect="1"/>
          </p:cNvPicPr>
          <p:nvPr/>
        </p:nvPicPr>
        <p:blipFill>
          <a:blip r:embed="rId3"/>
          <a:stretch>
            <a:fillRect/>
          </a:stretch>
        </p:blipFill>
        <p:spPr>
          <a:xfrm>
            <a:off x="694800" y="1845276"/>
            <a:ext cx="10798949" cy="1467027"/>
          </a:xfrm>
          <a:prstGeom prst="rect">
            <a:avLst/>
          </a:prstGeom>
        </p:spPr>
      </p:pic>
      <p:sp>
        <p:nvSpPr>
          <p:cNvPr id="3" name="Ellips 2">
            <a:extLst>
              <a:ext uri="{FF2B5EF4-FFF2-40B4-BE49-F238E27FC236}">
                <a16:creationId xmlns:a16="http://schemas.microsoft.com/office/drawing/2014/main" id="{82A5B11B-DA8D-4668-8DF0-21FB653DB3AB}"/>
              </a:ext>
            </a:extLst>
          </p:cNvPr>
          <p:cNvSpPr/>
          <p:nvPr/>
        </p:nvSpPr>
        <p:spPr>
          <a:xfrm>
            <a:off x="6853880" y="1672281"/>
            <a:ext cx="980303" cy="1873417"/>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989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FE0FC9C-F1EE-4C3B-AA89-CF266BE08186}"/>
              </a:ext>
            </a:extLst>
          </p:cNvPr>
          <p:cNvPicPr>
            <a:picLocks noGrp="1" noChangeAspect="1"/>
          </p:cNvPicPr>
          <p:nvPr>
            <p:ph type="pic" sz="quarter" idx="12"/>
          </p:nvPr>
        </p:nvPicPr>
        <p:blipFill>
          <a:blip r:embed="rId3"/>
          <a:srcRect t="7707" b="7707"/>
          <a:stretch>
            <a:fillRect/>
          </a:stretch>
        </p:blipFill>
        <p:spPr/>
      </p:pic>
      <p:sp>
        <p:nvSpPr>
          <p:cNvPr id="3" name="Rubrik 2">
            <a:extLst>
              <a:ext uri="{FF2B5EF4-FFF2-40B4-BE49-F238E27FC236}">
                <a16:creationId xmlns:a16="http://schemas.microsoft.com/office/drawing/2014/main" id="{12EA221D-9BAF-412A-A4F1-EE4D5AB930BB}"/>
              </a:ext>
            </a:extLst>
          </p:cNvPr>
          <p:cNvSpPr>
            <a:spLocks noGrp="1"/>
          </p:cNvSpPr>
          <p:nvPr>
            <p:ph type="title"/>
          </p:nvPr>
        </p:nvSpPr>
        <p:spPr>
          <a:xfrm>
            <a:off x="696000" y="2092362"/>
            <a:ext cx="10800000" cy="1080000"/>
          </a:xfrm>
        </p:spPr>
        <p:txBody>
          <a:bodyPr/>
          <a:lstStyle/>
          <a:p>
            <a:r>
              <a:rPr lang="sv-SE" dirty="0">
                <a:solidFill>
                  <a:schemeClr val="tx1"/>
                </a:solidFill>
              </a:rPr>
              <a:t>Paus till kl. 14</a:t>
            </a:r>
          </a:p>
        </p:txBody>
      </p:sp>
      <p:sp>
        <p:nvSpPr>
          <p:cNvPr id="4" name="Platshållare för text 3">
            <a:extLst>
              <a:ext uri="{FF2B5EF4-FFF2-40B4-BE49-F238E27FC236}">
                <a16:creationId xmlns:a16="http://schemas.microsoft.com/office/drawing/2014/main" id="{4D58E801-36CB-4DA3-971C-F7F2535F6469}"/>
              </a:ext>
            </a:extLst>
          </p:cNvPr>
          <p:cNvSpPr>
            <a:spLocks noGrp="1"/>
          </p:cNvSpPr>
          <p:nvPr>
            <p:ph type="body" sz="quarter" idx="11"/>
          </p:nvPr>
        </p:nvSpPr>
        <p:spPr>
          <a:xfrm>
            <a:off x="784800" y="5726181"/>
            <a:ext cx="10800000" cy="1800000"/>
          </a:xfrm>
        </p:spPr>
        <p:txBody>
          <a:bodyPr/>
          <a:lstStyle/>
          <a:p>
            <a:r>
              <a:rPr lang="sv-SE" dirty="0">
                <a:solidFill>
                  <a:schemeClr val="tx1"/>
                </a:solidFill>
              </a:rPr>
              <a:t>Efter pausen, fortsättning UKAP och Bansek gods</a:t>
            </a:r>
          </a:p>
        </p:txBody>
      </p:sp>
      <p:sp>
        <p:nvSpPr>
          <p:cNvPr id="5" name="Platshållare för text 4">
            <a:extLst>
              <a:ext uri="{FF2B5EF4-FFF2-40B4-BE49-F238E27FC236}">
                <a16:creationId xmlns:a16="http://schemas.microsoft.com/office/drawing/2014/main" id="{E8592015-D560-46CC-8911-DC22322F4FD5}"/>
              </a:ext>
            </a:extLst>
          </p:cNvPr>
          <p:cNvSpPr>
            <a:spLocks noGrp="1"/>
          </p:cNvSpPr>
          <p:nvPr>
            <p:ph type="body" sz="quarter" idx="10"/>
          </p:nvPr>
        </p:nvSpPr>
        <p:spPr/>
        <p:txBody>
          <a:bodyPr/>
          <a:lstStyle/>
          <a:p>
            <a:endParaRPr lang="sv-SE"/>
          </a:p>
        </p:txBody>
      </p:sp>
      <p:sp>
        <p:nvSpPr>
          <p:cNvPr id="6" name="Platshållare för datum 5">
            <a:extLst>
              <a:ext uri="{FF2B5EF4-FFF2-40B4-BE49-F238E27FC236}">
                <a16:creationId xmlns:a16="http://schemas.microsoft.com/office/drawing/2014/main" id="{13638D12-5C22-45B2-8E1F-0C811176AE22}"/>
              </a:ext>
            </a:extLst>
          </p:cNvPr>
          <p:cNvSpPr>
            <a:spLocks noGrp="1"/>
          </p:cNvSpPr>
          <p:nvPr>
            <p:ph type="dt" sz="half" idx="2"/>
          </p:nvPr>
        </p:nvSpPr>
        <p:spPr/>
        <p:txBody>
          <a:bodyPr/>
          <a:lstStyle/>
          <a:p>
            <a:endParaRPr lang="sv-SE" dirty="0"/>
          </a:p>
        </p:txBody>
      </p:sp>
      <p:sp>
        <p:nvSpPr>
          <p:cNvPr id="7" name="Platshållare för bildnummer 6">
            <a:extLst>
              <a:ext uri="{FF2B5EF4-FFF2-40B4-BE49-F238E27FC236}">
                <a16:creationId xmlns:a16="http://schemas.microsoft.com/office/drawing/2014/main" id="{858338A3-2928-4D72-8BA8-3B4313D3FBD1}"/>
              </a:ext>
            </a:extLst>
          </p:cNvPr>
          <p:cNvSpPr>
            <a:spLocks noGrp="1"/>
          </p:cNvSpPr>
          <p:nvPr>
            <p:ph type="sldNum" sz="quarter" idx="4"/>
          </p:nvPr>
        </p:nvSpPr>
        <p:spPr/>
        <p:txBody>
          <a:bodyPr/>
          <a:lstStyle/>
          <a:p>
            <a:fld id="{816FEC2C-AD63-44F4-896C-A2025F5FB260}" type="slidenum">
              <a:rPr lang="sv-SE" smtClean="0"/>
              <a:pPr/>
              <a:t>29</a:t>
            </a:fld>
            <a:endParaRPr lang="sv-SE" dirty="0"/>
          </a:p>
        </p:txBody>
      </p:sp>
    </p:spTree>
    <p:extLst>
      <p:ext uri="{BB962C8B-B14F-4D97-AF65-F5344CB8AC3E}">
        <p14:creationId xmlns:p14="http://schemas.microsoft.com/office/powerpoint/2010/main" val="297449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60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6BE63D-B75D-4528-916B-183502BB289C}"/>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E628F493-6749-48F8-A223-C8EE4FF5C732}"/>
              </a:ext>
            </a:extLst>
          </p:cNvPr>
          <p:cNvSpPr>
            <a:spLocks noGrp="1"/>
          </p:cNvSpPr>
          <p:nvPr>
            <p:ph type="sldNum" sz="quarter" idx="4"/>
          </p:nvPr>
        </p:nvSpPr>
        <p:spPr/>
        <p:txBody>
          <a:bodyPr/>
          <a:lstStyle/>
          <a:p>
            <a:fld id="{816FEC2C-AD63-44F4-896C-A2025F5FB260}" type="slidenum">
              <a:rPr lang="sv-SE" smtClean="0"/>
              <a:pPr/>
              <a:t>30</a:t>
            </a:fld>
            <a:endParaRPr lang="sv-SE" dirty="0"/>
          </a:p>
        </p:txBody>
      </p:sp>
      <p:pic>
        <p:nvPicPr>
          <p:cNvPr id="6" name="Bildobjekt 5">
            <a:extLst>
              <a:ext uri="{FF2B5EF4-FFF2-40B4-BE49-F238E27FC236}">
                <a16:creationId xmlns:a16="http://schemas.microsoft.com/office/drawing/2014/main" id="{FBDA257F-2746-48AB-95EA-ED3F93FDE4C2}"/>
              </a:ext>
            </a:extLst>
          </p:cNvPr>
          <p:cNvPicPr>
            <a:picLocks noChangeAspect="1"/>
          </p:cNvPicPr>
          <p:nvPr/>
        </p:nvPicPr>
        <p:blipFill>
          <a:blip r:embed="rId3"/>
          <a:stretch>
            <a:fillRect/>
          </a:stretch>
        </p:blipFill>
        <p:spPr>
          <a:xfrm>
            <a:off x="694800" y="1845276"/>
            <a:ext cx="10799474" cy="1641846"/>
          </a:xfrm>
          <a:prstGeom prst="rect">
            <a:avLst/>
          </a:prstGeom>
        </p:spPr>
      </p:pic>
      <p:sp>
        <p:nvSpPr>
          <p:cNvPr id="3" name="Ellips 2">
            <a:extLst>
              <a:ext uri="{FF2B5EF4-FFF2-40B4-BE49-F238E27FC236}">
                <a16:creationId xmlns:a16="http://schemas.microsoft.com/office/drawing/2014/main" id="{82A5B11B-DA8D-4668-8DF0-21FB653DB3AB}"/>
              </a:ext>
            </a:extLst>
          </p:cNvPr>
          <p:cNvSpPr/>
          <p:nvPr/>
        </p:nvSpPr>
        <p:spPr>
          <a:xfrm>
            <a:off x="7553572" y="1705230"/>
            <a:ext cx="1425145" cy="733167"/>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le 6">
            <a:extLst>
              <a:ext uri="{FF2B5EF4-FFF2-40B4-BE49-F238E27FC236}">
                <a16:creationId xmlns:a16="http://schemas.microsoft.com/office/drawing/2014/main" id="{932C5BCF-1AF9-4D15-AFD9-3225AA9E266A}"/>
              </a:ext>
            </a:extLst>
          </p:cNvPr>
          <p:cNvSpPr txBox="1">
            <a:spLocks/>
          </p:cNvSpPr>
          <p:nvPr/>
        </p:nvSpPr>
        <p:spPr>
          <a:xfrm>
            <a:off x="694800" y="1270800"/>
            <a:ext cx="10800000" cy="574476"/>
          </a:xfrm>
          <a:prstGeom prst="rect">
            <a:avLst/>
          </a:prstGeom>
        </p:spPr>
        <p:txBody>
          <a:bodyPr anchor="ct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GB" sz="2400" dirty="0" err="1"/>
              <a:t>Mötesspår</a:t>
            </a:r>
            <a:endParaRPr lang="en-GB" sz="2400" dirty="0"/>
          </a:p>
        </p:txBody>
      </p:sp>
      <p:sp>
        <p:nvSpPr>
          <p:cNvPr id="10" name="Platshållare för text 5">
            <a:extLst>
              <a:ext uri="{FF2B5EF4-FFF2-40B4-BE49-F238E27FC236}">
                <a16:creationId xmlns:a16="http://schemas.microsoft.com/office/drawing/2014/main" id="{FFEC367F-6966-4899-A86F-3DA794C5F0C4}"/>
              </a:ext>
            </a:extLst>
          </p:cNvPr>
          <p:cNvSpPr>
            <a:spLocks noGrp="1"/>
          </p:cNvSpPr>
          <p:nvPr>
            <p:ph type="body" sz="quarter" idx="12"/>
          </p:nvPr>
        </p:nvSpPr>
        <p:spPr>
          <a:xfrm>
            <a:off x="695325" y="3627168"/>
            <a:ext cx="10799474" cy="2538682"/>
          </a:xfrm>
        </p:spPr>
        <p:txBody>
          <a:bodyPr/>
          <a:lstStyle/>
          <a:p>
            <a:r>
              <a:rPr lang="sv-SE" sz="1600" dirty="0"/>
              <a:t>Tåg som är längre än mötesspåren på en mötesstation. Kan möta korta tåg, men inte andra långa. För dessa möten är det alltså som att den dimensionerande sträckan är längre än för övrig trafik på linjedelen</a:t>
            </a:r>
          </a:p>
          <a:p>
            <a:r>
              <a:rPr lang="sv-SE" sz="1600" dirty="0"/>
              <a:t>För varje </a:t>
            </a:r>
            <a:r>
              <a:rPr lang="sv-SE" sz="1600" dirty="0" err="1"/>
              <a:t>linjedel</a:t>
            </a:r>
            <a:r>
              <a:rPr lang="sv-SE" sz="1600" dirty="0"/>
              <a:t> är också den typiska längden för passagerartåg, godståg och malmtåg (långa tåg) angiven </a:t>
            </a:r>
          </a:p>
          <a:p>
            <a:r>
              <a:rPr lang="sv-SE" sz="1600" dirty="0"/>
              <a:t>Om </a:t>
            </a:r>
            <a:r>
              <a:rPr lang="sv-SE" sz="1600" dirty="0" err="1"/>
              <a:t>tåglängden</a:t>
            </a:r>
            <a:r>
              <a:rPr lang="sv-SE" sz="1600" dirty="0"/>
              <a:t> överskrider stationslängden på en station på den dimensionerande sträckan multipliceras gångtiden för en andel av dessa tåg med faktorn #factor_overlong, satt till 1,5</a:t>
            </a:r>
          </a:p>
          <a:p>
            <a:r>
              <a:rPr lang="sv-SE" sz="1600" dirty="0"/>
              <a:t>Antalet av de för långa tågen som får förlängd gångtid beror på sannolikheten att de möter ett annat tåg som också är långt. Antalet per </a:t>
            </a:r>
            <a:r>
              <a:rPr lang="sv-SE" sz="1600" dirty="0" err="1"/>
              <a:t>tågtyp</a:t>
            </a:r>
            <a:r>
              <a:rPr lang="sv-SE" sz="1600" dirty="0"/>
              <a:t> som får förlängd gångtid är [antal tåg av aktuell </a:t>
            </a:r>
            <a:r>
              <a:rPr lang="sv-SE" sz="1600" dirty="0" err="1"/>
              <a:t>tågtyp</a:t>
            </a:r>
            <a:r>
              <a:rPr lang="sv-SE" sz="1600" dirty="0"/>
              <a:t>]*[antal för långa tåg]/[antal tåg]</a:t>
            </a:r>
          </a:p>
          <a:p>
            <a:endParaRPr lang="sv-SE" sz="1600" dirty="0"/>
          </a:p>
          <a:p>
            <a:pPr marL="0" indent="0">
              <a:buNone/>
            </a:pPr>
            <a:endParaRPr lang="sv-SE" sz="1600" dirty="0"/>
          </a:p>
        </p:txBody>
      </p:sp>
    </p:spTree>
    <p:extLst>
      <p:ext uri="{BB962C8B-B14F-4D97-AF65-F5344CB8AC3E}">
        <p14:creationId xmlns:p14="http://schemas.microsoft.com/office/powerpoint/2010/main" val="4214418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6BE63D-B75D-4528-916B-183502BB289C}"/>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E628F493-6749-48F8-A223-C8EE4FF5C732}"/>
              </a:ext>
            </a:extLst>
          </p:cNvPr>
          <p:cNvSpPr>
            <a:spLocks noGrp="1"/>
          </p:cNvSpPr>
          <p:nvPr>
            <p:ph type="sldNum" sz="quarter" idx="4"/>
          </p:nvPr>
        </p:nvSpPr>
        <p:spPr/>
        <p:txBody>
          <a:bodyPr/>
          <a:lstStyle/>
          <a:p>
            <a:fld id="{816FEC2C-AD63-44F4-896C-A2025F5FB260}" type="slidenum">
              <a:rPr lang="sv-SE" smtClean="0"/>
              <a:pPr/>
              <a:t>31</a:t>
            </a:fld>
            <a:endParaRPr lang="sv-SE" dirty="0"/>
          </a:p>
        </p:txBody>
      </p:sp>
      <p:pic>
        <p:nvPicPr>
          <p:cNvPr id="6" name="Bildobjekt 5">
            <a:extLst>
              <a:ext uri="{FF2B5EF4-FFF2-40B4-BE49-F238E27FC236}">
                <a16:creationId xmlns:a16="http://schemas.microsoft.com/office/drawing/2014/main" id="{FBDA257F-2746-48AB-95EA-ED3F93FDE4C2}"/>
              </a:ext>
            </a:extLst>
          </p:cNvPr>
          <p:cNvPicPr>
            <a:picLocks noChangeAspect="1"/>
          </p:cNvPicPr>
          <p:nvPr/>
        </p:nvPicPr>
        <p:blipFill>
          <a:blip r:embed="rId3"/>
          <a:stretch>
            <a:fillRect/>
          </a:stretch>
        </p:blipFill>
        <p:spPr>
          <a:xfrm>
            <a:off x="694800" y="1828344"/>
            <a:ext cx="10799474" cy="1641846"/>
          </a:xfrm>
          <a:prstGeom prst="rect">
            <a:avLst/>
          </a:prstGeom>
        </p:spPr>
      </p:pic>
      <p:sp>
        <p:nvSpPr>
          <p:cNvPr id="3" name="Ellips 2">
            <a:extLst>
              <a:ext uri="{FF2B5EF4-FFF2-40B4-BE49-F238E27FC236}">
                <a16:creationId xmlns:a16="http://schemas.microsoft.com/office/drawing/2014/main" id="{82A5B11B-DA8D-4668-8DF0-21FB653DB3AB}"/>
              </a:ext>
            </a:extLst>
          </p:cNvPr>
          <p:cNvSpPr/>
          <p:nvPr/>
        </p:nvSpPr>
        <p:spPr>
          <a:xfrm>
            <a:off x="8666206" y="1700981"/>
            <a:ext cx="1425145" cy="733167"/>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le 6">
            <a:extLst>
              <a:ext uri="{FF2B5EF4-FFF2-40B4-BE49-F238E27FC236}">
                <a16:creationId xmlns:a16="http://schemas.microsoft.com/office/drawing/2014/main" id="{FDE912B7-AAF6-4AC0-8C85-3436DD68BB08}"/>
              </a:ext>
            </a:extLst>
          </p:cNvPr>
          <p:cNvSpPr txBox="1">
            <a:spLocks/>
          </p:cNvSpPr>
          <p:nvPr/>
        </p:nvSpPr>
        <p:spPr>
          <a:xfrm>
            <a:off x="694800" y="1270800"/>
            <a:ext cx="10800000" cy="574476"/>
          </a:xfrm>
          <a:prstGeom prst="rect">
            <a:avLst/>
          </a:prstGeom>
        </p:spPr>
        <p:txBody>
          <a:bodyPr anchor="ct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GB" sz="2400" dirty="0" err="1"/>
              <a:t>Samtidig</a:t>
            </a:r>
            <a:r>
              <a:rPr lang="en-GB" sz="2400" dirty="0"/>
              <a:t> </a:t>
            </a:r>
            <a:r>
              <a:rPr lang="en-GB" sz="2400" dirty="0" err="1"/>
              <a:t>infart</a:t>
            </a:r>
            <a:endParaRPr lang="en-GB" sz="2400" dirty="0"/>
          </a:p>
        </p:txBody>
      </p:sp>
      <p:sp>
        <p:nvSpPr>
          <p:cNvPr id="10" name="Platshållare för text 5">
            <a:extLst>
              <a:ext uri="{FF2B5EF4-FFF2-40B4-BE49-F238E27FC236}">
                <a16:creationId xmlns:a16="http://schemas.microsoft.com/office/drawing/2014/main" id="{11485CA5-8BC0-4AFE-BCD9-08D0B2A07A94}"/>
              </a:ext>
            </a:extLst>
          </p:cNvPr>
          <p:cNvSpPr>
            <a:spLocks noGrp="1"/>
          </p:cNvSpPr>
          <p:nvPr>
            <p:ph type="body" sz="quarter" idx="12"/>
          </p:nvPr>
        </p:nvSpPr>
        <p:spPr>
          <a:xfrm>
            <a:off x="695325" y="3627168"/>
            <a:ext cx="10799474" cy="2538682"/>
          </a:xfrm>
        </p:spPr>
        <p:txBody>
          <a:bodyPr/>
          <a:lstStyle/>
          <a:p>
            <a:r>
              <a:rPr lang="sv-SE" sz="1600" dirty="0"/>
              <a:t>Kan ankomma en mötesstation samtidigt jämfört med att stå och vänta på att det andra tåget stannat</a:t>
            </a:r>
          </a:p>
          <a:p>
            <a:r>
              <a:rPr lang="sv-SE" sz="1600" dirty="0"/>
              <a:t>Tågen måste dock vara kortare än stationens annars tillåtna maxlängd för att kunna nyttja denna funktion. Tåg som överstiger längden för samtidig infart men ändå får plats på stationen får alltså en längre mötestid</a:t>
            </a:r>
            <a:r>
              <a:rPr lang="sv-SE"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a:t>
            </a:r>
          </a:p>
          <a:p>
            <a:r>
              <a:rPr lang="sv-SE" sz="1600" dirty="0"/>
              <a:t>Om </a:t>
            </a:r>
            <a:r>
              <a:rPr lang="sv-SE" sz="1600" dirty="0" err="1"/>
              <a:t>tåglängden</a:t>
            </a:r>
            <a:r>
              <a:rPr lang="sv-SE" sz="1600" dirty="0"/>
              <a:t> överskrider längden för samtidig infart tillkommer ett tidstillägg. Tidstillägget ges av #inf_utan och är satt till 2 min. Om längden för samtidig infart är för kort i enbart ena änden av den dimensionerande sträckan tillkommer bara halva tillägget. Uträkningen görs för respektive </a:t>
            </a:r>
            <a:r>
              <a:rPr lang="sv-SE" sz="1600" dirty="0" err="1"/>
              <a:t>tågsort</a:t>
            </a:r>
            <a:endParaRPr lang="sv-SE" sz="1600" dirty="0"/>
          </a:p>
          <a:p>
            <a:pPr marL="0" indent="0">
              <a:buNone/>
            </a:pPr>
            <a:endParaRPr lang="sv-SE" sz="1600" dirty="0"/>
          </a:p>
        </p:txBody>
      </p:sp>
    </p:spTree>
    <p:extLst>
      <p:ext uri="{BB962C8B-B14F-4D97-AF65-F5344CB8AC3E}">
        <p14:creationId xmlns:p14="http://schemas.microsoft.com/office/powerpoint/2010/main" val="122166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6BE63D-B75D-4528-916B-183502BB289C}"/>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E628F493-6749-48F8-A223-C8EE4FF5C732}"/>
              </a:ext>
            </a:extLst>
          </p:cNvPr>
          <p:cNvSpPr>
            <a:spLocks noGrp="1"/>
          </p:cNvSpPr>
          <p:nvPr>
            <p:ph type="sldNum" sz="quarter" idx="4"/>
          </p:nvPr>
        </p:nvSpPr>
        <p:spPr/>
        <p:txBody>
          <a:bodyPr/>
          <a:lstStyle/>
          <a:p>
            <a:fld id="{816FEC2C-AD63-44F4-896C-A2025F5FB260}" type="slidenum">
              <a:rPr lang="sv-SE" smtClean="0"/>
              <a:pPr/>
              <a:t>32</a:t>
            </a:fld>
            <a:endParaRPr lang="sv-SE" dirty="0"/>
          </a:p>
        </p:txBody>
      </p:sp>
      <p:pic>
        <p:nvPicPr>
          <p:cNvPr id="6" name="Bildobjekt 5">
            <a:extLst>
              <a:ext uri="{FF2B5EF4-FFF2-40B4-BE49-F238E27FC236}">
                <a16:creationId xmlns:a16="http://schemas.microsoft.com/office/drawing/2014/main" id="{FBDA257F-2746-48AB-95EA-ED3F93FDE4C2}"/>
              </a:ext>
            </a:extLst>
          </p:cNvPr>
          <p:cNvPicPr>
            <a:picLocks noChangeAspect="1"/>
          </p:cNvPicPr>
          <p:nvPr/>
        </p:nvPicPr>
        <p:blipFill>
          <a:blip r:embed="rId3"/>
          <a:stretch>
            <a:fillRect/>
          </a:stretch>
        </p:blipFill>
        <p:spPr>
          <a:xfrm>
            <a:off x="694800" y="1845276"/>
            <a:ext cx="10799474" cy="1641846"/>
          </a:xfrm>
          <a:prstGeom prst="rect">
            <a:avLst/>
          </a:prstGeom>
        </p:spPr>
      </p:pic>
      <p:sp>
        <p:nvSpPr>
          <p:cNvPr id="3" name="Ellips 2">
            <a:extLst>
              <a:ext uri="{FF2B5EF4-FFF2-40B4-BE49-F238E27FC236}">
                <a16:creationId xmlns:a16="http://schemas.microsoft.com/office/drawing/2014/main" id="{82A5B11B-DA8D-4668-8DF0-21FB653DB3AB}"/>
              </a:ext>
            </a:extLst>
          </p:cNvPr>
          <p:cNvSpPr/>
          <p:nvPr/>
        </p:nvSpPr>
        <p:spPr>
          <a:xfrm>
            <a:off x="9794790" y="1692740"/>
            <a:ext cx="1425145" cy="733167"/>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le 6">
            <a:extLst>
              <a:ext uri="{FF2B5EF4-FFF2-40B4-BE49-F238E27FC236}">
                <a16:creationId xmlns:a16="http://schemas.microsoft.com/office/drawing/2014/main" id="{4D94514A-02D3-4BCB-BE42-FE5EEF353B3C}"/>
              </a:ext>
            </a:extLst>
          </p:cNvPr>
          <p:cNvSpPr>
            <a:spLocks noGrp="1"/>
          </p:cNvSpPr>
          <p:nvPr>
            <p:ph type="title"/>
          </p:nvPr>
        </p:nvSpPr>
        <p:spPr>
          <a:xfrm>
            <a:off x="694800" y="1270800"/>
            <a:ext cx="10800000" cy="574476"/>
          </a:xfrm>
        </p:spPr>
        <p:txBody>
          <a:bodyPr/>
          <a:lstStyle/>
          <a:p>
            <a:r>
              <a:rPr lang="en-GB" sz="2400" dirty="0" err="1"/>
              <a:t>Hastighet</a:t>
            </a:r>
            <a:r>
              <a:rPr lang="en-GB" sz="2400" dirty="0"/>
              <a:t> </a:t>
            </a:r>
            <a:r>
              <a:rPr lang="en-GB" sz="2400" dirty="0" err="1"/>
              <a:t>genom</a:t>
            </a:r>
            <a:r>
              <a:rPr lang="en-GB" sz="2400" dirty="0"/>
              <a:t> </a:t>
            </a:r>
            <a:r>
              <a:rPr lang="en-GB" sz="2400" dirty="0" err="1"/>
              <a:t>växlar</a:t>
            </a:r>
            <a:endParaRPr lang="en-GB" sz="2400" dirty="0"/>
          </a:p>
        </p:txBody>
      </p:sp>
      <p:sp>
        <p:nvSpPr>
          <p:cNvPr id="10" name="Platshållare för text 5">
            <a:extLst>
              <a:ext uri="{FF2B5EF4-FFF2-40B4-BE49-F238E27FC236}">
                <a16:creationId xmlns:a16="http://schemas.microsoft.com/office/drawing/2014/main" id="{92649275-FBC6-4FA1-AE9D-8A35C99554B4}"/>
              </a:ext>
            </a:extLst>
          </p:cNvPr>
          <p:cNvSpPr>
            <a:spLocks noGrp="1"/>
          </p:cNvSpPr>
          <p:nvPr>
            <p:ph type="body" sz="quarter" idx="12"/>
          </p:nvPr>
        </p:nvSpPr>
        <p:spPr>
          <a:xfrm>
            <a:off x="695325" y="3627168"/>
            <a:ext cx="10799474" cy="2538682"/>
          </a:xfrm>
        </p:spPr>
        <p:txBody>
          <a:bodyPr/>
          <a:lstStyle/>
          <a:p>
            <a:r>
              <a:rPr lang="sv-SE" sz="1600" dirty="0"/>
              <a:t>Vid tågmöte på enkelspår måste ena tåget passera genom växlar ut på avvikande spår. Är det låg hastighet i växlarna kan det ta upp mot en minut längre tid att passera jämfört med om växlarna tillåter högre hastighet</a:t>
            </a:r>
          </a:p>
          <a:p>
            <a:r>
              <a:rPr lang="sv-SE" sz="1600" dirty="0"/>
              <a:t>I Emme/</a:t>
            </a:r>
            <a:r>
              <a:rPr lang="sv-SE" sz="1600" dirty="0" err="1"/>
              <a:t>Bansek</a:t>
            </a:r>
            <a:r>
              <a:rPr lang="sv-SE" sz="1600" dirty="0"/>
              <a:t> finns det attribut för vilken hastighet växlarna på den dimensionerande sträckan medger. Den dimensionerande sträckan går från en mötesstation till nästa mötesstation, så tillägget är beroende av växelhastigheten på båda dessa stationer.</a:t>
            </a:r>
          </a:p>
          <a:p>
            <a:r>
              <a:rPr lang="sv-SE" sz="1600" dirty="0"/>
              <a:t>Gräns på 50 km/h. Under eller lika med detta får tåg tidstillägg på 1 minut. Ena mötesstationen ger halva tillägget, båda ger hela</a:t>
            </a:r>
          </a:p>
          <a:p>
            <a:pPr marL="0" indent="0">
              <a:buNone/>
            </a:pPr>
            <a:endParaRPr lang="sv-SE" sz="1600" dirty="0"/>
          </a:p>
        </p:txBody>
      </p:sp>
    </p:spTree>
    <p:extLst>
      <p:ext uri="{BB962C8B-B14F-4D97-AF65-F5344CB8AC3E}">
        <p14:creationId xmlns:p14="http://schemas.microsoft.com/office/powerpoint/2010/main" val="287379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6BE63D-B75D-4528-916B-183502BB289C}"/>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E628F493-6749-48F8-A223-C8EE4FF5C732}"/>
              </a:ext>
            </a:extLst>
          </p:cNvPr>
          <p:cNvSpPr>
            <a:spLocks noGrp="1"/>
          </p:cNvSpPr>
          <p:nvPr>
            <p:ph type="sldNum" sz="quarter" idx="4"/>
          </p:nvPr>
        </p:nvSpPr>
        <p:spPr/>
        <p:txBody>
          <a:bodyPr/>
          <a:lstStyle/>
          <a:p>
            <a:fld id="{816FEC2C-AD63-44F4-896C-A2025F5FB260}" type="slidenum">
              <a:rPr lang="sv-SE" smtClean="0"/>
              <a:pPr/>
              <a:t>33</a:t>
            </a:fld>
            <a:endParaRPr lang="sv-SE" dirty="0"/>
          </a:p>
        </p:txBody>
      </p:sp>
      <p:pic>
        <p:nvPicPr>
          <p:cNvPr id="6" name="Bildobjekt 5">
            <a:extLst>
              <a:ext uri="{FF2B5EF4-FFF2-40B4-BE49-F238E27FC236}">
                <a16:creationId xmlns:a16="http://schemas.microsoft.com/office/drawing/2014/main" id="{FBDA257F-2746-48AB-95EA-ED3F93FDE4C2}"/>
              </a:ext>
            </a:extLst>
          </p:cNvPr>
          <p:cNvPicPr>
            <a:picLocks noChangeAspect="1"/>
          </p:cNvPicPr>
          <p:nvPr/>
        </p:nvPicPr>
        <p:blipFill>
          <a:blip r:embed="rId3"/>
          <a:stretch>
            <a:fillRect/>
          </a:stretch>
        </p:blipFill>
        <p:spPr>
          <a:xfrm>
            <a:off x="694800" y="1845276"/>
            <a:ext cx="10799474" cy="1641846"/>
          </a:xfrm>
          <a:prstGeom prst="rect">
            <a:avLst/>
          </a:prstGeom>
        </p:spPr>
      </p:pic>
      <p:sp>
        <p:nvSpPr>
          <p:cNvPr id="3" name="Ellips 2">
            <a:extLst>
              <a:ext uri="{FF2B5EF4-FFF2-40B4-BE49-F238E27FC236}">
                <a16:creationId xmlns:a16="http://schemas.microsoft.com/office/drawing/2014/main" id="{82A5B11B-DA8D-4668-8DF0-21FB653DB3AB}"/>
              </a:ext>
            </a:extLst>
          </p:cNvPr>
          <p:cNvSpPr/>
          <p:nvPr/>
        </p:nvSpPr>
        <p:spPr>
          <a:xfrm>
            <a:off x="10915136" y="1664041"/>
            <a:ext cx="622729" cy="57447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le 6">
            <a:extLst>
              <a:ext uri="{FF2B5EF4-FFF2-40B4-BE49-F238E27FC236}">
                <a16:creationId xmlns:a16="http://schemas.microsoft.com/office/drawing/2014/main" id="{E091BDAA-4E56-4E10-AA5E-42A6EF1A3870}"/>
              </a:ext>
            </a:extLst>
          </p:cNvPr>
          <p:cNvSpPr>
            <a:spLocks noGrp="1"/>
          </p:cNvSpPr>
          <p:nvPr>
            <p:ph type="title"/>
          </p:nvPr>
        </p:nvSpPr>
        <p:spPr>
          <a:xfrm>
            <a:off x="694800" y="1270800"/>
            <a:ext cx="10800000" cy="574476"/>
          </a:xfrm>
        </p:spPr>
        <p:txBody>
          <a:bodyPr/>
          <a:lstStyle/>
          <a:p>
            <a:r>
              <a:rPr lang="en-GB" sz="2400" dirty="0" err="1"/>
              <a:t>Kolonnkörning</a:t>
            </a:r>
            <a:endParaRPr lang="en-GB" sz="2400" dirty="0"/>
          </a:p>
        </p:txBody>
      </p:sp>
      <p:sp>
        <p:nvSpPr>
          <p:cNvPr id="10" name="Platshållare för text 5">
            <a:extLst>
              <a:ext uri="{FF2B5EF4-FFF2-40B4-BE49-F238E27FC236}">
                <a16:creationId xmlns:a16="http://schemas.microsoft.com/office/drawing/2014/main" id="{EAB8F050-E12C-42A2-8BD8-000C0E1A50A2}"/>
              </a:ext>
            </a:extLst>
          </p:cNvPr>
          <p:cNvSpPr>
            <a:spLocks noGrp="1"/>
          </p:cNvSpPr>
          <p:nvPr>
            <p:ph type="body" sz="quarter" idx="12"/>
          </p:nvPr>
        </p:nvSpPr>
        <p:spPr>
          <a:xfrm>
            <a:off x="695325" y="3627168"/>
            <a:ext cx="10799474" cy="2538682"/>
          </a:xfrm>
        </p:spPr>
        <p:txBody>
          <a:bodyPr/>
          <a:lstStyle/>
          <a:p>
            <a:r>
              <a:rPr lang="sv-SE" sz="1600" dirty="0"/>
              <a:t>I sitt grundutförande antar kapacitetsberäkningarna att alla tåg har tågmöten och att tågen går växelvis i olika riktningar (vartannat tåg i ena riktningen och vartannat i den andra). Detta stämmer inte överens med verkligheten där tågordningen kan variera så att kolonnkörning med flera tåg i samma riktning, vilket är mer kapacitetseffektivt, förekommer vid vissa tider</a:t>
            </a:r>
          </a:p>
          <a:p>
            <a:r>
              <a:rPr lang="sv-SE" sz="1600" dirty="0"/>
              <a:t>I Emme/</a:t>
            </a:r>
            <a:r>
              <a:rPr lang="sv-SE" sz="1600" dirty="0" err="1"/>
              <a:t>Bansek</a:t>
            </a:r>
            <a:r>
              <a:rPr lang="sv-SE" sz="1600" dirty="0"/>
              <a:t> finns nu möjlighet att ange hur stor andel av tågen som antas köra i kolonn per </a:t>
            </a:r>
            <a:r>
              <a:rPr lang="sv-SE" sz="1600" dirty="0" err="1"/>
              <a:t>linjedel</a:t>
            </a:r>
            <a:r>
              <a:rPr lang="sv-SE" sz="1600" dirty="0"/>
              <a:t>.</a:t>
            </a:r>
          </a:p>
          <a:p>
            <a:r>
              <a:rPr lang="sv-SE" sz="1600" dirty="0"/>
              <a:t>Skapar en lite mer rättvis kapacitetsberäkning men fångar ändå inte riktigt hela effekten av att köra i kolonn då även gångtiden för de efterföljande tågen borde tas bort och ersättas av en </a:t>
            </a:r>
            <a:r>
              <a:rPr lang="sv-SE" sz="1600" dirty="0" err="1"/>
              <a:t>headwaytid</a:t>
            </a:r>
            <a:r>
              <a:rPr lang="sv-SE" sz="1600" dirty="0"/>
              <a:t> så som på dubbelspår. Eftersom detta inte är implementerat saknas fortfarande möjlighet att fånga förbättrad </a:t>
            </a:r>
            <a:r>
              <a:rPr lang="sv-SE" sz="1600" dirty="0" err="1"/>
              <a:t>headway</a:t>
            </a:r>
            <a:r>
              <a:rPr lang="sv-SE" sz="1600" dirty="0"/>
              <a:t> på enkelspår</a:t>
            </a:r>
          </a:p>
          <a:p>
            <a:pPr marL="0" indent="0">
              <a:buNone/>
            </a:pPr>
            <a:endParaRPr lang="sv-SE" sz="1600" dirty="0"/>
          </a:p>
        </p:txBody>
      </p:sp>
    </p:spTree>
    <p:extLst>
      <p:ext uri="{BB962C8B-B14F-4D97-AF65-F5344CB8AC3E}">
        <p14:creationId xmlns:p14="http://schemas.microsoft.com/office/powerpoint/2010/main" val="2389302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11B7B-CB31-4A29-AD5D-8D42DEC2D3F4}"/>
              </a:ext>
            </a:extLst>
          </p:cNvPr>
          <p:cNvSpPr>
            <a:spLocks noGrp="1"/>
          </p:cNvSpPr>
          <p:nvPr>
            <p:ph type="title"/>
          </p:nvPr>
        </p:nvSpPr>
        <p:spPr/>
        <p:txBody>
          <a:bodyPr/>
          <a:lstStyle/>
          <a:p>
            <a:r>
              <a:rPr lang="sv-SE" dirty="0"/>
              <a:t>Nytt i Bansek 2024.1</a:t>
            </a:r>
            <a:endParaRPr lang="en-GB" dirty="0"/>
          </a:p>
        </p:txBody>
      </p:sp>
      <p:sp>
        <p:nvSpPr>
          <p:cNvPr id="4" name="Slide Number Placeholder 3">
            <a:extLst>
              <a:ext uri="{FF2B5EF4-FFF2-40B4-BE49-F238E27FC236}">
                <a16:creationId xmlns:a16="http://schemas.microsoft.com/office/drawing/2014/main" id="{B946DC7A-DE4A-490E-B5C5-0E3802DE151B}"/>
              </a:ext>
            </a:extLst>
          </p:cNvPr>
          <p:cNvSpPr>
            <a:spLocks noGrp="1"/>
          </p:cNvSpPr>
          <p:nvPr>
            <p:ph type="sldNum" sz="quarter" idx="4294967295"/>
          </p:nvPr>
        </p:nvSpPr>
        <p:spPr>
          <a:xfrm>
            <a:off x="0" y="201613"/>
            <a:ext cx="784225" cy="365125"/>
          </a:xfrm>
        </p:spPr>
        <p:txBody>
          <a:bodyPr/>
          <a:lstStyle/>
          <a:p>
            <a:fld id="{816FEC2C-AD63-44F4-896C-A2025F5FB260}" type="slidenum">
              <a:rPr lang="sv-SE" smtClean="0"/>
              <a:pPr/>
              <a:t>34</a:t>
            </a:fld>
            <a:endParaRPr lang="sv-SE" dirty="0"/>
          </a:p>
        </p:txBody>
      </p:sp>
      <p:sp>
        <p:nvSpPr>
          <p:cNvPr id="7" name="TextBox 6">
            <a:extLst>
              <a:ext uri="{FF2B5EF4-FFF2-40B4-BE49-F238E27FC236}">
                <a16:creationId xmlns:a16="http://schemas.microsoft.com/office/drawing/2014/main" id="{86932659-BE41-48DF-817E-00E6F48FFFC1}"/>
              </a:ext>
            </a:extLst>
          </p:cNvPr>
          <p:cNvSpPr txBox="1"/>
          <p:nvPr/>
        </p:nvSpPr>
        <p:spPr>
          <a:xfrm>
            <a:off x="6706590" y="2191000"/>
            <a:ext cx="6097978" cy="2475999"/>
          </a:xfrm>
          <a:prstGeom prst="rect">
            <a:avLst/>
          </a:prstGeom>
          <a:noFill/>
        </p:spPr>
        <p:txBody>
          <a:bodyPr wrap="square">
            <a:spAutoFit/>
          </a:bodyPr>
          <a:lstStyle/>
          <a:p>
            <a:pPr marL="342900" indent="-342900">
              <a:lnSpc>
                <a:spcPct val="107000"/>
              </a:lnSpc>
              <a:spcBef>
                <a:spcPts val="1000"/>
              </a:spcBef>
              <a:spcAft>
                <a:spcPts val="800"/>
              </a:spcAft>
              <a:buFont typeface="Arial" panose="020B0604020202020204" pitchFamily="34" charset="0"/>
              <a:buChar char="•"/>
            </a:pPr>
            <a:r>
              <a:rPr lang="sv-SE" sz="1800" dirty="0">
                <a:latin typeface="+mn-lt"/>
              </a:rPr>
              <a:t>Modelloptimering</a:t>
            </a:r>
            <a:r>
              <a:rPr lang="sv-SE" sz="1800" b="0" dirty="0">
                <a:latin typeface="+mn-lt"/>
              </a:rPr>
              <a:t> </a:t>
            </a:r>
          </a:p>
          <a:p>
            <a:pPr marL="342900" indent="-342900">
              <a:lnSpc>
                <a:spcPct val="107000"/>
              </a:lnSpc>
              <a:spcBef>
                <a:spcPts val="1000"/>
              </a:spcBef>
              <a:spcAft>
                <a:spcPts val="800"/>
              </a:spcAft>
              <a:buFont typeface="Arial" panose="020B0604020202020204" pitchFamily="34" charset="0"/>
              <a:buChar char="•"/>
            </a:pPr>
            <a:r>
              <a:rPr lang="sv-SE" sz="1800" dirty="0">
                <a:latin typeface="+mn-lt"/>
              </a:rPr>
              <a:t>Ny förseningsberäkning för godståg</a:t>
            </a:r>
          </a:p>
          <a:p>
            <a:pPr marL="342900" indent="-342900">
              <a:lnSpc>
                <a:spcPct val="107000"/>
              </a:lnSpc>
              <a:spcBef>
                <a:spcPts val="1000"/>
              </a:spcBef>
              <a:spcAft>
                <a:spcPts val="800"/>
              </a:spcAft>
              <a:buFont typeface="Arial" panose="020B0604020202020204" pitchFamily="34" charset="0"/>
              <a:buChar char="•"/>
            </a:pPr>
            <a:r>
              <a:rPr lang="sv-SE" sz="1800" b="0" dirty="0">
                <a:latin typeface="+mn-lt"/>
              </a:rPr>
              <a:t>Plankorsningar</a:t>
            </a:r>
          </a:p>
          <a:p>
            <a:pPr marL="342900" indent="-342900" algn="l">
              <a:lnSpc>
                <a:spcPct val="107000"/>
              </a:lnSpc>
              <a:spcBef>
                <a:spcPts val="1000"/>
              </a:spcBef>
              <a:spcAft>
                <a:spcPts val="800"/>
              </a:spcAft>
              <a:buFont typeface="Arial" panose="020B0604020202020204" pitchFamily="34" charset="0"/>
              <a:buChar char="•"/>
            </a:pPr>
            <a:r>
              <a:rPr lang="sv-SE" sz="1800" dirty="0">
                <a:latin typeface="+mn-lt"/>
              </a:rPr>
              <a:t>UKAP – utvecklad kapacitetsberäkning</a:t>
            </a:r>
          </a:p>
          <a:p>
            <a:pPr marL="342900" indent="-342900" algn="l">
              <a:lnSpc>
                <a:spcPct val="107000"/>
              </a:lnSpc>
              <a:spcBef>
                <a:spcPts val="1000"/>
              </a:spcBef>
              <a:spcAft>
                <a:spcPts val="800"/>
              </a:spcAft>
              <a:buFont typeface="Arial" panose="020B0604020202020204" pitchFamily="34" charset="0"/>
              <a:buChar char="•"/>
            </a:pPr>
            <a:r>
              <a:rPr lang="sv-SE" b="1" dirty="0"/>
              <a:t>Bansek gods</a:t>
            </a:r>
            <a:endParaRPr lang="sv-SE" sz="1800" b="1" dirty="0">
              <a:latin typeface="+mn-lt"/>
            </a:endParaRPr>
          </a:p>
        </p:txBody>
      </p:sp>
    </p:spTree>
    <p:extLst>
      <p:ext uri="{BB962C8B-B14F-4D97-AF65-F5344CB8AC3E}">
        <p14:creationId xmlns:p14="http://schemas.microsoft.com/office/powerpoint/2010/main" val="1148095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57F495-80E6-46F4-9ED0-19B00B8ABEA3}"/>
              </a:ext>
            </a:extLst>
          </p:cNvPr>
          <p:cNvSpPr>
            <a:spLocks noGrp="1"/>
          </p:cNvSpPr>
          <p:nvPr>
            <p:ph type="title"/>
          </p:nvPr>
        </p:nvSpPr>
        <p:spPr/>
        <p:txBody>
          <a:bodyPr/>
          <a:lstStyle/>
          <a:p>
            <a:r>
              <a:rPr lang="sv-SE" sz="2800" dirty="0" err="1"/>
              <a:t>Bansek</a:t>
            </a:r>
            <a:r>
              <a:rPr lang="sv-SE" sz="2800" dirty="0"/>
              <a:t> gods</a:t>
            </a:r>
          </a:p>
        </p:txBody>
      </p:sp>
      <p:sp>
        <p:nvSpPr>
          <p:cNvPr id="3" name="Platshållare för bild 2">
            <a:extLst>
              <a:ext uri="{FF2B5EF4-FFF2-40B4-BE49-F238E27FC236}">
                <a16:creationId xmlns:a16="http://schemas.microsoft.com/office/drawing/2014/main" id="{C18EFBDA-5BFA-43E0-8D73-352B42AD05C5}"/>
              </a:ext>
            </a:extLst>
          </p:cNvPr>
          <p:cNvSpPr>
            <a:spLocks noGrp="1"/>
          </p:cNvSpPr>
          <p:nvPr>
            <p:ph type="pic" sz="quarter" idx="13"/>
          </p:nvPr>
        </p:nvSpPr>
        <p:spPr/>
      </p:sp>
      <p:sp>
        <p:nvSpPr>
          <p:cNvPr id="4" name="Platshållare för datum 3">
            <a:extLst>
              <a:ext uri="{FF2B5EF4-FFF2-40B4-BE49-F238E27FC236}">
                <a16:creationId xmlns:a16="http://schemas.microsoft.com/office/drawing/2014/main" id="{E32E281F-684F-4904-A1A7-E60AC6A66CB7}"/>
              </a:ext>
            </a:extLst>
          </p:cNvPr>
          <p:cNvSpPr>
            <a:spLocks noGrp="1"/>
          </p:cNvSpPr>
          <p:nvPr>
            <p:ph type="dt" sz="half" idx="14"/>
          </p:nvPr>
        </p:nvSpPr>
        <p:spPr/>
        <p:txBody>
          <a:bodyPr/>
          <a:lstStyle/>
          <a:p>
            <a:endParaRPr lang="sv-SE" dirty="0"/>
          </a:p>
        </p:txBody>
      </p:sp>
      <p:sp>
        <p:nvSpPr>
          <p:cNvPr id="5" name="Platshållare för bildnummer 4">
            <a:extLst>
              <a:ext uri="{FF2B5EF4-FFF2-40B4-BE49-F238E27FC236}">
                <a16:creationId xmlns:a16="http://schemas.microsoft.com/office/drawing/2014/main" id="{568F6DA4-D00A-40B1-BFDD-E56486A235F1}"/>
              </a:ext>
            </a:extLst>
          </p:cNvPr>
          <p:cNvSpPr>
            <a:spLocks noGrp="1"/>
          </p:cNvSpPr>
          <p:nvPr>
            <p:ph type="sldNum" sz="quarter" idx="16"/>
          </p:nvPr>
        </p:nvSpPr>
        <p:spPr/>
        <p:txBody>
          <a:bodyPr/>
          <a:lstStyle/>
          <a:p>
            <a:fld id="{816FEC2C-AD63-44F4-896C-A2025F5FB260}" type="slidenum">
              <a:rPr lang="sv-SE" smtClean="0"/>
              <a:pPr/>
              <a:t>35</a:t>
            </a:fld>
            <a:endParaRPr lang="sv-SE" dirty="0"/>
          </a:p>
        </p:txBody>
      </p:sp>
      <p:sp>
        <p:nvSpPr>
          <p:cNvPr id="6" name="Platshållare för text 5">
            <a:extLst>
              <a:ext uri="{FF2B5EF4-FFF2-40B4-BE49-F238E27FC236}">
                <a16:creationId xmlns:a16="http://schemas.microsoft.com/office/drawing/2014/main" id="{55D5688C-721D-4178-8FC8-222C90622658}"/>
              </a:ext>
            </a:extLst>
          </p:cNvPr>
          <p:cNvSpPr>
            <a:spLocks noGrp="1"/>
          </p:cNvSpPr>
          <p:nvPr>
            <p:ph type="body" sz="quarter" idx="12"/>
          </p:nvPr>
        </p:nvSpPr>
        <p:spPr/>
        <p:txBody>
          <a:bodyPr/>
          <a:lstStyle/>
          <a:p>
            <a:r>
              <a:rPr lang="sv-SE" dirty="0"/>
              <a:t>Nytt kompletterande verktyg för beräkning av samhällsekonomiska effekter för godstrafik på järnväg</a:t>
            </a:r>
          </a:p>
          <a:p>
            <a:r>
              <a:rPr lang="sv-SE" dirty="0"/>
              <a:t>Diskontering sker i </a:t>
            </a:r>
            <a:r>
              <a:rPr lang="sv-SE" dirty="0" err="1"/>
              <a:t>Bansek</a:t>
            </a:r>
            <a:r>
              <a:rPr lang="sv-SE" dirty="0"/>
              <a:t>, så </a:t>
            </a:r>
            <a:r>
              <a:rPr lang="sv-SE" dirty="0" err="1"/>
              <a:t>Bansek</a:t>
            </a:r>
            <a:r>
              <a:rPr lang="sv-SE" dirty="0"/>
              <a:t> gods ska användas tillsammans med </a:t>
            </a:r>
            <a:r>
              <a:rPr lang="sv-SE" dirty="0" err="1"/>
              <a:t>Bansek</a:t>
            </a:r>
            <a:endParaRPr lang="sv-SE" dirty="0"/>
          </a:p>
          <a:p>
            <a:r>
              <a:rPr lang="sv-SE" dirty="0"/>
              <a:t>Ny flik i </a:t>
            </a:r>
            <a:r>
              <a:rPr lang="sv-SE" dirty="0" err="1"/>
              <a:t>Bansek</a:t>
            </a:r>
            <a:r>
              <a:rPr lang="sv-SE" dirty="0"/>
              <a:t> för att hämta resultat från </a:t>
            </a:r>
            <a:r>
              <a:rPr lang="sv-SE" dirty="0" err="1"/>
              <a:t>Bansek</a:t>
            </a:r>
            <a:r>
              <a:rPr lang="sv-SE" dirty="0"/>
              <a:t> gods</a:t>
            </a:r>
          </a:p>
        </p:txBody>
      </p:sp>
      <p:pic>
        <p:nvPicPr>
          <p:cNvPr id="9" name="Picture Placeholder 6">
            <a:extLst>
              <a:ext uri="{FF2B5EF4-FFF2-40B4-BE49-F238E27FC236}">
                <a16:creationId xmlns:a16="http://schemas.microsoft.com/office/drawing/2014/main" id="{52DCB389-BF69-4F8D-8268-73DB0DBE8A5B}"/>
              </a:ext>
            </a:extLst>
          </p:cNvPr>
          <p:cNvPicPr>
            <a:picLocks noChangeAspect="1"/>
          </p:cNvPicPr>
          <p:nvPr/>
        </p:nvPicPr>
        <p:blipFill>
          <a:blip r:embed="rId3">
            <a:extLst>
              <a:ext uri="{28A0092B-C50C-407E-A947-70E740481C1C}">
                <a14:useLocalDpi xmlns:a14="http://schemas.microsoft.com/office/drawing/2010/main" val="0"/>
              </a:ext>
            </a:extLst>
          </a:blip>
          <a:srcRect t="21423" b="21423"/>
          <a:stretch>
            <a:fillRect/>
          </a:stretch>
        </p:blipFill>
        <p:spPr>
          <a:xfrm>
            <a:off x="6456363" y="1269000"/>
            <a:ext cx="5040312" cy="4321175"/>
          </a:xfrm>
          <a:prstGeom prst="rect">
            <a:avLst/>
          </a:prstGeom>
        </p:spPr>
      </p:pic>
    </p:spTree>
    <p:extLst>
      <p:ext uri="{BB962C8B-B14F-4D97-AF65-F5344CB8AC3E}">
        <p14:creationId xmlns:p14="http://schemas.microsoft.com/office/powerpoint/2010/main" val="1319977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14869F1-BC15-448C-929C-77CCACA586A7}"/>
              </a:ext>
            </a:extLst>
          </p:cNvPr>
          <p:cNvSpPr>
            <a:spLocks noGrp="1"/>
          </p:cNvSpPr>
          <p:nvPr>
            <p:ph type="dt" sz="half" idx="2"/>
          </p:nvPr>
        </p:nvSpPr>
        <p:spPr/>
        <p:txBody>
          <a:bodyPr/>
          <a:lstStyle/>
          <a:p>
            <a:fld id="{0093C832-D106-4A0C-B5A4-73C81A0D9D51}" type="datetime1">
              <a:rPr lang="sv-SE" smtClean="0"/>
              <a:t>2024-04-05</a:t>
            </a:fld>
            <a:endParaRPr lang="sv-SE"/>
          </a:p>
        </p:txBody>
      </p:sp>
      <p:sp>
        <p:nvSpPr>
          <p:cNvPr id="3" name="Platshållare för bildnummer 2">
            <a:extLst>
              <a:ext uri="{FF2B5EF4-FFF2-40B4-BE49-F238E27FC236}">
                <a16:creationId xmlns:a16="http://schemas.microsoft.com/office/drawing/2014/main" id="{DE7C5BBA-9355-4DF7-94AE-45E2E9F940D8}"/>
              </a:ext>
            </a:extLst>
          </p:cNvPr>
          <p:cNvSpPr>
            <a:spLocks noGrp="1"/>
          </p:cNvSpPr>
          <p:nvPr>
            <p:ph type="sldNum" sz="quarter" idx="4"/>
          </p:nvPr>
        </p:nvSpPr>
        <p:spPr/>
        <p:txBody>
          <a:bodyPr/>
          <a:lstStyle/>
          <a:p>
            <a:fld id="{7D49DE69-A2D9-4F85-AD6A-3307DA9B27D4}" type="slidenum">
              <a:rPr lang="sv-SE" smtClean="0"/>
              <a:t>36</a:t>
            </a:fld>
            <a:endParaRPr lang="sv-SE"/>
          </a:p>
        </p:txBody>
      </p:sp>
      <p:pic>
        <p:nvPicPr>
          <p:cNvPr id="4" name="Bildobjekt 3">
            <a:extLst>
              <a:ext uri="{FF2B5EF4-FFF2-40B4-BE49-F238E27FC236}">
                <a16:creationId xmlns:a16="http://schemas.microsoft.com/office/drawing/2014/main" id="{BCBB28E3-82C9-4523-A85A-A0772526349F}"/>
              </a:ext>
            </a:extLst>
          </p:cNvPr>
          <p:cNvPicPr>
            <a:picLocks noChangeAspect="1"/>
          </p:cNvPicPr>
          <p:nvPr/>
        </p:nvPicPr>
        <p:blipFill>
          <a:blip r:embed="rId3"/>
          <a:stretch>
            <a:fillRect/>
          </a:stretch>
        </p:blipFill>
        <p:spPr>
          <a:xfrm>
            <a:off x="1889449" y="1119723"/>
            <a:ext cx="8262551" cy="5046127"/>
          </a:xfrm>
          <a:prstGeom prst="rect">
            <a:avLst/>
          </a:prstGeom>
        </p:spPr>
      </p:pic>
    </p:spTree>
    <p:extLst>
      <p:ext uri="{BB962C8B-B14F-4D97-AF65-F5344CB8AC3E}">
        <p14:creationId xmlns:p14="http://schemas.microsoft.com/office/powerpoint/2010/main" val="3434316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556DFF5-5F8A-47CD-AB29-405CE4B025BE}"/>
              </a:ext>
            </a:extLst>
          </p:cNvPr>
          <p:cNvPicPr>
            <a:picLocks noGrp="1" noChangeAspect="1"/>
          </p:cNvPicPr>
          <p:nvPr>
            <p:ph type="pic" sz="quarter" idx="12"/>
          </p:nvPr>
        </p:nvPicPr>
        <p:blipFill>
          <a:blip r:embed="rId3"/>
          <a:srcRect t="7865" b="7865"/>
          <a:stretch>
            <a:fillRect/>
          </a:stretch>
        </p:blipFill>
        <p:spPr/>
      </p:pic>
      <p:sp>
        <p:nvSpPr>
          <p:cNvPr id="3" name="Rubrik 2">
            <a:extLst>
              <a:ext uri="{FF2B5EF4-FFF2-40B4-BE49-F238E27FC236}">
                <a16:creationId xmlns:a16="http://schemas.microsoft.com/office/drawing/2014/main" id="{7441D4D0-6ADF-4F7C-A865-75C6B2B79AEF}"/>
              </a:ext>
            </a:extLst>
          </p:cNvPr>
          <p:cNvSpPr>
            <a:spLocks noGrp="1"/>
          </p:cNvSpPr>
          <p:nvPr>
            <p:ph type="title"/>
          </p:nvPr>
        </p:nvSpPr>
        <p:spPr/>
        <p:txBody>
          <a:bodyPr/>
          <a:lstStyle/>
          <a:p>
            <a:r>
              <a:rPr lang="sv-SE" dirty="0">
                <a:solidFill>
                  <a:schemeClr val="tx1"/>
                </a:solidFill>
              </a:rPr>
              <a:t>Frågor nyheter </a:t>
            </a:r>
            <a:r>
              <a:rPr lang="sv-SE" dirty="0" err="1">
                <a:solidFill>
                  <a:schemeClr val="tx1"/>
                </a:solidFill>
              </a:rPr>
              <a:t>Bansek</a:t>
            </a:r>
            <a:r>
              <a:rPr lang="sv-SE" dirty="0">
                <a:solidFill>
                  <a:schemeClr val="tx1"/>
                </a:solidFill>
              </a:rPr>
              <a:t> 2024</a:t>
            </a:r>
          </a:p>
        </p:txBody>
      </p:sp>
      <p:sp>
        <p:nvSpPr>
          <p:cNvPr id="4" name="Platshållare för text 3">
            <a:extLst>
              <a:ext uri="{FF2B5EF4-FFF2-40B4-BE49-F238E27FC236}">
                <a16:creationId xmlns:a16="http://schemas.microsoft.com/office/drawing/2014/main" id="{2483A5B6-359B-4AE9-923F-9C933DC641F4}"/>
              </a:ext>
            </a:extLst>
          </p:cNvPr>
          <p:cNvSpPr>
            <a:spLocks noGrp="1"/>
          </p:cNvSpPr>
          <p:nvPr>
            <p:ph type="body" sz="quarter" idx="10"/>
          </p:nvPr>
        </p:nvSpPr>
        <p:spPr/>
        <p:txBody>
          <a:bodyPr/>
          <a:lstStyle/>
          <a:p>
            <a:endParaRPr lang="sv-SE"/>
          </a:p>
        </p:txBody>
      </p:sp>
      <p:sp>
        <p:nvSpPr>
          <p:cNvPr id="5" name="Platshållare för datum 4">
            <a:extLst>
              <a:ext uri="{FF2B5EF4-FFF2-40B4-BE49-F238E27FC236}">
                <a16:creationId xmlns:a16="http://schemas.microsoft.com/office/drawing/2014/main" id="{9CA18A49-076E-489D-91F4-E9CEF7B66267}"/>
              </a:ext>
            </a:extLst>
          </p:cNvPr>
          <p:cNvSpPr>
            <a:spLocks noGrp="1"/>
          </p:cNvSpPr>
          <p:nvPr>
            <p:ph type="dt" sz="half" idx="2"/>
          </p:nvPr>
        </p:nvSpPr>
        <p:spPr/>
        <p:txBody>
          <a:bodyPr/>
          <a:lstStyle/>
          <a:p>
            <a:endParaRPr lang="sv-SE" dirty="0"/>
          </a:p>
        </p:txBody>
      </p:sp>
      <p:sp>
        <p:nvSpPr>
          <p:cNvPr id="6" name="Platshållare för bildnummer 5">
            <a:extLst>
              <a:ext uri="{FF2B5EF4-FFF2-40B4-BE49-F238E27FC236}">
                <a16:creationId xmlns:a16="http://schemas.microsoft.com/office/drawing/2014/main" id="{1D10D2DF-F0D6-4BBC-AE70-1091E0E721A3}"/>
              </a:ext>
            </a:extLst>
          </p:cNvPr>
          <p:cNvSpPr>
            <a:spLocks noGrp="1"/>
          </p:cNvSpPr>
          <p:nvPr>
            <p:ph type="sldNum" sz="quarter" idx="4"/>
          </p:nvPr>
        </p:nvSpPr>
        <p:spPr/>
        <p:txBody>
          <a:bodyPr/>
          <a:lstStyle/>
          <a:p>
            <a:fld id="{816FEC2C-AD63-44F4-896C-A2025F5FB260}" type="slidenum">
              <a:rPr lang="sv-SE" smtClean="0"/>
              <a:pPr/>
              <a:t>37</a:t>
            </a:fld>
            <a:endParaRPr lang="sv-SE" dirty="0"/>
          </a:p>
        </p:txBody>
      </p:sp>
    </p:spTree>
    <p:extLst>
      <p:ext uri="{BB962C8B-B14F-4D97-AF65-F5344CB8AC3E}">
        <p14:creationId xmlns:p14="http://schemas.microsoft.com/office/powerpoint/2010/main" val="722421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D40F8E58-9A99-4A1D-B493-20A24A67EE2B}"/>
              </a:ext>
            </a:extLst>
          </p:cNvPr>
          <p:cNvPicPr>
            <a:picLocks noChangeAspect="1"/>
          </p:cNvPicPr>
          <p:nvPr/>
        </p:nvPicPr>
        <p:blipFill rotWithShape="1">
          <a:blip r:embed="rId3"/>
          <a:srcRect l="6741" t="11379" b="30952"/>
          <a:stretch/>
        </p:blipFill>
        <p:spPr>
          <a:xfrm>
            <a:off x="0" y="2243471"/>
            <a:ext cx="12192000" cy="4614530"/>
          </a:xfrm>
          <a:prstGeom prst="rect">
            <a:avLst/>
          </a:prstGeom>
        </p:spPr>
      </p:pic>
      <p:sp>
        <p:nvSpPr>
          <p:cNvPr id="12" name="Rubrik 4">
            <a:extLst>
              <a:ext uri="{FF2B5EF4-FFF2-40B4-BE49-F238E27FC236}">
                <a16:creationId xmlns:a16="http://schemas.microsoft.com/office/drawing/2014/main" id="{4B99E04A-DC21-4101-82F8-B19FA52A8540}"/>
              </a:ext>
            </a:extLst>
          </p:cNvPr>
          <p:cNvSpPr>
            <a:spLocks noGrp="1"/>
          </p:cNvSpPr>
          <p:nvPr>
            <p:ph type="title"/>
          </p:nvPr>
        </p:nvSpPr>
        <p:spPr>
          <a:xfrm>
            <a:off x="696000" y="703590"/>
            <a:ext cx="10800000" cy="1080000"/>
          </a:xfrm>
          <a:noFill/>
        </p:spPr>
        <p:txBody>
          <a:bodyPr lIns="0" tIns="0" rIns="0" bIns="0" anchor="b" anchorCtr="1"/>
          <a:lstStyle/>
          <a:p>
            <a:pPr>
              <a:lnSpc>
                <a:spcPct val="110000"/>
              </a:lnSpc>
            </a:pPr>
            <a:r>
              <a:rPr lang="sv-SE" sz="4800" dirty="0" err="1"/>
              <a:t>Bansek</a:t>
            </a:r>
            <a:r>
              <a:rPr lang="sv-SE" sz="4800" dirty="0"/>
              <a:t> gods</a:t>
            </a:r>
            <a:endParaRPr lang="sv-SE" sz="4800" dirty="0">
              <a:solidFill>
                <a:schemeClr val="tx1"/>
              </a:solidFill>
            </a:endParaRPr>
          </a:p>
        </p:txBody>
      </p:sp>
    </p:spTree>
    <p:extLst>
      <p:ext uri="{BB962C8B-B14F-4D97-AF65-F5344CB8AC3E}">
        <p14:creationId xmlns:p14="http://schemas.microsoft.com/office/powerpoint/2010/main" val="440876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AD567B-5ED1-4F4F-B251-F5C0829CF9E7}"/>
              </a:ext>
            </a:extLst>
          </p:cNvPr>
          <p:cNvSpPr>
            <a:spLocks noGrp="1"/>
          </p:cNvSpPr>
          <p:nvPr>
            <p:ph type="title"/>
          </p:nvPr>
        </p:nvSpPr>
        <p:spPr>
          <a:xfrm>
            <a:off x="696000" y="833694"/>
            <a:ext cx="10800000" cy="900000"/>
          </a:xfrm>
        </p:spPr>
        <p:txBody>
          <a:bodyPr/>
          <a:lstStyle/>
          <a:p>
            <a:r>
              <a:rPr lang="sv-SE" dirty="0"/>
              <a:t>Använd Bansek gods vid infrastrukturåtgärder som påverkar </a:t>
            </a:r>
          </a:p>
        </p:txBody>
      </p:sp>
      <p:sp>
        <p:nvSpPr>
          <p:cNvPr id="4" name="Platshållare för datum 3">
            <a:extLst>
              <a:ext uri="{FF2B5EF4-FFF2-40B4-BE49-F238E27FC236}">
                <a16:creationId xmlns:a16="http://schemas.microsoft.com/office/drawing/2014/main" id="{A1700311-1392-4540-85F4-646A722DB15F}"/>
              </a:ext>
            </a:extLst>
          </p:cNvPr>
          <p:cNvSpPr>
            <a:spLocks noGrp="1"/>
          </p:cNvSpPr>
          <p:nvPr>
            <p:ph type="dt" sz="half" idx="2"/>
          </p:nvPr>
        </p:nvSpPr>
        <p:spPr/>
        <p:txBody>
          <a:bodyPr/>
          <a:lstStyle/>
          <a:p>
            <a:r>
              <a:rPr lang="sv-SE"/>
              <a:t>20XX-XX-XX</a:t>
            </a:r>
            <a:endParaRPr lang="sv-SE" dirty="0"/>
          </a:p>
        </p:txBody>
      </p:sp>
      <p:sp>
        <p:nvSpPr>
          <p:cNvPr id="5" name="Platshållare för bildnummer 4">
            <a:extLst>
              <a:ext uri="{FF2B5EF4-FFF2-40B4-BE49-F238E27FC236}">
                <a16:creationId xmlns:a16="http://schemas.microsoft.com/office/drawing/2014/main" id="{2C205F93-EC74-4987-AA44-101C1025C176}"/>
              </a:ext>
            </a:extLst>
          </p:cNvPr>
          <p:cNvSpPr>
            <a:spLocks noGrp="1"/>
          </p:cNvSpPr>
          <p:nvPr>
            <p:ph type="sldNum" sz="quarter" idx="4"/>
          </p:nvPr>
        </p:nvSpPr>
        <p:spPr/>
        <p:txBody>
          <a:bodyPr/>
          <a:lstStyle/>
          <a:p>
            <a:fld id="{816FEC2C-AD63-44F4-896C-A2025F5FB260}" type="slidenum">
              <a:rPr lang="sv-SE" smtClean="0"/>
              <a:pPr/>
              <a:t>39</a:t>
            </a:fld>
            <a:endParaRPr lang="sv-SE" dirty="0"/>
          </a:p>
        </p:txBody>
      </p:sp>
      <p:graphicFrame>
        <p:nvGraphicFramePr>
          <p:cNvPr id="6" name="Diagram 5">
            <a:extLst>
              <a:ext uri="{FF2B5EF4-FFF2-40B4-BE49-F238E27FC236}">
                <a16:creationId xmlns:a16="http://schemas.microsoft.com/office/drawing/2014/main" id="{636BCCA4-9A31-4AB8-A9EC-0E90C84E1242}"/>
              </a:ext>
            </a:extLst>
          </p:cNvPr>
          <p:cNvGraphicFramePr/>
          <p:nvPr>
            <p:extLst>
              <p:ext uri="{D42A27DB-BD31-4B8C-83A1-F6EECF244321}">
                <p14:modId xmlns:p14="http://schemas.microsoft.com/office/powerpoint/2010/main" val="3899608693"/>
              </p:ext>
            </p:extLst>
          </p:nvPr>
        </p:nvGraphicFramePr>
        <p:xfrm>
          <a:off x="2709645" y="1712253"/>
          <a:ext cx="8154099" cy="4679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29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 </a:t>
            </a:r>
            <a:r>
              <a:rPr lang="sv-SE" dirty="0" err="1"/>
              <a:t>Bansek</a:t>
            </a:r>
            <a:endParaRPr lang="sv-SE" dirty="0"/>
          </a:p>
        </p:txBody>
      </p:sp>
      <p:sp>
        <p:nvSpPr>
          <p:cNvPr id="3" name="Platshållare för text 2"/>
          <p:cNvSpPr>
            <a:spLocks noGrp="1"/>
          </p:cNvSpPr>
          <p:nvPr>
            <p:ph type="body" sz="quarter" idx="11"/>
          </p:nvPr>
        </p:nvSpPr>
        <p:spPr/>
        <p:txBody>
          <a:bodyPr/>
          <a:lstStyle/>
          <a:p>
            <a:r>
              <a:rPr lang="sv-SE" dirty="0"/>
              <a:t>2024-04-03</a:t>
            </a:r>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4</a:t>
            </a:fld>
            <a:endParaRPr lang="sv-SE" dirty="0"/>
          </a:p>
        </p:txBody>
      </p:sp>
    </p:spTree>
    <p:extLst>
      <p:ext uri="{BB962C8B-B14F-4D97-AF65-F5344CB8AC3E}">
        <p14:creationId xmlns:p14="http://schemas.microsoft.com/office/powerpoint/2010/main" val="2621216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5D2460-4BD8-4518-B437-1CDA9ABEC7D4}"/>
              </a:ext>
            </a:extLst>
          </p:cNvPr>
          <p:cNvSpPr>
            <a:spLocks noGrp="1"/>
          </p:cNvSpPr>
          <p:nvPr>
            <p:ph type="title"/>
          </p:nvPr>
        </p:nvSpPr>
        <p:spPr/>
        <p:txBody>
          <a:bodyPr/>
          <a:lstStyle/>
          <a:p>
            <a:r>
              <a:rPr lang="sv-SE" dirty="0"/>
              <a:t>Exempel på infrastrukturåtgärder</a:t>
            </a:r>
          </a:p>
        </p:txBody>
      </p:sp>
      <p:sp>
        <p:nvSpPr>
          <p:cNvPr id="3" name="Platshållare för text 2">
            <a:extLst>
              <a:ext uri="{FF2B5EF4-FFF2-40B4-BE49-F238E27FC236}">
                <a16:creationId xmlns:a16="http://schemas.microsoft.com/office/drawing/2014/main" id="{CDC19A8E-7ADD-4211-B1B9-9751427AD5FE}"/>
              </a:ext>
            </a:extLst>
          </p:cNvPr>
          <p:cNvSpPr>
            <a:spLocks noGrp="1"/>
          </p:cNvSpPr>
          <p:nvPr>
            <p:ph type="body" sz="quarter" idx="12"/>
          </p:nvPr>
        </p:nvSpPr>
        <p:spPr/>
        <p:txBody>
          <a:bodyPr/>
          <a:lstStyle/>
          <a:p>
            <a:r>
              <a:rPr lang="sv-SE" dirty="0"/>
              <a:t>Stax</a:t>
            </a:r>
          </a:p>
          <a:p>
            <a:r>
              <a:rPr lang="sv-SE" dirty="0"/>
              <a:t>Lutningar</a:t>
            </a:r>
          </a:p>
          <a:p>
            <a:r>
              <a:rPr lang="sv-SE" dirty="0"/>
              <a:t>Mötesspår och mötesspårslängder</a:t>
            </a:r>
          </a:p>
          <a:p>
            <a:r>
              <a:rPr lang="sv-SE" dirty="0"/>
              <a:t>Kapacitetsförändringar</a:t>
            </a:r>
          </a:p>
        </p:txBody>
      </p:sp>
      <p:sp>
        <p:nvSpPr>
          <p:cNvPr id="4" name="Platshållare för datum 3">
            <a:extLst>
              <a:ext uri="{FF2B5EF4-FFF2-40B4-BE49-F238E27FC236}">
                <a16:creationId xmlns:a16="http://schemas.microsoft.com/office/drawing/2014/main" id="{4FE794F0-7F31-4E54-9B7D-AEFB9772F6FE}"/>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666FFEE0-460B-4820-8442-F6DC7E09A3BB}"/>
              </a:ext>
            </a:extLst>
          </p:cNvPr>
          <p:cNvSpPr>
            <a:spLocks noGrp="1"/>
          </p:cNvSpPr>
          <p:nvPr>
            <p:ph type="sldNum" sz="quarter" idx="4"/>
          </p:nvPr>
        </p:nvSpPr>
        <p:spPr/>
        <p:txBody>
          <a:bodyPr/>
          <a:lstStyle/>
          <a:p>
            <a:fld id="{816FEC2C-AD63-44F4-896C-A2025F5FB260}" type="slidenum">
              <a:rPr lang="sv-SE" smtClean="0"/>
              <a:pPr/>
              <a:t>40</a:t>
            </a:fld>
            <a:endParaRPr lang="sv-SE" dirty="0"/>
          </a:p>
        </p:txBody>
      </p:sp>
    </p:spTree>
    <p:extLst>
      <p:ext uri="{BB962C8B-B14F-4D97-AF65-F5344CB8AC3E}">
        <p14:creationId xmlns:p14="http://schemas.microsoft.com/office/powerpoint/2010/main" val="859658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5B4D5-8147-4062-BD07-CB84A745B459}"/>
              </a:ext>
            </a:extLst>
          </p:cNvPr>
          <p:cNvSpPr>
            <a:spLocks noGrp="1"/>
          </p:cNvSpPr>
          <p:nvPr>
            <p:ph type="title"/>
          </p:nvPr>
        </p:nvSpPr>
        <p:spPr/>
        <p:txBody>
          <a:bodyPr/>
          <a:lstStyle/>
          <a:p>
            <a:r>
              <a:rPr lang="sv-SE" dirty="0"/>
              <a:t>Vad skiljer Bansek gods jämfört med godsberäkning i Bansek?</a:t>
            </a:r>
          </a:p>
        </p:txBody>
      </p:sp>
      <p:sp>
        <p:nvSpPr>
          <p:cNvPr id="3" name="Platshållare för text 2">
            <a:extLst>
              <a:ext uri="{FF2B5EF4-FFF2-40B4-BE49-F238E27FC236}">
                <a16:creationId xmlns:a16="http://schemas.microsoft.com/office/drawing/2014/main" id="{2D01A404-F686-4CA8-A368-BE8F372F3ABA}"/>
              </a:ext>
            </a:extLst>
          </p:cNvPr>
          <p:cNvSpPr>
            <a:spLocks noGrp="1"/>
          </p:cNvSpPr>
          <p:nvPr>
            <p:ph type="body" sz="quarter" idx="12"/>
          </p:nvPr>
        </p:nvSpPr>
        <p:spPr>
          <a:xfrm>
            <a:off x="1169774" y="2527200"/>
            <a:ext cx="4670854" cy="3253490"/>
          </a:xfrm>
        </p:spPr>
        <p:txBody>
          <a:bodyPr/>
          <a:lstStyle/>
          <a:p>
            <a:pPr marL="0" indent="0">
              <a:buNone/>
            </a:pPr>
            <a:r>
              <a:rPr lang="sv-SE" b="1" u="sng" dirty="0"/>
              <a:t>Bansek gods</a:t>
            </a:r>
          </a:p>
          <a:p>
            <a:r>
              <a:rPr lang="sv-SE" dirty="0"/>
              <a:t>Detaljerad trafikering – färdväg med koppling till linjedelar och kapacitet</a:t>
            </a:r>
          </a:p>
          <a:p>
            <a:r>
              <a:rPr lang="sv-SE" dirty="0"/>
              <a:t>Detaljerade förutsättningar (dragfordon, last, antal vagnar, tåglängd, bruttovikt) </a:t>
            </a:r>
          </a:p>
          <a:p>
            <a:r>
              <a:rPr lang="sv-SE" dirty="0"/>
              <a:t>Möjliggör effektberäkning av  ändrad sträckning, tåglängd/vikt, förseningar med effektsamband</a:t>
            </a:r>
          </a:p>
        </p:txBody>
      </p:sp>
      <p:sp>
        <p:nvSpPr>
          <p:cNvPr id="4" name="Platshållare för datum 3">
            <a:extLst>
              <a:ext uri="{FF2B5EF4-FFF2-40B4-BE49-F238E27FC236}">
                <a16:creationId xmlns:a16="http://schemas.microsoft.com/office/drawing/2014/main" id="{F12DCF30-26EF-4386-B9EE-0361F82EAA2B}"/>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74F7B0DC-5EAD-4546-85E1-E56BB7759DF1}"/>
              </a:ext>
            </a:extLst>
          </p:cNvPr>
          <p:cNvSpPr>
            <a:spLocks noGrp="1"/>
          </p:cNvSpPr>
          <p:nvPr>
            <p:ph type="sldNum" sz="quarter" idx="4"/>
          </p:nvPr>
        </p:nvSpPr>
        <p:spPr/>
        <p:txBody>
          <a:bodyPr/>
          <a:lstStyle/>
          <a:p>
            <a:fld id="{816FEC2C-AD63-44F4-896C-A2025F5FB260}" type="slidenum">
              <a:rPr lang="sv-SE" smtClean="0"/>
              <a:pPr/>
              <a:t>41</a:t>
            </a:fld>
            <a:endParaRPr lang="sv-SE" dirty="0"/>
          </a:p>
        </p:txBody>
      </p:sp>
      <p:sp>
        <p:nvSpPr>
          <p:cNvPr id="6" name="Platshållare för text 2">
            <a:extLst>
              <a:ext uri="{FF2B5EF4-FFF2-40B4-BE49-F238E27FC236}">
                <a16:creationId xmlns:a16="http://schemas.microsoft.com/office/drawing/2014/main" id="{E30A7C91-271C-46AF-AFA3-4D442ED20B93}"/>
              </a:ext>
            </a:extLst>
          </p:cNvPr>
          <p:cNvSpPr txBox="1">
            <a:spLocks/>
          </p:cNvSpPr>
          <p:nvPr/>
        </p:nvSpPr>
        <p:spPr>
          <a:xfrm>
            <a:off x="5980669" y="2527200"/>
            <a:ext cx="5041557" cy="306000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b="1" u="sng" dirty="0"/>
              <a:t>Bansek</a:t>
            </a:r>
          </a:p>
          <a:p>
            <a:r>
              <a:rPr lang="sv-SE" dirty="0"/>
              <a:t>Totalt antal tåg och ton per linjedel</a:t>
            </a:r>
          </a:p>
          <a:p>
            <a:r>
              <a:rPr lang="sv-SE" dirty="0"/>
              <a:t>Ingen information om sträckning</a:t>
            </a:r>
          </a:p>
          <a:p>
            <a:r>
              <a:rPr lang="sv-SE" dirty="0"/>
              <a:t>Ingen information om förutsättningar (tågvikt, längd, last, transportavstånd </a:t>
            </a:r>
            <a:r>
              <a:rPr lang="sv-SE" dirty="0" err="1"/>
              <a:t>etc</a:t>
            </a:r>
            <a:r>
              <a:rPr lang="sv-SE" dirty="0"/>
              <a:t>) – använder schablonvärden </a:t>
            </a:r>
          </a:p>
          <a:p>
            <a:r>
              <a:rPr lang="sv-SE" dirty="0"/>
              <a:t>Ingen effektberäkning av omledning, tåglängd/vikt, förseningar</a:t>
            </a:r>
          </a:p>
        </p:txBody>
      </p:sp>
      <p:sp>
        <p:nvSpPr>
          <p:cNvPr id="7" name="textruta 6">
            <a:extLst>
              <a:ext uri="{FF2B5EF4-FFF2-40B4-BE49-F238E27FC236}">
                <a16:creationId xmlns:a16="http://schemas.microsoft.com/office/drawing/2014/main" id="{1F525C3C-8A46-4AE5-834B-FC0F5AF86365}"/>
              </a:ext>
            </a:extLst>
          </p:cNvPr>
          <p:cNvSpPr txBox="1"/>
          <p:nvPr/>
        </p:nvSpPr>
        <p:spPr>
          <a:xfrm>
            <a:off x="1169774" y="5891514"/>
            <a:ext cx="4670854" cy="646331"/>
          </a:xfrm>
          <a:prstGeom prst="rect">
            <a:avLst/>
          </a:prstGeom>
          <a:solidFill>
            <a:schemeClr val="accent1"/>
          </a:solidFill>
        </p:spPr>
        <p:txBody>
          <a:bodyPr wrap="square" rtlCol="0">
            <a:spAutoFit/>
          </a:bodyPr>
          <a:lstStyle/>
          <a:p>
            <a:r>
              <a:rPr lang="sv-SE" dirty="0">
                <a:solidFill>
                  <a:schemeClr val="bg1"/>
                </a:solidFill>
              </a:rPr>
              <a:t>Samma beräkningsmetod som för persontåg i Bansek</a:t>
            </a:r>
          </a:p>
        </p:txBody>
      </p:sp>
    </p:spTree>
    <p:extLst>
      <p:ext uri="{BB962C8B-B14F-4D97-AF65-F5344CB8AC3E}">
        <p14:creationId xmlns:p14="http://schemas.microsoft.com/office/powerpoint/2010/main" val="3159287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DAB4BB-8B67-4EC0-B42A-F6BA1CA957AF}"/>
              </a:ext>
            </a:extLst>
          </p:cNvPr>
          <p:cNvSpPr>
            <a:spLocks noGrp="1"/>
          </p:cNvSpPr>
          <p:nvPr>
            <p:ph type="title"/>
          </p:nvPr>
        </p:nvSpPr>
        <p:spPr/>
        <p:txBody>
          <a:bodyPr/>
          <a:lstStyle/>
          <a:p>
            <a:r>
              <a:rPr lang="sv-SE" dirty="0"/>
              <a:t>Varför separat Bansek gods?</a:t>
            </a:r>
          </a:p>
        </p:txBody>
      </p:sp>
      <p:sp>
        <p:nvSpPr>
          <p:cNvPr id="3" name="Platshållare för text 2">
            <a:extLst>
              <a:ext uri="{FF2B5EF4-FFF2-40B4-BE49-F238E27FC236}">
                <a16:creationId xmlns:a16="http://schemas.microsoft.com/office/drawing/2014/main" id="{EA5D4016-2D61-4044-9B77-BB7CAFE8BDB5}"/>
              </a:ext>
            </a:extLst>
          </p:cNvPr>
          <p:cNvSpPr>
            <a:spLocks noGrp="1"/>
          </p:cNvSpPr>
          <p:nvPr>
            <p:ph type="body" sz="quarter" idx="12"/>
          </p:nvPr>
        </p:nvSpPr>
        <p:spPr>
          <a:xfrm>
            <a:off x="784800" y="2170800"/>
            <a:ext cx="8607600" cy="3060000"/>
          </a:xfrm>
        </p:spPr>
        <p:txBody>
          <a:bodyPr/>
          <a:lstStyle/>
          <a:p>
            <a:pPr marL="457200" indent="-457200">
              <a:buFont typeface="+mj-lt"/>
              <a:buAutoNum type="arabicPeriod"/>
            </a:pPr>
            <a:r>
              <a:rPr lang="sv-SE" dirty="0"/>
              <a:t>För stor datamängd för att integreras i Bansek</a:t>
            </a:r>
          </a:p>
          <a:p>
            <a:pPr marL="457200" indent="-457200">
              <a:buFont typeface="+mj-lt"/>
              <a:buAutoNum type="arabicPeriod"/>
            </a:pPr>
            <a:r>
              <a:rPr lang="sv-SE" dirty="0"/>
              <a:t>Sekretess </a:t>
            </a:r>
            <a:r>
              <a:rPr lang="sv-SE" dirty="0" err="1"/>
              <a:t>pga</a:t>
            </a:r>
            <a:r>
              <a:rPr lang="sv-SE" dirty="0"/>
              <a:t> detaljerad information</a:t>
            </a:r>
          </a:p>
          <a:p>
            <a:pPr marL="457200" indent="-457200">
              <a:buFont typeface="+mj-lt"/>
              <a:buAutoNum type="arabicPeriod"/>
            </a:pPr>
            <a:endParaRPr lang="sv-SE" dirty="0"/>
          </a:p>
          <a:p>
            <a:pPr marL="457200" indent="-457200">
              <a:buFont typeface="+mj-lt"/>
              <a:buAutoNum type="arabicPeriod"/>
            </a:pPr>
            <a:endParaRPr lang="sv-SE" dirty="0"/>
          </a:p>
        </p:txBody>
      </p:sp>
      <p:sp>
        <p:nvSpPr>
          <p:cNvPr id="4" name="Platshållare för datum 3">
            <a:extLst>
              <a:ext uri="{FF2B5EF4-FFF2-40B4-BE49-F238E27FC236}">
                <a16:creationId xmlns:a16="http://schemas.microsoft.com/office/drawing/2014/main" id="{923AC3F8-39F3-4516-9712-F5FC07707B55}"/>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26ADFE19-13B3-4800-B316-185E714061ED}"/>
              </a:ext>
            </a:extLst>
          </p:cNvPr>
          <p:cNvSpPr>
            <a:spLocks noGrp="1"/>
          </p:cNvSpPr>
          <p:nvPr>
            <p:ph type="sldNum" sz="quarter" idx="4"/>
          </p:nvPr>
        </p:nvSpPr>
        <p:spPr/>
        <p:txBody>
          <a:bodyPr/>
          <a:lstStyle/>
          <a:p>
            <a:fld id="{816FEC2C-AD63-44F4-896C-A2025F5FB260}" type="slidenum">
              <a:rPr lang="sv-SE" smtClean="0"/>
              <a:pPr/>
              <a:t>42</a:t>
            </a:fld>
            <a:endParaRPr lang="sv-SE" dirty="0"/>
          </a:p>
        </p:txBody>
      </p:sp>
    </p:spTree>
    <p:extLst>
      <p:ext uri="{BB962C8B-B14F-4D97-AF65-F5344CB8AC3E}">
        <p14:creationId xmlns:p14="http://schemas.microsoft.com/office/powerpoint/2010/main" val="224709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AD567B-5ED1-4F4F-B251-F5C0829CF9E7}"/>
              </a:ext>
            </a:extLst>
          </p:cNvPr>
          <p:cNvSpPr>
            <a:spLocks noGrp="1"/>
          </p:cNvSpPr>
          <p:nvPr>
            <p:ph type="title"/>
          </p:nvPr>
        </p:nvSpPr>
        <p:spPr>
          <a:xfrm>
            <a:off x="696000" y="1268413"/>
            <a:ext cx="10800000" cy="1221694"/>
          </a:xfrm>
        </p:spPr>
        <p:txBody>
          <a:bodyPr/>
          <a:lstStyle/>
          <a:p>
            <a:r>
              <a:rPr lang="sv-SE" dirty="0"/>
              <a:t>Innehåll</a:t>
            </a:r>
            <a:br>
              <a:rPr lang="sv-SE" dirty="0"/>
            </a:br>
            <a:r>
              <a:rPr lang="sv-SE" dirty="0" err="1"/>
              <a:t>Bansek</a:t>
            </a:r>
            <a:r>
              <a:rPr lang="sv-SE" dirty="0"/>
              <a:t> gods  </a:t>
            </a:r>
          </a:p>
        </p:txBody>
      </p:sp>
      <p:sp>
        <p:nvSpPr>
          <p:cNvPr id="4" name="Platshållare för datum 3">
            <a:extLst>
              <a:ext uri="{FF2B5EF4-FFF2-40B4-BE49-F238E27FC236}">
                <a16:creationId xmlns:a16="http://schemas.microsoft.com/office/drawing/2014/main" id="{A1700311-1392-4540-85F4-646A722DB15F}"/>
              </a:ext>
            </a:extLst>
          </p:cNvPr>
          <p:cNvSpPr>
            <a:spLocks noGrp="1"/>
          </p:cNvSpPr>
          <p:nvPr>
            <p:ph type="dt" sz="half" idx="2"/>
          </p:nvPr>
        </p:nvSpPr>
        <p:spPr/>
        <p:txBody>
          <a:bodyPr/>
          <a:lstStyle/>
          <a:p>
            <a:r>
              <a:rPr lang="sv-SE"/>
              <a:t>20XX-XX-XX</a:t>
            </a:r>
            <a:endParaRPr lang="sv-SE" dirty="0"/>
          </a:p>
        </p:txBody>
      </p:sp>
      <p:sp>
        <p:nvSpPr>
          <p:cNvPr id="5" name="Platshållare för bildnummer 4">
            <a:extLst>
              <a:ext uri="{FF2B5EF4-FFF2-40B4-BE49-F238E27FC236}">
                <a16:creationId xmlns:a16="http://schemas.microsoft.com/office/drawing/2014/main" id="{2C205F93-EC74-4987-AA44-101C1025C176}"/>
              </a:ext>
            </a:extLst>
          </p:cNvPr>
          <p:cNvSpPr>
            <a:spLocks noGrp="1"/>
          </p:cNvSpPr>
          <p:nvPr>
            <p:ph type="sldNum" sz="quarter" idx="4"/>
          </p:nvPr>
        </p:nvSpPr>
        <p:spPr/>
        <p:txBody>
          <a:bodyPr/>
          <a:lstStyle/>
          <a:p>
            <a:fld id="{816FEC2C-AD63-44F4-896C-A2025F5FB260}" type="slidenum">
              <a:rPr lang="sv-SE" smtClean="0"/>
              <a:pPr/>
              <a:t>43</a:t>
            </a:fld>
            <a:endParaRPr lang="sv-SE" dirty="0"/>
          </a:p>
        </p:txBody>
      </p:sp>
      <p:pic>
        <p:nvPicPr>
          <p:cNvPr id="7" name="Bildobjekt 6">
            <a:extLst>
              <a:ext uri="{FF2B5EF4-FFF2-40B4-BE49-F238E27FC236}">
                <a16:creationId xmlns:a16="http://schemas.microsoft.com/office/drawing/2014/main" id="{A324FCBF-072B-443C-820D-1175FE70D441}"/>
              </a:ext>
            </a:extLst>
          </p:cNvPr>
          <p:cNvPicPr>
            <a:picLocks noChangeAspect="1"/>
          </p:cNvPicPr>
          <p:nvPr/>
        </p:nvPicPr>
        <p:blipFill>
          <a:blip r:embed="rId3"/>
          <a:stretch>
            <a:fillRect/>
          </a:stretch>
        </p:blipFill>
        <p:spPr>
          <a:xfrm>
            <a:off x="4928562" y="1268413"/>
            <a:ext cx="5727957" cy="5226980"/>
          </a:xfrm>
          <a:prstGeom prst="rect">
            <a:avLst/>
          </a:prstGeom>
        </p:spPr>
      </p:pic>
    </p:spTree>
    <p:extLst>
      <p:ext uri="{BB962C8B-B14F-4D97-AF65-F5344CB8AC3E}">
        <p14:creationId xmlns:p14="http://schemas.microsoft.com/office/powerpoint/2010/main" val="2789752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7E9EAC-D005-483E-AE0A-77DD49F63801}"/>
              </a:ext>
            </a:extLst>
          </p:cNvPr>
          <p:cNvSpPr>
            <a:spLocks noGrp="1"/>
          </p:cNvSpPr>
          <p:nvPr>
            <p:ph type="title"/>
          </p:nvPr>
        </p:nvSpPr>
        <p:spPr/>
        <p:txBody>
          <a:bodyPr/>
          <a:lstStyle/>
          <a:p>
            <a:r>
              <a:rPr lang="sv-SE" dirty="0"/>
              <a:t>Utökad information: matris tågnummer och linjedelar</a:t>
            </a:r>
          </a:p>
        </p:txBody>
      </p:sp>
      <p:sp>
        <p:nvSpPr>
          <p:cNvPr id="4" name="Platshållare för datum 3">
            <a:extLst>
              <a:ext uri="{FF2B5EF4-FFF2-40B4-BE49-F238E27FC236}">
                <a16:creationId xmlns:a16="http://schemas.microsoft.com/office/drawing/2014/main" id="{9D7BDAE9-0D02-43B4-A658-8292FBE28845}"/>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4316BA82-F3CD-4320-94C2-586534F35CEC}"/>
              </a:ext>
            </a:extLst>
          </p:cNvPr>
          <p:cNvSpPr>
            <a:spLocks noGrp="1"/>
          </p:cNvSpPr>
          <p:nvPr>
            <p:ph type="sldNum" sz="quarter" idx="4"/>
          </p:nvPr>
        </p:nvSpPr>
        <p:spPr/>
        <p:txBody>
          <a:bodyPr/>
          <a:lstStyle/>
          <a:p>
            <a:fld id="{816FEC2C-AD63-44F4-896C-A2025F5FB260}" type="slidenum">
              <a:rPr lang="sv-SE" smtClean="0"/>
              <a:pPr/>
              <a:t>44</a:t>
            </a:fld>
            <a:endParaRPr lang="sv-SE" dirty="0"/>
          </a:p>
        </p:txBody>
      </p:sp>
      <p:sp>
        <p:nvSpPr>
          <p:cNvPr id="7" name="textruta 6">
            <a:extLst>
              <a:ext uri="{FF2B5EF4-FFF2-40B4-BE49-F238E27FC236}">
                <a16:creationId xmlns:a16="http://schemas.microsoft.com/office/drawing/2014/main" id="{7203FDA9-2FEB-46AD-A495-F8FF8AE2E1AF}"/>
              </a:ext>
            </a:extLst>
          </p:cNvPr>
          <p:cNvSpPr txBox="1"/>
          <p:nvPr/>
        </p:nvSpPr>
        <p:spPr>
          <a:xfrm>
            <a:off x="8810368" y="2874875"/>
            <a:ext cx="2903837" cy="1754326"/>
          </a:xfrm>
          <a:prstGeom prst="rect">
            <a:avLst/>
          </a:prstGeom>
          <a:noFill/>
        </p:spPr>
        <p:txBody>
          <a:bodyPr wrap="square" rtlCol="0">
            <a:spAutoFit/>
          </a:bodyPr>
          <a:lstStyle/>
          <a:p>
            <a:r>
              <a:rPr lang="sv-SE" dirty="0"/>
              <a:t>Översikt av </a:t>
            </a:r>
          </a:p>
          <a:p>
            <a:pPr marL="285750" indent="-285750">
              <a:buFontTx/>
              <a:buChar char="-"/>
            </a:pPr>
            <a:r>
              <a:rPr lang="sv-SE" dirty="0"/>
              <a:t>vilka tåg som trafikerar olika sträckor</a:t>
            </a:r>
          </a:p>
          <a:p>
            <a:pPr marL="285750" indent="-285750">
              <a:buFontTx/>
              <a:buChar char="-"/>
            </a:pPr>
            <a:r>
              <a:rPr lang="sv-SE" dirty="0"/>
              <a:t>färdväg per tåg markeras med siffran 1</a:t>
            </a:r>
          </a:p>
          <a:p>
            <a:endParaRPr lang="sv-SE" dirty="0"/>
          </a:p>
        </p:txBody>
      </p:sp>
      <p:pic>
        <p:nvPicPr>
          <p:cNvPr id="3" name="Bildobjekt 2">
            <a:extLst>
              <a:ext uri="{FF2B5EF4-FFF2-40B4-BE49-F238E27FC236}">
                <a16:creationId xmlns:a16="http://schemas.microsoft.com/office/drawing/2014/main" id="{6BE76477-8AAD-4868-83E6-0CFC575252E5}"/>
              </a:ext>
            </a:extLst>
          </p:cNvPr>
          <p:cNvPicPr>
            <a:picLocks noChangeAspect="1"/>
          </p:cNvPicPr>
          <p:nvPr/>
        </p:nvPicPr>
        <p:blipFill>
          <a:blip r:embed="rId3"/>
          <a:stretch>
            <a:fillRect/>
          </a:stretch>
        </p:blipFill>
        <p:spPr>
          <a:xfrm>
            <a:off x="874985" y="2874874"/>
            <a:ext cx="7907117" cy="2712325"/>
          </a:xfrm>
          <a:prstGeom prst="rect">
            <a:avLst/>
          </a:prstGeom>
        </p:spPr>
      </p:pic>
    </p:spTree>
    <p:extLst>
      <p:ext uri="{BB962C8B-B14F-4D97-AF65-F5344CB8AC3E}">
        <p14:creationId xmlns:p14="http://schemas.microsoft.com/office/powerpoint/2010/main" val="3517523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7387E38-1CF5-4E1A-95D2-FF5630232569}"/>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43EF67B0-0BE6-438F-BE8D-0C1D64B942AE}"/>
              </a:ext>
            </a:extLst>
          </p:cNvPr>
          <p:cNvSpPr>
            <a:spLocks noGrp="1"/>
          </p:cNvSpPr>
          <p:nvPr>
            <p:ph type="sldNum" sz="quarter" idx="4"/>
          </p:nvPr>
        </p:nvSpPr>
        <p:spPr/>
        <p:txBody>
          <a:bodyPr/>
          <a:lstStyle/>
          <a:p>
            <a:fld id="{816FEC2C-AD63-44F4-896C-A2025F5FB260}" type="slidenum">
              <a:rPr lang="sv-SE" smtClean="0"/>
              <a:pPr/>
              <a:t>45</a:t>
            </a:fld>
            <a:endParaRPr lang="sv-SE" dirty="0"/>
          </a:p>
        </p:txBody>
      </p:sp>
      <p:sp>
        <p:nvSpPr>
          <p:cNvPr id="10" name="Rubrik 9">
            <a:extLst>
              <a:ext uri="{FF2B5EF4-FFF2-40B4-BE49-F238E27FC236}">
                <a16:creationId xmlns:a16="http://schemas.microsoft.com/office/drawing/2014/main" id="{29DCB8D2-E9E8-4F86-A5C0-53D41B644C77}"/>
              </a:ext>
            </a:extLst>
          </p:cNvPr>
          <p:cNvSpPr>
            <a:spLocks noGrp="1"/>
          </p:cNvSpPr>
          <p:nvPr>
            <p:ph type="title"/>
          </p:nvPr>
        </p:nvSpPr>
        <p:spPr/>
        <p:txBody>
          <a:bodyPr/>
          <a:lstStyle/>
          <a:p>
            <a:r>
              <a:rPr lang="sv-SE" dirty="0"/>
              <a:t>Beräknade effekter</a:t>
            </a:r>
          </a:p>
        </p:txBody>
      </p:sp>
      <p:pic>
        <p:nvPicPr>
          <p:cNvPr id="13" name="Bildobjekt 12">
            <a:extLst>
              <a:ext uri="{FF2B5EF4-FFF2-40B4-BE49-F238E27FC236}">
                <a16:creationId xmlns:a16="http://schemas.microsoft.com/office/drawing/2014/main" id="{4CC1AB08-360A-467E-A2CD-9F6061464864}"/>
              </a:ext>
            </a:extLst>
          </p:cNvPr>
          <p:cNvPicPr>
            <a:picLocks noChangeAspect="1"/>
          </p:cNvPicPr>
          <p:nvPr/>
        </p:nvPicPr>
        <p:blipFill>
          <a:blip r:embed="rId3"/>
          <a:stretch>
            <a:fillRect/>
          </a:stretch>
        </p:blipFill>
        <p:spPr>
          <a:xfrm>
            <a:off x="784800" y="2483166"/>
            <a:ext cx="7414167" cy="2788921"/>
          </a:xfrm>
          <a:prstGeom prst="rect">
            <a:avLst/>
          </a:prstGeom>
        </p:spPr>
      </p:pic>
    </p:spTree>
    <p:extLst>
      <p:ext uri="{BB962C8B-B14F-4D97-AF65-F5344CB8AC3E}">
        <p14:creationId xmlns:p14="http://schemas.microsoft.com/office/powerpoint/2010/main" val="2815944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1C67EE-B3A2-41D9-B665-2A3A027FCFC4}"/>
              </a:ext>
            </a:extLst>
          </p:cNvPr>
          <p:cNvSpPr>
            <a:spLocks noGrp="1"/>
          </p:cNvSpPr>
          <p:nvPr>
            <p:ph type="title"/>
          </p:nvPr>
        </p:nvSpPr>
        <p:spPr/>
        <p:txBody>
          <a:bodyPr/>
          <a:lstStyle/>
          <a:p>
            <a:r>
              <a:rPr lang="sv-SE" dirty="0"/>
              <a:t>Värderade effekter</a:t>
            </a:r>
          </a:p>
        </p:txBody>
      </p:sp>
      <p:pic>
        <p:nvPicPr>
          <p:cNvPr id="6" name="Bildobjekt 5">
            <a:extLst>
              <a:ext uri="{FF2B5EF4-FFF2-40B4-BE49-F238E27FC236}">
                <a16:creationId xmlns:a16="http://schemas.microsoft.com/office/drawing/2014/main" id="{76DD4FEE-12E8-4A76-8A19-C69C7C86C169}"/>
              </a:ext>
            </a:extLst>
          </p:cNvPr>
          <p:cNvPicPr>
            <a:picLocks noChangeAspect="1"/>
          </p:cNvPicPr>
          <p:nvPr/>
        </p:nvPicPr>
        <p:blipFill>
          <a:blip r:embed="rId3"/>
          <a:stretch>
            <a:fillRect/>
          </a:stretch>
        </p:blipFill>
        <p:spPr>
          <a:xfrm>
            <a:off x="1009650" y="2538360"/>
            <a:ext cx="6449746" cy="3190927"/>
          </a:xfrm>
          <a:prstGeom prst="rect">
            <a:avLst/>
          </a:prstGeom>
        </p:spPr>
      </p:pic>
      <p:sp>
        <p:nvSpPr>
          <p:cNvPr id="4" name="Platshållare för datum 3">
            <a:extLst>
              <a:ext uri="{FF2B5EF4-FFF2-40B4-BE49-F238E27FC236}">
                <a16:creationId xmlns:a16="http://schemas.microsoft.com/office/drawing/2014/main" id="{82BE5645-9E61-4FE9-9145-A09833C8E3FD}"/>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BB05AD58-228C-4BD3-BF52-412B8485B2E1}"/>
              </a:ext>
            </a:extLst>
          </p:cNvPr>
          <p:cNvSpPr>
            <a:spLocks noGrp="1"/>
          </p:cNvSpPr>
          <p:nvPr>
            <p:ph type="sldNum" sz="quarter" idx="4"/>
          </p:nvPr>
        </p:nvSpPr>
        <p:spPr/>
        <p:txBody>
          <a:bodyPr/>
          <a:lstStyle/>
          <a:p>
            <a:fld id="{816FEC2C-AD63-44F4-896C-A2025F5FB260}" type="slidenum">
              <a:rPr lang="sv-SE" smtClean="0"/>
              <a:pPr/>
              <a:t>46</a:t>
            </a:fld>
            <a:endParaRPr lang="sv-SE" dirty="0"/>
          </a:p>
        </p:txBody>
      </p:sp>
    </p:spTree>
    <p:extLst>
      <p:ext uri="{BB962C8B-B14F-4D97-AF65-F5344CB8AC3E}">
        <p14:creationId xmlns:p14="http://schemas.microsoft.com/office/powerpoint/2010/main" val="1257911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DB915F-9E60-4B84-AB5A-4EE26068A9AE}"/>
              </a:ext>
            </a:extLst>
          </p:cNvPr>
          <p:cNvSpPr>
            <a:spLocks noGrp="1"/>
          </p:cNvSpPr>
          <p:nvPr>
            <p:ph type="title"/>
          </p:nvPr>
        </p:nvSpPr>
        <p:spPr/>
        <p:txBody>
          <a:bodyPr/>
          <a:lstStyle/>
          <a:p>
            <a:r>
              <a:rPr lang="sv-SE" dirty="0"/>
              <a:t>Beräkningslogik</a:t>
            </a:r>
          </a:p>
        </p:txBody>
      </p:sp>
      <p:sp>
        <p:nvSpPr>
          <p:cNvPr id="4" name="Platshållare för datum 3">
            <a:extLst>
              <a:ext uri="{FF2B5EF4-FFF2-40B4-BE49-F238E27FC236}">
                <a16:creationId xmlns:a16="http://schemas.microsoft.com/office/drawing/2014/main" id="{1F864AFE-6035-474C-BE0D-819423FE8E2F}"/>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2483BCE9-2AA2-43D5-B1E4-09678EAAF746}"/>
              </a:ext>
            </a:extLst>
          </p:cNvPr>
          <p:cNvSpPr>
            <a:spLocks noGrp="1"/>
          </p:cNvSpPr>
          <p:nvPr>
            <p:ph type="sldNum" sz="quarter" idx="4"/>
          </p:nvPr>
        </p:nvSpPr>
        <p:spPr/>
        <p:txBody>
          <a:bodyPr/>
          <a:lstStyle/>
          <a:p>
            <a:fld id="{816FEC2C-AD63-44F4-896C-A2025F5FB260}" type="slidenum">
              <a:rPr lang="sv-SE" smtClean="0"/>
              <a:pPr/>
              <a:t>47</a:t>
            </a:fld>
            <a:endParaRPr lang="sv-SE" dirty="0"/>
          </a:p>
        </p:txBody>
      </p:sp>
      <p:grpSp>
        <p:nvGrpSpPr>
          <p:cNvPr id="7" name="Grupp 6">
            <a:extLst>
              <a:ext uri="{FF2B5EF4-FFF2-40B4-BE49-F238E27FC236}">
                <a16:creationId xmlns:a16="http://schemas.microsoft.com/office/drawing/2014/main" id="{E89975EA-EB49-4647-ADCE-B9F12310D75E}"/>
              </a:ext>
            </a:extLst>
          </p:cNvPr>
          <p:cNvGrpSpPr/>
          <p:nvPr/>
        </p:nvGrpSpPr>
        <p:grpSpPr>
          <a:xfrm>
            <a:off x="1491894" y="2457072"/>
            <a:ext cx="7046625" cy="3820160"/>
            <a:chOff x="1331256" y="1255059"/>
            <a:chExt cx="6409767" cy="3130128"/>
          </a:xfrm>
        </p:grpSpPr>
        <p:grpSp>
          <p:nvGrpSpPr>
            <p:cNvPr id="8" name="Grupp 7">
              <a:extLst>
                <a:ext uri="{FF2B5EF4-FFF2-40B4-BE49-F238E27FC236}">
                  <a16:creationId xmlns:a16="http://schemas.microsoft.com/office/drawing/2014/main" id="{C7B3C48B-148A-4C04-88D9-A2562F4C2E32}"/>
                </a:ext>
              </a:extLst>
            </p:cNvPr>
            <p:cNvGrpSpPr/>
            <p:nvPr/>
          </p:nvGrpSpPr>
          <p:grpSpPr>
            <a:xfrm>
              <a:off x="1331256" y="1255059"/>
              <a:ext cx="6409767" cy="3130128"/>
              <a:chOff x="1331256" y="1255059"/>
              <a:chExt cx="6409767" cy="3130128"/>
            </a:xfrm>
          </p:grpSpPr>
          <p:sp>
            <p:nvSpPr>
              <p:cNvPr id="10" name="textruta 9">
                <a:extLst>
                  <a:ext uri="{FF2B5EF4-FFF2-40B4-BE49-F238E27FC236}">
                    <a16:creationId xmlns:a16="http://schemas.microsoft.com/office/drawing/2014/main" id="{F10C17B7-F373-42AB-9B93-C10AB3CD7C19}"/>
                  </a:ext>
                </a:extLst>
              </p:cNvPr>
              <p:cNvSpPr txBox="1"/>
              <p:nvPr/>
            </p:nvSpPr>
            <p:spPr>
              <a:xfrm>
                <a:off x="1331257" y="1255059"/>
                <a:ext cx="2541496" cy="127727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1100" b="1" i="1" dirty="0"/>
                  <a:t>Steg 1 </a:t>
                </a:r>
              </a:p>
              <a:p>
                <a:r>
                  <a:rPr lang="sv-SE" sz="1100" b="1" dirty="0"/>
                  <a:t>Kostnader JA</a:t>
                </a:r>
              </a:p>
              <a:p>
                <a:pPr marL="285750" indent="-285750">
                  <a:buFont typeface="Arial" panose="020B0604020202020204" pitchFamily="34" charset="0"/>
                  <a:buChar char="•"/>
                </a:pPr>
                <a:r>
                  <a:rPr lang="sv-SE" sz="1100" dirty="0"/>
                  <a:t>Fordonskostnader</a:t>
                </a:r>
              </a:p>
              <a:p>
                <a:pPr marL="285750" indent="-285750">
                  <a:buFont typeface="Arial" panose="020B0604020202020204" pitchFamily="34" charset="0"/>
                  <a:buChar char="•"/>
                </a:pPr>
                <a:r>
                  <a:rPr lang="sv-SE" sz="1100" dirty="0"/>
                  <a:t>Transporttidskostnader</a:t>
                </a:r>
              </a:p>
              <a:p>
                <a:pPr marL="285750" indent="-285750">
                  <a:buFont typeface="Arial" panose="020B0604020202020204" pitchFamily="34" charset="0"/>
                  <a:buChar char="•"/>
                </a:pPr>
                <a:r>
                  <a:rPr lang="sv-SE" sz="1100" dirty="0"/>
                  <a:t>Förseningstidskostnader</a:t>
                </a:r>
              </a:p>
              <a:p>
                <a:pPr marL="285750" indent="-285750">
                  <a:buFont typeface="Arial" panose="020B0604020202020204" pitchFamily="34" charset="0"/>
                  <a:buChar char="•"/>
                </a:pPr>
                <a:r>
                  <a:rPr lang="sv-SE" sz="1100" dirty="0"/>
                  <a:t>Externa effekter exkl. luftföroreningar och CO2</a:t>
                </a:r>
              </a:p>
            </p:txBody>
          </p:sp>
          <p:sp>
            <p:nvSpPr>
              <p:cNvPr id="11" name="textruta 10">
                <a:extLst>
                  <a:ext uri="{FF2B5EF4-FFF2-40B4-BE49-F238E27FC236}">
                    <a16:creationId xmlns:a16="http://schemas.microsoft.com/office/drawing/2014/main" id="{A10FE202-E8CA-4FB0-8948-F29D08067F10}"/>
                  </a:ext>
                </a:extLst>
              </p:cNvPr>
              <p:cNvSpPr txBox="1"/>
              <p:nvPr/>
            </p:nvSpPr>
            <p:spPr>
              <a:xfrm>
                <a:off x="5065059" y="1285329"/>
                <a:ext cx="2671481" cy="127727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1100" b="1" i="1" dirty="0"/>
                  <a:t>Steg 2</a:t>
                </a:r>
              </a:p>
              <a:p>
                <a:r>
                  <a:rPr lang="sv-SE" sz="1100" b="1" dirty="0"/>
                  <a:t> Kostnader UA före volymförändring</a:t>
                </a:r>
              </a:p>
              <a:p>
                <a:pPr marL="285750" indent="-285750">
                  <a:buFont typeface="Arial" panose="020B0604020202020204" pitchFamily="34" charset="0"/>
                  <a:buChar char="•"/>
                </a:pPr>
                <a:r>
                  <a:rPr lang="sv-SE" sz="1100" dirty="0"/>
                  <a:t>Fordonskostnader</a:t>
                </a:r>
              </a:p>
              <a:p>
                <a:pPr marL="285750" indent="-285750">
                  <a:buFont typeface="Arial" panose="020B0604020202020204" pitchFamily="34" charset="0"/>
                  <a:buChar char="•"/>
                </a:pPr>
                <a:r>
                  <a:rPr lang="sv-SE" sz="1100" dirty="0"/>
                  <a:t>Transporttidskostnader</a:t>
                </a:r>
              </a:p>
              <a:p>
                <a:pPr marL="285750" indent="-285750">
                  <a:buFont typeface="Arial" panose="020B0604020202020204" pitchFamily="34" charset="0"/>
                  <a:buChar char="•"/>
                </a:pPr>
                <a:r>
                  <a:rPr lang="sv-SE" sz="1100" dirty="0"/>
                  <a:t>Förseningstidskostnader</a:t>
                </a:r>
              </a:p>
              <a:p>
                <a:pPr marL="285750" indent="-285750">
                  <a:buFont typeface="Arial" panose="020B0604020202020204" pitchFamily="34" charset="0"/>
                  <a:buChar char="•"/>
                </a:pPr>
                <a:r>
                  <a:rPr lang="sv-SE" sz="1100" dirty="0"/>
                  <a:t>Externa effekter exkl. luftföroreningar och CO2</a:t>
                </a:r>
              </a:p>
            </p:txBody>
          </p:sp>
          <p:sp>
            <p:nvSpPr>
              <p:cNvPr id="12" name="Pil: höger 11">
                <a:extLst>
                  <a:ext uri="{FF2B5EF4-FFF2-40B4-BE49-F238E27FC236}">
                    <a16:creationId xmlns:a16="http://schemas.microsoft.com/office/drawing/2014/main" id="{D0309422-9763-4A61-AC1E-21845C47EA6F}"/>
                  </a:ext>
                </a:extLst>
              </p:cNvPr>
              <p:cNvSpPr/>
              <p:nvPr/>
            </p:nvSpPr>
            <p:spPr>
              <a:xfrm>
                <a:off x="3872753" y="1610593"/>
                <a:ext cx="1192306" cy="60856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1100" dirty="0"/>
                  <a:t>Åtgärd UA</a:t>
                </a:r>
              </a:p>
            </p:txBody>
          </p:sp>
          <mc:AlternateContent xmlns:mc="http://schemas.openxmlformats.org/markup-compatibility/2006" xmlns:a14="http://schemas.microsoft.com/office/drawing/2010/main">
            <mc:Choice Requires="a14">
              <p:sp>
                <p:nvSpPr>
                  <p:cNvPr id="13" name="textruta 12">
                    <a:extLst>
                      <a:ext uri="{FF2B5EF4-FFF2-40B4-BE49-F238E27FC236}">
                        <a16:creationId xmlns:a16="http://schemas.microsoft.com/office/drawing/2014/main" id="{1BD7A59C-49C9-4B5B-A3F0-732898F5EAA7}"/>
                      </a:ext>
                    </a:extLst>
                  </p:cNvPr>
                  <p:cNvSpPr txBox="1"/>
                  <p:nvPr/>
                </p:nvSpPr>
                <p:spPr>
                  <a:xfrm>
                    <a:off x="1331256" y="2869530"/>
                    <a:ext cx="6409767" cy="6085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sv-SE" sz="1100" b="1" i="1" smtClean="0">
                              <a:latin typeface="Cambria Math" panose="02040503050406030204" pitchFamily="18" charset="0"/>
                            </a:rPr>
                            <m:t>𝑺𝒕𝒆𝒈</m:t>
                          </m:r>
                          <m:r>
                            <a:rPr lang="sv-SE" sz="1100" b="1" i="1" smtClean="0">
                              <a:latin typeface="Cambria Math" panose="02040503050406030204" pitchFamily="18" charset="0"/>
                            </a:rPr>
                            <m:t> </m:t>
                          </m:r>
                          <m:r>
                            <a:rPr lang="sv-SE" sz="1100" b="1" i="1" smtClean="0">
                              <a:latin typeface="Cambria Math" panose="02040503050406030204" pitchFamily="18" charset="0"/>
                            </a:rPr>
                            <m:t>𝟑</m:t>
                          </m:r>
                        </m:oMath>
                      </m:oMathPara>
                    </a14:m>
                    <a:endParaRPr lang="sv-SE" sz="11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sv-SE" sz="1100" i="1" smtClean="0">
                              <a:latin typeface="Cambria Math" panose="02040503050406030204" pitchFamily="18" charset="0"/>
                            </a:rPr>
                            <m:t>𝐹</m:t>
                          </m:r>
                          <m:r>
                            <a:rPr lang="sv-SE" sz="1100" i="0">
                              <a:latin typeface="Cambria Math" panose="02040503050406030204" pitchFamily="18" charset="0"/>
                            </a:rPr>
                            <m:t>ö</m:t>
                          </m:r>
                          <m:r>
                            <a:rPr lang="sv-SE" sz="1100" i="1">
                              <a:latin typeface="Cambria Math" panose="02040503050406030204" pitchFamily="18" charset="0"/>
                            </a:rPr>
                            <m:t>𝑟</m:t>
                          </m:r>
                          <m:r>
                            <a:rPr lang="sv-SE" sz="1100" i="0">
                              <a:latin typeface="Cambria Math" panose="02040503050406030204" pitchFamily="18" charset="0"/>
                            </a:rPr>
                            <m:t>ä</m:t>
                          </m:r>
                          <m:r>
                            <a:rPr lang="sv-SE" sz="1100" i="1">
                              <a:latin typeface="Cambria Math" panose="02040503050406030204" pitchFamily="18" charset="0"/>
                            </a:rPr>
                            <m:t>𝑛𝑑𝑟𝑖𝑛𝑔</m:t>
                          </m:r>
                          <m:r>
                            <a:rPr lang="sv-SE" sz="1100" i="0">
                              <a:latin typeface="Cambria Math" panose="02040503050406030204" pitchFamily="18" charset="0"/>
                            </a:rPr>
                            <m:t> </m:t>
                          </m:r>
                          <m:r>
                            <a:rPr lang="sv-SE" sz="1100" i="1">
                              <a:latin typeface="Cambria Math" panose="02040503050406030204" pitchFamily="18" charset="0"/>
                            </a:rPr>
                            <m:t>𝑡𝑜𝑛</m:t>
                          </m:r>
                          <m:r>
                            <a:rPr lang="sv-SE" sz="1100" i="0">
                              <a:latin typeface="Cambria Math" panose="02040503050406030204" pitchFamily="18" charset="0"/>
                            </a:rPr>
                            <m:t>= </m:t>
                          </m:r>
                          <m:f>
                            <m:fPr>
                              <m:ctrlPr>
                                <a:rPr lang="sv-SE" sz="1100" i="1">
                                  <a:solidFill>
                                    <a:srgbClr val="836967"/>
                                  </a:solidFill>
                                  <a:latin typeface="Cambria Math" panose="02040503050406030204" pitchFamily="18" charset="0"/>
                                </a:rPr>
                              </m:ctrlPr>
                            </m:fPr>
                            <m:num>
                              <m:r>
                                <a:rPr lang="sv-SE" sz="1100" i="1">
                                  <a:latin typeface="Cambria Math" panose="02040503050406030204" pitchFamily="18" charset="0"/>
                                </a:rPr>
                                <m:t>𝐹𝑜𝑟𝑑𝑜𝑛𝑠𝑘𝑜𝑠𝑡𝑛𝑎𝑑</m:t>
                              </m:r>
                              <m:r>
                                <a:rPr lang="sv-SE" sz="1100" i="0">
                                  <a:latin typeface="Cambria Math" panose="02040503050406030204" pitchFamily="18" charset="0"/>
                                </a:rPr>
                                <m:t> </m:t>
                              </m:r>
                              <m:r>
                                <a:rPr lang="sv-SE" sz="1100" i="1">
                                  <a:latin typeface="Cambria Math" panose="02040503050406030204" pitchFamily="18" charset="0"/>
                                </a:rPr>
                                <m:t>𝑈𝐴</m:t>
                              </m:r>
                              <m:r>
                                <a:rPr lang="sv-SE" sz="1100" i="0">
                                  <a:latin typeface="Cambria Math" panose="02040503050406030204" pitchFamily="18" charset="0"/>
                                </a:rPr>
                                <m:t>−</m:t>
                              </m:r>
                              <m:r>
                                <a:rPr lang="sv-SE" sz="1100" i="1">
                                  <a:latin typeface="Cambria Math" panose="02040503050406030204" pitchFamily="18" charset="0"/>
                                </a:rPr>
                                <m:t>𝐹𝑜𝑟𝑑𝑜𝑛𝑠𝑘𝑜𝑠𝑡𝑛𝑎𝑑</m:t>
                              </m:r>
                              <m:r>
                                <a:rPr lang="sv-SE" sz="1100" i="0">
                                  <a:latin typeface="Cambria Math" panose="02040503050406030204" pitchFamily="18" charset="0"/>
                                </a:rPr>
                                <m:t> </m:t>
                              </m:r>
                              <m:r>
                                <a:rPr lang="sv-SE" sz="1100" i="1">
                                  <a:latin typeface="Cambria Math" panose="02040503050406030204" pitchFamily="18" charset="0"/>
                                </a:rPr>
                                <m:t>𝐽𝐴</m:t>
                              </m:r>
                            </m:num>
                            <m:den>
                              <m:r>
                                <a:rPr lang="sv-SE" sz="1100" i="1">
                                  <a:latin typeface="Cambria Math" panose="02040503050406030204" pitchFamily="18" charset="0"/>
                                </a:rPr>
                                <m:t>𝐹𝑜𝑟𝑑𝑜𝑛𝑠𝑘𝑜𝑠𝑡𝑛𝑎𝑑</m:t>
                              </m:r>
                              <m:r>
                                <a:rPr lang="sv-SE" sz="1100" i="0">
                                  <a:latin typeface="Cambria Math" panose="02040503050406030204" pitchFamily="18" charset="0"/>
                                </a:rPr>
                                <m:t> </m:t>
                              </m:r>
                              <m:r>
                                <a:rPr lang="sv-SE" sz="1100" i="1">
                                  <a:latin typeface="Cambria Math" panose="02040503050406030204" pitchFamily="18" charset="0"/>
                                </a:rPr>
                                <m:t>𝐽𝐴</m:t>
                              </m:r>
                            </m:den>
                          </m:f>
                          <m:r>
                            <a:rPr lang="sv-SE" sz="1100" i="0">
                              <a:latin typeface="Cambria Math" panose="02040503050406030204" pitchFamily="18" charset="0"/>
                            </a:rPr>
                            <m:t>∙</m:t>
                          </m:r>
                          <m:r>
                            <a:rPr lang="sv-SE" sz="1100" i="1">
                              <a:latin typeface="Cambria Math" panose="02040503050406030204" pitchFamily="18" charset="0"/>
                            </a:rPr>
                            <m:t>𝑡𝑟𝑎𝑛𝑠𝑝𝑜𝑟𝑡𝑘𝑜𝑠𝑡𝑛𝑎𝑑𝑠𝑒𝑙𝑎𝑠𝑡𝑖𝑐𝑡𝑒𝑡</m:t>
                          </m:r>
                          <m:r>
                            <a:rPr lang="sv-SE" sz="1100" i="0">
                              <a:latin typeface="Cambria Math" panose="02040503050406030204" pitchFamily="18" charset="0"/>
                            </a:rPr>
                            <m:t>∙</m:t>
                          </m:r>
                          <m:r>
                            <a:rPr lang="sv-SE" sz="1100" i="1">
                              <a:latin typeface="Cambria Math" panose="02040503050406030204" pitchFamily="18" charset="0"/>
                            </a:rPr>
                            <m:t>𝑡𝑜𝑛</m:t>
                          </m:r>
                          <m:r>
                            <a:rPr lang="sv-SE" sz="1100" i="0">
                              <a:latin typeface="Cambria Math" panose="02040503050406030204" pitchFamily="18" charset="0"/>
                            </a:rPr>
                            <m:t> </m:t>
                          </m:r>
                          <m:r>
                            <a:rPr lang="sv-SE" sz="1100" i="1">
                              <a:latin typeface="Cambria Math" panose="02040503050406030204" pitchFamily="18" charset="0"/>
                            </a:rPr>
                            <m:t>𝐽𝐴</m:t>
                          </m:r>
                        </m:oMath>
                      </m:oMathPara>
                    </a14:m>
                    <a:endParaRPr lang="sv-SE" sz="1100" dirty="0"/>
                  </a:p>
                </p:txBody>
              </p:sp>
            </mc:Choice>
            <mc:Fallback xmlns="">
              <p:sp>
                <p:nvSpPr>
                  <p:cNvPr id="11" name="textruta 10">
                    <a:extLst>
                      <a:ext uri="{FF2B5EF4-FFF2-40B4-BE49-F238E27FC236}">
                        <a16:creationId xmlns:a16="http://schemas.microsoft.com/office/drawing/2014/main" id="{C08EDF64-91AA-4485-81D3-8E97008E091A}"/>
                      </a:ext>
                    </a:extLst>
                  </p:cNvPr>
                  <p:cNvSpPr txBox="1">
                    <a:spLocks noRot="1" noChangeAspect="1" noMove="1" noResize="1" noEditPoints="1" noAdjustHandles="1" noChangeArrowheads="1" noChangeShapeType="1" noTextEdit="1"/>
                  </p:cNvSpPr>
                  <p:nvPr/>
                </p:nvSpPr>
                <p:spPr>
                  <a:xfrm>
                    <a:off x="1331256" y="2869530"/>
                    <a:ext cx="6409767" cy="608565"/>
                  </a:xfrm>
                  <a:prstGeom prst="rect">
                    <a:avLst/>
                  </a:prstGeom>
                  <a:blipFill>
                    <a:blip r:embed="rId3"/>
                    <a:stretch>
                      <a:fillRect/>
                    </a:stretch>
                  </a:blipFill>
                </p:spPr>
                <p:txBody>
                  <a:bodyPr/>
                  <a:lstStyle/>
                  <a:p>
                    <a:r>
                      <a:rPr lang="sv-SE">
                        <a:noFill/>
                      </a:rPr>
                      <a:t> </a:t>
                    </a:r>
                  </a:p>
                </p:txBody>
              </p:sp>
            </mc:Fallback>
          </mc:AlternateContent>
          <p:cxnSp>
            <p:nvCxnSpPr>
              <p:cNvPr id="14" name="Rak pilkoppling 13">
                <a:extLst>
                  <a:ext uri="{FF2B5EF4-FFF2-40B4-BE49-F238E27FC236}">
                    <a16:creationId xmlns:a16="http://schemas.microsoft.com/office/drawing/2014/main" id="{01FD7150-BDEB-47A3-B3E3-885A60D10662}"/>
                  </a:ext>
                </a:extLst>
              </p:cNvPr>
              <p:cNvCxnSpPr>
                <a:cxnSpLocks/>
                <a:endCxn id="13" idx="0"/>
              </p:cNvCxnSpPr>
              <p:nvPr/>
            </p:nvCxnSpPr>
            <p:spPr>
              <a:xfrm>
                <a:off x="3550024" y="2528047"/>
                <a:ext cx="986116" cy="34148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Rak pilkoppling 14">
                <a:extLst>
                  <a:ext uri="{FF2B5EF4-FFF2-40B4-BE49-F238E27FC236}">
                    <a16:creationId xmlns:a16="http://schemas.microsoft.com/office/drawing/2014/main" id="{54404DCB-C8F7-4905-9DC7-95EAF75F665B}"/>
                  </a:ext>
                </a:extLst>
              </p:cNvPr>
              <p:cNvCxnSpPr>
                <a:cxnSpLocks/>
                <a:endCxn id="13" idx="0"/>
              </p:cNvCxnSpPr>
              <p:nvPr/>
            </p:nvCxnSpPr>
            <p:spPr>
              <a:xfrm flipH="1">
                <a:off x="4536140" y="2556357"/>
                <a:ext cx="860616" cy="31317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6" name="textruta 15">
                <a:extLst>
                  <a:ext uri="{FF2B5EF4-FFF2-40B4-BE49-F238E27FC236}">
                    <a16:creationId xmlns:a16="http://schemas.microsoft.com/office/drawing/2014/main" id="{93189D57-196B-4362-90B5-9FF7F26118D5}"/>
                  </a:ext>
                </a:extLst>
              </p:cNvPr>
              <p:cNvSpPr txBox="1"/>
              <p:nvPr/>
            </p:nvSpPr>
            <p:spPr>
              <a:xfrm>
                <a:off x="1331257" y="3785023"/>
                <a:ext cx="6405283" cy="6001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v-SE" sz="1100" b="1" i="1" dirty="0"/>
                  <a:t>Steg 4</a:t>
                </a:r>
              </a:p>
              <a:p>
                <a:pPr algn="ctr"/>
                <a:r>
                  <a:rPr lang="sv-SE" sz="1100" dirty="0"/>
                  <a:t>Kostnadsförändringar transportköprare för den förändrade volymen (</a:t>
                </a:r>
                <a:r>
                  <a:rPr lang="sv-SE" sz="1100" dirty="0" err="1"/>
                  <a:t>Rule</a:t>
                </a:r>
                <a:r>
                  <a:rPr lang="sv-SE" sz="1100" dirty="0"/>
                  <a:t> of the </a:t>
                </a:r>
                <a:r>
                  <a:rPr lang="sv-SE" sz="1100" dirty="0" err="1"/>
                  <a:t>half</a:t>
                </a:r>
                <a:r>
                  <a:rPr lang="sv-SE" sz="1100" dirty="0"/>
                  <a:t>)</a:t>
                </a:r>
              </a:p>
              <a:p>
                <a:pPr algn="ctr"/>
                <a:r>
                  <a:rPr lang="sv-SE" sz="1100" dirty="0"/>
                  <a:t>Externa effekter beräknas UA-JA </a:t>
                </a:r>
              </a:p>
            </p:txBody>
          </p:sp>
        </p:grpSp>
        <p:sp>
          <p:nvSpPr>
            <p:cNvPr id="9" name="Pil: nedåt 8">
              <a:extLst>
                <a:ext uri="{FF2B5EF4-FFF2-40B4-BE49-F238E27FC236}">
                  <a16:creationId xmlns:a16="http://schemas.microsoft.com/office/drawing/2014/main" id="{F8C0A18C-3FAF-4874-BCDA-61335B83341B}"/>
                </a:ext>
              </a:extLst>
            </p:cNvPr>
            <p:cNvSpPr/>
            <p:nvPr/>
          </p:nvSpPr>
          <p:spPr>
            <a:xfrm>
              <a:off x="4428565" y="3496233"/>
              <a:ext cx="143435" cy="25997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grpSp>
    </p:spTree>
    <p:extLst>
      <p:ext uri="{BB962C8B-B14F-4D97-AF65-F5344CB8AC3E}">
        <p14:creationId xmlns:p14="http://schemas.microsoft.com/office/powerpoint/2010/main" val="521903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2B621A-05B5-4F3F-BE55-DE9A78E9E05D}"/>
              </a:ext>
            </a:extLst>
          </p:cNvPr>
          <p:cNvSpPr>
            <a:spLocks noGrp="1"/>
          </p:cNvSpPr>
          <p:nvPr>
            <p:ph type="dt" sz="half" idx="10"/>
          </p:nvPr>
        </p:nvSpPr>
        <p:spPr/>
        <p:txBody>
          <a:bodyPr/>
          <a:lstStyle/>
          <a:p>
            <a:fld id="{DF77606D-0CFF-4170-ADED-646A792888BA}" type="datetime1">
              <a:rPr lang="sv-SE" smtClean="0"/>
              <a:t>2024-04-05</a:t>
            </a:fld>
            <a:endParaRPr lang="sv-SE"/>
          </a:p>
        </p:txBody>
      </p:sp>
      <p:sp>
        <p:nvSpPr>
          <p:cNvPr id="3" name="Platshållare för bildnummer 2">
            <a:extLst>
              <a:ext uri="{FF2B5EF4-FFF2-40B4-BE49-F238E27FC236}">
                <a16:creationId xmlns:a16="http://schemas.microsoft.com/office/drawing/2014/main" id="{6A0EB786-2974-4176-BC0B-94A37944E9A8}"/>
              </a:ext>
            </a:extLst>
          </p:cNvPr>
          <p:cNvSpPr>
            <a:spLocks noGrp="1"/>
          </p:cNvSpPr>
          <p:nvPr>
            <p:ph type="sldNum" sz="quarter" idx="12"/>
          </p:nvPr>
        </p:nvSpPr>
        <p:spPr/>
        <p:txBody>
          <a:bodyPr/>
          <a:lstStyle/>
          <a:p>
            <a:fld id="{7D49DE69-A2D9-4F85-AD6A-3307DA9B27D4}" type="slidenum">
              <a:rPr lang="sv-SE" smtClean="0"/>
              <a:t>48</a:t>
            </a:fld>
            <a:endParaRPr lang="sv-SE"/>
          </a:p>
        </p:txBody>
      </p:sp>
      <p:sp>
        <p:nvSpPr>
          <p:cNvPr id="14" name="textruta 13">
            <a:extLst>
              <a:ext uri="{FF2B5EF4-FFF2-40B4-BE49-F238E27FC236}">
                <a16:creationId xmlns:a16="http://schemas.microsoft.com/office/drawing/2014/main" id="{5CDBACAF-8A47-422A-A845-BFF34BD24D4B}"/>
              </a:ext>
            </a:extLst>
          </p:cNvPr>
          <p:cNvSpPr txBox="1"/>
          <p:nvPr/>
        </p:nvSpPr>
        <p:spPr>
          <a:xfrm>
            <a:off x="1464950" y="4271168"/>
            <a:ext cx="574958" cy="338554"/>
          </a:xfrm>
          <a:prstGeom prst="rect">
            <a:avLst/>
          </a:prstGeom>
          <a:noFill/>
        </p:spPr>
        <p:txBody>
          <a:bodyPr wrap="square" rtlCol="0">
            <a:spAutoFit/>
          </a:bodyPr>
          <a:lstStyle/>
          <a:p>
            <a:r>
              <a:rPr lang="sv-SE" sz="1600" dirty="0"/>
              <a:t>UA</a:t>
            </a:r>
          </a:p>
        </p:txBody>
      </p:sp>
      <p:grpSp>
        <p:nvGrpSpPr>
          <p:cNvPr id="15" name="Grupp 14">
            <a:extLst>
              <a:ext uri="{FF2B5EF4-FFF2-40B4-BE49-F238E27FC236}">
                <a16:creationId xmlns:a16="http://schemas.microsoft.com/office/drawing/2014/main" id="{AED7D30A-9BED-4F64-8486-8AC05567DD7B}"/>
              </a:ext>
            </a:extLst>
          </p:cNvPr>
          <p:cNvGrpSpPr/>
          <p:nvPr/>
        </p:nvGrpSpPr>
        <p:grpSpPr>
          <a:xfrm>
            <a:off x="1464950" y="1606036"/>
            <a:ext cx="7382488" cy="4620841"/>
            <a:chOff x="1452278" y="1521782"/>
            <a:chExt cx="5755346" cy="3231291"/>
          </a:xfrm>
        </p:grpSpPr>
        <p:sp>
          <p:nvSpPr>
            <p:cNvPr id="16" name="textruta 15">
              <a:extLst>
                <a:ext uri="{FF2B5EF4-FFF2-40B4-BE49-F238E27FC236}">
                  <a16:creationId xmlns:a16="http://schemas.microsoft.com/office/drawing/2014/main" id="{8DED3F03-CC3D-4D81-BBA7-F9B7B3D759A9}"/>
                </a:ext>
              </a:extLst>
            </p:cNvPr>
            <p:cNvSpPr txBox="1"/>
            <p:nvPr/>
          </p:nvSpPr>
          <p:spPr>
            <a:xfrm>
              <a:off x="4670612" y="4034118"/>
              <a:ext cx="1362634" cy="236746"/>
            </a:xfrm>
            <a:prstGeom prst="rect">
              <a:avLst/>
            </a:prstGeom>
            <a:noFill/>
          </p:spPr>
          <p:txBody>
            <a:bodyPr wrap="square" rtlCol="0">
              <a:spAutoFit/>
            </a:bodyPr>
            <a:lstStyle/>
            <a:p>
              <a:r>
                <a:rPr lang="sv-SE" sz="1600" dirty="0"/>
                <a:t>Volym</a:t>
              </a:r>
            </a:p>
          </p:txBody>
        </p:sp>
        <p:grpSp>
          <p:nvGrpSpPr>
            <p:cNvPr id="17" name="Grupp 16">
              <a:extLst>
                <a:ext uri="{FF2B5EF4-FFF2-40B4-BE49-F238E27FC236}">
                  <a16:creationId xmlns:a16="http://schemas.microsoft.com/office/drawing/2014/main" id="{1AAB378C-23F8-4914-9299-0D11B9FCED12}"/>
                </a:ext>
              </a:extLst>
            </p:cNvPr>
            <p:cNvGrpSpPr/>
            <p:nvPr/>
          </p:nvGrpSpPr>
          <p:grpSpPr>
            <a:xfrm>
              <a:off x="1452278" y="1521782"/>
              <a:ext cx="5755346" cy="3231291"/>
              <a:chOff x="1452278" y="1521782"/>
              <a:chExt cx="5755346" cy="3231291"/>
            </a:xfrm>
          </p:grpSpPr>
          <p:cxnSp>
            <p:nvCxnSpPr>
              <p:cNvPr id="18" name="Rak pilkoppling 17">
                <a:extLst>
                  <a:ext uri="{FF2B5EF4-FFF2-40B4-BE49-F238E27FC236}">
                    <a16:creationId xmlns:a16="http://schemas.microsoft.com/office/drawing/2014/main" id="{3B1A0CC9-7943-4AD4-A74B-1EE772B987AE}"/>
                  </a:ext>
                </a:extLst>
              </p:cNvPr>
              <p:cNvCxnSpPr>
                <a:cxnSpLocks/>
              </p:cNvCxnSpPr>
              <p:nvPr/>
            </p:nvCxnSpPr>
            <p:spPr>
              <a:xfrm flipV="1">
                <a:off x="1819835" y="1757083"/>
                <a:ext cx="0" cy="2375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Rak pilkoppling 18">
                <a:extLst>
                  <a:ext uri="{FF2B5EF4-FFF2-40B4-BE49-F238E27FC236}">
                    <a16:creationId xmlns:a16="http://schemas.microsoft.com/office/drawing/2014/main" id="{414A677A-780B-495D-8DD5-916119BEA864}"/>
                  </a:ext>
                </a:extLst>
              </p:cNvPr>
              <p:cNvCxnSpPr/>
              <p:nvPr/>
            </p:nvCxnSpPr>
            <p:spPr>
              <a:xfrm>
                <a:off x="1819835" y="4150659"/>
                <a:ext cx="28507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ak koppling 19">
                <a:extLst>
                  <a:ext uri="{FF2B5EF4-FFF2-40B4-BE49-F238E27FC236}">
                    <a16:creationId xmlns:a16="http://schemas.microsoft.com/office/drawing/2014/main" id="{D260C2C9-A849-42A7-8514-2470932C88B1}"/>
                  </a:ext>
                </a:extLst>
              </p:cNvPr>
              <p:cNvCxnSpPr/>
              <p:nvPr/>
            </p:nvCxnSpPr>
            <p:spPr>
              <a:xfrm>
                <a:off x="1819835" y="2106706"/>
                <a:ext cx="2474259" cy="1927412"/>
              </a:xfrm>
              <a:prstGeom prst="line">
                <a:avLst/>
              </a:prstGeom>
            </p:spPr>
            <p:style>
              <a:lnRef idx="1">
                <a:schemeClr val="dk1"/>
              </a:lnRef>
              <a:fillRef idx="0">
                <a:schemeClr val="dk1"/>
              </a:fillRef>
              <a:effectRef idx="0">
                <a:schemeClr val="dk1"/>
              </a:effectRef>
              <a:fontRef idx="minor">
                <a:schemeClr val="tx1"/>
              </a:fontRef>
            </p:style>
          </p:cxnSp>
          <p:sp>
            <p:nvSpPr>
              <p:cNvPr id="21" name="textruta 20">
                <a:extLst>
                  <a:ext uri="{FF2B5EF4-FFF2-40B4-BE49-F238E27FC236}">
                    <a16:creationId xmlns:a16="http://schemas.microsoft.com/office/drawing/2014/main" id="{B69B3175-C743-4B27-9546-6A27AAC4DA6F}"/>
                  </a:ext>
                </a:extLst>
              </p:cNvPr>
              <p:cNvSpPr txBox="1"/>
              <p:nvPr/>
            </p:nvSpPr>
            <p:spPr>
              <a:xfrm>
                <a:off x="3904131" y="3597697"/>
                <a:ext cx="1523997" cy="236746"/>
              </a:xfrm>
              <a:prstGeom prst="rect">
                <a:avLst/>
              </a:prstGeom>
              <a:noFill/>
            </p:spPr>
            <p:txBody>
              <a:bodyPr wrap="square" rtlCol="0">
                <a:spAutoFit/>
              </a:bodyPr>
              <a:lstStyle/>
              <a:p>
                <a:r>
                  <a:rPr lang="sv-SE" sz="1600" dirty="0"/>
                  <a:t>Efterfrågan(p)</a:t>
                </a:r>
              </a:p>
            </p:txBody>
          </p:sp>
          <p:sp>
            <p:nvSpPr>
              <p:cNvPr id="22" name="textruta 21">
                <a:extLst>
                  <a:ext uri="{FF2B5EF4-FFF2-40B4-BE49-F238E27FC236}">
                    <a16:creationId xmlns:a16="http://schemas.microsoft.com/office/drawing/2014/main" id="{AAE48968-99C6-4317-9F7C-443EF6F202F6}"/>
                  </a:ext>
                </a:extLst>
              </p:cNvPr>
              <p:cNvSpPr txBox="1"/>
              <p:nvPr/>
            </p:nvSpPr>
            <p:spPr>
              <a:xfrm>
                <a:off x="1676395" y="1521782"/>
                <a:ext cx="591670" cy="236746"/>
              </a:xfrm>
              <a:prstGeom prst="rect">
                <a:avLst/>
              </a:prstGeom>
              <a:noFill/>
            </p:spPr>
            <p:txBody>
              <a:bodyPr wrap="square" rtlCol="0">
                <a:spAutoFit/>
              </a:bodyPr>
              <a:lstStyle/>
              <a:p>
                <a:r>
                  <a:rPr lang="sv-SE" sz="1600" dirty="0"/>
                  <a:t>P</a:t>
                </a:r>
              </a:p>
            </p:txBody>
          </p:sp>
          <p:cxnSp>
            <p:nvCxnSpPr>
              <p:cNvPr id="23" name="Rak koppling 22">
                <a:extLst>
                  <a:ext uri="{FF2B5EF4-FFF2-40B4-BE49-F238E27FC236}">
                    <a16:creationId xmlns:a16="http://schemas.microsoft.com/office/drawing/2014/main" id="{704B9164-9C3A-416F-8B9D-19D282DDF3FB}"/>
                  </a:ext>
                </a:extLst>
              </p:cNvPr>
              <p:cNvCxnSpPr/>
              <p:nvPr/>
            </p:nvCxnSpPr>
            <p:spPr>
              <a:xfrm>
                <a:off x="1819835" y="3070412"/>
                <a:ext cx="1237129" cy="0"/>
              </a:xfrm>
              <a:prstGeom prst="line">
                <a:avLst/>
              </a:prstGeom>
            </p:spPr>
            <p:style>
              <a:lnRef idx="1">
                <a:schemeClr val="dk1"/>
              </a:lnRef>
              <a:fillRef idx="0">
                <a:schemeClr val="dk1"/>
              </a:fillRef>
              <a:effectRef idx="0">
                <a:schemeClr val="dk1"/>
              </a:effectRef>
              <a:fontRef idx="minor">
                <a:schemeClr val="tx1"/>
              </a:fontRef>
            </p:style>
          </p:cxnSp>
          <p:cxnSp>
            <p:nvCxnSpPr>
              <p:cNvPr id="24" name="Rak koppling 23">
                <a:extLst>
                  <a:ext uri="{FF2B5EF4-FFF2-40B4-BE49-F238E27FC236}">
                    <a16:creationId xmlns:a16="http://schemas.microsoft.com/office/drawing/2014/main" id="{075D8FD6-8363-43BC-A62B-C3819828405F}"/>
                  </a:ext>
                </a:extLst>
              </p:cNvPr>
              <p:cNvCxnSpPr>
                <a:cxnSpLocks/>
              </p:cNvCxnSpPr>
              <p:nvPr/>
            </p:nvCxnSpPr>
            <p:spPr>
              <a:xfrm>
                <a:off x="1828796" y="3549128"/>
                <a:ext cx="1810871" cy="0"/>
              </a:xfrm>
              <a:prstGeom prst="line">
                <a:avLst/>
              </a:prstGeom>
            </p:spPr>
            <p:style>
              <a:lnRef idx="1">
                <a:schemeClr val="dk1"/>
              </a:lnRef>
              <a:fillRef idx="0">
                <a:schemeClr val="dk1"/>
              </a:fillRef>
              <a:effectRef idx="0">
                <a:schemeClr val="dk1"/>
              </a:effectRef>
              <a:fontRef idx="minor">
                <a:schemeClr val="tx1"/>
              </a:fontRef>
            </p:style>
          </p:cxnSp>
          <p:sp>
            <p:nvSpPr>
              <p:cNvPr id="25" name="textruta 24">
                <a:extLst>
                  <a:ext uri="{FF2B5EF4-FFF2-40B4-BE49-F238E27FC236}">
                    <a16:creationId xmlns:a16="http://schemas.microsoft.com/office/drawing/2014/main" id="{DFD00B49-FDF9-4C13-8EB7-44BC02A57429}"/>
                  </a:ext>
                </a:extLst>
              </p:cNvPr>
              <p:cNvSpPr txBox="1"/>
              <p:nvPr/>
            </p:nvSpPr>
            <p:spPr>
              <a:xfrm>
                <a:off x="1452278" y="2898450"/>
                <a:ext cx="448234" cy="236746"/>
              </a:xfrm>
              <a:prstGeom prst="rect">
                <a:avLst/>
              </a:prstGeom>
              <a:noFill/>
            </p:spPr>
            <p:txBody>
              <a:bodyPr wrap="square" rtlCol="0">
                <a:spAutoFit/>
              </a:bodyPr>
              <a:lstStyle/>
              <a:p>
                <a:r>
                  <a:rPr lang="sv-SE" sz="1600" dirty="0"/>
                  <a:t>JA</a:t>
                </a:r>
              </a:p>
            </p:txBody>
          </p:sp>
          <p:sp>
            <p:nvSpPr>
              <p:cNvPr id="26" name="textruta 25">
                <a:extLst>
                  <a:ext uri="{FF2B5EF4-FFF2-40B4-BE49-F238E27FC236}">
                    <a16:creationId xmlns:a16="http://schemas.microsoft.com/office/drawing/2014/main" id="{21128043-CBC4-4156-8F45-DD2D8FFC814E}"/>
                  </a:ext>
                </a:extLst>
              </p:cNvPr>
              <p:cNvSpPr txBox="1"/>
              <p:nvPr/>
            </p:nvSpPr>
            <p:spPr>
              <a:xfrm>
                <a:off x="4670612" y="2015704"/>
                <a:ext cx="2537012" cy="581105"/>
              </a:xfrm>
              <a:prstGeom prst="rect">
                <a:avLst/>
              </a:prstGeom>
              <a:noFill/>
            </p:spPr>
            <p:txBody>
              <a:bodyPr wrap="square" rtlCol="0">
                <a:spAutoFit/>
              </a:bodyPr>
              <a:lstStyle/>
              <a:p>
                <a:r>
                  <a:rPr lang="sv-SE" sz="1600" dirty="0"/>
                  <a:t>P = kostnad för transportköpare = fordonskostnad + transporttid + förseningstid</a:t>
                </a:r>
              </a:p>
            </p:txBody>
          </p:sp>
          <p:cxnSp>
            <p:nvCxnSpPr>
              <p:cNvPr id="27" name="Rak koppling 26">
                <a:extLst>
                  <a:ext uri="{FF2B5EF4-FFF2-40B4-BE49-F238E27FC236}">
                    <a16:creationId xmlns:a16="http://schemas.microsoft.com/office/drawing/2014/main" id="{EA75BD09-0627-4BB3-B668-6D3C9BCDF76B}"/>
                  </a:ext>
                </a:extLst>
              </p:cNvPr>
              <p:cNvCxnSpPr/>
              <p:nvPr/>
            </p:nvCxnSpPr>
            <p:spPr>
              <a:xfrm>
                <a:off x="3056964" y="3070412"/>
                <a:ext cx="0" cy="1071282"/>
              </a:xfrm>
              <a:prstGeom prst="line">
                <a:avLst/>
              </a:prstGeom>
            </p:spPr>
            <p:style>
              <a:lnRef idx="1">
                <a:schemeClr val="dk1"/>
              </a:lnRef>
              <a:fillRef idx="0">
                <a:schemeClr val="dk1"/>
              </a:fillRef>
              <a:effectRef idx="0">
                <a:schemeClr val="dk1"/>
              </a:effectRef>
              <a:fontRef idx="minor">
                <a:schemeClr val="tx1"/>
              </a:fontRef>
            </p:style>
          </p:cxnSp>
          <p:cxnSp>
            <p:nvCxnSpPr>
              <p:cNvPr id="28" name="Rak koppling 27">
                <a:extLst>
                  <a:ext uri="{FF2B5EF4-FFF2-40B4-BE49-F238E27FC236}">
                    <a16:creationId xmlns:a16="http://schemas.microsoft.com/office/drawing/2014/main" id="{AAED6C9C-FD40-4BBA-80CF-96716500C393}"/>
                  </a:ext>
                </a:extLst>
              </p:cNvPr>
              <p:cNvCxnSpPr/>
              <p:nvPr/>
            </p:nvCxnSpPr>
            <p:spPr>
              <a:xfrm>
                <a:off x="3648632" y="3549128"/>
                <a:ext cx="0" cy="58360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48BAF724-68CB-4405-9D34-E84695CF9B8A}"/>
                  </a:ext>
                </a:extLst>
              </p:cNvPr>
              <p:cNvSpPr txBox="1"/>
              <p:nvPr/>
            </p:nvSpPr>
            <p:spPr>
              <a:xfrm>
                <a:off x="2438399" y="4195058"/>
                <a:ext cx="847167" cy="236746"/>
              </a:xfrm>
              <a:prstGeom prst="rect">
                <a:avLst/>
              </a:prstGeom>
              <a:noFill/>
            </p:spPr>
            <p:txBody>
              <a:bodyPr wrap="square" rtlCol="0">
                <a:spAutoFit/>
              </a:bodyPr>
              <a:lstStyle/>
              <a:p>
                <a:r>
                  <a:rPr lang="sv-SE" sz="1600" dirty="0"/>
                  <a:t>Volym JA</a:t>
                </a:r>
              </a:p>
            </p:txBody>
          </p:sp>
          <p:sp>
            <p:nvSpPr>
              <p:cNvPr id="30" name="textruta 29">
                <a:extLst>
                  <a:ext uri="{FF2B5EF4-FFF2-40B4-BE49-F238E27FC236}">
                    <a16:creationId xmlns:a16="http://schemas.microsoft.com/office/drawing/2014/main" id="{7E2DFD57-6564-4831-B263-0BDB9D23E157}"/>
                  </a:ext>
                </a:extLst>
              </p:cNvPr>
              <p:cNvSpPr txBox="1"/>
              <p:nvPr/>
            </p:nvSpPr>
            <p:spPr>
              <a:xfrm>
                <a:off x="3329306" y="4210318"/>
                <a:ext cx="858367" cy="236746"/>
              </a:xfrm>
              <a:prstGeom prst="rect">
                <a:avLst/>
              </a:prstGeom>
              <a:noFill/>
            </p:spPr>
            <p:txBody>
              <a:bodyPr wrap="square" rtlCol="0">
                <a:spAutoFit/>
              </a:bodyPr>
              <a:lstStyle/>
              <a:p>
                <a:r>
                  <a:rPr lang="sv-SE" sz="1600" dirty="0"/>
                  <a:t>Volym UA</a:t>
                </a:r>
              </a:p>
            </p:txBody>
          </p:sp>
          <p:sp>
            <p:nvSpPr>
              <p:cNvPr id="31" name="textruta 30">
                <a:extLst>
                  <a:ext uri="{FF2B5EF4-FFF2-40B4-BE49-F238E27FC236}">
                    <a16:creationId xmlns:a16="http://schemas.microsoft.com/office/drawing/2014/main" id="{E4062673-BC2C-4E04-89C9-DD596F9A629B}"/>
                  </a:ext>
                </a:extLst>
              </p:cNvPr>
              <p:cNvSpPr txBox="1"/>
              <p:nvPr/>
            </p:nvSpPr>
            <p:spPr>
              <a:xfrm>
                <a:off x="1855691" y="2858551"/>
                <a:ext cx="847167" cy="236746"/>
              </a:xfrm>
              <a:prstGeom prst="rect">
                <a:avLst/>
              </a:prstGeom>
              <a:noFill/>
            </p:spPr>
            <p:txBody>
              <a:bodyPr wrap="square" rtlCol="0">
                <a:spAutoFit/>
              </a:bodyPr>
              <a:lstStyle/>
              <a:p>
                <a:r>
                  <a:rPr lang="sv-SE" sz="1600" i="1" dirty="0"/>
                  <a:t>Steg 1</a:t>
                </a:r>
              </a:p>
            </p:txBody>
          </p:sp>
          <p:sp>
            <p:nvSpPr>
              <p:cNvPr id="32" name="textruta 31">
                <a:extLst>
                  <a:ext uri="{FF2B5EF4-FFF2-40B4-BE49-F238E27FC236}">
                    <a16:creationId xmlns:a16="http://schemas.microsoft.com/office/drawing/2014/main" id="{8FF4B5E8-AD78-4B7C-A3D8-EEEF7DFCF764}"/>
                  </a:ext>
                </a:extLst>
              </p:cNvPr>
              <p:cNvSpPr txBox="1"/>
              <p:nvPr/>
            </p:nvSpPr>
            <p:spPr>
              <a:xfrm>
                <a:off x="1889314" y="3343253"/>
                <a:ext cx="847167" cy="236746"/>
              </a:xfrm>
              <a:prstGeom prst="rect">
                <a:avLst/>
              </a:prstGeom>
              <a:noFill/>
            </p:spPr>
            <p:txBody>
              <a:bodyPr wrap="square" rtlCol="0">
                <a:spAutoFit/>
              </a:bodyPr>
              <a:lstStyle/>
              <a:p>
                <a:r>
                  <a:rPr lang="sv-SE" sz="1600" i="1" dirty="0"/>
                  <a:t>Steg 2</a:t>
                </a:r>
              </a:p>
            </p:txBody>
          </p:sp>
          <p:sp>
            <p:nvSpPr>
              <p:cNvPr id="33" name="textruta 32">
                <a:extLst>
                  <a:ext uri="{FF2B5EF4-FFF2-40B4-BE49-F238E27FC236}">
                    <a16:creationId xmlns:a16="http://schemas.microsoft.com/office/drawing/2014/main" id="{B646BC4C-46C4-4618-ADD4-D3B23E677FE0}"/>
                  </a:ext>
                </a:extLst>
              </p:cNvPr>
              <p:cNvSpPr txBox="1"/>
              <p:nvPr/>
            </p:nvSpPr>
            <p:spPr>
              <a:xfrm>
                <a:off x="3056964" y="4509393"/>
                <a:ext cx="847167" cy="236746"/>
              </a:xfrm>
              <a:prstGeom prst="rect">
                <a:avLst/>
              </a:prstGeom>
              <a:noFill/>
            </p:spPr>
            <p:txBody>
              <a:bodyPr wrap="square" rtlCol="0">
                <a:spAutoFit/>
              </a:bodyPr>
              <a:lstStyle/>
              <a:p>
                <a:r>
                  <a:rPr lang="sv-SE" sz="1600" i="1" dirty="0"/>
                  <a:t>Steg 3</a:t>
                </a:r>
              </a:p>
            </p:txBody>
          </p:sp>
          <p:sp>
            <p:nvSpPr>
              <p:cNvPr id="34" name="textruta 33">
                <a:extLst>
                  <a:ext uri="{FF2B5EF4-FFF2-40B4-BE49-F238E27FC236}">
                    <a16:creationId xmlns:a16="http://schemas.microsoft.com/office/drawing/2014/main" id="{70D492F1-6F83-42BC-93C7-9526DF45F98A}"/>
                  </a:ext>
                </a:extLst>
              </p:cNvPr>
              <p:cNvSpPr txBox="1"/>
              <p:nvPr/>
            </p:nvSpPr>
            <p:spPr>
              <a:xfrm>
                <a:off x="3458130" y="2901322"/>
                <a:ext cx="847167" cy="236746"/>
              </a:xfrm>
              <a:prstGeom prst="rect">
                <a:avLst/>
              </a:prstGeom>
              <a:noFill/>
            </p:spPr>
            <p:txBody>
              <a:bodyPr wrap="square" rtlCol="0">
                <a:spAutoFit/>
              </a:bodyPr>
              <a:lstStyle/>
              <a:p>
                <a:r>
                  <a:rPr lang="sv-SE" sz="1600" i="1" dirty="0"/>
                  <a:t>Steg 4</a:t>
                </a:r>
              </a:p>
            </p:txBody>
          </p:sp>
          <p:cxnSp>
            <p:nvCxnSpPr>
              <p:cNvPr id="35" name="Rak pilkoppling 34">
                <a:extLst>
                  <a:ext uri="{FF2B5EF4-FFF2-40B4-BE49-F238E27FC236}">
                    <a16:creationId xmlns:a16="http://schemas.microsoft.com/office/drawing/2014/main" id="{DB34256B-5204-4F5F-BD12-8F0B056D8BFB}"/>
                  </a:ext>
                </a:extLst>
              </p:cNvPr>
              <p:cNvCxnSpPr/>
              <p:nvPr/>
            </p:nvCxnSpPr>
            <p:spPr>
              <a:xfrm>
                <a:off x="3056964" y="4753073"/>
                <a:ext cx="5916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Rak pilkoppling 35">
                <a:extLst>
                  <a:ext uri="{FF2B5EF4-FFF2-40B4-BE49-F238E27FC236}">
                    <a16:creationId xmlns:a16="http://schemas.microsoft.com/office/drawing/2014/main" id="{453C1315-3543-4912-8BE3-14D6C8DDF650}"/>
                  </a:ext>
                </a:extLst>
              </p:cNvPr>
              <p:cNvCxnSpPr>
                <a:cxnSpLocks/>
              </p:cNvCxnSpPr>
              <p:nvPr/>
            </p:nvCxnSpPr>
            <p:spPr>
              <a:xfrm flipH="1">
                <a:off x="3285566" y="3162932"/>
                <a:ext cx="363066" cy="24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6" name="Rak pilkoppling 5">
            <a:extLst>
              <a:ext uri="{FF2B5EF4-FFF2-40B4-BE49-F238E27FC236}">
                <a16:creationId xmlns:a16="http://schemas.microsoft.com/office/drawing/2014/main" id="{51822EDF-ED9B-4744-925F-9490B1B885A9}"/>
              </a:ext>
            </a:extLst>
          </p:cNvPr>
          <p:cNvCxnSpPr/>
          <p:nvPr/>
        </p:nvCxnSpPr>
        <p:spPr>
          <a:xfrm>
            <a:off x="1454440" y="3820622"/>
            <a:ext cx="0" cy="684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3809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C84E4A-58EF-4F87-871C-F89F45292A04}"/>
              </a:ext>
            </a:extLst>
          </p:cNvPr>
          <p:cNvSpPr>
            <a:spLocks noGrp="1"/>
          </p:cNvSpPr>
          <p:nvPr>
            <p:ph type="title"/>
          </p:nvPr>
        </p:nvSpPr>
        <p:spPr/>
        <p:txBody>
          <a:bodyPr/>
          <a:lstStyle/>
          <a:p>
            <a:r>
              <a:rPr lang="sv-SE" dirty="0"/>
              <a:t>Värderade effekter UA-JA</a:t>
            </a:r>
          </a:p>
        </p:txBody>
      </p:sp>
      <p:sp>
        <p:nvSpPr>
          <p:cNvPr id="4" name="Platshållare för datum 3">
            <a:extLst>
              <a:ext uri="{FF2B5EF4-FFF2-40B4-BE49-F238E27FC236}">
                <a16:creationId xmlns:a16="http://schemas.microsoft.com/office/drawing/2014/main" id="{0CE9E5E8-8671-4AAB-A779-9ED505A806D8}"/>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ED0BC18B-BCB7-4EA2-AC83-B33CA821456B}"/>
              </a:ext>
            </a:extLst>
          </p:cNvPr>
          <p:cNvSpPr>
            <a:spLocks noGrp="1"/>
          </p:cNvSpPr>
          <p:nvPr>
            <p:ph type="sldNum" sz="quarter" idx="4"/>
          </p:nvPr>
        </p:nvSpPr>
        <p:spPr/>
        <p:txBody>
          <a:bodyPr/>
          <a:lstStyle/>
          <a:p>
            <a:fld id="{816FEC2C-AD63-44F4-896C-A2025F5FB260}" type="slidenum">
              <a:rPr lang="sv-SE" smtClean="0"/>
              <a:pPr/>
              <a:t>49</a:t>
            </a:fld>
            <a:endParaRPr lang="sv-SE" dirty="0"/>
          </a:p>
        </p:txBody>
      </p:sp>
      <p:pic>
        <p:nvPicPr>
          <p:cNvPr id="7" name="Bildobjekt 6">
            <a:extLst>
              <a:ext uri="{FF2B5EF4-FFF2-40B4-BE49-F238E27FC236}">
                <a16:creationId xmlns:a16="http://schemas.microsoft.com/office/drawing/2014/main" id="{E83A0463-D87C-4224-A5E0-F99B02DDA3A3}"/>
              </a:ext>
            </a:extLst>
          </p:cNvPr>
          <p:cNvPicPr>
            <a:picLocks noChangeAspect="1"/>
          </p:cNvPicPr>
          <p:nvPr/>
        </p:nvPicPr>
        <p:blipFill>
          <a:blip r:embed="rId2"/>
          <a:stretch>
            <a:fillRect/>
          </a:stretch>
        </p:blipFill>
        <p:spPr>
          <a:xfrm>
            <a:off x="1371599" y="2528999"/>
            <a:ext cx="3871914" cy="3666930"/>
          </a:xfrm>
          <a:prstGeom prst="rect">
            <a:avLst/>
          </a:prstGeom>
        </p:spPr>
      </p:pic>
    </p:spTree>
    <p:extLst>
      <p:ext uri="{BB962C8B-B14F-4D97-AF65-F5344CB8AC3E}">
        <p14:creationId xmlns:p14="http://schemas.microsoft.com/office/powerpoint/2010/main" val="251239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28116" y="895863"/>
            <a:ext cx="6535768" cy="1128452"/>
          </a:xfrm>
        </p:spPr>
        <p:txBody>
          <a:bodyPr/>
          <a:lstStyle/>
          <a:p>
            <a:pPr algn="ctr"/>
            <a:r>
              <a:rPr lang="sv-SE" sz="4400" dirty="0" err="1"/>
              <a:t>Bansekförvaltningen</a:t>
            </a:r>
            <a:endParaRPr lang="sv-SE" dirty="0"/>
          </a:p>
        </p:txBody>
      </p:sp>
      <p:sp>
        <p:nvSpPr>
          <p:cNvPr id="13" name="textruta 12">
            <a:extLst>
              <a:ext uri="{FF2B5EF4-FFF2-40B4-BE49-F238E27FC236}">
                <a16:creationId xmlns:a16="http://schemas.microsoft.com/office/drawing/2014/main" id="{16205A79-81BE-4B24-ACA8-C44F39E39575}"/>
              </a:ext>
            </a:extLst>
          </p:cNvPr>
          <p:cNvSpPr txBox="1"/>
          <p:nvPr/>
        </p:nvSpPr>
        <p:spPr>
          <a:xfrm>
            <a:off x="2863066" y="3702683"/>
            <a:ext cx="6535768" cy="276999"/>
          </a:xfrm>
          <a:prstGeom prst="rect">
            <a:avLst/>
          </a:prstGeom>
          <a:noFill/>
        </p:spPr>
        <p:txBody>
          <a:bodyPr wrap="square" rtlCol="0">
            <a:spAutoFit/>
          </a:bodyPr>
          <a:lstStyle/>
          <a:p>
            <a:pPr algn="ctr"/>
            <a:r>
              <a:rPr lang="sv-SE" sz="1200" i="1" dirty="0"/>
              <a:t>Lena Wieweg, Gustav Berglöf, Eva Edler Wadström och Joakim Swahn (resurskonsult)</a:t>
            </a:r>
          </a:p>
        </p:txBody>
      </p:sp>
      <p:sp>
        <p:nvSpPr>
          <p:cNvPr id="15" name="textruta 14">
            <a:extLst>
              <a:ext uri="{FF2B5EF4-FFF2-40B4-BE49-F238E27FC236}">
                <a16:creationId xmlns:a16="http://schemas.microsoft.com/office/drawing/2014/main" id="{59AEB05C-627A-45B2-B6F0-6E3867F900CD}"/>
              </a:ext>
            </a:extLst>
          </p:cNvPr>
          <p:cNvSpPr txBox="1"/>
          <p:nvPr/>
        </p:nvSpPr>
        <p:spPr>
          <a:xfrm>
            <a:off x="3743955" y="4257776"/>
            <a:ext cx="5364841" cy="2037545"/>
          </a:xfrm>
          <a:prstGeom prst="rect">
            <a:avLst/>
          </a:prstGeom>
          <a:noFill/>
        </p:spPr>
        <p:txBody>
          <a:bodyPr wrap="square" rtlCol="0">
            <a:spAutoFit/>
          </a:bodyPr>
          <a:lstStyle/>
          <a:p>
            <a:r>
              <a:rPr lang="sv-SE" sz="1600" b="1" dirty="0"/>
              <a:t>Kontaktuppgifter:</a:t>
            </a:r>
            <a:br>
              <a:rPr lang="sv-SE" sz="1600" b="1" dirty="0"/>
            </a:br>
            <a:endParaRPr lang="sv-SE" sz="800" b="1" dirty="0"/>
          </a:p>
          <a:p>
            <a:pPr marL="285750" indent="-285750">
              <a:lnSpc>
                <a:spcPct val="150000"/>
              </a:lnSpc>
              <a:buFont typeface="Arial" panose="020B0604020202020204" pitchFamily="34" charset="0"/>
              <a:buChar char="•"/>
            </a:pPr>
            <a:r>
              <a:rPr lang="sv-SE" sz="1400" b="1" dirty="0" err="1"/>
              <a:t>Bansekbrevlådan</a:t>
            </a:r>
            <a:r>
              <a:rPr lang="sv-SE" sz="1400" b="1" dirty="0"/>
              <a:t> </a:t>
            </a:r>
            <a:r>
              <a:rPr lang="sv-SE" sz="1400" dirty="0">
                <a:hlinkClick r:id="rId3"/>
              </a:rPr>
              <a:t>bansek@trafikverket.se</a:t>
            </a:r>
            <a:r>
              <a:rPr lang="sv-SE" sz="1400" dirty="0"/>
              <a:t> </a:t>
            </a:r>
            <a:endParaRPr lang="sv-SE" sz="1400" b="1" dirty="0"/>
          </a:p>
          <a:p>
            <a:pPr marL="285750" indent="-285750">
              <a:lnSpc>
                <a:spcPct val="150000"/>
              </a:lnSpc>
              <a:buFont typeface="Arial" panose="020B0604020202020204" pitchFamily="34" charset="0"/>
              <a:buChar char="•"/>
            </a:pPr>
            <a:r>
              <a:rPr lang="sv-SE" sz="1400" b="1" dirty="0"/>
              <a:t>Lena Wieweg </a:t>
            </a:r>
            <a:r>
              <a:rPr lang="sv-SE" sz="1400" dirty="0">
                <a:hlinkClick r:id="rId4"/>
              </a:rPr>
              <a:t>lena.wieweg@trafikverket.se</a:t>
            </a:r>
            <a:endParaRPr lang="sv-SE" sz="800" dirty="0"/>
          </a:p>
          <a:p>
            <a:pPr marL="285750" indent="-285750">
              <a:lnSpc>
                <a:spcPct val="150000"/>
              </a:lnSpc>
              <a:buFont typeface="Arial" panose="020B0604020202020204" pitchFamily="34" charset="0"/>
              <a:buChar char="•"/>
            </a:pPr>
            <a:r>
              <a:rPr lang="sv-SE" sz="1400" b="1" dirty="0"/>
              <a:t>Gustav Berglöf </a:t>
            </a:r>
            <a:r>
              <a:rPr lang="sv-SE" sz="1400" dirty="0">
                <a:hlinkClick r:id="rId5"/>
              </a:rPr>
              <a:t>gustav.berglof@trafikverket.se</a:t>
            </a:r>
            <a:endParaRPr lang="sv-SE" sz="1400" dirty="0"/>
          </a:p>
          <a:p>
            <a:pPr marL="285750" indent="-285750">
              <a:lnSpc>
                <a:spcPct val="150000"/>
              </a:lnSpc>
              <a:buFont typeface="Arial" panose="020B0604020202020204" pitchFamily="34" charset="0"/>
              <a:buChar char="•"/>
            </a:pPr>
            <a:r>
              <a:rPr lang="sv-SE" sz="1400" b="1" dirty="0"/>
              <a:t>Eva Edler Wadström </a:t>
            </a:r>
            <a:r>
              <a:rPr lang="sv-SE" sz="1400" dirty="0">
                <a:hlinkClick r:id="rId6"/>
              </a:rPr>
              <a:t>eva.edler-wadstrom@trafikverket.se</a:t>
            </a:r>
            <a:endParaRPr lang="sv-SE" sz="1400" dirty="0"/>
          </a:p>
          <a:p>
            <a:pPr marL="285750" indent="-285750">
              <a:lnSpc>
                <a:spcPct val="150000"/>
              </a:lnSpc>
              <a:buFont typeface="Arial" panose="020B0604020202020204" pitchFamily="34" charset="0"/>
              <a:buChar char="•"/>
            </a:pPr>
            <a:r>
              <a:rPr lang="sv-SE" sz="1400" b="1" dirty="0"/>
              <a:t>Joakim Swahn </a:t>
            </a:r>
            <a:r>
              <a:rPr lang="sv-SE" sz="1400" dirty="0">
                <a:hlinkClick r:id="rId7"/>
              </a:rPr>
              <a:t>joakim.swahn@trafikverket.se</a:t>
            </a:r>
            <a:r>
              <a:rPr lang="sv-SE" sz="1400" dirty="0"/>
              <a:t> </a:t>
            </a:r>
          </a:p>
        </p:txBody>
      </p:sp>
      <p:sp>
        <p:nvSpPr>
          <p:cNvPr id="3" name="AutoShape 2">
            <a:extLst>
              <a:ext uri="{FF2B5EF4-FFF2-40B4-BE49-F238E27FC236}">
                <a16:creationId xmlns:a16="http://schemas.microsoft.com/office/drawing/2014/main" id="{1B87AA0F-82A8-4B2D-BDEB-34F16E17738A}"/>
              </a:ext>
            </a:extLst>
          </p:cNvPr>
          <p:cNvSpPr>
            <a:spLocks noChangeAspect="1" noChangeArrowheads="1"/>
          </p:cNvSpPr>
          <p:nvPr/>
        </p:nvSpPr>
        <p:spPr bwMode="auto">
          <a:xfrm>
            <a:off x="5284024" y="264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nvGrpSpPr>
          <p:cNvPr id="6" name="Group 5">
            <a:extLst>
              <a:ext uri="{FF2B5EF4-FFF2-40B4-BE49-F238E27FC236}">
                <a16:creationId xmlns:a16="http://schemas.microsoft.com/office/drawing/2014/main" id="{04C9BBC3-AD42-4F7B-B000-DA9A9B50F815}"/>
              </a:ext>
            </a:extLst>
          </p:cNvPr>
          <p:cNvGrpSpPr/>
          <p:nvPr/>
        </p:nvGrpSpPr>
        <p:grpSpPr>
          <a:xfrm>
            <a:off x="2828116" y="2124048"/>
            <a:ext cx="6535768" cy="1478902"/>
            <a:chOff x="2859297" y="2024316"/>
            <a:chExt cx="6535768" cy="1478902"/>
          </a:xfrm>
        </p:grpSpPr>
        <p:pic>
          <p:nvPicPr>
            <p:cNvPr id="4" name="Picture 3">
              <a:extLst>
                <a:ext uri="{FF2B5EF4-FFF2-40B4-BE49-F238E27FC236}">
                  <a16:creationId xmlns:a16="http://schemas.microsoft.com/office/drawing/2014/main" id="{BB2DEDCB-8210-47CB-B7DA-FEA3B16A473D}"/>
                </a:ext>
              </a:extLst>
            </p:cNvPr>
            <p:cNvPicPr>
              <a:picLocks noChangeAspect="1"/>
            </p:cNvPicPr>
            <p:nvPr/>
          </p:nvPicPr>
          <p:blipFill rotWithShape="1">
            <a:blip r:embed="rId8"/>
            <a:srcRect t="13682" b="12985"/>
            <a:stretch/>
          </p:blipFill>
          <p:spPr>
            <a:xfrm>
              <a:off x="6262163" y="2024316"/>
              <a:ext cx="1522787" cy="1478902"/>
            </a:xfrm>
            <a:prstGeom prst="rect">
              <a:avLst/>
            </a:prstGeom>
          </p:spPr>
        </p:pic>
        <p:pic>
          <p:nvPicPr>
            <p:cNvPr id="5" name="Picture 4">
              <a:extLst>
                <a:ext uri="{FF2B5EF4-FFF2-40B4-BE49-F238E27FC236}">
                  <a16:creationId xmlns:a16="http://schemas.microsoft.com/office/drawing/2014/main" id="{8B004557-63FB-4F40-82BD-ED01F92D1CCA}"/>
                </a:ext>
              </a:extLst>
            </p:cNvPr>
            <p:cNvPicPr>
              <a:picLocks noChangeAspect="1"/>
            </p:cNvPicPr>
            <p:nvPr/>
          </p:nvPicPr>
          <p:blipFill>
            <a:blip r:embed="rId9"/>
            <a:stretch>
              <a:fillRect/>
            </a:stretch>
          </p:blipFill>
          <p:spPr>
            <a:xfrm>
              <a:off x="4574772" y="2024316"/>
              <a:ext cx="1556178" cy="1478902"/>
            </a:xfrm>
            <a:prstGeom prst="rect">
              <a:avLst/>
            </a:prstGeom>
          </p:spPr>
        </p:pic>
        <p:pic>
          <p:nvPicPr>
            <p:cNvPr id="7" name="Bildobjekt 6">
              <a:extLst>
                <a:ext uri="{FF2B5EF4-FFF2-40B4-BE49-F238E27FC236}">
                  <a16:creationId xmlns:a16="http://schemas.microsoft.com/office/drawing/2014/main" id="{9626B419-A40C-4EBB-B42E-A39C7DFA7AAB}"/>
                </a:ext>
              </a:extLst>
            </p:cNvPr>
            <p:cNvPicPr>
              <a:picLocks noChangeAspect="1"/>
            </p:cNvPicPr>
            <p:nvPr/>
          </p:nvPicPr>
          <p:blipFill>
            <a:blip r:embed="rId10"/>
            <a:stretch>
              <a:fillRect/>
            </a:stretch>
          </p:blipFill>
          <p:spPr>
            <a:xfrm>
              <a:off x="7916163" y="2024316"/>
              <a:ext cx="1478902" cy="1478902"/>
            </a:xfrm>
            <a:prstGeom prst="rect">
              <a:avLst/>
            </a:prstGeom>
          </p:spPr>
        </p:pic>
        <p:pic>
          <p:nvPicPr>
            <p:cNvPr id="10" name="Bildobjekt 9">
              <a:extLst>
                <a:ext uri="{FF2B5EF4-FFF2-40B4-BE49-F238E27FC236}">
                  <a16:creationId xmlns:a16="http://schemas.microsoft.com/office/drawing/2014/main" id="{34EDF0E9-0E69-4A69-A2EE-CD1173C9CF80}"/>
                </a:ext>
              </a:extLst>
            </p:cNvPr>
            <p:cNvPicPr>
              <a:picLocks noChangeAspect="1"/>
            </p:cNvPicPr>
            <p:nvPr/>
          </p:nvPicPr>
          <p:blipFill rotWithShape="1">
            <a:blip r:embed="rId11"/>
            <a:srcRect l="16289" t="5846" r="18564" b="34563"/>
            <a:stretch/>
          </p:blipFill>
          <p:spPr>
            <a:xfrm>
              <a:off x="2859297" y="2024316"/>
              <a:ext cx="1584262" cy="1450463"/>
            </a:xfrm>
            <a:prstGeom prst="rect">
              <a:avLst/>
            </a:prstGeom>
          </p:spPr>
        </p:pic>
      </p:grpSp>
    </p:spTree>
    <p:extLst>
      <p:ext uri="{BB962C8B-B14F-4D97-AF65-F5344CB8AC3E}">
        <p14:creationId xmlns:p14="http://schemas.microsoft.com/office/powerpoint/2010/main" val="3863779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D747-EF02-4BB3-AB42-C7A659598391}"/>
              </a:ext>
            </a:extLst>
          </p:cNvPr>
          <p:cNvSpPr>
            <a:spLocks noGrp="1"/>
          </p:cNvSpPr>
          <p:nvPr>
            <p:ph type="title"/>
          </p:nvPr>
        </p:nvSpPr>
        <p:spPr>
          <a:xfrm>
            <a:off x="214829" y="384162"/>
            <a:ext cx="10800000" cy="900000"/>
          </a:xfrm>
        </p:spPr>
        <p:txBody>
          <a:bodyPr/>
          <a:lstStyle/>
          <a:p>
            <a:r>
              <a:rPr lang="sv-SE" dirty="0"/>
              <a:t>Exempel: Mötesspår</a:t>
            </a:r>
            <a:endParaRPr lang="en-GB" dirty="0"/>
          </a:p>
        </p:txBody>
      </p:sp>
      <p:sp>
        <p:nvSpPr>
          <p:cNvPr id="4" name="Date Placeholder 3">
            <a:extLst>
              <a:ext uri="{FF2B5EF4-FFF2-40B4-BE49-F238E27FC236}">
                <a16:creationId xmlns:a16="http://schemas.microsoft.com/office/drawing/2014/main" id="{5CF92426-F085-4737-8832-A939ADD7AC44}"/>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3C2B3E60-2A50-4700-BDFD-82D139E2F845}"/>
              </a:ext>
            </a:extLst>
          </p:cNvPr>
          <p:cNvSpPr>
            <a:spLocks noGrp="1"/>
          </p:cNvSpPr>
          <p:nvPr>
            <p:ph type="sldNum" sz="quarter" idx="4"/>
          </p:nvPr>
        </p:nvSpPr>
        <p:spPr/>
        <p:txBody>
          <a:bodyPr/>
          <a:lstStyle/>
          <a:p>
            <a:fld id="{816FEC2C-AD63-44F4-896C-A2025F5FB260}" type="slidenum">
              <a:rPr lang="sv-SE" smtClean="0"/>
              <a:pPr/>
              <a:t>50</a:t>
            </a:fld>
            <a:endParaRPr lang="sv-SE" dirty="0"/>
          </a:p>
        </p:txBody>
      </p:sp>
      <p:graphicFrame>
        <p:nvGraphicFramePr>
          <p:cNvPr id="8" name="Diagram 7">
            <a:extLst>
              <a:ext uri="{FF2B5EF4-FFF2-40B4-BE49-F238E27FC236}">
                <a16:creationId xmlns:a16="http://schemas.microsoft.com/office/drawing/2014/main" id="{45C5C45B-0B32-43BC-B601-B0B7F9B8078A}"/>
              </a:ext>
            </a:extLst>
          </p:cNvPr>
          <p:cNvGraphicFramePr/>
          <p:nvPr>
            <p:extLst>
              <p:ext uri="{D42A27DB-BD31-4B8C-83A1-F6EECF244321}">
                <p14:modId xmlns:p14="http://schemas.microsoft.com/office/powerpoint/2010/main" val="875790225"/>
              </p:ext>
            </p:extLst>
          </p:nvPr>
        </p:nvGraphicFramePr>
        <p:xfrm>
          <a:off x="2008248" y="891494"/>
          <a:ext cx="8822047" cy="575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774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01293C-2DDF-4712-BFB3-9CA614A9F085}"/>
              </a:ext>
            </a:extLst>
          </p:cNvPr>
          <p:cNvSpPr>
            <a:spLocks noGrp="1"/>
          </p:cNvSpPr>
          <p:nvPr>
            <p:ph type="title"/>
          </p:nvPr>
        </p:nvSpPr>
        <p:spPr/>
        <p:txBody>
          <a:bodyPr/>
          <a:lstStyle/>
          <a:p>
            <a:r>
              <a:rPr lang="sv-SE" dirty="0"/>
              <a:t>Sista steget: Nuvärdeberäkning i Bansek</a:t>
            </a:r>
          </a:p>
        </p:txBody>
      </p:sp>
      <p:sp>
        <p:nvSpPr>
          <p:cNvPr id="3" name="Platshållare för text 2">
            <a:extLst>
              <a:ext uri="{FF2B5EF4-FFF2-40B4-BE49-F238E27FC236}">
                <a16:creationId xmlns:a16="http://schemas.microsoft.com/office/drawing/2014/main" id="{EEE6FA65-5E04-4A3D-9209-27A8A86AB2BD}"/>
              </a:ext>
            </a:extLst>
          </p:cNvPr>
          <p:cNvSpPr>
            <a:spLocks noGrp="1"/>
          </p:cNvSpPr>
          <p:nvPr>
            <p:ph type="body" sz="quarter" idx="12"/>
          </p:nvPr>
        </p:nvSpPr>
        <p:spPr/>
        <p:txBody>
          <a:bodyPr/>
          <a:lstStyle/>
          <a:p>
            <a:pPr marL="457200" indent="-457200">
              <a:buFont typeface="+mj-lt"/>
              <a:buAutoNum type="arabicPeriod"/>
            </a:pPr>
            <a:r>
              <a:rPr lang="sv-SE" dirty="0"/>
              <a:t>Kopiera in (värden) från hela fliken ”Sammanfattning” i Bansek gods i  fliken ”Bansek gods” i Bansek</a:t>
            </a:r>
          </a:p>
          <a:p>
            <a:pPr marL="457200" indent="-457200">
              <a:buFont typeface="+mj-lt"/>
              <a:buAutoNum type="arabicPeriod"/>
            </a:pPr>
            <a:r>
              <a:rPr lang="sv-SE" dirty="0"/>
              <a:t>Beakta förändring i antal tåg i ”Kap.ber UA” i Bansek</a:t>
            </a:r>
          </a:p>
          <a:p>
            <a:pPr marL="457200" indent="-457200">
              <a:buFont typeface="+mj-lt"/>
              <a:buAutoNum type="arabicPeriod"/>
            </a:pPr>
            <a:r>
              <a:rPr lang="sv-SE" dirty="0"/>
              <a:t>I flik ”Beskrivning av åtgärd”</a:t>
            </a:r>
          </a:p>
          <a:p>
            <a:endParaRPr lang="sv-SE" dirty="0"/>
          </a:p>
        </p:txBody>
      </p:sp>
      <p:sp>
        <p:nvSpPr>
          <p:cNvPr id="4" name="Platshållare för datum 3">
            <a:extLst>
              <a:ext uri="{FF2B5EF4-FFF2-40B4-BE49-F238E27FC236}">
                <a16:creationId xmlns:a16="http://schemas.microsoft.com/office/drawing/2014/main" id="{883DCA5C-12E9-4312-97E7-EC54A83F3EA6}"/>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29FBF2FC-7316-4F38-A39B-89DCF91E1EC1}"/>
              </a:ext>
            </a:extLst>
          </p:cNvPr>
          <p:cNvSpPr>
            <a:spLocks noGrp="1"/>
          </p:cNvSpPr>
          <p:nvPr>
            <p:ph type="sldNum" sz="quarter" idx="4"/>
          </p:nvPr>
        </p:nvSpPr>
        <p:spPr/>
        <p:txBody>
          <a:bodyPr/>
          <a:lstStyle/>
          <a:p>
            <a:fld id="{816FEC2C-AD63-44F4-896C-A2025F5FB260}" type="slidenum">
              <a:rPr lang="sv-SE" smtClean="0"/>
              <a:pPr/>
              <a:t>51</a:t>
            </a:fld>
            <a:endParaRPr lang="sv-SE" dirty="0"/>
          </a:p>
        </p:txBody>
      </p:sp>
      <p:pic>
        <p:nvPicPr>
          <p:cNvPr id="6" name="Bildobjekt 5">
            <a:extLst>
              <a:ext uri="{FF2B5EF4-FFF2-40B4-BE49-F238E27FC236}">
                <a16:creationId xmlns:a16="http://schemas.microsoft.com/office/drawing/2014/main" id="{8687FBD2-5E44-4AD0-9446-2C17926401C4}"/>
              </a:ext>
            </a:extLst>
          </p:cNvPr>
          <p:cNvPicPr>
            <a:picLocks noChangeAspect="1"/>
          </p:cNvPicPr>
          <p:nvPr/>
        </p:nvPicPr>
        <p:blipFill>
          <a:blip r:embed="rId2"/>
          <a:stretch>
            <a:fillRect/>
          </a:stretch>
        </p:blipFill>
        <p:spPr>
          <a:xfrm>
            <a:off x="1300829" y="4410538"/>
            <a:ext cx="5511897" cy="581591"/>
          </a:xfrm>
          <a:prstGeom prst="rect">
            <a:avLst/>
          </a:prstGeom>
        </p:spPr>
      </p:pic>
    </p:spTree>
    <p:extLst>
      <p:ext uri="{BB962C8B-B14F-4D97-AF65-F5344CB8AC3E}">
        <p14:creationId xmlns:p14="http://schemas.microsoft.com/office/powerpoint/2010/main" val="3415035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4">
            <a:extLst>
              <a:ext uri="{FF2B5EF4-FFF2-40B4-BE49-F238E27FC236}">
                <a16:creationId xmlns:a16="http://schemas.microsoft.com/office/drawing/2014/main" id="{7EA51883-4183-4E22-8832-1A9D9817FC96}"/>
              </a:ext>
            </a:extLst>
          </p:cNvPr>
          <p:cNvSpPr txBox="1">
            <a:spLocks/>
          </p:cNvSpPr>
          <p:nvPr/>
        </p:nvSpPr>
        <p:spPr>
          <a:xfrm>
            <a:off x="8603512" y="373648"/>
            <a:ext cx="3901712" cy="2337320"/>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sv-SE" sz="3600" dirty="0"/>
              <a:t>När ska man använda vilket verktyg? </a:t>
            </a:r>
          </a:p>
        </p:txBody>
      </p:sp>
      <p:pic>
        <p:nvPicPr>
          <p:cNvPr id="7" name="Bildobjekt 6">
            <a:extLst>
              <a:ext uri="{FF2B5EF4-FFF2-40B4-BE49-F238E27FC236}">
                <a16:creationId xmlns:a16="http://schemas.microsoft.com/office/drawing/2014/main" id="{40C8AAC8-EF68-4460-9625-E69BBAB879D6}"/>
              </a:ext>
            </a:extLst>
          </p:cNvPr>
          <p:cNvPicPr>
            <a:picLocks noChangeAspect="1"/>
          </p:cNvPicPr>
          <p:nvPr/>
        </p:nvPicPr>
        <p:blipFill>
          <a:blip r:embed="rId3"/>
          <a:stretch>
            <a:fillRect/>
          </a:stretch>
        </p:blipFill>
        <p:spPr>
          <a:xfrm>
            <a:off x="8506278" y="2192809"/>
            <a:ext cx="3309868" cy="3309868"/>
          </a:xfrm>
          <a:prstGeom prst="rect">
            <a:avLst/>
          </a:prstGeom>
        </p:spPr>
      </p:pic>
      <p:sp>
        <p:nvSpPr>
          <p:cNvPr id="10" name="Rubrik 4">
            <a:extLst>
              <a:ext uri="{FF2B5EF4-FFF2-40B4-BE49-F238E27FC236}">
                <a16:creationId xmlns:a16="http://schemas.microsoft.com/office/drawing/2014/main" id="{84880DCF-314E-421F-AA83-F63C21E45985}"/>
              </a:ext>
            </a:extLst>
          </p:cNvPr>
          <p:cNvSpPr txBox="1">
            <a:spLocks/>
          </p:cNvSpPr>
          <p:nvPr/>
        </p:nvSpPr>
        <p:spPr>
          <a:xfrm>
            <a:off x="4597494" y="1000527"/>
            <a:ext cx="2517476" cy="900000"/>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sv-SE" sz="2800" dirty="0"/>
              <a:t>Bansek gods</a:t>
            </a:r>
          </a:p>
        </p:txBody>
      </p:sp>
      <p:sp>
        <p:nvSpPr>
          <p:cNvPr id="12" name="Rubrik 4">
            <a:extLst>
              <a:ext uri="{FF2B5EF4-FFF2-40B4-BE49-F238E27FC236}">
                <a16:creationId xmlns:a16="http://schemas.microsoft.com/office/drawing/2014/main" id="{7D3C3A20-24AB-44DC-AD95-BE9D025116B3}"/>
              </a:ext>
            </a:extLst>
          </p:cNvPr>
          <p:cNvSpPr txBox="1">
            <a:spLocks/>
          </p:cNvSpPr>
          <p:nvPr/>
        </p:nvSpPr>
        <p:spPr>
          <a:xfrm>
            <a:off x="303412" y="1000527"/>
            <a:ext cx="2366541" cy="900000"/>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sv-SE" sz="2800" dirty="0"/>
              <a:t>Bansek</a:t>
            </a:r>
          </a:p>
        </p:txBody>
      </p:sp>
      <p:sp>
        <p:nvSpPr>
          <p:cNvPr id="13" name="Platshållare för text 5">
            <a:extLst>
              <a:ext uri="{FF2B5EF4-FFF2-40B4-BE49-F238E27FC236}">
                <a16:creationId xmlns:a16="http://schemas.microsoft.com/office/drawing/2014/main" id="{CDDD7D90-9E4D-4E39-82B1-C3A789732C5E}"/>
              </a:ext>
            </a:extLst>
          </p:cNvPr>
          <p:cNvSpPr txBox="1">
            <a:spLocks/>
          </p:cNvSpPr>
          <p:nvPr/>
        </p:nvSpPr>
        <p:spPr>
          <a:xfrm>
            <a:off x="122882" y="1605259"/>
            <a:ext cx="3926557" cy="2211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p>
          <a:p>
            <a:pPr lvl="1"/>
            <a:r>
              <a:rPr lang="sv-SE" sz="2000" dirty="0"/>
              <a:t>Persontrafiksberäkningar</a:t>
            </a:r>
          </a:p>
          <a:p>
            <a:pPr lvl="1"/>
            <a:r>
              <a:rPr lang="sv-SE" sz="2000" dirty="0"/>
              <a:t>Mindre förändringar i godseffekter</a:t>
            </a:r>
          </a:p>
          <a:p>
            <a:pPr marL="0" indent="0">
              <a:buNone/>
            </a:pPr>
            <a:endParaRPr lang="sv-SE" dirty="0"/>
          </a:p>
        </p:txBody>
      </p:sp>
      <p:sp>
        <p:nvSpPr>
          <p:cNvPr id="14" name="Platshållare för text 5">
            <a:extLst>
              <a:ext uri="{FF2B5EF4-FFF2-40B4-BE49-F238E27FC236}">
                <a16:creationId xmlns:a16="http://schemas.microsoft.com/office/drawing/2014/main" id="{9FF0B871-09AF-478C-994F-A38342609959}"/>
              </a:ext>
            </a:extLst>
          </p:cNvPr>
          <p:cNvSpPr txBox="1">
            <a:spLocks/>
          </p:cNvSpPr>
          <p:nvPr/>
        </p:nvSpPr>
        <p:spPr>
          <a:xfrm>
            <a:off x="4314580" y="1900527"/>
            <a:ext cx="3926557" cy="2211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000"/>
              </a:spcAft>
            </a:pPr>
            <a:r>
              <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t>
            </a:r>
            <a:r>
              <a:rPr lang="en-GB" sz="2000" dirty="0"/>
              <a:t>Bansek gods-</a:t>
            </a:r>
            <a:r>
              <a:rPr lang="en-GB" sz="2000" dirty="0" err="1"/>
              <a:t>unika</a:t>
            </a:r>
            <a:r>
              <a:rPr lang="en-GB" sz="2000" dirty="0"/>
              <a:t>” </a:t>
            </a:r>
            <a:r>
              <a:rPr lang="en-GB" sz="2000" dirty="0" err="1"/>
              <a:t>beräkningar</a:t>
            </a:r>
            <a:r>
              <a:rPr lang="en-GB" sz="2000" dirty="0"/>
              <a:t> </a:t>
            </a:r>
          </a:p>
          <a:p>
            <a:pPr lvl="1">
              <a:spcAft>
                <a:spcPts val="1000"/>
              </a:spcAft>
            </a:pPr>
            <a:r>
              <a:rPr lang="en-GB" sz="2000" dirty="0"/>
              <a:t>I </a:t>
            </a:r>
            <a:r>
              <a:rPr lang="en-GB" sz="2000" dirty="0" err="1"/>
              <a:t>kombination</a:t>
            </a:r>
            <a:r>
              <a:rPr lang="en-GB" sz="2000" dirty="0"/>
              <a:t> med </a:t>
            </a:r>
            <a:r>
              <a:rPr lang="en-GB" sz="2000" dirty="0" err="1"/>
              <a:t>Sampers</a:t>
            </a:r>
            <a:r>
              <a:rPr lang="en-GB" sz="2000" dirty="0"/>
              <a:t>   </a:t>
            </a:r>
          </a:p>
          <a:p>
            <a:pPr lvl="1">
              <a:spcAft>
                <a:spcPts val="1000"/>
              </a:spcAft>
            </a:pPr>
            <a:r>
              <a:rPr lang="en-GB" sz="2000" dirty="0" err="1"/>
              <a:t>Kalkyl</a:t>
            </a:r>
            <a:r>
              <a:rPr lang="en-GB" sz="2000" dirty="0"/>
              <a:t> med </a:t>
            </a:r>
            <a:r>
              <a:rPr lang="en-GB" sz="2000" dirty="0" err="1"/>
              <a:t>endast</a:t>
            </a:r>
            <a:r>
              <a:rPr lang="en-GB" sz="2000" dirty="0"/>
              <a:t> </a:t>
            </a:r>
            <a:r>
              <a:rPr lang="en-GB" sz="2000" dirty="0" err="1"/>
              <a:t>godsnyttor</a:t>
            </a:r>
            <a:r>
              <a:rPr lang="en-GB" sz="2000" dirty="0"/>
              <a:t> </a:t>
            </a:r>
          </a:p>
          <a:p>
            <a:pPr lvl="1">
              <a:spcAft>
                <a:spcPts val="1000"/>
              </a:spcAft>
            </a:pPr>
            <a:r>
              <a:rPr lang="en-GB" sz="2000" dirty="0" err="1"/>
              <a:t>Betydande</a:t>
            </a:r>
            <a:r>
              <a:rPr lang="en-GB" sz="2000" dirty="0"/>
              <a:t> </a:t>
            </a:r>
            <a:r>
              <a:rPr lang="en-GB" sz="2000" dirty="0" err="1"/>
              <a:t>godseffekter</a:t>
            </a:r>
            <a:r>
              <a:rPr lang="en-GB" sz="2000" dirty="0"/>
              <a:t> i ”</a:t>
            </a:r>
            <a:r>
              <a:rPr lang="en-GB" sz="2000" dirty="0" err="1"/>
              <a:t>vanlig</a:t>
            </a:r>
            <a:r>
              <a:rPr lang="en-GB" sz="2000" dirty="0"/>
              <a:t>” </a:t>
            </a:r>
            <a:r>
              <a:rPr lang="en-GB" sz="2000" dirty="0" err="1"/>
              <a:t>Bansekanalys</a:t>
            </a:r>
            <a:r>
              <a:rPr lang="en-GB" sz="2000" dirty="0"/>
              <a:t> och NNV ≈ 0 </a:t>
            </a:r>
          </a:p>
          <a:p>
            <a:pPr lvl="1">
              <a:spcAft>
                <a:spcPts val="1000"/>
              </a:spcAft>
            </a:pPr>
            <a:r>
              <a:rPr lang="en-GB" sz="2000" dirty="0" err="1"/>
              <a:t>Ej</a:t>
            </a:r>
            <a:r>
              <a:rPr lang="en-GB" sz="2000" dirty="0"/>
              <a:t> robust “</a:t>
            </a:r>
            <a:r>
              <a:rPr lang="en-GB" sz="2000" dirty="0" err="1"/>
              <a:t>vanlig</a:t>
            </a:r>
            <a:r>
              <a:rPr lang="en-GB" sz="2000" dirty="0"/>
              <a:t>” </a:t>
            </a:r>
            <a:r>
              <a:rPr lang="en-GB" sz="2000" dirty="0" err="1"/>
              <a:t>Bansekanalys</a:t>
            </a:r>
            <a:r>
              <a:rPr lang="en-GB" sz="2000" dirty="0"/>
              <a:t> </a:t>
            </a:r>
            <a:endParaRPr lang="sv-SE" sz="2000" dirty="0"/>
          </a:p>
        </p:txBody>
      </p:sp>
    </p:spTree>
    <p:extLst>
      <p:ext uri="{BB962C8B-B14F-4D97-AF65-F5344CB8AC3E}">
        <p14:creationId xmlns:p14="http://schemas.microsoft.com/office/powerpoint/2010/main" val="3093741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742CD3-5A58-4123-B017-14E8B7398AFD}"/>
              </a:ext>
            </a:extLst>
          </p:cNvPr>
          <p:cNvSpPr>
            <a:spLocks noGrp="1"/>
          </p:cNvSpPr>
          <p:nvPr>
            <p:ph type="title"/>
          </p:nvPr>
        </p:nvSpPr>
        <p:spPr/>
        <p:txBody>
          <a:bodyPr/>
          <a:lstStyle/>
          <a:p>
            <a:r>
              <a:rPr lang="sv-SE" dirty="0"/>
              <a:t>Att tänka på</a:t>
            </a:r>
          </a:p>
        </p:txBody>
      </p:sp>
      <p:sp>
        <p:nvSpPr>
          <p:cNvPr id="3" name="Platshållare för text 2">
            <a:extLst>
              <a:ext uri="{FF2B5EF4-FFF2-40B4-BE49-F238E27FC236}">
                <a16:creationId xmlns:a16="http://schemas.microsoft.com/office/drawing/2014/main" id="{FBB27CF2-2C12-445A-937D-B35F682AB70D}"/>
              </a:ext>
            </a:extLst>
          </p:cNvPr>
          <p:cNvSpPr>
            <a:spLocks noGrp="1"/>
          </p:cNvSpPr>
          <p:nvPr>
            <p:ph type="body" sz="quarter" idx="12"/>
          </p:nvPr>
        </p:nvSpPr>
        <p:spPr/>
        <p:txBody>
          <a:bodyPr/>
          <a:lstStyle/>
          <a:p>
            <a:r>
              <a:rPr lang="sv-SE" dirty="0"/>
              <a:t>Ingen automatiserad effektberäkning av förändrad infrastruktur</a:t>
            </a:r>
          </a:p>
          <a:p>
            <a:r>
              <a:rPr lang="sv-SE" dirty="0"/>
              <a:t>Förändringar av antal tåg, axellast etc. görs efter manuella bedömningar</a:t>
            </a:r>
          </a:p>
          <a:p>
            <a:r>
              <a:rPr lang="sv-SE" dirty="0"/>
              <a:t>Data per tågnummer är genomsnitt baserat på statistik och schablonberäkningar – </a:t>
            </a:r>
            <a:r>
              <a:rPr lang="sv-SE" b="1" dirty="0"/>
              <a:t>kontrollera och ändra </a:t>
            </a:r>
            <a:r>
              <a:rPr lang="sv-SE" dirty="0"/>
              <a:t>om nödvändigt</a:t>
            </a:r>
          </a:p>
          <a:p>
            <a:r>
              <a:rPr lang="sv-SE" dirty="0"/>
              <a:t>Använd Matrisen för översikt av tågvägar och utsökning av tåg på linjedelar</a:t>
            </a:r>
          </a:p>
          <a:p>
            <a:endParaRPr lang="sv-SE" dirty="0"/>
          </a:p>
        </p:txBody>
      </p:sp>
      <p:sp>
        <p:nvSpPr>
          <p:cNvPr id="4" name="Platshållare för datum 3">
            <a:extLst>
              <a:ext uri="{FF2B5EF4-FFF2-40B4-BE49-F238E27FC236}">
                <a16:creationId xmlns:a16="http://schemas.microsoft.com/office/drawing/2014/main" id="{2252E655-FDC4-4D91-A2E7-A39B82E86A71}"/>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498DB3B3-488F-4A66-A513-FE589B640FCB}"/>
              </a:ext>
            </a:extLst>
          </p:cNvPr>
          <p:cNvSpPr>
            <a:spLocks noGrp="1"/>
          </p:cNvSpPr>
          <p:nvPr>
            <p:ph type="sldNum" sz="quarter" idx="4"/>
          </p:nvPr>
        </p:nvSpPr>
        <p:spPr/>
        <p:txBody>
          <a:bodyPr/>
          <a:lstStyle/>
          <a:p>
            <a:fld id="{816FEC2C-AD63-44F4-896C-A2025F5FB260}" type="slidenum">
              <a:rPr lang="sv-SE" smtClean="0"/>
              <a:pPr/>
              <a:t>53</a:t>
            </a:fld>
            <a:endParaRPr lang="sv-SE" dirty="0"/>
          </a:p>
        </p:txBody>
      </p:sp>
    </p:spTree>
    <p:extLst>
      <p:ext uri="{BB962C8B-B14F-4D97-AF65-F5344CB8AC3E}">
        <p14:creationId xmlns:p14="http://schemas.microsoft.com/office/powerpoint/2010/main" val="4065502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556DFF5-5F8A-47CD-AB29-405CE4B025BE}"/>
              </a:ext>
            </a:extLst>
          </p:cNvPr>
          <p:cNvPicPr>
            <a:picLocks noGrp="1" noChangeAspect="1"/>
          </p:cNvPicPr>
          <p:nvPr>
            <p:ph type="pic" sz="quarter" idx="12"/>
          </p:nvPr>
        </p:nvPicPr>
        <p:blipFill>
          <a:blip r:embed="rId3"/>
          <a:srcRect t="7865" b="7865"/>
          <a:stretch>
            <a:fillRect/>
          </a:stretch>
        </p:blipFill>
        <p:spPr/>
      </p:pic>
      <p:sp>
        <p:nvSpPr>
          <p:cNvPr id="3" name="Rubrik 2">
            <a:extLst>
              <a:ext uri="{FF2B5EF4-FFF2-40B4-BE49-F238E27FC236}">
                <a16:creationId xmlns:a16="http://schemas.microsoft.com/office/drawing/2014/main" id="{7441D4D0-6ADF-4F7C-A865-75C6B2B79AEF}"/>
              </a:ext>
            </a:extLst>
          </p:cNvPr>
          <p:cNvSpPr>
            <a:spLocks noGrp="1"/>
          </p:cNvSpPr>
          <p:nvPr>
            <p:ph type="title"/>
          </p:nvPr>
        </p:nvSpPr>
        <p:spPr/>
        <p:txBody>
          <a:bodyPr/>
          <a:lstStyle/>
          <a:p>
            <a:r>
              <a:rPr lang="sv-SE" dirty="0">
                <a:solidFill>
                  <a:schemeClr val="tx1"/>
                </a:solidFill>
              </a:rPr>
              <a:t>Frågor nyheter Bansek gods</a:t>
            </a:r>
          </a:p>
        </p:txBody>
      </p:sp>
      <p:sp>
        <p:nvSpPr>
          <p:cNvPr id="4" name="Platshållare för text 3">
            <a:extLst>
              <a:ext uri="{FF2B5EF4-FFF2-40B4-BE49-F238E27FC236}">
                <a16:creationId xmlns:a16="http://schemas.microsoft.com/office/drawing/2014/main" id="{2483A5B6-359B-4AE9-923F-9C933DC641F4}"/>
              </a:ext>
            </a:extLst>
          </p:cNvPr>
          <p:cNvSpPr>
            <a:spLocks noGrp="1"/>
          </p:cNvSpPr>
          <p:nvPr>
            <p:ph type="body" sz="quarter" idx="10"/>
          </p:nvPr>
        </p:nvSpPr>
        <p:spPr/>
        <p:txBody>
          <a:bodyPr/>
          <a:lstStyle/>
          <a:p>
            <a:endParaRPr lang="sv-SE"/>
          </a:p>
        </p:txBody>
      </p:sp>
      <p:sp>
        <p:nvSpPr>
          <p:cNvPr id="5" name="Platshållare för datum 4">
            <a:extLst>
              <a:ext uri="{FF2B5EF4-FFF2-40B4-BE49-F238E27FC236}">
                <a16:creationId xmlns:a16="http://schemas.microsoft.com/office/drawing/2014/main" id="{9CA18A49-076E-489D-91F4-E9CEF7B66267}"/>
              </a:ext>
            </a:extLst>
          </p:cNvPr>
          <p:cNvSpPr>
            <a:spLocks noGrp="1"/>
          </p:cNvSpPr>
          <p:nvPr>
            <p:ph type="dt" sz="half" idx="2"/>
          </p:nvPr>
        </p:nvSpPr>
        <p:spPr/>
        <p:txBody>
          <a:bodyPr/>
          <a:lstStyle/>
          <a:p>
            <a:endParaRPr lang="sv-SE" dirty="0"/>
          </a:p>
        </p:txBody>
      </p:sp>
      <p:sp>
        <p:nvSpPr>
          <p:cNvPr id="6" name="Platshållare för bildnummer 5">
            <a:extLst>
              <a:ext uri="{FF2B5EF4-FFF2-40B4-BE49-F238E27FC236}">
                <a16:creationId xmlns:a16="http://schemas.microsoft.com/office/drawing/2014/main" id="{1D10D2DF-F0D6-4BBC-AE70-1091E0E721A3}"/>
              </a:ext>
            </a:extLst>
          </p:cNvPr>
          <p:cNvSpPr>
            <a:spLocks noGrp="1"/>
          </p:cNvSpPr>
          <p:nvPr>
            <p:ph type="sldNum" sz="quarter" idx="4"/>
          </p:nvPr>
        </p:nvSpPr>
        <p:spPr/>
        <p:txBody>
          <a:bodyPr/>
          <a:lstStyle/>
          <a:p>
            <a:fld id="{816FEC2C-AD63-44F4-896C-A2025F5FB260}" type="slidenum">
              <a:rPr lang="sv-SE" smtClean="0"/>
              <a:pPr/>
              <a:t>54</a:t>
            </a:fld>
            <a:endParaRPr lang="sv-SE" dirty="0"/>
          </a:p>
        </p:txBody>
      </p:sp>
    </p:spTree>
    <p:extLst>
      <p:ext uri="{BB962C8B-B14F-4D97-AF65-F5344CB8AC3E}">
        <p14:creationId xmlns:p14="http://schemas.microsoft.com/office/powerpoint/2010/main" val="2820998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FE0FC9C-F1EE-4C3B-AA89-CF266BE08186}"/>
              </a:ext>
            </a:extLst>
          </p:cNvPr>
          <p:cNvPicPr>
            <a:picLocks noGrp="1" noChangeAspect="1"/>
          </p:cNvPicPr>
          <p:nvPr>
            <p:ph type="pic" sz="quarter" idx="12"/>
          </p:nvPr>
        </p:nvPicPr>
        <p:blipFill>
          <a:blip r:embed="rId3"/>
          <a:srcRect t="7707" b="7707"/>
          <a:stretch>
            <a:fillRect/>
          </a:stretch>
        </p:blipFill>
        <p:spPr/>
      </p:pic>
      <p:sp>
        <p:nvSpPr>
          <p:cNvPr id="3" name="Rubrik 2">
            <a:extLst>
              <a:ext uri="{FF2B5EF4-FFF2-40B4-BE49-F238E27FC236}">
                <a16:creationId xmlns:a16="http://schemas.microsoft.com/office/drawing/2014/main" id="{12EA221D-9BAF-412A-A4F1-EE4D5AB930BB}"/>
              </a:ext>
            </a:extLst>
          </p:cNvPr>
          <p:cNvSpPr>
            <a:spLocks noGrp="1"/>
          </p:cNvSpPr>
          <p:nvPr>
            <p:ph type="title"/>
          </p:nvPr>
        </p:nvSpPr>
        <p:spPr>
          <a:xfrm>
            <a:off x="696000" y="2092362"/>
            <a:ext cx="10800000" cy="1080000"/>
          </a:xfrm>
        </p:spPr>
        <p:txBody>
          <a:bodyPr/>
          <a:lstStyle/>
          <a:p>
            <a:r>
              <a:rPr lang="sv-SE" dirty="0">
                <a:solidFill>
                  <a:schemeClr val="tx1"/>
                </a:solidFill>
              </a:rPr>
              <a:t>Paus till kl. 15</a:t>
            </a:r>
          </a:p>
        </p:txBody>
      </p:sp>
      <p:sp>
        <p:nvSpPr>
          <p:cNvPr id="4" name="Platshållare för text 3">
            <a:extLst>
              <a:ext uri="{FF2B5EF4-FFF2-40B4-BE49-F238E27FC236}">
                <a16:creationId xmlns:a16="http://schemas.microsoft.com/office/drawing/2014/main" id="{4D58E801-36CB-4DA3-971C-F7F2535F6469}"/>
              </a:ext>
            </a:extLst>
          </p:cNvPr>
          <p:cNvSpPr>
            <a:spLocks noGrp="1"/>
          </p:cNvSpPr>
          <p:nvPr>
            <p:ph type="body" sz="quarter" idx="11"/>
          </p:nvPr>
        </p:nvSpPr>
        <p:spPr>
          <a:xfrm>
            <a:off x="784800" y="5076000"/>
            <a:ext cx="10800000" cy="1800000"/>
          </a:xfrm>
        </p:spPr>
        <p:txBody>
          <a:bodyPr/>
          <a:lstStyle/>
          <a:p>
            <a:r>
              <a:rPr lang="sv-SE" dirty="0">
                <a:solidFill>
                  <a:schemeClr val="tx1"/>
                </a:solidFill>
              </a:rPr>
              <a:t>Efter pausen, genomgång av beräkningsexempel</a:t>
            </a:r>
          </a:p>
        </p:txBody>
      </p:sp>
      <p:sp>
        <p:nvSpPr>
          <p:cNvPr id="5" name="Platshållare för text 4">
            <a:extLst>
              <a:ext uri="{FF2B5EF4-FFF2-40B4-BE49-F238E27FC236}">
                <a16:creationId xmlns:a16="http://schemas.microsoft.com/office/drawing/2014/main" id="{E8592015-D560-46CC-8911-DC22322F4FD5}"/>
              </a:ext>
            </a:extLst>
          </p:cNvPr>
          <p:cNvSpPr>
            <a:spLocks noGrp="1"/>
          </p:cNvSpPr>
          <p:nvPr>
            <p:ph type="body" sz="quarter" idx="10"/>
          </p:nvPr>
        </p:nvSpPr>
        <p:spPr/>
        <p:txBody>
          <a:bodyPr/>
          <a:lstStyle/>
          <a:p>
            <a:endParaRPr lang="sv-SE"/>
          </a:p>
        </p:txBody>
      </p:sp>
      <p:sp>
        <p:nvSpPr>
          <p:cNvPr id="6" name="Platshållare för datum 5">
            <a:extLst>
              <a:ext uri="{FF2B5EF4-FFF2-40B4-BE49-F238E27FC236}">
                <a16:creationId xmlns:a16="http://schemas.microsoft.com/office/drawing/2014/main" id="{13638D12-5C22-45B2-8E1F-0C811176AE22}"/>
              </a:ext>
            </a:extLst>
          </p:cNvPr>
          <p:cNvSpPr>
            <a:spLocks noGrp="1"/>
          </p:cNvSpPr>
          <p:nvPr>
            <p:ph type="dt" sz="half" idx="2"/>
          </p:nvPr>
        </p:nvSpPr>
        <p:spPr/>
        <p:txBody>
          <a:bodyPr/>
          <a:lstStyle/>
          <a:p>
            <a:endParaRPr lang="sv-SE" dirty="0"/>
          </a:p>
        </p:txBody>
      </p:sp>
      <p:sp>
        <p:nvSpPr>
          <p:cNvPr id="7" name="Platshållare för bildnummer 6">
            <a:extLst>
              <a:ext uri="{FF2B5EF4-FFF2-40B4-BE49-F238E27FC236}">
                <a16:creationId xmlns:a16="http://schemas.microsoft.com/office/drawing/2014/main" id="{858338A3-2928-4D72-8BA8-3B4313D3FBD1}"/>
              </a:ext>
            </a:extLst>
          </p:cNvPr>
          <p:cNvSpPr>
            <a:spLocks noGrp="1"/>
          </p:cNvSpPr>
          <p:nvPr>
            <p:ph type="sldNum" sz="quarter" idx="4"/>
          </p:nvPr>
        </p:nvSpPr>
        <p:spPr/>
        <p:txBody>
          <a:bodyPr/>
          <a:lstStyle/>
          <a:p>
            <a:fld id="{816FEC2C-AD63-44F4-896C-A2025F5FB260}" type="slidenum">
              <a:rPr lang="sv-SE" smtClean="0"/>
              <a:pPr/>
              <a:t>55</a:t>
            </a:fld>
            <a:endParaRPr lang="sv-SE" dirty="0"/>
          </a:p>
        </p:txBody>
      </p:sp>
    </p:spTree>
    <p:extLst>
      <p:ext uri="{BB962C8B-B14F-4D97-AF65-F5344CB8AC3E}">
        <p14:creationId xmlns:p14="http://schemas.microsoft.com/office/powerpoint/2010/main" val="712934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4">
            <a:extLst>
              <a:ext uri="{FF2B5EF4-FFF2-40B4-BE49-F238E27FC236}">
                <a16:creationId xmlns:a16="http://schemas.microsoft.com/office/drawing/2014/main" id="{4B99E04A-DC21-4101-82F8-B19FA52A8540}"/>
              </a:ext>
            </a:extLst>
          </p:cNvPr>
          <p:cNvSpPr>
            <a:spLocks noGrp="1"/>
          </p:cNvSpPr>
          <p:nvPr>
            <p:ph type="title"/>
          </p:nvPr>
        </p:nvSpPr>
        <p:spPr>
          <a:xfrm>
            <a:off x="696000" y="703590"/>
            <a:ext cx="10800000" cy="1080000"/>
          </a:xfrm>
          <a:noFill/>
        </p:spPr>
        <p:txBody>
          <a:bodyPr lIns="0" tIns="0" rIns="0" bIns="0" anchor="b" anchorCtr="1"/>
          <a:lstStyle/>
          <a:p>
            <a:pPr>
              <a:lnSpc>
                <a:spcPct val="110000"/>
              </a:lnSpc>
            </a:pPr>
            <a:r>
              <a:rPr lang="sv-SE" sz="4800" dirty="0"/>
              <a:t>Beräkningsexempel</a:t>
            </a:r>
            <a:endParaRPr lang="sv-SE" sz="4800" dirty="0">
              <a:solidFill>
                <a:schemeClr val="tx1"/>
              </a:solidFill>
            </a:endParaRPr>
          </a:p>
        </p:txBody>
      </p:sp>
      <p:pic>
        <p:nvPicPr>
          <p:cNvPr id="5" name="Picture 4">
            <a:extLst>
              <a:ext uri="{FF2B5EF4-FFF2-40B4-BE49-F238E27FC236}">
                <a16:creationId xmlns:a16="http://schemas.microsoft.com/office/drawing/2014/main" id="{03063C69-D958-4149-BA41-0D5CFC57F9F1}"/>
              </a:ext>
            </a:extLst>
          </p:cNvPr>
          <p:cNvPicPr>
            <a:picLocks noChangeAspect="1"/>
          </p:cNvPicPr>
          <p:nvPr/>
        </p:nvPicPr>
        <p:blipFill rotWithShape="1">
          <a:blip r:embed="rId3"/>
          <a:srcRect l="31" t="33460" r="31" b="4282"/>
          <a:stretch/>
        </p:blipFill>
        <p:spPr>
          <a:xfrm>
            <a:off x="0" y="2110161"/>
            <a:ext cx="12192000" cy="4747839"/>
          </a:xfrm>
          <a:prstGeom prst="rect">
            <a:avLst/>
          </a:prstGeom>
        </p:spPr>
      </p:pic>
    </p:spTree>
    <p:extLst>
      <p:ext uri="{BB962C8B-B14F-4D97-AF65-F5344CB8AC3E}">
        <p14:creationId xmlns:p14="http://schemas.microsoft.com/office/powerpoint/2010/main" val="2290830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58B35-0104-4277-88BE-9A6DF56C9028}"/>
              </a:ext>
            </a:extLst>
          </p:cNvPr>
          <p:cNvSpPr>
            <a:spLocks noGrp="1"/>
          </p:cNvSpPr>
          <p:nvPr>
            <p:ph type="title"/>
          </p:nvPr>
        </p:nvSpPr>
        <p:spPr/>
        <p:txBody>
          <a:bodyPr/>
          <a:lstStyle/>
          <a:p>
            <a:r>
              <a:rPr lang="sv-SE" dirty="0"/>
              <a:t>Ostkustbanan (OKB)</a:t>
            </a:r>
            <a:br>
              <a:rPr lang="sv-SE" dirty="0"/>
            </a:br>
            <a:r>
              <a:rPr lang="sv-SE" sz="2800" dirty="0"/>
              <a:t>Kringlan - Söderhamn</a:t>
            </a:r>
            <a:endParaRPr lang="sv-SE" dirty="0"/>
          </a:p>
        </p:txBody>
      </p:sp>
      <p:sp>
        <p:nvSpPr>
          <p:cNvPr id="3" name="Platshållare för text 2">
            <a:extLst>
              <a:ext uri="{FF2B5EF4-FFF2-40B4-BE49-F238E27FC236}">
                <a16:creationId xmlns:a16="http://schemas.microsoft.com/office/drawing/2014/main" id="{0B1055C7-4CF1-4B14-8DC0-320DEA8E92BB}"/>
              </a:ext>
            </a:extLst>
          </p:cNvPr>
          <p:cNvSpPr>
            <a:spLocks noGrp="1"/>
          </p:cNvSpPr>
          <p:nvPr>
            <p:ph type="body" sz="quarter" idx="12"/>
          </p:nvPr>
        </p:nvSpPr>
        <p:spPr>
          <a:xfrm>
            <a:off x="694800" y="2529000"/>
            <a:ext cx="5401200" cy="3636850"/>
          </a:xfrm>
        </p:spPr>
        <p:txBody>
          <a:bodyPr/>
          <a:lstStyle/>
          <a:p>
            <a:r>
              <a:rPr lang="sv-SE" dirty="0"/>
              <a:t>Dubbelspårsutbyggnad etappen Kringlan – Ljusne på Ostkustbanan mellan Gävle - Sundsvall</a:t>
            </a:r>
          </a:p>
          <a:p>
            <a:r>
              <a:rPr lang="sv-SE" dirty="0"/>
              <a:t>Dubbelspår i ny sträckning, kortar bansträckningen med 1,7 km</a:t>
            </a:r>
          </a:p>
          <a:p>
            <a:r>
              <a:rPr lang="sv-SE" dirty="0"/>
              <a:t>Dubbelspåret byggs för STH 250 km/h, medför gångtidsvinster jämfört med JA, dvs. dagens utformning</a:t>
            </a:r>
          </a:p>
        </p:txBody>
      </p:sp>
      <p:sp>
        <p:nvSpPr>
          <p:cNvPr id="4" name="Platshållare för datum 3">
            <a:extLst>
              <a:ext uri="{FF2B5EF4-FFF2-40B4-BE49-F238E27FC236}">
                <a16:creationId xmlns:a16="http://schemas.microsoft.com/office/drawing/2014/main" id="{2F7A5DD3-65FD-432C-A878-CB3679D93AFD}"/>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3A096CCF-3BD1-48F1-AC4D-A70C660768AE}"/>
              </a:ext>
            </a:extLst>
          </p:cNvPr>
          <p:cNvSpPr>
            <a:spLocks noGrp="1"/>
          </p:cNvSpPr>
          <p:nvPr>
            <p:ph type="sldNum" sz="quarter" idx="4"/>
          </p:nvPr>
        </p:nvSpPr>
        <p:spPr/>
        <p:txBody>
          <a:bodyPr/>
          <a:lstStyle/>
          <a:p>
            <a:fld id="{816FEC2C-AD63-44F4-896C-A2025F5FB260}" type="slidenum">
              <a:rPr lang="sv-SE" smtClean="0"/>
              <a:pPr/>
              <a:t>57</a:t>
            </a:fld>
            <a:endParaRPr lang="sv-SE" dirty="0"/>
          </a:p>
        </p:txBody>
      </p:sp>
      <p:pic>
        <p:nvPicPr>
          <p:cNvPr id="7" name="Bildobjekt 6">
            <a:extLst>
              <a:ext uri="{FF2B5EF4-FFF2-40B4-BE49-F238E27FC236}">
                <a16:creationId xmlns:a16="http://schemas.microsoft.com/office/drawing/2014/main" id="{5B6C3265-57BF-40AF-A56A-81D6D1C3A6B5}"/>
              </a:ext>
            </a:extLst>
          </p:cNvPr>
          <p:cNvPicPr>
            <a:picLocks noChangeAspect="1"/>
          </p:cNvPicPr>
          <p:nvPr/>
        </p:nvPicPr>
        <p:blipFill>
          <a:blip r:embed="rId2"/>
          <a:stretch>
            <a:fillRect/>
          </a:stretch>
        </p:blipFill>
        <p:spPr>
          <a:xfrm>
            <a:off x="6763224" y="1268412"/>
            <a:ext cx="4378191" cy="4897438"/>
          </a:xfrm>
          <a:prstGeom prst="rect">
            <a:avLst/>
          </a:prstGeom>
        </p:spPr>
      </p:pic>
    </p:spTree>
    <p:extLst>
      <p:ext uri="{BB962C8B-B14F-4D97-AF65-F5344CB8AC3E}">
        <p14:creationId xmlns:p14="http://schemas.microsoft.com/office/powerpoint/2010/main" val="2247134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58B35-0104-4277-88BE-9A6DF56C9028}"/>
              </a:ext>
            </a:extLst>
          </p:cNvPr>
          <p:cNvSpPr>
            <a:spLocks noGrp="1"/>
          </p:cNvSpPr>
          <p:nvPr>
            <p:ph type="title"/>
          </p:nvPr>
        </p:nvSpPr>
        <p:spPr>
          <a:xfrm>
            <a:off x="694800" y="1270800"/>
            <a:ext cx="10800000" cy="558000"/>
          </a:xfrm>
        </p:spPr>
        <p:txBody>
          <a:bodyPr/>
          <a:lstStyle/>
          <a:p>
            <a:r>
              <a:rPr lang="sv-SE" sz="2800" dirty="0"/>
              <a:t>Förväntade effekter</a:t>
            </a:r>
            <a:endParaRPr lang="sv-SE" dirty="0"/>
          </a:p>
        </p:txBody>
      </p:sp>
      <p:sp>
        <p:nvSpPr>
          <p:cNvPr id="3" name="Platshållare för text 2">
            <a:extLst>
              <a:ext uri="{FF2B5EF4-FFF2-40B4-BE49-F238E27FC236}">
                <a16:creationId xmlns:a16="http://schemas.microsoft.com/office/drawing/2014/main" id="{0B1055C7-4CF1-4B14-8DC0-320DEA8E92BB}"/>
              </a:ext>
            </a:extLst>
          </p:cNvPr>
          <p:cNvSpPr>
            <a:spLocks noGrp="1"/>
          </p:cNvSpPr>
          <p:nvPr>
            <p:ph type="body" sz="quarter" idx="12"/>
          </p:nvPr>
        </p:nvSpPr>
        <p:spPr>
          <a:xfrm>
            <a:off x="693600" y="1950350"/>
            <a:ext cx="5401200" cy="4215500"/>
          </a:xfrm>
        </p:spPr>
        <p:txBody>
          <a:bodyPr/>
          <a:lstStyle/>
          <a:p>
            <a:pPr lvl="0">
              <a:spcAft>
                <a:spcPts val="600"/>
              </a:spcAft>
            </a:pPr>
            <a:r>
              <a:rPr lang="sv-SE" sz="1600" dirty="0"/>
              <a:t>Gångtidsvinst kopplad till det nya dubbelspåret, pga. kortare körsträcka och högre hastighet</a:t>
            </a:r>
          </a:p>
          <a:p>
            <a:pPr lvl="0">
              <a:spcAft>
                <a:spcPts val="600"/>
              </a:spcAft>
            </a:pPr>
            <a:r>
              <a:rPr lang="sv-SE" sz="1600" dirty="0"/>
              <a:t>Gångtidsvinst på dimensionerande sträckor pga. minskat kapacitetstillägg, uppstår då tåg inte behöver ta hänsyn till andra tåg i samma utsträckning som vid enkelspår och mindre tid för tågmöten.</a:t>
            </a:r>
          </a:p>
          <a:p>
            <a:pPr lvl="0">
              <a:spcAft>
                <a:spcPts val="600"/>
              </a:spcAft>
            </a:pPr>
            <a:r>
              <a:rPr lang="sv-SE" sz="1600" dirty="0"/>
              <a:t>Minskad risk för förseningar och bättre återställningsförmåga då tåg inte behöver ta hänsyn till andra tåg i samma utsträckning som vid enkelspår</a:t>
            </a:r>
          </a:p>
          <a:p>
            <a:pPr lvl="0">
              <a:spcAft>
                <a:spcPts val="600"/>
              </a:spcAft>
            </a:pPr>
            <a:r>
              <a:rPr lang="sv-SE" sz="1600" dirty="0"/>
              <a:t>För godståg, gångtidsvinst samt förseningstidsvinst pga. minskat kapacitetstillägg. </a:t>
            </a:r>
          </a:p>
        </p:txBody>
      </p:sp>
      <p:sp>
        <p:nvSpPr>
          <p:cNvPr id="4" name="Platshållare för datum 3">
            <a:extLst>
              <a:ext uri="{FF2B5EF4-FFF2-40B4-BE49-F238E27FC236}">
                <a16:creationId xmlns:a16="http://schemas.microsoft.com/office/drawing/2014/main" id="{2F7A5DD3-65FD-432C-A878-CB3679D93AFD}"/>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3A096CCF-3BD1-48F1-AC4D-A70C660768AE}"/>
              </a:ext>
            </a:extLst>
          </p:cNvPr>
          <p:cNvSpPr>
            <a:spLocks noGrp="1"/>
          </p:cNvSpPr>
          <p:nvPr>
            <p:ph type="sldNum" sz="quarter" idx="4"/>
          </p:nvPr>
        </p:nvSpPr>
        <p:spPr/>
        <p:txBody>
          <a:bodyPr/>
          <a:lstStyle/>
          <a:p>
            <a:fld id="{816FEC2C-AD63-44F4-896C-A2025F5FB260}" type="slidenum">
              <a:rPr lang="sv-SE" smtClean="0"/>
              <a:pPr/>
              <a:t>58</a:t>
            </a:fld>
            <a:endParaRPr lang="sv-SE" dirty="0"/>
          </a:p>
        </p:txBody>
      </p:sp>
      <p:pic>
        <p:nvPicPr>
          <p:cNvPr id="7" name="Bildobjekt 6">
            <a:extLst>
              <a:ext uri="{FF2B5EF4-FFF2-40B4-BE49-F238E27FC236}">
                <a16:creationId xmlns:a16="http://schemas.microsoft.com/office/drawing/2014/main" id="{5B6C3265-57BF-40AF-A56A-81D6D1C3A6B5}"/>
              </a:ext>
            </a:extLst>
          </p:cNvPr>
          <p:cNvPicPr>
            <a:picLocks noChangeAspect="1"/>
          </p:cNvPicPr>
          <p:nvPr/>
        </p:nvPicPr>
        <p:blipFill>
          <a:blip r:embed="rId2"/>
          <a:stretch>
            <a:fillRect/>
          </a:stretch>
        </p:blipFill>
        <p:spPr>
          <a:xfrm>
            <a:off x="6763224" y="1268412"/>
            <a:ext cx="4378191" cy="4897438"/>
          </a:xfrm>
          <a:prstGeom prst="rect">
            <a:avLst/>
          </a:prstGeom>
        </p:spPr>
      </p:pic>
    </p:spTree>
    <p:extLst>
      <p:ext uri="{BB962C8B-B14F-4D97-AF65-F5344CB8AC3E}">
        <p14:creationId xmlns:p14="http://schemas.microsoft.com/office/powerpoint/2010/main" val="3453005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Handhavande </a:t>
            </a:r>
          </a:p>
        </p:txBody>
      </p:sp>
      <p:sp>
        <p:nvSpPr>
          <p:cNvPr id="3" name="Platshållare för text 2"/>
          <p:cNvSpPr>
            <a:spLocks noGrp="1"/>
          </p:cNvSpPr>
          <p:nvPr>
            <p:ph type="body" sz="quarter" idx="12"/>
          </p:nvPr>
        </p:nvSpPr>
        <p:spPr/>
        <p:txBody>
          <a:bodyPr/>
          <a:lstStyle/>
          <a:p>
            <a:r>
              <a:rPr lang="sv-SE" dirty="0"/>
              <a:t>Börja med att fylla i ”Beskrivning av åtgärd”. Vad omfattar åtgärden?</a:t>
            </a:r>
          </a:p>
          <a:p>
            <a:r>
              <a:rPr lang="sv-SE" dirty="0"/>
              <a:t>Även att börja skriva arbets-</a:t>
            </a:r>
            <a:r>
              <a:rPr lang="sv-SE" dirty="0" err="1"/>
              <a:t>pm</a:t>
            </a:r>
            <a:r>
              <a:rPr lang="sv-SE" dirty="0"/>
              <a:t> kan underlätta. Åtminstone bakgrunden och syftet med åtgärden</a:t>
            </a:r>
          </a:p>
          <a:p>
            <a:r>
              <a:rPr lang="sv-SE" dirty="0"/>
              <a:t>Beroende på vad åtgärden omfattar nyttjas olika flikar i </a:t>
            </a:r>
            <a:r>
              <a:rPr lang="sv-SE" dirty="0" err="1"/>
              <a:t>Bansek</a:t>
            </a:r>
            <a:endParaRPr lang="sv-SE" dirty="0"/>
          </a:p>
        </p:txBody>
      </p:sp>
      <p:sp>
        <p:nvSpPr>
          <p:cNvPr id="4" name="Platshållare för diagram 3"/>
          <p:cNvSpPr>
            <a:spLocks noGrp="1"/>
          </p:cNvSpPr>
          <p:nvPr>
            <p:ph type="chart" sz="quarter" idx="13"/>
          </p:nvPr>
        </p:nvSpPr>
        <p:spPr/>
      </p:sp>
      <p:sp>
        <p:nvSpPr>
          <p:cNvPr id="5" name="Platshållare för datum 4"/>
          <p:cNvSpPr>
            <a:spLocks noGrp="1"/>
          </p:cNvSpPr>
          <p:nvPr>
            <p:ph type="dt" sz="half" idx="14"/>
          </p:nvPr>
        </p:nvSpPr>
        <p:spPr/>
        <p:txBody>
          <a:bodyPr/>
          <a:lstStyle/>
          <a:p>
            <a:endParaRPr lang="sv-SE" dirty="0"/>
          </a:p>
        </p:txBody>
      </p:sp>
      <p:sp>
        <p:nvSpPr>
          <p:cNvPr id="6" name="Platshållare för bildnummer 5"/>
          <p:cNvSpPr>
            <a:spLocks noGrp="1"/>
          </p:cNvSpPr>
          <p:nvPr>
            <p:ph type="sldNum" sz="quarter" idx="16"/>
          </p:nvPr>
        </p:nvSpPr>
        <p:spPr/>
        <p:txBody>
          <a:bodyPr/>
          <a:lstStyle/>
          <a:p>
            <a:fld id="{816FEC2C-AD63-44F4-896C-A2025F5FB260}" type="slidenum">
              <a:rPr lang="sv-SE" smtClean="0"/>
              <a:pPr/>
              <a:t>59</a:t>
            </a:fld>
            <a:endParaRPr lang="sv-SE" dirty="0"/>
          </a:p>
        </p:txBody>
      </p:sp>
      <p:graphicFrame>
        <p:nvGraphicFramePr>
          <p:cNvPr id="7" name="Tabell 6">
            <a:extLst>
              <a:ext uri="{FF2B5EF4-FFF2-40B4-BE49-F238E27FC236}">
                <a16:creationId xmlns:a16="http://schemas.microsoft.com/office/drawing/2014/main" id="{B64A6A8F-931D-4ED5-863A-E135BEAB6A92}"/>
              </a:ext>
            </a:extLst>
          </p:cNvPr>
          <p:cNvGraphicFramePr>
            <a:graphicFrameLocks noGrp="1"/>
          </p:cNvGraphicFramePr>
          <p:nvPr>
            <p:extLst>
              <p:ext uri="{D42A27DB-BD31-4B8C-83A1-F6EECF244321}">
                <p14:modId xmlns:p14="http://schemas.microsoft.com/office/powerpoint/2010/main" val="4028276861"/>
              </p:ext>
            </p:extLst>
          </p:nvPr>
        </p:nvGraphicFramePr>
        <p:xfrm>
          <a:off x="6959753" y="2169000"/>
          <a:ext cx="4078950" cy="3996848"/>
        </p:xfrm>
        <a:graphic>
          <a:graphicData uri="http://schemas.openxmlformats.org/drawingml/2006/table">
            <a:tbl>
              <a:tblPr firstRow="1" firstCol="1" bandRow="1"/>
              <a:tblGrid>
                <a:gridCol w="4078950">
                  <a:extLst>
                    <a:ext uri="{9D8B030D-6E8A-4147-A177-3AD203B41FA5}">
                      <a16:colId xmlns:a16="http://schemas.microsoft.com/office/drawing/2014/main" val="263687682"/>
                    </a:ext>
                  </a:extLst>
                </a:gridCol>
              </a:tblGrid>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Flik</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96492229"/>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Handledning</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194693"/>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Kalkylsammanställning</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947426342"/>
                  </a:ext>
                </a:extLst>
              </a:tr>
              <a:tr h="249803">
                <a:tc>
                  <a:txBody>
                    <a:bodyPr/>
                    <a:lstStyle/>
                    <a:p>
                      <a:pPr>
                        <a:lnSpc>
                          <a:spcPts val="1400"/>
                        </a:lnSpc>
                        <a:spcAft>
                          <a:spcPts val="14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2. Samhällsekonomisk analys</a:t>
                      </a: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48225871"/>
                  </a:ext>
                </a:extLst>
              </a:tr>
              <a:tr h="249803">
                <a:tc>
                  <a:txBody>
                    <a:bodyPr/>
                    <a:lstStyle/>
                    <a:p>
                      <a:pPr fontAlgn="ctr">
                        <a:lnSpc>
                          <a:spcPts val="1400"/>
                        </a:lnSpc>
                        <a:spcAft>
                          <a:spcPts val="600"/>
                        </a:spcAft>
                      </a:pPr>
                      <a:r>
                        <a:rPr lang="sv-SE" sz="1200">
                          <a:solidFill>
                            <a:srgbClr val="000000"/>
                          </a:solidFill>
                          <a:effectLst/>
                          <a:latin typeface="Georgia" panose="02040502050405020303" pitchFamily="18" charset="0"/>
                          <a:ea typeface="Calibri" panose="020F0502020204030204" pitchFamily="34" charset="0"/>
                          <a:cs typeface="Arial" panose="020B0604020202020204" pitchFamily="34" charset="0"/>
                        </a:rPr>
                        <a:t>Beskrivning av åtgärd</a:t>
                      </a:r>
                      <a:endParaRPr lang="sv-SE" sz="120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45663407"/>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Länkar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4432872"/>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Tidtabellsanalys Person</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94334111"/>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Persontågslinjer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73678135"/>
                  </a:ext>
                </a:extLst>
              </a:tr>
              <a:tr h="24980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Bangods_linjedel</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71173730"/>
                  </a:ext>
                </a:extLst>
              </a:tr>
              <a:tr h="24980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Bansek_gods</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6773322"/>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Trafiköverflyttningar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04799682"/>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Investering och UH</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68272176"/>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Plankorsningar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1958972"/>
                  </a:ext>
                </a:extLst>
              </a:tr>
              <a:tr h="24980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UA</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96130781"/>
                  </a:ext>
                </a:extLst>
              </a:tr>
              <a:tr h="249803">
                <a:tc>
                  <a:txBody>
                    <a:bodyPr/>
                    <a:lstStyle/>
                    <a:p>
                      <a:pPr fontAlgn="ctr">
                        <a:lnSpc>
                          <a:spcPts val="1400"/>
                        </a:lnSpc>
                        <a:spcAft>
                          <a:spcPts val="600"/>
                        </a:spcAft>
                      </a:pPr>
                      <a:r>
                        <a:rPr lang="sv-SE" sz="12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Kap.ber</a:t>
                      </a: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JA</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88219047"/>
                  </a:ext>
                </a:extLst>
              </a:tr>
              <a:tr h="249803">
                <a:tc>
                  <a:txBody>
                    <a:bodyPr/>
                    <a:lstStyle/>
                    <a:p>
                      <a:pPr fontAlgn="ctr">
                        <a:lnSpc>
                          <a:spcPts val="1400"/>
                        </a:lnSpc>
                        <a:spcAft>
                          <a:spcPts val="600"/>
                        </a:spcAft>
                      </a:pPr>
                      <a:r>
                        <a:rPr lang="sv-SE"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Linjelänk UA-JA</a:t>
                      </a:r>
                      <a:endParaRPr lang="sv-SE" sz="1200" dirty="0">
                        <a:effectLst/>
                        <a:latin typeface="Calibri" panose="020F0502020204030204" pitchFamily="34" charset="0"/>
                        <a:ea typeface="Calibri" panose="020F0502020204030204" pitchFamily="34" charset="0"/>
                        <a:cs typeface="Arial" panose="020B0604020202020204" pitchFamily="34" charset="0"/>
                      </a:endParaRPr>
                    </a:p>
                  </a:txBody>
                  <a:tcPr marL="47373" marR="47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08223887"/>
                  </a:ext>
                </a:extLst>
              </a:tr>
            </a:tbl>
          </a:graphicData>
        </a:graphic>
      </p:graphicFrame>
    </p:spTree>
    <p:extLst>
      <p:ext uri="{BB962C8B-B14F-4D97-AF65-F5344CB8AC3E}">
        <p14:creationId xmlns:p14="http://schemas.microsoft.com/office/powerpoint/2010/main" val="263475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00" y="285496"/>
            <a:ext cx="10800000" cy="900000"/>
          </a:xfrm>
        </p:spPr>
        <p:txBody>
          <a:bodyPr/>
          <a:lstStyle/>
          <a:p>
            <a:r>
              <a:rPr lang="sv-SE" dirty="0"/>
              <a:t>Innehåll och agenda</a:t>
            </a:r>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endParaRPr lang="sv-SE" dirty="0"/>
          </a:p>
        </p:txBody>
      </p:sp>
      <p:graphicFrame>
        <p:nvGraphicFramePr>
          <p:cNvPr id="24" name="Diagram 23">
            <a:extLst>
              <a:ext uri="{FF2B5EF4-FFF2-40B4-BE49-F238E27FC236}">
                <a16:creationId xmlns:a16="http://schemas.microsoft.com/office/drawing/2014/main" id="{3D8AAD81-8CC0-4EB5-B382-005BC42B5CBB}"/>
              </a:ext>
            </a:extLst>
          </p:cNvPr>
          <p:cNvGraphicFramePr/>
          <p:nvPr>
            <p:extLst>
              <p:ext uri="{D42A27DB-BD31-4B8C-83A1-F6EECF244321}">
                <p14:modId xmlns:p14="http://schemas.microsoft.com/office/powerpoint/2010/main" val="626017825"/>
              </p:ext>
            </p:extLst>
          </p:nvPr>
        </p:nvGraphicFramePr>
        <p:xfrm>
          <a:off x="2024000" y="1355203"/>
          <a:ext cx="7610330" cy="4767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727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58B35-0104-4277-88BE-9A6DF56C9028}"/>
              </a:ext>
            </a:extLst>
          </p:cNvPr>
          <p:cNvSpPr>
            <a:spLocks noGrp="1"/>
          </p:cNvSpPr>
          <p:nvPr>
            <p:ph type="title"/>
          </p:nvPr>
        </p:nvSpPr>
        <p:spPr>
          <a:xfrm>
            <a:off x="694800" y="1270800"/>
            <a:ext cx="10800000" cy="558000"/>
          </a:xfrm>
        </p:spPr>
        <p:txBody>
          <a:bodyPr/>
          <a:lstStyle/>
          <a:p>
            <a:r>
              <a:rPr lang="sv-SE" sz="2800" dirty="0"/>
              <a:t>I </a:t>
            </a:r>
            <a:r>
              <a:rPr lang="sv-SE" sz="2800" dirty="0" err="1"/>
              <a:t>Bansek</a:t>
            </a:r>
            <a:r>
              <a:rPr lang="sv-SE" sz="2800" dirty="0"/>
              <a:t> 2024</a:t>
            </a:r>
            <a:endParaRPr lang="sv-SE" dirty="0"/>
          </a:p>
        </p:txBody>
      </p:sp>
      <p:sp>
        <p:nvSpPr>
          <p:cNvPr id="4" name="Platshållare för datum 3">
            <a:extLst>
              <a:ext uri="{FF2B5EF4-FFF2-40B4-BE49-F238E27FC236}">
                <a16:creationId xmlns:a16="http://schemas.microsoft.com/office/drawing/2014/main" id="{2F7A5DD3-65FD-432C-A878-CB3679D93AFD}"/>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3A096CCF-3BD1-48F1-AC4D-A70C660768AE}"/>
              </a:ext>
            </a:extLst>
          </p:cNvPr>
          <p:cNvSpPr>
            <a:spLocks noGrp="1"/>
          </p:cNvSpPr>
          <p:nvPr>
            <p:ph type="sldNum" sz="quarter" idx="4"/>
          </p:nvPr>
        </p:nvSpPr>
        <p:spPr/>
        <p:txBody>
          <a:bodyPr/>
          <a:lstStyle/>
          <a:p>
            <a:fld id="{816FEC2C-AD63-44F4-896C-A2025F5FB260}" type="slidenum">
              <a:rPr lang="sv-SE" smtClean="0"/>
              <a:pPr/>
              <a:t>60</a:t>
            </a:fld>
            <a:endParaRPr lang="sv-SE" dirty="0"/>
          </a:p>
        </p:txBody>
      </p:sp>
      <p:pic>
        <p:nvPicPr>
          <p:cNvPr id="9" name="Bildobjekt 8">
            <a:extLst>
              <a:ext uri="{FF2B5EF4-FFF2-40B4-BE49-F238E27FC236}">
                <a16:creationId xmlns:a16="http://schemas.microsoft.com/office/drawing/2014/main" id="{2FEB78A6-9082-444B-A1CB-8E46CE8CE595}"/>
              </a:ext>
            </a:extLst>
          </p:cNvPr>
          <p:cNvPicPr>
            <a:picLocks noChangeAspect="1"/>
          </p:cNvPicPr>
          <p:nvPr/>
        </p:nvPicPr>
        <p:blipFill>
          <a:blip r:embed="rId2"/>
          <a:stretch>
            <a:fillRect/>
          </a:stretch>
        </p:blipFill>
        <p:spPr>
          <a:xfrm>
            <a:off x="1471248" y="3617589"/>
            <a:ext cx="9249503" cy="2147206"/>
          </a:xfrm>
          <a:prstGeom prst="rect">
            <a:avLst/>
          </a:prstGeom>
        </p:spPr>
      </p:pic>
      <p:sp>
        <p:nvSpPr>
          <p:cNvPr id="10" name="Ellips 9">
            <a:extLst>
              <a:ext uri="{FF2B5EF4-FFF2-40B4-BE49-F238E27FC236}">
                <a16:creationId xmlns:a16="http://schemas.microsoft.com/office/drawing/2014/main" id="{69DF1303-F973-4119-B5FA-F887BDE4F274}"/>
              </a:ext>
            </a:extLst>
          </p:cNvPr>
          <p:cNvSpPr/>
          <p:nvPr/>
        </p:nvSpPr>
        <p:spPr>
          <a:xfrm>
            <a:off x="968829" y="5140227"/>
            <a:ext cx="10254342" cy="36658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text 2">
            <a:extLst>
              <a:ext uri="{FF2B5EF4-FFF2-40B4-BE49-F238E27FC236}">
                <a16:creationId xmlns:a16="http://schemas.microsoft.com/office/drawing/2014/main" id="{DC68EC26-899A-479E-816C-48AF02856BA1}"/>
              </a:ext>
            </a:extLst>
          </p:cNvPr>
          <p:cNvSpPr>
            <a:spLocks noGrp="1"/>
          </p:cNvSpPr>
          <p:nvPr>
            <p:ph type="body" sz="quarter" idx="12"/>
          </p:nvPr>
        </p:nvSpPr>
        <p:spPr>
          <a:xfrm>
            <a:off x="693600" y="1950350"/>
            <a:ext cx="5402400" cy="1478650"/>
          </a:xfrm>
        </p:spPr>
        <p:txBody>
          <a:bodyPr/>
          <a:lstStyle/>
          <a:p>
            <a:pPr lvl="0">
              <a:spcAft>
                <a:spcPts val="600"/>
              </a:spcAft>
            </a:pPr>
            <a:r>
              <a:rPr lang="sv-SE" sz="1600" dirty="0"/>
              <a:t>I flik </a:t>
            </a:r>
            <a:r>
              <a:rPr lang="sv-SE" sz="1600" dirty="0" err="1"/>
              <a:t>Kap.ber</a:t>
            </a:r>
            <a:r>
              <a:rPr lang="sv-SE" sz="1600" dirty="0"/>
              <a:t> UA hittas </a:t>
            </a:r>
            <a:r>
              <a:rPr lang="sv-SE" sz="1600" dirty="0" err="1"/>
              <a:t>linjedel</a:t>
            </a:r>
            <a:r>
              <a:rPr lang="sv-SE" sz="1600" dirty="0"/>
              <a:t> L1422, Kringlan - Söderhamn</a:t>
            </a:r>
          </a:p>
          <a:p>
            <a:pPr>
              <a:spcAft>
                <a:spcPts val="600"/>
              </a:spcAft>
            </a:pPr>
            <a:r>
              <a:rPr lang="sv-SE" sz="1600" dirty="0"/>
              <a:t>Då Kringlan – Ljusne är en delsträcka av Kringlan – Söderhamn, behöver linjedelen delas </a:t>
            </a:r>
          </a:p>
        </p:txBody>
      </p:sp>
    </p:spTree>
    <p:extLst>
      <p:ext uri="{BB962C8B-B14F-4D97-AF65-F5344CB8AC3E}">
        <p14:creationId xmlns:p14="http://schemas.microsoft.com/office/powerpoint/2010/main" val="127475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58B35-0104-4277-88BE-9A6DF56C9028}"/>
              </a:ext>
            </a:extLst>
          </p:cNvPr>
          <p:cNvSpPr>
            <a:spLocks noGrp="1"/>
          </p:cNvSpPr>
          <p:nvPr>
            <p:ph type="title"/>
          </p:nvPr>
        </p:nvSpPr>
        <p:spPr>
          <a:xfrm>
            <a:off x="694800" y="1270800"/>
            <a:ext cx="10800000" cy="558000"/>
          </a:xfrm>
        </p:spPr>
        <p:txBody>
          <a:bodyPr/>
          <a:lstStyle/>
          <a:p>
            <a:r>
              <a:rPr lang="sv-SE" sz="2800" dirty="0"/>
              <a:t>Flik ”Beskrivning av åtgärd”</a:t>
            </a:r>
            <a:endParaRPr lang="sv-SE" dirty="0"/>
          </a:p>
        </p:txBody>
      </p:sp>
      <p:sp>
        <p:nvSpPr>
          <p:cNvPr id="4" name="Platshållare för datum 3">
            <a:extLst>
              <a:ext uri="{FF2B5EF4-FFF2-40B4-BE49-F238E27FC236}">
                <a16:creationId xmlns:a16="http://schemas.microsoft.com/office/drawing/2014/main" id="{2F7A5DD3-65FD-432C-A878-CB3679D93AFD}"/>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3A096CCF-3BD1-48F1-AC4D-A70C660768AE}"/>
              </a:ext>
            </a:extLst>
          </p:cNvPr>
          <p:cNvSpPr>
            <a:spLocks noGrp="1"/>
          </p:cNvSpPr>
          <p:nvPr>
            <p:ph type="sldNum" sz="quarter" idx="4"/>
          </p:nvPr>
        </p:nvSpPr>
        <p:spPr/>
        <p:txBody>
          <a:bodyPr/>
          <a:lstStyle/>
          <a:p>
            <a:fld id="{816FEC2C-AD63-44F4-896C-A2025F5FB260}" type="slidenum">
              <a:rPr lang="sv-SE" smtClean="0"/>
              <a:pPr/>
              <a:t>61</a:t>
            </a:fld>
            <a:endParaRPr lang="sv-SE" dirty="0"/>
          </a:p>
        </p:txBody>
      </p:sp>
      <p:sp>
        <p:nvSpPr>
          <p:cNvPr id="6" name="Platshållare för text 5">
            <a:extLst>
              <a:ext uri="{FF2B5EF4-FFF2-40B4-BE49-F238E27FC236}">
                <a16:creationId xmlns:a16="http://schemas.microsoft.com/office/drawing/2014/main" id="{B3BFEA25-730A-4B1C-9E76-3FB4CA39914C}"/>
              </a:ext>
            </a:extLst>
          </p:cNvPr>
          <p:cNvSpPr>
            <a:spLocks noGrp="1"/>
          </p:cNvSpPr>
          <p:nvPr>
            <p:ph type="body" sz="quarter" idx="12"/>
          </p:nvPr>
        </p:nvSpPr>
        <p:spPr/>
        <p:txBody>
          <a:bodyPr/>
          <a:lstStyle/>
          <a:p>
            <a:endParaRPr lang="sv-SE" dirty="0"/>
          </a:p>
        </p:txBody>
      </p:sp>
      <p:pic>
        <p:nvPicPr>
          <p:cNvPr id="7" name="Bildobjekt 6">
            <a:extLst>
              <a:ext uri="{FF2B5EF4-FFF2-40B4-BE49-F238E27FC236}">
                <a16:creationId xmlns:a16="http://schemas.microsoft.com/office/drawing/2014/main" id="{CB6ED377-FC18-48E1-8DA9-0DD07F2035BE}"/>
              </a:ext>
            </a:extLst>
          </p:cNvPr>
          <p:cNvPicPr>
            <a:picLocks noChangeAspect="1"/>
          </p:cNvPicPr>
          <p:nvPr/>
        </p:nvPicPr>
        <p:blipFill>
          <a:blip r:embed="rId2"/>
          <a:stretch>
            <a:fillRect/>
          </a:stretch>
        </p:blipFill>
        <p:spPr>
          <a:xfrm>
            <a:off x="695325" y="2163535"/>
            <a:ext cx="10812460" cy="2269671"/>
          </a:xfrm>
          <a:prstGeom prst="rect">
            <a:avLst/>
          </a:prstGeom>
        </p:spPr>
      </p:pic>
      <p:sp>
        <p:nvSpPr>
          <p:cNvPr id="12" name="Rektangulär bildtext 2">
            <a:extLst>
              <a:ext uri="{FF2B5EF4-FFF2-40B4-BE49-F238E27FC236}">
                <a16:creationId xmlns:a16="http://schemas.microsoft.com/office/drawing/2014/main" id="{00000000-0008-0000-0B00-000003000000}"/>
              </a:ext>
            </a:extLst>
          </p:cNvPr>
          <p:cNvSpPr/>
          <p:nvPr/>
        </p:nvSpPr>
        <p:spPr>
          <a:xfrm>
            <a:off x="6215044" y="4767941"/>
            <a:ext cx="2793366" cy="1790701"/>
          </a:xfrm>
          <a:prstGeom prst="wedgeRectCallout">
            <a:avLst>
              <a:gd name="adj1" fmla="val 125163"/>
              <a:gd name="adj2" fmla="val -95529"/>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sv-SE" sz="1100" i="1" dirty="0"/>
              <a:t>Dessa uppgifter används för beräkning av förändrade</a:t>
            </a:r>
            <a:r>
              <a:rPr lang="sv-SE" sz="1100" i="1" baseline="0" dirty="0"/>
              <a:t> tidtabellstider för godståg. Beräkningen görs automatiskt under </a:t>
            </a:r>
            <a:r>
              <a:rPr lang="sv-SE" sz="1100" i="1" baseline="0" dirty="0" err="1"/>
              <a:t>förusättning</a:t>
            </a:r>
            <a:r>
              <a:rPr lang="sv-SE" sz="1100" i="1" baseline="0" dirty="0"/>
              <a:t> att uppgifter om linjedelar och avstånd för godståg redovisas här.</a:t>
            </a:r>
          </a:p>
          <a:p>
            <a:pPr algn="l"/>
            <a:endParaRPr lang="sv-SE" sz="1100" i="1" baseline="0" dirty="0"/>
          </a:p>
          <a:p>
            <a:pPr algn="l"/>
            <a:r>
              <a:rPr lang="sv-SE" sz="1100" i="1" baseline="0" dirty="0"/>
              <a:t>Observera att ändrade avstånd ska anges i flik "Länkar" samt flik "</a:t>
            </a:r>
            <a:r>
              <a:rPr lang="sv-SE" sz="1100" i="1" baseline="0" dirty="0" err="1"/>
              <a:t>Bangods_linjedel</a:t>
            </a:r>
            <a:r>
              <a:rPr lang="sv-SE" sz="1100" i="1" baseline="0" dirty="0"/>
              <a:t>"</a:t>
            </a:r>
          </a:p>
          <a:p>
            <a:pPr algn="l"/>
            <a:endParaRPr lang="sv-SE" sz="1100" i="1" baseline="0" dirty="0"/>
          </a:p>
          <a:p>
            <a:pPr algn="l"/>
            <a:r>
              <a:rPr lang="sv-SE" sz="1100" i="1" baseline="0" dirty="0"/>
              <a:t> </a:t>
            </a:r>
            <a:endParaRPr lang="sv-SE" sz="1100" i="1" dirty="0"/>
          </a:p>
        </p:txBody>
      </p:sp>
    </p:spTree>
    <p:extLst>
      <p:ext uri="{BB962C8B-B14F-4D97-AF65-F5344CB8AC3E}">
        <p14:creationId xmlns:p14="http://schemas.microsoft.com/office/powerpoint/2010/main" val="55155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E95C55-B433-4417-A373-450A83E672C3}"/>
              </a:ext>
            </a:extLst>
          </p:cNvPr>
          <p:cNvSpPr>
            <a:spLocks noGrp="1"/>
          </p:cNvSpPr>
          <p:nvPr>
            <p:ph type="title"/>
          </p:nvPr>
        </p:nvSpPr>
        <p:spPr/>
        <p:txBody>
          <a:bodyPr/>
          <a:lstStyle/>
          <a:p>
            <a:r>
              <a:rPr lang="sv-SE" dirty="0"/>
              <a:t>Godsberäkning i Bansek gods</a:t>
            </a:r>
          </a:p>
        </p:txBody>
      </p:sp>
      <p:sp>
        <p:nvSpPr>
          <p:cNvPr id="3" name="Platshållare för text 2">
            <a:extLst>
              <a:ext uri="{FF2B5EF4-FFF2-40B4-BE49-F238E27FC236}">
                <a16:creationId xmlns:a16="http://schemas.microsoft.com/office/drawing/2014/main" id="{AB925C99-B30C-48C5-9137-2F151489A60D}"/>
              </a:ext>
            </a:extLst>
          </p:cNvPr>
          <p:cNvSpPr>
            <a:spLocks noGrp="1"/>
          </p:cNvSpPr>
          <p:nvPr>
            <p:ph type="body" sz="quarter" idx="12"/>
          </p:nvPr>
        </p:nvSpPr>
        <p:spPr/>
        <p:txBody>
          <a:bodyPr/>
          <a:lstStyle/>
          <a:p>
            <a:pPr marL="0" indent="0">
              <a:buNone/>
            </a:pPr>
            <a:r>
              <a:rPr lang="sv-SE" dirty="0"/>
              <a:t>Steg 1: Ändra i ”</a:t>
            </a:r>
            <a:r>
              <a:rPr lang="sv-SE" dirty="0" err="1"/>
              <a:t>Kap_UA</a:t>
            </a:r>
            <a:r>
              <a:rPr lang="sv-SE" dirty="0"/>
              <a:t>”</a:t>
            </a:r>
          </a:p>
          <a:p>
            <a:pPr marL="0" indent="0">
              <a:buNone/>
            </a:pPr>
            <a:r>
              <a:rPr lang="sv-SE" dirty="0"/>
              <a:t>Genomför exakt samma förändringar som i Bansek och kontrollera att antal tåg och formler är riktiga</a:t>
            </a:r>
          </a:p>
          <a:p>
            <a:pPr marL="0" indent="0">
              <a:buNone/>
            </a:pPr>
            <a:r>
              <a:rPr lang="sv-SE" dirty="0"/>
              <a:t>Steg 2: Ändra i ”Länkar” linjedelar och avstånd (se nästa bild)</a:t>
            </a:r>
          </a:p>
          <a:p>
            <a:pPr marL="0" indent="0">
              <a:buNone/>
            </a:pPr>
            <a:r>
              <a:rPr lang="sv-SE" dirty="0"/>
              <a:t>Steg 3: Beräkna och kopiera över ”Sammanfattning” till Bansek, ange i flik ”Beskrivning av åtgärd” ” </a:t>
            </a:r>
          </a:p>
          <a:p>
            <a:pPr marL="0" indent="0">
              <a:buNone/>
            </a:pPr>
            <a:endParaRPr lang="sv-SE" dirty="0"/>
          </a:p>
        </p:txBody>
      </p:sp>
      <p:sp>
        <p:nvSpPr>
          <p:cNvPr id="4" name="Platshållare för datum 3">
            <a:extLst>
              <a:ext uri="{FF2B5EF4-FFF2-40B4-BE49-F238E27FC236}">
                <a16:creationId xmlns:a16="http://schemas.microsoft.com/office/drawing/2014/main" id="{4AD0AA2A-070A-4EB6-B531-7BB3AE6B8171}"/>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BF2702E5-960A-4A6D-AAD3-2EF187E236CF}"/>
              </a:ext>
            </a:extLst>
          </p:cNvPr>
          <p:cNvSpPr>
            <a:spLocks noGrp="1"/>
          </p:cNvSpPr>
          <p:nvPr>
            <p:ph type="sldNum" sz="quarter" idx="4"/>
          </p:nvPr>
        </p:nvSpPr>
        <p:spPr/>
        <p:txBody>
          <a:bodyPr/>
          <a:lstStyle/>
          <a:p>
            <a:fld id="{816FEC2C-AD63-44F4-896C-A2025F5FB260}" type="slidenum">
              <a:rPr lang="sv-SE" smtClean="0"/>
              <a:pPr/>
              <a:t>62</a:t>
            </a:fld>
            <a:endParaRPr lang="sv-SE" dirty="0"/>
          </a:p>
        </p:txBody>
      </p:sp>
      <p:pic>
        <p:nvPicPr>
          <p:cNvPr id="6" name="Bildobjekt 5">
            <a:extLst>
              <a:ext uri="{FF2B5EF4-FFF2-40B4-BE49-F238E27FC236}">
                <a16:creationId xmlns:a16="http://schemas.microsoft.com/office/drawing/2014/main" id="{7899C40C-A2D1-48CE-8327-4BA0C65BC189}"/>
              </a:ext>
            </a:extLst>
          </p:cNvPr>
          <p:cNvPicPr>
            <a:picLocks noChangeAspect="1"/>
          </p:cNvPicPr>
          <p:nvPr/>
        </p:nvPicPr>
        <p:blipFill>
          <a:blip r:embed="rId2"/>
          <a:stretch>
            <a:fillRect/>
          </a:stretch>
        </p:blipFill>
        <p:spPr>
          <a:xfrm>
            <a:off x="2394195" y="5000682"/>
            <a:ext cx="7401210" cy="773523"/>
          </a:xfrm>
          <a:prstGeom prst="rect">
            <a:avLst/>
          </a:prstGeom>
        </p:spPr>
      </p:pic>
      <p:cxnSp>
        <p:nvCxnSpPr>
          <p:cNvPr id="8" name="Rak pilkoppling 7">
            <a:extLst>
              <a:ext uri="{FF2B5EF4-FFF2-40B4-BE49-F238E27FC236}">
                <a16:creationId xmlns:a16="http://schemas.microsoft.com/office/drawing/2014/main" id="{57C35D8B-1D7E-439F-B8C5-5580F1ABDEEE}"/>
              </a:ext>
            </a:extLst>
          </p:cNvPr>
          <p:cNvCxnSpPr>
            <a:cxnSpLocks/>
          </p:cNvCxnSpPr>
          <p:nvPr/>
        </p:nvCxnSpPr>
        <p:spPr>
          <a:xfrm flipH="1">
            <a:off x="7105135" y="4460789"/>
            <a:ext cx="1149179" cy="5311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503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46F002-3919-4114-84FD-6A4688AF8429}"/>
              </a:ext>
            </a:extLst>
          </p:cNvPr>
          <p:cNvSpPr>
            <a:spLocks noGrp="1"/>
          </p:cNvSpPr>
          <p:nvPr>
            <p:ph type="title"/>
          </p:nvPr>
        </p:nvSpPr>
        <p:spPr/>
        <p:txBody>
          <a:bodyPr/>
          <a:lstStyle/>
          <a:p>
            <a:r>
              <a:rPr lang="sv-SE" dirty="0"/>
              <a:t>Ändra i ”Länkar”</a:t>
            </a:r>
          </a:p>
        </p:txBody>
      </p:sp>
      <p:sp>
        <p:nvSpPr>
          <p:cNvPr id="4" name="Platshållare för datum 3">
            <a:extLst>
              <a:ext uri="{FF2B5EF4-FFF2-40B4-BE49-F238E27FC236}">
                <a16:creationId xmlns:a16="http://schemas.microsoft.com/office/drawing/2014/main" id="{0BBDDF22-35EB-4B15-987C-1DA2E0EA8BAF}"/>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B8021F4F-414E-4919-9929-2F4C515FFC79}"/>
              </a:ext>
            </a:extLst>
          </p:cNvPr>
          <p:cNvSpPr>
            <a:spLocks noGrp="1"/>
          </p:cNvSpPr>
          <p:nvPr>
            <p:ph type="sldNum" sz="quarter" idx="4"/>
          </p:nvPr>
        </p:nvSpPr>
        <p:spPr/>
        <p:txBody>
          <a:bodyPr/>
          <a:lstStyle/>
          <a:p>
            <a:fld id="{816FEC2C-AD63-44F4-896C-A2025F5FB260}" type="slidenum">
              <a:rPr lang="sv-SE" smtClean="0"/>
              <a:pPr/>
              <a:t>63</a:t>
            </a:fld>
            <a:endParaRPr lang="sv-SE" dirty="0"/>
          </a:p>
        </p:txBody>
      </p:sp>
      <p:sp>
        <p:nvSpPr>
          <p:cNvPr id="7" name="Rectangle 4">
            <a:extLst>
              <a:ext uri="{FF2B5EF4-FFF2-40B4-BE49-F238E27FC236}">
                <a16:creationId xmlns:a16="http://schemas.microsoft.com/office/drawing/2014/main" id="{830DFDCA-1916-4217-A3BA-FD9914F8683F}"/>
              </a:ext>
            </a:extLst>
          </p:cNvPr>
          <p:cNvSpPr>
            <a:spLocks noChangeArrowheads="1"/>
          </p:cNvSpPr>
          <p:nvPr/>
        </p:nvSpPr>
        <p:spPr bwMode="auto">
          <a:xfrm>
            <a:off x="1878226" y="2001793"/>
            <a:ext cx="14366429" cy="7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027" name="Bildobjekt 74">
            <a:extLst>
              <a:ext uri="{FF2B5EF4-FFF2-40B4-BE49-F238E27FC236}">
                <a16:creationId xmlns:a16="http://schemas.microsoft.com/office/drawing/2014/main" id="{9E120CE5-15CE-410C-A2A6-17F01D1D7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27" y="2458994"/>
            <a:ext cx="6503107" cy="3422822"/>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9C37226E-9C85-4F94-923D-E8340DF9A228}"/>
              </a:ext>
            </a:extLst>
          </p:cNvPr>
          <p:cNvSpPr/>
          <p:nvPr/>
        </p:nvSpPr>
        <p:spPr>
          <a:xfrm>
            <a:off x="5486399" y="1255926"/>
            <a:ext cx="1853515" cy="730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Byt linjedelsnr i UA</a:t>
            </a:r>
          </a:p>
        </p:txBody>
      </p:sp>
      <p:cxnSp>
        <p:nvCxnSpPr>
          <p:cNvPr id="10" name="Rak pilkoppling 9">
            <a:extLst>
              <a:ext uri="{FF2B5EF4-FFF2-40B4-BE49-F238E27FC236}">
                <a16:creationId xmlns:a16="http://schemas.microsoft.com/office/drawing/2014/main" id="{6F624EA1-9D7B-4E3E-9214-18E1CF0A7C61}"/>
              </a:ext>
            </a:extLst>
          </p:cNvPr>
          <p:cNvCxnSpPr/>
          <p:nvPr/>
        </p:nvCxnSpPr>
        <p:spPr>
          <a:xfrm flipH="1">
            <a:off x="6203092" y="2001793"/>
            <a:ext cx="210065" cy="4572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ktangel 12">
            <a:extLst>
              <a:ext uri="{FF2B5EF4-FFF2-40B4-BE49-F238E27FC236}">
                <a16:creationId xmlns:a16="http://schemas.microsoft.com/office/drawing/2014/main" id="{5AEF3EBF-1702-4B3E-A34C-48BA11CA0D56}"/>
              </a:ext>
            </a:extLst>
          </p:cNvPr>
          <p:cNvSpPr/>
          <p:nvPr/>
        </p:nvSpPr>
        <p:spPr>
          <a:xfrm>
            <a:off x="9061440" y="2649327"/>
            <a:ext cx="1853515" cy="730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Ändra avstånd i UA</a:t>
            </a:r>
          </a:p>
        </p:txBody>
      </p:sp>
      <p:cxnSp>
        <p:nvCxnSpPr>
          <p:cNvPr id="12" name="Rak pilkoppling 11">
            <a:extLst>
              <a:ext uri="{FF2B5EF4-FFF2-40B4-BE49-F238E27FC236}">
                <a16:creationId xmlns:a16="http://schemas.microsoft.com/office/drawing/2014/main" id="{B2ADEADA-E000-4BCA-839B-8F061BC20460}"/>
              </a:ext>
            </a:extLst>
          </p:cNvPr>
          <p:cNvCxnSpPr>
            <a:stCxn id="13" idx="1"/>
          </p:cNvCxnSpPr>
          <p:nvPr/>
        </p:nvCxnSpPr>
        <p:spPr>
          <a:xfrm flipH="1">
            <a:off x="8381334" y="3014698"/>
            <a:ext cx="680106" cy="5911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D5934EBB-5FDD-483D-A0EC-5C66F84CBB14}"/>
              </a:ext>
            </a:extLst>
          </p:cNvPr>
          <p:cNvCxnSpPr/>
          <p:nvPr/>
        </p:nvCxnSpPr>
        <p:spPr>
          <a:xfrm flipH="1">
            <a:off x="8381334" y="3211063"/>
            <a:ext cx="680106" cy="21023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39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93B3863-A980-4346-9143-464EEEC34E93}"/>
              </a:ext>
            </a:extLst>
          </p:cNvPr>
          <p:cNvSpPr>
            <a:spLocks noGrp="1"/>
          </p:cNvSpPr>
          <p:nvPr>
            <p:ph type="dt"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784BF464-DF76-4940-986C-4ACC59CA2989}"/>
              </a:ext>
            </a:extLst>
          </p:cNvPr>
          <p:cNvSpPr>
            <a:spLocks noGrp="1"/>
          </p:cNvSpPr>
          <p:nvPr>
            <p:ph type="sldNum" sz="quarter" idx="4"/>
          </p:nvPr>
        </p:nvSpPr>
        <p:spPr/>
        <p:txBody>
          <a:bodyPr/>
          <a:lstStyle/>
          <a:p>
            <a:fld id="{816FEC2C-AD63-44F4-896C-A2025F5FB260}" type="slidenum">
              <a:rPr lang="sv-SE" smtClean="0"/>
              <a:pPr/>
              <a:t>64</a:t>
            </a:fld>
            <a:endParaRPr lang="sv-SE" dirty="0"/>
          </a:p>
        </p:txBody>
      </p:sp>
      <p:graphicFrame>
        <p:nvGraphicFramePr>
          <p:cNvPr id="7" name="Tabell 7">
            <a:extLst>
              <a:ext uri="{FF2B5EF4-FFF2-40B4-BE49-F238E27FC236}">
                <a16:creationId xmlns:a16="http://schemas.microsoft.com/office/drawing/2014/main" id="{BF83DB06-9FFD-48E0-83FC-DFB9A6C75488}"/>
              </a:ext>
            </a:extLst>
          </p:cNvPr>
          <p:cNvGraphicFramePr>
            <a:graphicFrameLocks noGrp="1"/>
          </p:cNvGraphicFramePr>
          <p:nvPr>
            <p:extLst>
              <p:ext uri="{D42A27DB-BD31-4B8C-83A1-F6EECF244321}">
                <p14:modId xmlns:p14="http://schemas.microsoft.com/office/powerpoint/2010/main" val="4045454231"/>
              </p:ext>
            </p:extLst>
          </p:nvPr>
        </p:nvGraphicFramePr>
        <p:xfrm>
          <a:off x="1297459" y="2045411"/>
          <a:ext cx="6976076" cy="1511048"/>
        </p:xfrm>
        <a:graphic>
          <a:graphicData uri="http://schemas.openxmlformats.org/drawingml/2006/table">
            <a:tbl>
              <a:tblPr firstRow="1" bandRow="1">
                <a:tableStyleId>{5C22544A-7EE6-4342-B048-85BDC9FD1C3A}</a:tableStyleId>
              </a:tblPr>
              <a:tblGrid>
                <a:gridCol w="2678484">
                  <a:extLst>
                    <a:ext uri="{9D8B030D-6E8A-4147-A177-3AD203B41FA5}">
                      <a16:colId xmlns:a16="http://schemas.microsoft.com/office/drawing/2014/main" val="742933518"/>
                    </a:ext>
                  </a:extLst>
                </a:gridCol>
                <a:gridCol w="1728700">
                  <a:extLst>
                    <a:ext uri="{9D8B030D-6E8A-4147-A177-3AD203B41FA5}">
                      <a16:colId xmlns:a16="http://schemas.microsoft.com/office/drawing/2014/main" val="2184564676"/>
                    </a:ext>
                  </a:extLst>
                </a:gridCol>
                <a:gridCol w="2568892">
                  <a:extLst>
                    <a:ext uri="{9D8B030D-6E8A-4147-A177-3AD203B41FA5}">
                      <a16:colId xmlns:a16="http://schemas.microsoft.com/office/drawing/2014/main" val="1272031939"/>
                    </a:ext>
                  </a:extLst>
                </a:gridCol>
              </a:tblGrid>
              <a:tr h="398528">
                <a:tc>
                  <a:txBody>
                    <a:bodyPr/>
                    <a:lstStyle/>
                    <a:p>
                      <a:endParaRPr lang="sv-SE" dirty="0"/>
                    </a:p>
                  </a:txBody>
                  <a:tcPr/>
                </a:tc>
                <a:tc>
                  <a:txBody>
                    <a:bodyPr/>
                    <a:lstStyle/>
                    <a:p>
                      <a:pPr algn="r"/>
                      <a:r>
                        <a:rPr lang="sv-SE" dirty="0"/>
                        <a:t>”Original”</a:t>
                      </a:r>
                    </a:p>
                  </a:txBody>
                  <a:tcPr/>
                </a:tc>
                <a:tc>
                  <a:txBody>
                    <a:bodyPr/>
                    <a:lstStyle/>
                    <a:p>
                      <a:pPr algn="r"/>
                      <a:r>
                        <a:rPr lang="sv-SE" dirty="0"/>
                        <a:t>Bansek gods</a:t>
                      </a:r>
                    </a:p>
                  </a:txBody>
                  <a:tcPr/>
                </a:tc>
                <a:extLst>
                  <a:ext uri="{0D108BD9-81ED-4DB2-BD59-A6C34878D82A}">
                    <a16:rowId xmlns:a16="http://schemas.microsoft.com/office/drawing/2014/main" val="1289839299"/>
                  </a:ext>
                </a:extLst>
              </a:tr>
              <a:tr h="370840">
                <a:tc>
                  <a:txBody>
                    <a:bodyPr/>
                    <a:lstStyle/>
                    <a:p>
                      <a:r>
                        <a:rPr lang="sv-SE" dirty="0"/>
                        <a:t>SUMMA effekter</a:t>
                      </a:r>
                    </a:p>
                  </a:txBody>
                  <a:tcPr/>
                </a:tc>
                <a:tc>
                  <a:txBody>
                    <a:bodyPr/>
                    <a:lstStyle/>
                    <a:p>
                      <a:pPr algn="r"/>
                      <a:r>
                        <a:rPr lang="sv-SE" dirty="0"/>
                        <a:t>2 827</a:t>
                      </a:r>
                    </a:p>
                  </a:txBody>
                  <a:tcPr/>
                </a:tc>
                <a:tc>
                  <a:txBody>
                    <a:bodyPr/>
                    <a:lstStyle/>
                    <a:p>
                      <a:pPr algn="r"/>
                      <a:r>
                        <a:rPr lang="sv-SE" dirty="0"/>
                        <a:t>3 186</a:t>
                      </a:r>
                    </a:p>
                  </a:txBody>
                  <a:tcPr/>
                </a:tc>
                <a:extLst>
                  <a:ext uri="{0D108BD9-81ED-4DB2-BD59-A6C34878D82A}">
                    <a16:rowId xmlns:a16="http://schemas.microsoft.com/office/drawing/2014/main" val="994353461"/>
                  </a:ext>
                </a:extLst>
              </a:tr>
              <a:tr h="370840">
                <a:tc>
                  <a:txBody>
                    <a:bodyPr/>
                    <a:lstStyle/>
                    <a:p>
                      <a:r>
                        <a:rPr lang="sv-SE" dirty="0"/>
                        <a:t>Nettoresultat</a:t>
                      </a:r>
                    </a:p>
                  </a:txBody>
                  <a:tcPr/>
                </a:tc>
                <a:tc>
                  <a:txBody>
                    <a:bodyPr/>
                    <a:lstStyle/>
                    <a:p>
                      <a:pPr algn="r"/>
                      <a:r>
                        <a:rPr lang="sv-SE" dirty="0"/>
                        <a:t>-963</a:t>
                      </a:r>
                    </a:p>
                  </a:txBody>
                  <a:tcPr/>
                </a:tc>
                <a:tc>
                  <a:txBody>
                    <a:bodyPr/>
                    <a:lstStyle/>
                    <a:p>
                      <a:pPr algn="r"/>
                      <a:r>
                        <a:rPr lang="sv-SE" dirty="0"/>
                        <a:t>-586</a:t>
                      </a:r>
                    </a:p>
                  </a:txBody>
                  <a:tcPr/>
                </a:tc>
                <a:extLst>
                  <a:ext uri="{0D108BD9-81ED-4DB2-BD59-A6C34878D82A}">
                    <a16:rowId xmlns:a16="http://schemas.microsoft.com/office/drawing/2014/main" val="1534677251"/>
                  </a:ext>
                </a:extLst>
              </a:tr>
              <a:tr h="370840">
                <a:tc>
                  <a:txBody>
                    <a:bodyPr/>
                    <a:lstStyle/>
                    <a:p>
                      <a:r>
                        <a:rPr lang="sv-SE" dirty="0"/>
                        <a:t>Nettonuvärdeskvot</a:t>
                      </a:r>
                    </a:p>
                  </a:txBody>
                  <a:tcPr/>
                </a:tc>
                <a:tc>
                  <a:txBody>
                    <a:bodyPr/>
                    <a:lstStyle/>
                    <a:p>
                      <a:pPr algn="r"/>
                      <a:r>
                        <a:rPr lang="sv-SE" dirty="0"/>
                        <a:t>-0,25</a:t>
                      </a:r>
                    </a:p>
                  </a:txBody>
                  <a:tcPr/>
                </a:tc>
                <a:tc>
                  <a:txBody>
                    <a:bodyPr/>
                    <a:lstStyle/>
                    <a:p>
                      <a:pPr algn="r"/>
                      <a:r>
                        <a:rPr lang="sv-SE" dirty="0"/>
                        <a:t>-0,16</a:t>
                      </a:r>
                    </a:p>
                  </a:txBody>
                  <a:tcPr/>
                </a:tc>
                <a:extLst>
                  <a:ext uri="{0D108BD9-81ED-4DB2-BD59-A6C34878D82A}">
                    <a16:rowId xmlns:a16="http://schemas.microsoft.com/office/drawing/2014/main" val="1212929613"/>
                  </a:ext>
                </a:extLst>
              </a:tr>
            </a:tbl>
          </a:graphicData>
        </a:graphic>
      </p:graphicFrame>
      <p:graphicFrame>
        <p:nvGraphicFramePr>
          <p:cNvPr id="12" name="Tabell 12">
            <a:extLst>
              <a:ext uri="{FF2B5EF4-FFF2-40B4-BE49-F238E27FC236}">
                <a16:creationId xmlns:a16="http://schemas.microsoft.com/office/drawing/2014/main" id="{F0216E2A-2900-4C26-AD0F-617E5CB69D11}"/>
              </a:ext>
            </a:extLst>
          </p:cNvPr>
          <p:cNvGraphicFramePr>
            <a:graphicFrameLocks noGrp="1"/>
          </p:cNvGraphicFramePr>
          <p:nvPr>
            <p:extLst>
              <p:ext uri="{D42A27DB-BD31-4B8C-83A1-F6EECF244321}">
                <p14:modId xmlns:p14="http://schemas.microsoft.com/office/powerpoint/2010/main" val="1158924787"/>
              </p:ext>
            </p:extLst>
          </p:nvPr>
        </p:nvGraphicFramePr>
        <p:xfrm>
          <a:off x="1297459" y="4030362"/>
          <a:ext cx="9299146" cy="1752600"/>
        </p:xfrm>
        <a:graphic>
          <a:graphicData uri="http://schemas.openxmlformats.org/drawingml/2006/table">
            <a:tbl>
              <a:tblPr firstRow="1" bandRow="1">
                <a:tableStyleId>{5C22544A-7EE6-4342-B048-85BDC9FD1C3A}</a:tableStyleId>
              </a:tblPr>
              <a:tblGrid>
                <a:gridCol w="2804984">
                  <a:extLst>
                    <a:ext uri="{9D8B030D-6E8A-4147-A177-3AD203B41FA5}">
                      <a16:colId xmlns:a16="http://schemas.microsoft.com/office/drawing/2014/main" val="3057757250"/>
                    </a:ext>
                  </a:extLst>
                </a:gridCol>
                <a:gridCol w="1729946">
                  <a:extLst>
                    <a:ext uri="{9D8B030D-6E8A-4147-A177-3AD203B41FA5}">
                      <a16:colId xmlns:a16="http://schemas.microsoft.com/office/drawing/2014/main" val="1223085186"/>
                    </a:ext>
                  </a:extLst>
                </a:gridCol>
                <a:gridCol w="2428789">
                  <a:extLst>
                    <a:ext uri="{9D8B030D-6E8A-4147-A177-3AD203B41FA5}">
                      <a16:colId xmlns:a16="http://schemas.microsoft.com/office/drawing/2014/main" val="460857916"/>
                    </a:ext>
                  </a:extLst>
                </a:gridCol>
                <a:gridCol w="2335427">
                  <a:extLst>
                    <a:ext uri="{9D8B030D-6E8A-4147-A177-3AD203B41FA5}">
                      <a16:colId xmlns:a16="http://schemas.microsoft.com/office/drawing/2014/main" val="3912236729"/>
                    </a:ext>
                  </a:extLst>
                </a:gridCol>
              </a:tblGrid>
              <a:tr h="274045">
                <a:tc>
                  <a:txBody>
                    <a:bodyPr/>
                    <a:lstStyle/>
                    <a:p>
                      <a:r>
                        <a:rPr lang="sv-SE" i="1" dirty="0"/>
                        <a:t>Effekter för godskunder</a:t>
                      </a:r>
                    </a:p>
                  </a:txBody>
                  <a:tcPr/>
                </a:tc>
                <a:tc>
                  <a:txBody>
                    <a:bodyPr/>
                    <a:lstStyle/>
                    <a:p>
                      <a:pPr algn="r"/>
                      <a:r>
                        <a:rPr lang="sv-SE" dirty="0"/>
                        <a:t>”Original”</a:t>
                      </a:r>
                    </a:p>
                  </a:txBody>
                  <a:tcPr/>
                </a:tc>
                <a:tc>
                  <a:txBody>
                    <a:bodyPr/>
                    <a:lstStyle/>
                    <a:p>
                      <a:pPr algn="r"/>
                      <a:r>
                        <a:rPr lang="sv-SE" dirty="0"/>
                        <a:t>Bansek gods</a:t>
                      </a:r>
                    </a:p>
                  </a:txBody>
                  <a:tcPr/>
                </a:tc>
                <a:tc>
                  <a:txBody>
                    <a:bodyPr/>
                    <a:lstStyle/>
                    <a:p>
                      <a:pPr algn="ctr"/>
                      <a:r>
                        <a:rPr lang="sv-SE" dirty="0"/>
                        <a:t>Bansek gods/ ”Original”</a:t>
                      </a:r>
                    </a:p>
                  </a:txBody>
                  <a:tcPr/>
                </a:tc>
                <a:extLst>
                  <a:ext uri="{0D108BD9-81ED-4DB2-BD59-A6C34878D82A}">
                    <a16:rowId xmlns:a16="http://schemas.microsoft.com/office/drawing/2014/main" val="1895300039"/>
                  </a:ext>
                </a:extLst>
              </a:tr>
              <a:tr h="370840">
                <a:tc>
                  <a:txBody>
                    <a:bodyPr/>
                    <a:lstStyle/>
                    <a:p>
                      <a:r>
                        <a:rPr lang="sv-SE" dirty="0"/>
                        <a:t>Transportkostnader gods</a:t>
                      </a:r>
                    </a:p>
                  </a:txBody>
                  <a:tcPr/>
                </a:tc>
                <a:tc>
                  <a:txBody>
                    <a:bodyPr/>
                    <a:lstStyle/>
                    <a:p>
                      <a:pPr algn="r"/>
                      <a:r>
                        <a:rPr lang="sv-SE" dirty="0"/>
                        <a:t>54</a:t>
                      </a:r>
                    </a:p>
                  </a:txBody>
                  <a:tcPr/>
                </a:tc>
                <a:tc>
                  <a:txBody>
                    <a:bodyPr/>
                    <a:lstStyle/>
                    <a:p>
                      <a:pPr algn="r"/>
                      <a:r>
                        <a:rPr lang="sv-SE" dirty="0"/>
                        <a:t>239</a:t>
                      </a:r>
                    </a:p>
                  </a:txBody>
                  <a:tcPr/>
                </a:tc>
                <a:tc>
                  <a:txBody>
                    <a:bodyPr/>
                    <a:lstStyle/>
                    <a:p>
                      <a:pPr algn="ctr"/>
                      <a:r>
                        <a:rPr lang="sv-SE" dirty="0"/>
                        <a:t>4,4</a:t>
                      </a:r>
                    </a:p>
                  </a:txBody>
                  <a:tcPr/>
                </a:tc>
                <a:extLst>
                  <a:ext uri="{0D108BD9-81ED-4DB2-BD59-A6C34878D82A}">
                    <a16:rowId xmlns:a16="http://schemas.microsoft.com/office/drawing/2014/main" val="221792622"/>
                  </a:ext>
                </a:extLst>
              </a:tr>
              <a:tr h="370840">
                <a:tc>
                  <a:txBody>
                    <a:bodyPr/>
                    <a:lstStyle/>
                    <a:p>
                      <a:r>
                        <a:rPr lang="sv-SE" dirty="0"/>
                        <a:t>Transporttid gods</a:t>
                      </a:r>
                    </a:p>
                  </a:txBody>
                  <a:tcPr/>
                </a:tc>
                <a:tc>
                  <a:txBody>
                    <a:bodyPr/>
                    <a:lstStyle/>
                    <a:p>
                      <a:pPr algn="r"/>
                      <a:r>
                        <a:rPr lang="sv-SE" dirty="0"/>
                        <a:t>7</a:t>
                      </a:r>
                    </a:p>
                  </a:txBody>
                  <a:tcPr/>
                </a:tc>
                <a:tc>
                  <a:txBody>
                    <a:bodyPr/>
                    <a:lstStyle/>
                    <a:p>
                      <a:pPr algn="r"/>
                      <a:r>
                        <a:rPr lang="sv-SE" dirty="0"/>
                        <a:t>66</a:t>
                      </a:r>
                    </a:p>
                  </a:txBody>
                  <a:tcPr/>
                </a:tc>
                <a:tc>
                  <a:txBody>
                    <a:bodyPr/>
                    <a:lstStyle/>
                    <a:p>
                      <a:pPr algn="ctr"/>
                      <a:r>
                        <a:rPr lang="sv-SE" dirty="0"/>
                        <a:t>9,4</a:t>
                      </a:r>
                    </a:p>
                  </a:txBody>
                  <a:tcPr/>
                </a:tc>
                <a:extLst>
                  <a:ext uri="{0D108BD9-81ED-4DB2-BD59-A6C34878D82A}">
                    <a16:rowId xmlns:a16="http://schemas.microsoft.com/office/drawing/2014/main" val="1185131161"/>
                  </a:ext>
                </a:extLst>
              </a:tr>
              <a:tr h="370840">
                <a:tc>
                  <a:txBody>
                    <a:bodyPr/>
                    <a:lstStyle/>
                    <a:p>
                      <a:r>
                        <a:rPr lang="sv-SE" dirty="0"/>
                        <a:t>Förseningstid gods</a:t>
                      </a:r>
                    </a:p>
                  </a:txBody>
                  <a:tcPr/>
                </a:tc>
                <a:tc>
                  <a:txBody>
                    <a:bodyPr/>
                    <a:lstStyle/>
                    <a:p>
                      <a:pPr algn="r"/>
                      <a:r>
                        <a:rPr lang="sv-SE" dirty="0"/>
                        <a:t>9</a:t>
                      </a:r>
                    </a:p>
                  </a:txBody>
                  <a:tcPr/>
                </a:tc>
                <a:tc>
                  <a:txBody>
                    <a:bodyPr/>
                    <a:lstStyle/>
                    <a:p>
                      <a:pPr algn="r"/>
                      <a:r>
                        <a:rPr lang="sv-SE" dirty="0"/>
                        <a:t>10</a:t>
                      </a:r>
                    </a:p>
                  </a:txBody>
                  <a:tcPr/>
                </a:tc>
                <a:tc>
                  <a:txBody>
                    <a:bodyPr/>
                    <a:lstStyle/>
                    <a:p>
                      <a:pPr algn="ctr"/>
                      <a:r>
                        <a:rPr lang="sv-SE" dirty="0"/>
                        <a:t>1,2</a:t>
                      </a:r>
                    </a:p>
                  </a:txBody>
                  <a:tcPr/>
                </a:tc>
                <a:extLst>
                  <a:ext uri="{0D108BD9-81ED-4DB2-BD59-A6C34878D82A}">
                    <a16:rowId xmlns:a16="http://schemas.microsoft.com/office/drawing/2014/main" val="2253928871"/>
                  </a:ext>
                </a:extLst>
              </a:tr>
            </a:tbl>
          </a:graphicData>
        </a:graphic>
      </p:graphicFrame>
      <p:sp>
        <p:nvSpPr>
          <p:cNvPr id="14" name="textruta 13">
            <a:extLst>
              <a:ext uri="{FF2B5EF4-FFF2-40B4-BE49-F238E27FC236}">
                <a16:creationId xmlns:a16="http://schemas.microsoft.com/office/drawing/2014/main" id="{158B5B5E-EA31-44FE-A864-215E6C79D2B6}"/>
              </a:ext>
            </a:extLst>
          </p:cNvPr>
          <p:cNvSpPr txBox="1"/>
          <p:nvPr/>
        </p:nvSpPr>
        <p:spPr>
          <a:xfrm>
            <a:off x="1297459" y="1075038"/>
            <a:ext cx="5993027" cy="646331"/>
          </a:xfrm>
          <a:prstGeom prst="rect">
            <a:avLst/>
          </a:prstGeom>
          <a:noFill/>
        </p:spPr>
        <p:txBody>
          <a:bodyPr wrap="square" rtlCol="0">
            <a:spAutoFit/>
          </a:bodyPr>
          <a:lstStyle/>
          <a:p>
            <a:r>
              <a:rPr lang="sv-SE" sz="3600" dirty="0"/>
              <a:t>Resultat</a:t>
            </a:r>
          </a:p>
        </p:txBody>
      </p:sp>
    </p:spTree>
    <p:extLst>
      <p:ext uri="{BB962C8B-B14F-4D97-AF65-F5344CB8AC3E}">
        <p14:creationId xmlns:p14="http://schemas.microsoft.com/office/powerpoint/2010/main" val="3721784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Några avslutande frågor?</a:t>
            </a:r>
          </a:p>
        </p:txBody>
      </p:sp>
      <p:sp>
        <p:nvSpPr>
          <p:cNvPr id="3" name="Platshållare för datum 2"/>
          <p:cNvSpPr>
            <a:spLocks noGrp="1"/>
          </p:cNvSpPr>
          <p:nvPr>
            <p:ph type="dt" sz="half" idx="2"/>
          </p:nvPr>
        </p:nvSpPr>
        <p:spPr/>
        <p:txBody>
          <a:bodyPr/>
          <a:lstStyle/>
          <a:p>
            <a:endParaRPr lang="sv-SE" dirty="0"/>
          </a:p>
        </p:txBody>
      </p:sp>
      <p:sp>
        <p:nvSpPr>
          <p:cNvPr id="4" name="Platshållare för bildnummer 3"/>
          <p:cNvSpPr>
            <a:spLocks noGrp="1"/>
          </p:cNvSpPr>
          <p:nvPr>
            <p:ph type="sldNum" sz="quarter" idx="4"/>
          </p:nvPr>
        </p:nvSpPr>
        <p:spPr/>
        <p:txBody>
          <a:bodyPr/>
          <a:lstStyle/>
          <a:p>
            <a:fld id="{816FEC2C-AD63-44F4-896C-A2025F5FB260}" type="slidenum">
              <a:rPr lang="sv-SE" smtClean="0"/>
              <a:pPr/>
              <a:t>65</a:t>
            </a:fld>
            <a:endParaRPr lang="sv-SE" dirty="0"/>
          </a:p>
        </p:txBody>
      </p:sp>
    </p:spTree>
    <p:extLst>
      <p:ext uri="{BB962C8B-B14F-4D97-AF65-F5344CB8AC3E}">
        <p14:creationId xmlns:p14="http://schemas.microsoft.com/office/powerpoint/2010/main" val="3078431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28116" y="895863"/>
            <a:ext cx="6535768" cy="1128452"/>
          </a:xfrm>
        </p:spPr>
        <p:txBody>
          <a:bodyPr/>
          <a:lstStyle/>
          <a:p>
            <a:pPr algn="ctr"/>
            <a:r>
              <a:rPr lang="sv-SE" sz="4400" dirty="0" err="1"/>
              <a:t>Bansekförvaltningen</a:t>
            </a:r>
            <a:endParaRPr lang="sv-SE" dirty="0"/>
          </a:p>
        </p:txBody>
      </p:sp>
      <p:sp>
        <p:nvSpPr>
          <p:cNvPr id="13" name="textruta 12">
            <a:extLst>
              <a:ext uri="{FF2B5EF4-FFF2-40B4-BE49-F238E27FC236}">
                <a16:creationId xmlns:a16="http://schemas.microsoft.com/office/drawing/2014/main" id="{16205A79-81BE-4B24-ACA8-C44F39E39575}"/>
              </a:ext>
            </a:extLst>
          </p:cNvPr>
          <p:cNvSpPr txBox="1"/>
          <p:nvPr/>
        </p:nvSpPr>
        <p:spPr>
          <a:xfrm>
            <a:off x="2863066" y="3702683"/>
            <a:ext cx="6535768" cy="276999"/>
          </a:xfrm>
          <a:prstGeom prst="rect">
            <a:avLst/>
          </a:prstGeom>
          <a:noFill/>
        </p:spPr>
        <p:txBody>
          <a:bodyPr wrap="square" rtlCol="0">
            <a:spAutoFit/>
          </a:bodyPr>
          <a:lstStyle/>
          <a:p>
            <a:pPr algn="ctr"/>
            <a:r>
              <a:rPr lang="sv-SE" sz="1200" i="1" dirty="0"/>
              <a:t>Lena Wieweg, Gustav Berglöf, Eva Edler Wadström och Joakim Swahn (resurskonsult)</a:t>
            </a:r>
          </a:p>
        </p:txBody>
      </p:sp>
      <p:sp>
        <p:nvSpPr>
          <p:cNvPr id="15" name="textruta 14">
            <a:extLst>
              <a:ext uri="{FF2B5EF4-FFF2-40B4-BE49-F238E27FC236}">
                <a16:creationId xmlns:a16="http://schemas.microsoft.com/office/drawing/2014/main" id="{59AEB05C-627A-45B2-B6F0-6E3867F900CD}"/>
              </a:ext>
            </a:extLst>
          </p:cNvPr>
          <p:cNvSpPr txBox="1"/>
          <p:nvPr/>
        </p:nvSpPr>
        <p:spPr>
          <a:xfrm>
            <a:off x="3743955" y="4257776"/>
            <a:ext cx="5364841" cy="2037545"/>
          </a:xfrm>
          <a:prstGeom prst="rect">
            <a:avLst/>
          </a:prstGeom>
          <a:noFill/>
        </p:spPr>
        <p:txBody>
          <a:bodyPr wrap="square" rtlCol="0">
            <a:spAutoFit/>
          </a:bodyPr>
          <a:lstStyle/>
          <a:p>
            <a:r>
              <a:rPr lang="sv-SE" sz="1600" b="1" dirty="0"/>
              <a:t>Kontaktuppgifter:</a:t>
            </a:r>
            <a:br>
              <a:rPr lang="sv-SE" sz="1600" b="1" dirty="0"/>
            </a:br>
            <a:endParaRPr lang="sv-SE" sz="800" b="1" dirty="0"/>
          </a:p>
          <a:p>
            <a:pPr marL="285750" indent="-285750">
              <a:lnSpc>
                <a:spcPct val="150000"/>
              </a:lnSpc>
              <a:buFont typeface="Arial" panose="020B0604020202020204" pitchFamily="34" charset="0"/>
              <a:buChar char="•"/>
            </a:pPr>
            <a:r>
              <a:rPr lang="sv-SE" sz="1400" b="1" dirty="0" err="1"/>
              <a:t>Bansekbrevlådan</a:t>
            </a:r>
            <a:r>
              <a:rPr lang="sv-SE" sz="1400" b="1" dirty="0"/>
              <a:t> </a:t>
            </a:r>
            <a:r>
              <a:rPr lang="sv-SE" sz="1400" dirty="0">
                <a:hlinkClick r:id="rId3"/>
              </a:rPr>
              <a:t>bansek@trafikverket.se</a:t>
            </a:r>
            <a:r>
              <a:rPr lang="sv-SE" sz="1400" dirty="0"/>
              <a:t> </a:t>
            </a:r>
            <a:endParaRPr lang="sv-SE" sz="1400" b="1" dirty="0"/>
          </a:p>
          <a:p>
            <a:pPr marL="285750" indent="-285750">
              <a:lnSpc>
                <a:spcPct val="150000"/>
              </a:lnSpc>
              <a:buFont typeface="Arial" panose="020B0604020202020204" pitchFamily="34" charset="0"/>
              <a:buChar char="•"/>
            </a:pPr>
            <a:r>
              <a:rPr lang="sv-SE" sz="1400" b="1" dirty="0"/>
              <a:t>Lena Wieweg </a:t>
            </a:r>
            <a:r>
              <a:rPr lang="sv-SE" sz="1400" dirty="0">
                <a:hlinkClick r:id="rId4"/>
              </a:rPr>
              <a:t>lena.wieweg@trafikverket.se</a:t>
            </a:r>
            <a:endParaRPr lang="sv-SE" sz="800" dirty="0"/>
          </a:p>
          <a:p>
            <a:pPr marL="285750" indent="-285750">
              <a:lnSpc>
                <a:spcPct val="150000"/>
              </a:lnSpc>
              <a:buFont typeface="Arial" panose="020B0604020202020204" pitchFamily="34" charset="0"/>
              <a:buChar char="•"/>
            </a:pPr>
            <a:r>
              <a:rPr lang="sv-SE" sz="1400" b="1" dirty="0"/>
              <a:t>Gustav Berglöf </a:t>
            </a:r>
            <a:r>
              <a:rPr lang="sv-SE" sz="1400" dirty="0">
                <a:hlinkClick r:id="rId5"/>
              </a:rPr>
              <a:t>gustav.berglof@trafikverket.se</a:t>
            </a:r>
            <a:endParaRPr lang="sv-SE" sz="1400" dirty="0"/>
          </a:p>
          <a:p>
            <a:pPr marL="285750" indent="-285750">
              <a:lnSpc>
                <a:spcPct val="150000"/>
              </a:lnSpc>
              <a:buFont typeface="Arial" panose="020B0604020202020204" pitchFamily="34" charset="0"/>
              <a:buChar char="•"/>
            </a:pPr>
            <a:r>
              <a:rPr lang="sv-SE" sz="1400" b="1" dirty="0"/>
              <a:t>Eva Edler Wadström </a:t>
            </a:r>
            <a:r>
              <a:rPr lang="sv-SE" sz="1400" dirty="0">
                <a:hlinkClick r:id="rId6"/>
              </a:rPr>
              <a:t>eva.edler-wadstrom@trafikverket.se</a:t>
            </a:r>
            <a:endParaRPr lang="sv-SE" sz="1400" dirty="0"/>
          </a:p>
          <a:p>
            <a:pPr marL="285750" indent="-285750">
              <a:lnSpc>
                <a:spcPct val="150000"/>
              </a:lnSpc>
              <a:buFont typeface="Arial" panose="020B0604020202020204" pitchFamily="34" charset="0"/>
              <a:buChar char="•"/>
            </a:pPr>
            <a:r>
              <a:rPr lang="sv-SE" sz="1400" b="1" dirty="0"/>
              <a:t>Joakim Swahn </a:t>
            </a:r>
            <a:r>
              <a:rPr lang="sv-SE" sz="1400" dirty="0">
                <a:hlinkClick r:id="rId7"/>
              </a:rPr>
              <a:t>joakim.swahn@trafikverket.se</a:t>
            </a:r>
            <a:r>
              <a:rPr lang="sv-SE" sz="1400" dirty="0"/>
              <a:t> </a:t>
            </a:r>
          </a:p>
        </p:txBody>
      </p:sp>
      <p:sp>
        <p:nvSpPr>
          <p:cNvPr id="3" name="AutoShape 2">
            <a:extLst>
              <a:ext uri="{FF2B5EF4-FFF2-40B4-BE49-F238E27FC236}">
                <a16:creationId xmlns:a16="http://schemas.microsoft.com/office/drawing/2014/main" id="{1B87AA0F-82A8-4B2D-BDEB-34F16E17738A}"/>
              </a:ext>
            </a:extLst>
          </p:cNvPr>
          <p:cNvSpPr>
            <a:spLocks noChangeAspect="1" noChangeArrowheads="1"/>
          </p:cNvSpPr>
          <p:nvPr/>
        </p:nvSpPr>
        <p:spPr bwMode="auto">
          <a:xfrm>
            <a:off x="5284024" y="264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nvGrpSpPr>
          <p:cNvPr id="6" name="Group 5">
            <a:extLst>
              <a:ext uri="{FF2B5EF4-FFF2-40B4-BE49-F238E27FC236}">
                <a16:creationId xmlns:a16="http://schemas.microsoft.com/office/drawing/2014/main" id="{04C9BBC3-AD42-4F7B-B000-DA9A9B50F815}"/>
              </a:ext>
            </a:extLst>
          </p:cNvPr>
          <p:cNvGrpSpPr/>
          <p:nvPr/>
        </p:nvGrpSpPr>
        <p:grpSpPr>
          <a:xfrm>
            <a:off x="2828116" y="2124048"/>
            <a:ext cx="6535768" cy="1478902"/>
            <a:chOff x="2859297" y="2024316"/>
            <a:chExt cx="6535768" cy="1478902"/>
          </a:xfrm>
        </p:grpSpPr>
        <p:pic>
          <p:nvPicPr>
            <p:cNvPr id="4" name="Picture 3">
              <a:extLst>
                <a:ext uri="{FF2B5EF4-FFF2-40B4-BE49-F238E27FC236}">
                  <a16:creationId xmlns:a16="http://schemas.microsoft.com/office/drawing/2014/main" id="{BB2DEDCB-8210-47CB-B7DA-FEA3B16A473D}"/>
                </a:ext>
              </a:extLst>
            </p:cNvPr>
            <p:cNvPicPr>
              <a:picLocks noChangeAspect="1"/>
            </p:cNvPicPr>
            <p:nvPr/>
          </p:nvPicPr>
          <p:blipFill rotWithShape="1">
            <a:blip r:embed="rId8"/>
            <a:srcRect t="13682" b="12985"/>
            <a:stretch/>
          </p:blipFill>
          <p:spPr>
            <a:xfrm>
              <a:off x="6262163" y="2024316"/>
              <a:ext cx="1522787" cy="1478902"/>
            </a:xfrm>
            <a:prstGeom prst="rect">
              <a:avLst/>
            </a:prstGeom>
          </p:spPr>
        </p:pic>
        <p:pic>
          <p:nvPicPr>
            <p:cNvPr id="5" name="Picture 4">
              <a:extLst>
                <a:ext uri="{FF2B5EF4-FFF2-40B4-BE49-F238E27FC236}">
                  <a16:creationId xmlns:a16="http://schemas.microsoft.com/office/drawing/2014/main" id="{8B004557-63FB-4F40-82BD-ED01F92D1CCA}"/>
                </a:ext>
              </a:extLst>
            </p:cNvPr>
            <p:cNvPicPr>
              <a:picLocks noChangeAspect="1"/>
            </p:cNvPicPr>
            <p:nvPr/>
          </p:nvPicPr>
          <p:blipFill>
            <a:blip r:embed="rId9"/>
            <a:stretch>
              <a:fillRect/>
            </a:stretch>
          </p:blipFill>
          <p:spPr>
            <a:xfrm>
              <a:off x="4574772" y="2024316"/>
              <a:ext cx="1556178" cy="1478902"/>
            </a:xfrm>
            <a:prstGeom prst="rect">
              <a:avLst/>
            </a:prstGeom>
          </p:spPr>
        </p:pic>
        <p:pic>
          <p:nvPicPr>
            <p:cNvPr id="7" name="Bildobjekt 6">
              <a:extLst>
                <a:ext uri="{FF2B5EF4-FFF2-40B4-BE49-F238E27FC236}">
                  <a16:creationId xmlns:a16="http://schemas.microsoft.com/office/drawing/2014/main" id="{9626B419-A40C-4EBB-B42E-A39C7DFA7AAB}"/>
                </a:ext>
              </a:extLst>
            </p:cNvPr>
            <p:cNvPicPr>
              <a:picLocks noChangeAspect="1"/>
            </p:cNvPicPr>
            <p:nvPr/>
          </p:nvPicPr>
          <p:blipFill>
            <a:blip r:embed="rId10"/>
            <a:stretch>
              <a:fillRect/>
            </a:stretch>
          </p:blipFill>
          <p:spPr>
            <a:xfrm>
              <a:off x="7916163" y="2024316"/>
              <a:ext cx="1478902" cy="1478902"/>
            </a:xfrm>
            <a:prstGeom prst="rect">
              <a:avLst/>
            </a:prstGeom>
          </p:spPr>
        </p:pic>
        <p:pic>
          <p:nvPicPr>
            <p:cNvPr id="10" name="Bildobjekt 9">
              <a:extLst>
                <a:ext uri="{FF2B5EF4-FFF2-40B4-BE49-F238E27FC236}">
                  <a16:creationId xmlns:a16="http://schemas.microsoft.com/office/drawing/2014/main" id="{34EDF0E9-0E69-4A69-A2EE-CD1173C9CF80}"/>
                </a:ext>
              </a:extLst>
            </p:cNvPr>
            <p:cNvPicPr>
              <a:picLocks noChangeAspect="1"/>
            </p:cNvPicPr>
            <p:nvPr/>
          </p:nvPicPr>
          <p:blipFill rotWithShape="1">
            <a:blip r:embed="rId11"/>
            <a:srcRect l="16289" t="5846" r="18564" b="34563"/>
            <a:stretch/>
          </p:blipFill>
          <p:spPr>
            <a:xfrm>
              <a:off x="2859297" y="2024316"/>
              <a:ext cx="1584262" cy="1450463"/>
            </a:xfrm>
            <a:prstGeom prst="rect">
              <a:avLst/>
            </a:prstGeom>
          </p:spPr>
        </p:pic>
      </p:grpSp>
    </p:spTree>
    <p:extLst>
      <p:ext uri="{BB962C8B-B14F-4D97-AF65-F5344CB8AC3E}">
        <p14:creationId xmlns:p14="http://schemas.microsoft.com/office/powerpoint/2010/main" val="3146479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 1"/>
          <p:cNvSpPr>
            <a:spLocks noGrp="1"/>
          </p:cNvSpPr>
          <p:nvPr>
            <p:ph type="pic" sz="quarter" idx="12"/>
          </p:nvPr>
        </p:nvSpPr>
        <p:spPr/>
      </p:sp>
      <p:sp>
        <p:nvSpPr>
          <p:cNvPr id="3" name="Rubrik 2"/>
          <p:cNvSpPr>
            <a:spLocks noGrp="1"/>
          </p:cNvSpPr>
          <p:nvPr>
            <p:ph type="title"/>
          </p:nvPr>
        </p:nvSpPr>
        <p:spPr/>
        <p:txBody>
          <a:bodyPr/>
          <a:lstStyle/>
          <a:p>
            <a:endParaRPr lang="sv-SE"/>
          </a:p>
        </p:txBody>
      </p:sp>
      <p:sp>
        <p:nvSpPr>
          <p:cNvPr id="4" name="Platshållare för text 3"/>
          <p:cNvSpPr>
            <a:spLocks noGrp="1"/>
          </p:cNvSpPr>
          <p:nvPr>
            <p:ph type="body" sz="quarter" idx="11"/>
          </p:nvPr>
        </p:nvSpPr>
        <p:spPr/>
        <p:txBody>
          <a:bodyPr/>
          <a:lstStyle/>
          <a:p>
            <a:endParaRPr lang="sv-SE"/>
          </a:p>
        </p:txBody>
      </p:sp>
      <p:sp>
        <p:nvSpPr>
          <p:cNvPr id="5" name="Platshållare för text 4"/>
          <p:cNvSpPr>
            <a:spLocks noGrp="1"/>
          </p:cNvSpPr>
          <p:nvPr>
            <p:ph type="body" sz="quarter" idx="10"/>
          </p:nvPr>
        </p:nvSpPr>
        <p:spPr/>
        <p:txBody>
          <a:bodyPr/>
          <a:lstStyle/>
          <a:p>
            <a:endParaRPr lang="sv-SE"/>
          </a:p>
        </p:txBody>
      </p:sp>
      <p:sp>
        <p:nvSpPr>
          <p:cNvPr id="6" name="Platshållare för datum 5"/>
          <p:cNvSpPr>
            <a:spLocks noGrp="1"/>
          </p:cNvSpPr>
          <p:nvPr>
            <p:ph type="dt" sz="half" idx="2"/>
          </p:nvPr>
        </p:nvSpPr>
        <p:spPr/>
        <p:txBody>
          <a:bodyPr/>
          <a:lstStyle/>
          <a:p>
            <a:endParaRPr lang="sv-SE" dirty="0"/>
          </a:p>
        </p:txBody>
      </p:sp>
      <p:sp>
        <p:nvSpPr>
          <p:cNvPr id="7" name="Platshållare för bildnummer 6"/>
          <p:cNvSpPr>
            <a:spLocks noGrp="1"/>
          </p:cNvSpPr>
          <p:nvPr>
            <p:ph type="sldNum" sz="quarter" idx="4"/>
          </p:nvPr>
        </p:nvSpPr>
        <p:spPr/>
        <p:txBody>
          <a:bodyPr/>
          <a:lstStyle/>
          <a:p>
            <a:fld id="{816FEC2C-AD63-44F4-896C-A2025F5FB260}" type="slidenum">
              <a:rPr lang="sv-SE" smtClean="0"/>
              <a:pPr/>
              <a:t>67</a:t>
            </a:fld>
            <a:endParaRPr lang="sv-SE" dirty="0"/>
          </a:p>
        </p:txBody>
      </p:sp>
    </p:spTree>
    <p:extLst>
      <p:ext uri="{BB962C8B-B14F-4D97-AF65-F5344CB8AC3E}">
        <p14:creationId xmlns:p14="http://schemas.microsoft.com/office/powerpoint/2010/main" val="3630540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text 2"/>
          <p:cNvSpPr>
            <a:spLocks noGrp="1"/>
          </p:cNvSpPr>
          <p:nvPr>
            <p:ph type="body" sz="quarter" idx="12"/>
          </p:nvPr>
        </p:nvSpPr>
        <p:spPr/>
        <p:txBody>
          <a:bodyPr/>
          <a:lstStyle/>
          <a:p>
            <a:endParaRPr lang="sv-SE" dirty="0"/>
          </a:p>
        </p:txBody>
      </p:sp>
      <p:sp>
        <p:nvSpPr>
          <p:cNvPr id="4" name="Platshållare för datum 3"/>
          <p:cNvSpPr>
            <a:spLocks noGrp="1"/>
          </p:cNvSpPr>
          <p:nvPr>
            <p:ph type="dt" sz="half" idx="14"/>
          </p:nvPr>
        </p:nvSpPr>
        <p:spPr/>
        <p:txBody>
          <a:bodyPr/>
          <a:lstStyle/>
          <a:p>
            <a:endParaRPr lang="sv-SE" dirty="0"/>
          </a:p>
        </p:txBody>
      </p:sp>
      <p:sp>
        <p:nvSpPr>
          <p:cNvPr id="5" name="Platshållare för bildnummer 4"/>
          <p:cNvSpPr>
            <a:spLocks noGrp="1"/>
          </p:cNvSpPr>
          <p:nvPr>
            <p:ph type="sldNum" sz="quarter" idx="16"/>
          </p:nvPr>
        </p:nvSpPr>
        <p:spPr/>
        <p:txBody>
          <a:bodyPr/>
          <a:lstStyle/>
          <a:p>
            <a:fld id="{816FEC2C-AD63-44F4-896C-A2025F5FB260}" type="slidenum">
              <a:rPr lang="sv-SE" smtClean="0"/>
              <a:pPr/>
              <a:t>68</a:t>
            </a:fld>
            <a:endParaRPr lang="sv-SE" dirty="0"/>
          </a:p>
        </p:txBody>
      </p:sp>
      <p:sp>
        <p:nvSpPr>
          <p:cNvPr id="6" name="Platshållare för text 5"/>
          <p:cNvSpPr>
            <a:spLocks noGrp="1"/>
          </p:cNvSpPr>
          <p:nvPr>
            <p:ph type="body" sz="quarter" idx="17"/>
          </p:nvPr>
        </p:nvSpPr>
        <p:spPr/>
        <p:txBody>
          <a:bodyPr/>
          <a:lstStyle/>
          <a:p>
            <a:endParaRPr lang="sv-SE" dirty="0"/>
          </a:p>
        </p:txBody>
      </p:sp>
    </p:spTree>
    <p:extLst>
      <p:ext uri="{BB962C8B-B14F-4D97-AF65-F5344CB8AC3E}">
        <p14:creationId xmlns:p14="http://schemas.microsoft.com/office/powerpoint/2010/main" val="378494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4">
            <a:extLst>
              <a:ext uri="{FF2B5EF4-FFF2-40B4-BE49-F238E27FC236}">
                <a16:creationId xmlns:a16="http://schemas.microsoft.com/office/drawing/2014/main" id="{4B99E04A-DC21-4101-82F8-B19FA52A8540}"/>
              </a:ext>
            </a:extLst>
          </p:cNvPr>
          <p:cNvSpPr>
            <a:spLocks noGrp="1"/>
          </p:cNvSpPr>
          <p:nvPr>
            <p:ph type="title"/>
          </p:nvPr>
        </p:nvSpPr>
        <p:spPr>
          <a:xfrm>
            <a:off x="696000" y="703590"/>
            <a:ext cx="10800000" cy="1080000"/>
          </a:xfrm>
          <a:noFill/>
        </p:spPr>
        <p:txBody>
          <a:bodyPr lIns="0" tIns="0" rIns="0" bIns="0" anchor="b" anchorCtr="1"/>
          <a:lstStyle/>
          <a:p>
            <a:pPr>
              <a:lnSpc>
                <a:spcPct val="110000"/>
              </a:lnSpc>
            </a:pPr>
            <a:r>
              <a:rPr lang="sv-SE" sz="4800" dirty="0"/>
              <a:t>Modellintroduktion Bansek</a:t>
            </a:r>
            <a:endParaRPr lang="sv-SE" sz="4800" dirty="0">
              <a:solidFill>
                <a:schemeClr val="tx1"/>
              </a:solidFill>
            </a:endParaRPr>
          </a:p>
        </p:txBody>
      </p:sp>
      <p:pic>
        <p:nvPicPr>
          <p:cNvPr id="3" name="Picture 2">
            <a:extLst>
              <a:ext uri="{FF2B5EF4-FFF2-40B4-BE49-F238E27FC236}">
                <a16:creationId xmlns:a16="http://schemas.microsoft.com/office/drawing/2014/main" id="{B979BA6E-7038-4130-B384-A3CFBE6A15B1}"/>
              </a:ext>
            </a:extLst>
          </p:cNvPr>
          <p:cNvPicPr>
            <a:picLocks noChangeAspect="1"/>
          </p:cNvPicPr>
          <p:nvPr/>
        </p:nvPicPr>
        <p:blipFill rotWithShape="1">
          <a:blip r:embed="rId3"/>
          <a:srcRect t="15245" r="1466" b="28216"/>
          <a:stretch/>
        </p:blipFill>
        <p:spPr>
          <a:xfrm>
            <a:off x="1" y="2169533"/>
            <a:ext cx="12177486" cy="4664157"/>
          </a:xfrm>
          <a:prstGeom prst="rect">
            <a:avLst/>
          </a:prstGeom>
        </p:spPr>
      </p:pic>
    </p:spTree>
    <p:extLst>
      <p:ext uri="{BB962C8B-B14F-4D97-AF65-F5344CB8AC3E}">
        <p14:creationId xmlns:p14="http://schemas.microsoft.com/office/powerpoint/2010/main" val="53627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1529671"/>
            <a:ext cx="7017215" cy="1023826"/>
          </a:xfrm>
        </p:spPr>
        <p:txBody>
          <a:bodyPr/>
          <a:lstStyle/>
          <a:p>
            <a:r>
              <a:rPr lang="sv-SE" sz="2800" dirty="0"/>
              <a:t>Använd Bansek för samhällsekonomiska analyser av förändrad </a:t>
            </a:r>
          </a:p>
        </p:txBody>
      </p:sp>
      <p:sp>
        <p:nvSpPr>
          <p:cNvPr id="3" name="Platshållare för text 2"/>
          <p:cNvSpPr>
            <a:spLocks noGrp="1"/>
          </p:cNvSpPr>
          <p:nvPr>
            <p:ph type="body" sz="quarter" idx="12"/>
          </p:nvPr>
        </p:nvSpPr>
        <p:spPr>
          <a:xfrm>
            <a:off x="694800" y="2790846"/>
            <a:ext cx="5858400" cy="3060000"/>
          </a:xfrm>
        </p:spPr>
        <p:txBody>
          <a:bodyPr/>
          <a:lstStyle/>
          <a:p>
            <a:pPr marL="0" indent="0">
              <a:buNone/>
            </a:pPr>
            <a:r>
              <a:rPr lang="sv-SE" sz="2600" dirty="0"/>
              <a:t>Infrastruktur</a:t>
            </a:r>
          </a:p>
          <a:p>
            <a:pPr marL="0" indent="0">
              <a:buNone/>
            </a:pPr>
            <a:r>
              <a:rPr lang="sv-SE" sz="2600" dirty="0"/>
              <a:t>Trafik</a:t>
            </a:r>
          </a:p>
          <a:p>
            <a:pPr marL="0" indent="0">
              <a:buNone/>
            </a:pPr>
            <a:r>
              <a:rPr lang="sv-SE" sz="2600" dirty="0"/>
              <a:t>Banavgifter/styrmedel</a:t>
            </a:r>
          </a:p>
          <a:p>
            <a:endParaRPr lang="sv-SE" dirty="0"/>
          </a:p>
          <a:p>
            <a:pPr marL="0" indent="0">
              <a:buNone/>
            </a:pPr>
            <a:endParaRPr lang="sv-SE" b="1" dirty="0"/>
          </a:p>
          <a:p>
            <a:endParaRPr lang="sv-SE"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8</a:t>
            </a:fld>
            <a:endParaRPr lang="sv-SE" dirty="0"/>
          </a:p>
        </p:txBody>
      </p:sp>
      <p:pic>
        <p:nvPicPr>
          <p:cNvPr id="6" name="Picture Placeholder 6">
            <a:extLst>
              <a:ext uri="{FF2B5EF4-FFF2-40B4-BE49-F238E27FC236}">
                <a16:creationId xmlns:a16="http://schemas.microsoft.com/office/drawing/2014/main" id="{2FDDB268-F6A9-43F7-99AE-3595592CCA33}"/>
              </a:ext>
            </a:extLst>
          </p:cNvPr>
          <p:cNvPicPr>
            <a:picLocks noChangeAspect="1"/>
          </p:cNvPicPr>
          <p:nvPr/>
        </p:nvPicPr>
        <p:blipFill>
          <a:blip r:embed="rId3">
            <a:extLst>
              <a:ext uri="{28A0092B-C50C-407E-A947-70E740481C1C}">
                <a14:useLocalDpi xmlns:a14="http://schemas.microsoft.com/office/drawing/2010/main" val="0"/>
              </a:ext>
            </a:extLst>
          </a:blip>
          <a:srcRect t="21423" b="21423"/>
          <a:stretch>
            <a:fillRect/>
          </a:stretch>
        </p:blipFill>
        <p:spPr>
          <a:xfrm>
            <a:off x="6793820" y="1529671"/>
            <a:ext cx="5040312" cy="4321175"/>
          </a:xfrm>
          <a:prstGeom prst="rect">
            <a:avLst/>
          </a:prstGeom>
        </p:spPr>
      </p:pic>
    </p:spTree>
    <p:extLst>
      <p:ext uri="{BB962C8B-B14F-4D97-AF65-F5344CB8AC3E}">
        <p14:creationId xmlns:p14="http://schemas.microsoft.com/office/powerpoint/2010/main" val="114960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C9C29B-18E2-4E50-BC35-6328161996FE}"/>
              </a:ext>
            </a:extLst>
          </p:cNvPr>
          <p:cNvSpPr>
            <a:spLocks noGrp="1"/>
          </p:cNvSpPr>
          <p:nvPr>
            <p:ph type="title"/>
          </p:nvPr>
        </p:nvSpPr>
        <p:spPr>
          <a:xfrm>
            <a:off x="460103" y="-130387"/>
            <a:ext cx="3995345" cy="923330"/>
          </a:xfrm>
        </p:spPr>
        <p:txBody>
          <a:bodyPr/>
          <a:lstStyle/>
          <a:p>
            <a:br>
              <a:rPr lang="sv-SE" dirty="0"/>
            </a:br>
            <a:br>
              <a:rPr lang="sv-SE" dirty="0"/>
            </a:br>
            <a:r>
              <a:rPr lang="sv-SE" dirty="0"/>
              <a:t>Modellstruktur</a:t>
            </a:r>
          </a:p>
        </p:txBody>
      </p:sp>
      <p:sp>
        <p:nvSpPr>
          <p:cNvPr id="3" name="Platshållare för datum 2">
            <a:extLst>
              <a:ext uri="{FF2B5EF4-FFF2-40B4-BE49-F238E27FC236}">
                <a16:creationId xmlns:a16="http://schemas.microsoft.com/office/drawing/2014/main" id="{7D048D23-CC68-4219-AE34-41F1DDEBEC6C}"/>
              </a:ext>
            </a:extLst>
          </p:cNvPr>
          <p:cNvSpPr>
            <a:spLocks noGrp="1"/>
          </p:cNvSpPr>
          <p:nvPr>
            <p:ph type="dt" sz="half" idx="2"/>
          </p:nvPr>
        </p:nvSpPr>
        <p:spPr/>
        <p:txBody>
          <a:bodyPr/>
          <a:lstStyle/>
          <a:p>
            <a:fld id="{8F54B658-B893-4283-8BFC-CE195442F214}" type="datetime1">
              <a:rPr lang="sv-SE" smtClean="0"/>
              <a:t>2024-04-05</a:t>
            </a:fld>
            <a:endParaRPr lang="sv-SE" dirty="0"/>
          </a:p>
        </p:txBody>
      </p:sp>
      <p:sp>
        <p:nvSpPr>
          <p:cNvPr id="4" name="Platshållare för bildnummer 3">
            <a:extLst>
              <a:ext uri="{FF2B5EF4-FFF2-40B4-BE49-F238E27FC236}">
                <a16:creationId xmlns:a16="http://schemas.microsoft.com/office/drawing/2014/main" id="{329F0E17-74DC-4D28-BE3C-AE3471F8F4FC}"/>
              </a:ext>
            </a:extLst>
          </p:cNvPr>
          <p:cNvSpPr>
            <a:spLocks noGrp="1"/>
          </p:cNvSpPr>
          <p:nvPr>
            <p:ph type="sldNum" sz="quarter" idx="4"/>
          </p:nvPr>
        </p:nvSpPr>
        <p:spPr/>
        <p:txBody>
          <a:bodyPr/>
          <a:lstStyle/>
          <a:p>
            <a:fld id="{7D49DE69-A2D9-4F85-AD6A-3307DA9B27D4}" type="slidenum">
              <a:rPr lang="sv-SE" smtClean="0"/>
              <a:t>9</a:t>
            </a:fld>
            <a:endParaRPr lang="sv-SE"/>
          </a:p>
        </p:txBody>
      </p:sp>
      <p:grpSp>
        <p:nvGrpSpPr>
          <p:cNvPr id="21" name="Grupp 20">
            <a:extLst>
              <a:ext uri="{FF2B5EF4-FFF2-40B4-BE49-F238E27FC236}">
                <a16:creationId xmlns:a16="http://schemas.microsoft.com/office/drawing/2014/main" id="{70D79C0B-9176-4DE1-B545-17B058E8FAFE}"/>
              </a:ext>
            </a:extLst>
          </p:cNvPr>
          <p:cNvGrpSpPr/>
          <p:nvPr/>
        </p:nvGrpSpPr>
        <p:grpSpPr>
          <a:xfrm>
            <a:off x="3064275" y="1478766"/>
            <a:ext cx="6063449" cy="4471874"/>
            <a:chOff x="694542" y="1467039"/>
            <a:chExt cx="6063449" cy="4471874"/>
          </a:xfrm>
        </p:grpSpPr>
        <p:sp>
          <p:nvSpPr>
            <p:cNvPr id="7" name="Rektangel 6">
              <a:extLst>
                <a:ext uri="{FF2B5EF4-FFF2-40B4-BE49-F238E27FC236}">
                  <a16:creationId xmlns:a16="http://schemas.microsoft.com/office/drawing/2014/main" id="{339598FE-30EC-4BF9-A007-03E32964D31E}"/>
                </a:ext>
              </a:extLst>
            </p:cNvPr>
            <p:cNvSpPr/>
            <p:nvPr/>
          </p:nvSpPr>
          <p:spPr>
            <a:xfrm>
              <a:off x="1016177" y="3762015"/>
              <a:ext cx="2089018" cy="81709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sz="1400" b="1" dirty="0"/>
                <a:t>Kapacitetsberäkning</a:t>
              </a:r>
            </a:p>
            <a:p>
              <a:pPr algn="ctr"/>
              <a:r>
                <a:rPr lang="sv-SE" sz="1400" b="1" dirty="0"/>
                <a:t>JA</a:t>
              </a:r>
            </a:p>
          </p:txBody>
        </p:sp>
        <p:sp>
          <p:nvSpPr>
            <p:cNvPr id="12" name="Pil: nedåt 11">
              <a:extLst>
                <a:ext uri="{FF2B5EF4-FFF2-40B4-BE49-F238E27FC236}">
                  <a16:creationId xmlns:a16="http://schemas.microsoft.com/office/drawing/2014/main" id="{C7C23098-3DC9-49ED-812C-6389FF19D22F}"/>
                </a:ext>
              </a:extLst>
            </p:cNvPr>
            <p:cNvSpPr/>
            <p:nvPr/>
          </p:nvSpPr>
          <p:spPr>
            <a:xfrm>
              <a:off x="5276322" y="3395751"/>
              <a:ext cx="227627" cy="36378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b="1"/>
            </a:p>
          </p:txBody>
        </p:sp>
        <p:grpSp>
          <p:nvGrpSpPr>
            <p:cNvPr id="20" name="Grupp 19">
              <a:extLst>
                <a:ext uri="{FF2B5EF4-FFF2-40B4-BE49-F238E27FC236}">
                  <a16:creationId xmlns:a16="http://schemas.microsoft.com/office/drawing/2014/main" id="{E2872B7D-7999-48C5-B11C-64146D74B327}"/>
                </a:ext>
              </a:extLst>
            </p:cNvPr>
            <p:cNvGrpSpPr/>
            <p:nvPr/>
          </p:nvGrpSpPr>
          <p:grpSpPr>
            <a:xfrm>
              <a:off x="694542" y="1467039"/>
              <a:ext cx="6063449" cy="4471874"/>
              <a:chOff x="694542" y="1467039"/>
              <a:chExt cx="6063449" cy="4471874"/>
            </a:xfrm>
          </p:grpSpPr>
          <p:sp>
            <p:nvSpPr>
              <p:cNvPr id="6" name="Pil: nedåt 5">
                <a:extLst>
                  <a:ext uri="{FF2B5EF4-FFF2-40B4-BE49-F238E27FC236}">
                    <a16:creationId xmlns:a16="http://schemas.microsoft.com/office/drawing/2014/main" id="{5B4E71DB-1BD2-4058-8EFA-0A437073154A}"/>
                  </a:ext>
                </a:extLst>
              </p:cNvPr>
              <p:cNvSpPr/>
              <p:nvPr/>
            </p:nvSpPr>
            <p:spPr>
              <a:xfrm>
                <a:off x="1955306" y="2339292"/>
                <a:ext cx="260818" cy="142272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b="1"/>
              </a:p>
            </p:txBody>
          </p:sp>
          <p:sp>
            <p:nvSpPr>
              <p:cNvPr id="8" name="Rektangel 7">
                <a:extLst>
                  <a:ext uri="{FF2B5EF4-FFF2-40B4-BE49-F238E27FC236}">
                    <a16:creationId xmlns:a16="http://schemas.microsoft.com/office/drawing/2014/main" id="{22D8B7CB-A264-464E-9D14-CB10E45B0E64}"/>
                  </a:ext>
                </a:extLst>
              </p:cNvPr>
              <p:cNvSpPr/>
              <p:nvPr/>
            </p:nvSpPr>
            <p:spPr>
              <a:xfrm>
                <a:off x="3989225" y="3762015"/>
                <a:ext cx="2089018" cy="81709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sz="1400" b="1" dirty="0"/>
                  <a:t>Kapacitetsberäkning</a:t>
                </a:r>
              </a:p>
              <a:p>
                <a:pPr algn="ctr"/>
                <a:r>
                  <a:rPr lang="sv-SE" sz="1400" b="1" dirty="0"/>
                  <a:t>UA</a:t>
                </a:r>
              </a:p>
            </p:txBody>
          </p:sp>
          <p:sp>
            <p:nvSpPr>
              <p:cNvPr id="9" name="Rektangel 8">
                <a:extLst>
                  <a:ext uri="{FF2B5EF4-FFF2-40B4-BE49-F238E27FC236}">
                    <a16:creationId xmlns:a16="http://schemas.microsoft.com/office/drawing/2014/main" id="{33D91081-BFF2-4E6C-98BE-C565AAE4B3D5}"/>
                  </a:ext>
                </a:extLst>
              </p:cNvPr>
              <p:cNvSpPr/>
              <p:nvPr/>
            </p:nvSpPr>
            <p:spPr>
              <a:xfrm>
                <a:off x="784800" y="1467039"/>
                <a:ext cx="5775798" cy="92333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1400" b="1" dirty="0"/>
                  <a:t>Trafikering</a:t>
                </a:r>
              </a:p>
              <a:p>
                <a:pPr algn="ctr"/>
                <a:r>
                  <a:rPr lang="sv-SE" sz="1400" b="1" dirty="0"/>
                  <a:t>Resande och godsvolym</a:t>
                </a:r>
              </a:p>
              <a:p>
                <a:pPr algn="ctr"/>
                <a:r>
                  <a:rPr lang="sv-SE" sz="1400" b="1" dirty="0"/>
                  <a:t>Linjeindelning och parametervärden kapacitetsberäkning</a:t>
                </a:r>
              </a:p>
            </p:txBody>
          </p:sp>
          <p:sp>
            <p:nvSpPr>
              <p:cNvPr id="10" name="Rektangel 9">
                <a:extLst>
                  <a:ext uri="{FF2B5EF4-FFF2-40B4-BE49-F238E27FC236}">
                    <a16:creationId xmlns:a16="http://schemas.microsoft.com/office/drawing/2014/main" id="{43305F83-6900-41F7-B4AF-7B5272C49B35}"/>
                  </a:ext>
                </a:extLst>
              </p:cNvPr>
              <p:cNvSpPr/>
              <p:nvPr/>
            </p:nvSpPr>
            <p:spPr>
              <a:xfrm>
                <a:off x="4631183" y="2614516"/>
                <a:ext cx="1447060" cy="78123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sz="1400" b="1" dirty="0"/>
                  <a:t>Diff antal tåg &amp; infrastruktur</a:t>
                </a:r>
              </a:p>
            </p:txBody>
          </p:sp>
          <p:sp>
            <p:nvSpPr>
              <p:cNvPr id="11" name="Pil: nedåt 10">
                <a:extLst>
                  <a:ext uri="{FF2B5EF4-FFF2-40B4-BE49-F238E27FC236}">
                    <a16:creationId xmlns:a16="http://schemas.microsoft.com/office/drawing/2014/main" id="{CD7413EC-7E9B-4F97-9D95-499613A626F6}"/>
                  </a:ext>
                </a:extLst>
              </p:cNvPr>
              <p:cNvSpPr/>
              <p:nvPr/>
            </p:nvSpPr>
            <p:spPr>
              <a:xfrm>
                <a:off x="5273129" y="2390369"/>
                <a:ext cx="230820" cy="21205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b="1"/>
              </a:p>
            </p:txBody>
          </p:sp>
          <p:sp>
            <p:nvSpPr>
              <p:cNvPr id="13" name="Rektangel 12">
                <a:extLst>
                  <a:ext uri="{FF2B5EF4-FFF2-40B4-BE49-F238E27FC236}">
                    <a16:creationId xmlns:a16="http://schemas.microsoft.com/office/drawing/2014/main" id="{83B1B029-6097-4A6F-A675-99FF8AD6A70D}"/>
                  </a:ext>
                </a:extLst>
              </p:cNvPr>
              <p:cNvSpPr/>
              <p:nvPr/>
            </p:nvSpPr>
            <p:spPr>
              <a:xfrm>
                <a:off x="694542" y="5459519"/>
                <a:ext cx="6063449" cy="47939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400" b="1" dirty="0"/>
                  <a:t>Förändrad restid, förseningstid, fordonskostnad</a:t>
                </a:r>
              </a:p>
            </p:txBody>
          </p:sp>
        </p:grpSp>
      </p:grpSp>
      <p:sp>
        <p:nvSpPr>
          <p:cNvPr id="35" name="Pil: nedåt 5">
            <a:extLst>
              <a:ext uri="{FF2B5EF4-FFF2-40B4-BE49-F238E27FC236}">
                <a16:creationId xmlns:a16="http://schemas.microsoft.com/office/drawing/2014/main" id="{3ECB8384-AAB9-4A15-9DC1-DAE9E5076156}"/>
              </a:ext>
            </a:extLst>
          </p:cNvPr>
          <p:cNvSpPr/>
          <p:nvPr/>
        </p:nvSpPr>
        <p:spPr>
          <a:xfrm>
            <a:off x="4325039" y="4590840"/>
            <a:ext cx="260818" cy="8804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b="1"/>
          </a:p>
        </p:txBody>
      </p:sp>
      <p:sp>
        <p:nvSpPr>
          <p:cNvPr id="36" name="Pil: nedåt 5">
            <a:extLst>
              <a:ext uri="{FF2B5EF4-FFF2-40B4-BE49-F238E27FC236}">
                <a16:creationId xmlns:a16="http://schemas.microsoft.com/office/drawing/2014/main" id="{B617B9D5-14E0-40E9-9AB0-52B7361B8FF7}"/>
              </a:ext>
            </a:extLst>
          </p:cNvPr>
          <p:cNvSpPr/>
          <p:nvPr/>
        </p:nvSpPr>
        <p:spPr>
          <a:xfrm>
            <a:off x="7627863" y="4600074"/>
            <a:ext cx="260818" cy="8804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b="1"/>
          </a:p>
        </p:txBody>
      </p:sp>
    </p:spTree>
    <p:extLst>
      <p:ext uri="{BB962C8B-B14F-4D97-AF65-F5344CB8AC3E}">
        <p14:creationId xmlns:p14="http://schemas.microsoft.com/office/powerpoint/2010/main" val="3468145599"/>
      </p:ext>
    </p:extLst>
  </p:cSld>
  <p:clrMapOvr>
    <a:masterClrMapping/>
  </p:clrMapOvr>
</p:sld>
</file>

<file path=ppt/theme/theme1.xml><?xml version="1.0" encoding="utf-8"?>
<a:theme xmlns:a="http://schemas.openxmlformats.org/drawingml/2006/main" name="St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D030197D-7BC5-4442-BAFD-2C308C32A021}" vid="{D0D70FE0-5CCF-40D6-91F9-502B93786A40}"/>
    </a:ext>
  </a:extLst>
</a:theme>
</file>

<file path=ppt/theme/theme2.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D030197D-7BC5-4442-BAFD-2C308C32A021}" vid="{2F528716-CB91-44D3-B2E6-72F6FAA52550}"/>
    </a:ext>
  </a:extLst>
</a:theme>
</file>

<file path=ppt/theme/theme3.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D030197D-7BC5-4442-BAFD-2C308C32A021}" vid="{7827E927-178C-49EA-A5BE-7ACEE20AC5A6}"/>
    </a:ext>
  </a:extLst>
</a:theme>
</file>

<file path=ppt/theme/theme4.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vDocumentTemplateId xmlns="Trafikverket">TMALL 0145</TrvDocumentTemplateId>
    <TrvDocumentTemplateContact xmlns="Trafikverket">
      <UserInfo>
        <DisplayName>Theorin Wallander Malin, KMveu</DisplayName>
        <AccountId>1798</AccountId>
        <AccountType/>
      </UserInfo>
    </TrvDocumentTemplateContact>
    <TrvDocumentTemplateTitle xmlns="Trafikverket">Presentation_Trafikverket</TrvDocumentTemplateTitle>
    <TrvDocumentTemplateDescription xmlns="Trafikverket">PPT-mall, widescreen, som ska användas av verksamheten för att skapa presentationer.</TrvDocumentTemplateDescription>
    <TrvDocumentTemplateVersion xmlns="Trafikverket">4.0</TrvDocumentTemplateVersion>
    <TrvDocumentTemplateDate xmlns="Trafikverket">2024-02-28T23:00:00+00:00</TrvDocumentTemplateDate>
    <Skapat_x0020_av_x0020_NY xmlns="Trafikverket" xsi:nil="true"/>
    <Dokumentdatum_x0020_NY xmlns="Trafikverket" xsi:nil="true"/>
    <TRVversionNY xmlns="Trafikverket" xsi:nil="true"/>
    <TaxCatchAll xmlns="2cc95b2f-a972-412a-a6e8-be8828b08c19">
      <Value>27</Value>
      <Value>20</Value>
      <Value>2</Value>
    </TaxCatchAll>
    <TrvDocumentTemplateOwnerTaxHTField0 xmlns="2cc95b2f-a972-412a-a6e8-be8828b08c19">
      <Terms xmlns="http://schemas.microsoft.com/office/infopath/2007/PartnerControls">
        <TermInfo xmlns="http://schemas.microsoft.com/office/infopath/2007/PartnerControls">
          <TermName xmlns="http://schemas.microsoft.com/office/infopath/2007/PartnerControls">KM Kommunikation</TermName>
          <TermId xmlns="http://schemas.microsoft.com/office/infopath/2007/PartnerControls">65ba4904-7f87-411a-bf82-b389570b62aa</TermId>
        </TermInfo>
      </Terms>
    </TrvDocumentTemplateOwnerTaxHTField0>
    <TrvDocumentTypeTaxHTField0 xmlns="2cc95b2f-a972-412a-a6e8-be8828b08c19">
      <Terms xmlns="http://schemas.microsoft.com/office/infopath/2007/PartnerControls">
        <TermInfo xmlns="http://schemas.microsoft.com/office/infopath/2007/PartnerControls">
          <TermName xmlns="http://schemas.microsoft.com/office/infopath/2007/PartnerControls">ARBETSMATERIAL</TermName>
          <TermId xmlns="http://schemas.microsoft.com/office/infopath/2007/PartnerControls">a2894791-a90f-4fd8-bd38-5426c743cb42</TermId>
        </TermInfo>
      </Terms>
    </TrvDocumentTypeTaxHTField0>
    <TrvDocumentTemplateCategoryTaxHTField0 xmlns="2cc95b2f-a972-412a-a6e8-be8828b08c19">
      <Terms xmlns="http://schemas.microsoft.com/office/infopath/2007/PartnerControls">
        <TermInfo xmlns="http://schemas.microsoft.com/office/infopath/2007/PartnerControls">
          <TermName xmlns="http://schemas.microsoft.com/office/infopath/2007/PartnerControls">Grundmallar</TermName>
          <TermId xmlns="http://schemas.microsoft.com/office/infopath/2007/PartnerControls">ba03f0de-f93f-4e70-95f2-fa30c55e4680</TermId>
        </TermInfo>
      </Terms>
    </TrvDocumentTemplateCategoryTaxHTField0>
    <TrvConfidentialityLevelTaxHTField0 xmlns="2cc95b2f-a972-412a-a6e8-be8828b08c19">
      <Terms xmlns="http://schemas.microsoft.com/office/infopath/2007/PartnerControls"/>
    </TrvConfidentialityLevelTaxHTField0>
  </documentManagement>
</p:properties>
</file>

<file path=customXml/item3.xml><?xml version="1.0" encoding="utf-8"?>
<ct:contentTypeSchema xmlns:ct="http://schemas.microsoft.com/office/2006/metadata/contentType" xmlns:ma="http://schemas.microsoft.com/office/2006/metadata/properties/metaAttributes" ct:_="" ma:_="" ma:contentTypeName="TrvDokument01" ma:contentTypeID="0x010100F3454A24D10946AC8A6A7F801497FF3100DF70ACC0F9E2D14198C26BCB73343728" ma:contentTypeVersion="31" ma:contentTypeDescription="Dokument som endast har de fält som enligt Trafikverket måste ingå i varje dokumentinnehållstyp." ma:contentTypeScope="" ma:versionID="f2c0d688ffb8209975cc3bef8fbf631c">
  <xsd:schema xmlns:xsd="http://www.w3.org/2001/XMLSchema" xmlns:xs="http://www.w3.org/2001/XMLSchema" xmlns:p="http://schemas.microsoft.com/office/2006/metadata/properties" xmlns:ns1="Trafikverket" xmlns:ns3="2cc95b2f-a972-412a-a6e8-be8828b08c19" xmlns:ns4="1d1dcc81-e84a-4227-a2bf-4daaaef80af8" targetNamespace="http://schemas.microsoft.com/office/2006/metadata/properties" ma:root="true" ma:fieldsID="f434efb4653234e7cd612240975cc260" ns1:_="" ns3:_="" ns4:_="">
    <xsd:import namespace="Trafikverket"/>
    <xsd:import namespace="2cc95b2f-a972-412a-a6e8-be8828b08c19"/>
    <xsd:import namespace="1d1dcc81-e84a-4227-a2bf-4daaaef80af8"/>
    <xsd:element name="properties">
      <xsd:complexType>
        <xsd:sequence>
          <xsd:element name="documentManagement">
            <xsd:complexType>
              <xsd:all>
                <xsd:element ref="ns1:Skapat_x0020_av_x0020_NY" minOccurs="0"/>
                <xsd:element ref="ns1:Dokumentdatum_x0020_NY" minOccurs="0"/>
                <xsd:element ref="ns1:TRVversionNY" minOccurs="0"/>
                <xsd:element ref="ns1:TrvDocumentTemplateId" minOccurs="0"/>
                <xsd:element ref="ns1:TrvDocumentTemplateVersion" minOccurs="0"/>
                <xsd:element ref="ns3:TrvDocumentTypeTaxHTField0" minOccurs="0"/>
                <xsd:element ref="ns3:TaxCatchAll" minOccurs="0"/>
                <xsd:element ref="ns3:TaxCatchAllLabel" minOccurs="0"/>
                <xsd:element ref="ns3:TrvConfidentialityLevelTaxHTField0" minOccurs="0"/>
                <xsd:element ref="ns3:TrvDocumentTemplateCategoryTaxHTField0" minOccurs="0"/>
                <xsd:element ref="ns1:TrvDocumentTemplateTitle"/>
                <xsd:element ref="ns1:TrvDocumentTemplateDescription" minOccurs="0"/>
                <xsd:element ref="ns1:TrvDocumentTemplateContact" minOccurs="0"/>
                <xsd:element ref="ns3:TrvDocumentTemplateOwnerTaxHTField0" minOccurs="0"/>
                <xsd:element ref="ns1:TrvDocumentTemplate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Skapat_x0020_av_x0020_NY" ma:index="0" nillable="true" ma:displayName="Skapat av" ma:description="Namn och organisationsbeteckning för den person som skapat dokumentet." ma:internalName="TrvCreatedBy" ma:readOnly="true">
      <xsd:simpleType>
        <xsd:restriction base="dms:Text"/>
      </xsd:simpleType>
    </xsd:element>
    <xsd:element name="Dokumentdatum_x0020_NY" ma:index="2" nillable="true" ma:displayName="Dokumentdatum" ma:description="Datum för nuvarande version" ma:format="DateOnly" ma:internalName="TrvDocumentDate" ma:readOnly="true">
      <xsd:simpleType>
        <xsd:restriction base="dms:DateTime"/>
      </xsd:simpleType>
    </xsd:element>
    <xsd:element name="TRVversionNY" ma:index="8" nillable="true" ma:displayName="Version" ma:description="Dokumentets versionsnummer" ma:internalName="TrvVersion" ma:readOnly="true">
      <xsd:simpleType>
        <xsd:restriction base="dms:Text"/>
      </xsd:simpleType>
    </xsd:element>
    <xsd:element name="TrvDocumentTemplateId" ma:index="9" nillable="true" ma:displayName="TMALL-nummer" ma:description="Unik sträng eller nummer som identifierar dokumentmallen. Värdet sätts av respektive system." ma:internalName="TrvDocumentTemplateId" ma:readOnly="false">
      <xsd:simpleType>
        <xsd:restriction base="dms:Text"/>
      </xsd:simpleType>
    </xsd:element>
    <xsd:element name="TrvDocumentTemplateVersion" ma:index="10" nillable="true" ma:displayName="Mallversion" ma:description="Dokumentmallens versionsnummer" ma:internalName="TrvDocumentTemplateVersion" ma:readOnly="false">
      <xsd:simpleType>
        <xsd:restriction base="dms:Text"/>
      </xsd:simpleType>
    </xsd:element>
    <xsd:element name="TrvDocumentTemplateTitle" ma:index="21" ma:displayName="Mallnamn" ma:description="Dokumenttitel på dokumentmallen" ma:internalName="TrvDocumentTemplateTitle" ma:readOnly="false">
      <xsd:simpleType>
        <xsd:restriction base="dms:Text"/>
      </xsd:simpleType>
    </xsd:element>
    <xsd:element name="TrvDocumentTemplateDescription" ma:index="22" nillable="true" ma:displayName="Mallbeskrivning" ma:description="Beskrivning på dokumentmallen" ma:internalName="TrvDocumentTemplateDescription">
      <xsd:simpleType>
        <xsd:restriction base="dms:Text"/>
      </xsd:simpleType>
    </xsd:element>
    <xsd:element name="TrvDocumentTemplateContact" ma:index="23" nillable="true" ma:displayName="Kontaktperson" ma:description="" ma:hidden="true" ma:internalName="TrvDocumentTemplate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rvDocumentTemplateDate" ma:index="26" nillable="true" ma:displayName="Publicerad" ma:description="Datum för när mallversionen senast ändrades" ma:format="DateOnly" ma:hidden="true" ma:internalName="TrvDocumentTemplat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c95b2f-a972-412a-a6e8-be8828b08c19" elementFormDefault="qualified">
    <xsd:import namespace="http://schemas.microsoft.com/office/2006/documentManagement/types"/>
    <xsd:import namespace="http://schemas.microsoft.com/office/infopath/2007/PartnerControls"/>
    <xsd:element name="TrvDocumentTypeTaxHTField0" ma:index="11" nillable="true" ma:taxonomy="true" ma:internalName="TrvDocumentTypeTaxHTField0" ma:taxonomyFieldName="TrvDocumentType" ma:displayName="Dokumenttyp" ma:readOnly="true" ma:fieldId="{254c14be-9fac-4cea-a731-8aa49979445b}" ma:sspId="56b52474-2a4b-42ac-ac16-0a67cba4e670" ma:termSetId="152f56a5-fdb2-4180-8a6e-79ef00400bc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8d39c8e1-3b67-495e-9279-b773ae6d2cfc}" ma:internalName="TaxCatchAll" ma:showField="CatchAllData" ma:web="2cc95b2f-a972-412a-a6e8-be8828b08c1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d39c8e1-3b67-495e-9279-b773ae6d2cfc}" ma:internalName="TaxCatchAllLabel" ma:readOnly="true" ma:showField="CatchAllDataLabel" ma:web="2cc95b2f-a972-412a-a6e8-be8828b08c19">
      <xsd:complexType>
        <xsd:complexContent>
          <xsd:extension base="dms:MultiChoiceLookup">
            <xsd:sequence>
              <xsd:element name="Value" type="dms:Lookup" maxOccurs="unbounded" minOccurs="0" nillable="true"/>
            </xsd:sequence>
          </xsd:extension>
        </xsd:complexContent>
      </xsd:complexType>
    </xsd:element>
    <xsd:element name="TrvConfidentialityLevelTaxHTField0" ma:index="17" nillable="true" ma:taxonomy="true" ma:internalName="TrvConfidentialityLevelTaxHTField0" ma:taxonomyFieldName="TrvConfidentialityLevel" ma:displayName="Konfidentialitetsnivå" ma:readOnly="false" ma:default="" ma:fieldId="{a84a37ca-5c43-43e3-a37a-c23c41d1607d}" ma:sspId="56b52474-2a4b-42ac-ac16-0a67cba4e670" ma:termSetId="4d666f29-dc73-4030-952a-63de8896f399" ma:anchorId="00000000-0000-0000-0000-000000000000" ma:open="false" ma:isKeyword="false">
      <xsd:complexType>
        <xsd:sequence>
          <xsd:element ref="pc:Terms" minOccurs="0" maxOccurs="1"/>
        </xsd:sequence>
      </xsd:complexType>
    </xsd:element>
    <xsd:element name="TrvDocumentTemplateCategoryTaxHTField0" ma:index="19" ma:taxonomy="true" ma:internalName="TrvDocumentTemplateCategoryTaxHTField0" ma:taxonomyFieldName="TrvDocumentTemplateCategory" ma:displayName="Mallkategori" ma:readOnly="false" ma:fieldId="{9697ca31-7b53-4b62-95a3-8e7bb5ca1ebe}" ma:taxonomyMulti="true" ma:sspId="56b52474-2a4b-42ac-ac16-0a67cba4e670" ma:termSetId="1a3a659a-fb09-4d71-b69f-d837800d1cf9" ma:anchorId="00000000-0000-0000-0000-000000000000" ma:open="false" ma:isKeyword="false">
      <xsd:complexType>
        <xsd:sequence>
          <xsd:element ref="pc:Terms" minOccurs="0" maxOccurs="1"/>
        </xsd:sequence>
      </xsd:complexType>
    </xsd:element>
    <xsd:element name="TrvDocumentTemplateOwnerTaxHTField0" ma:index="24" nillable="true" ma:taxonomy="true" ma:internalName="TrvDocumentTemplateOwnerTaxHTField0" ma:taxonomyFieldName="TrvDocumentTemplateOwner" ma:displayName="Förvaltas av" ma:fieldId="{cb012b9e-6fe6-4882-87e9-27992d7f1cfa}" ma:sspId="56b52474-2a4b-42ac-ac16-0a67cba4e670" ma:termSetId="fc6ac77e-aea4-4c18-b64f-642ceecd758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1dcc81-e84a-4227-a2bf-4daaaef80af8" elementFormDefault="qualified">
    <xsd:import namespace="http://schemas.microsoft.com/office/2006/documentManagement/types"/>
    <xsd:import namespace="http://schemas.microsoft.com/office/infopath/2007/PartnerControls"/>
    <xsd:element name="SharedWithUsers" ma:index="2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nehållstyp"/>
        <xsd:element ref="dc:title" minOccurs="0" maxOccurs="1" ma:index="1" ma:displayName="Dokumenttitel"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7995CE-3062-4DCB-913E-CA7C92E2CDC1}">
  <ds:schemaRefs>
    <ds:schemaRef ds:uri="http://schemas.microsoft.com/sharepoint/v3/contenttype/forms"/>
  </ds:schemaRefs>
</ds:datastoreItem>
</file>

<file path=customXml/itemProps2.xml><?xml version="1.0" encoding="utf-8"?>
<ds:datastoreItem xmlns:ds="http://schemas.openxmlformats.org/officeDocument/2006/customXml" ds:itemID="{E74B4E73-29F5-4C44-AEDC-5752B130AE4E}">
  <ds:schemaRef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1d1dcc81-e84a-4227-a2bf-4daaaef80af8"/>
    <ds:schemaRef ds:uri="2cc95b2f-a972-412a-a6e8-be8828b08c19"/>
    <ds:schemaRef ds:uri="Trafikverket"/>
  </ds:schemaRefs>
</ds:datastoreItem>
</file>

<file path=customXml/itemProps3.xml><?xml version="1.0" encoding="utf-8"?>
<ds:datastoreItem xmlns:ds="http://schemas.openxmlformats.org/officeDocument/2006/customXml" ds:itemID="{073D0C6A-C4A0-4702-AF9D-AF72F7744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Trafikverket"/>
    <ds:schemaRef ds:uri="2cc95b2f-a972-412a-a6e8-be8828b08c19"/>
    <ds:schemaRef ds:uri="1d1dcc81-e84a-4227-a2bf-4daaaef80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Presentation_Trafikverket</Template>
  <TotalTime>2542</TotalTime>
  <Words>6213</Words>
  <Application>Microsoft Office PowerPoint</Application>
  <PresentationFormat>Bredbild</PresentationFormat>
  <Paragraphs>747</Paragraphs>
  <Slides>68</Slides>
  <Notes>50</Notes>
  <HiddenSlides>8</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68</vt:i4>
      </vt:variant>
    </vt:vector>
  </HeadingPairs>
  <TitlesOfParts>
    <vt:vector size="78" baseType="lpstr">
      <vt:lpstr>Arial</vt:lpstr>
      <vt:lpstr>Calibri</vt:lpstr>
      <vt:lpstr>Cambria Math</vt:lpstr>
      <vt:lpstr>Georgia</vt:lpstr>
      <vt:lpstr>Open sans</vt:lpstr>
      <vt:lpstr>Symbol</vt:lpstr>
      <vt:lpstr>Times New Roman</vt:lpstr>
      <vt:lpstr>Start</vt:lpstr>
      <vt:lpstr>Rubrik med logga</vt:lpstr>
      <vt:lpstr>Rubrik med logga, titel, datum och sidnr</vt:lpstr>
      <vt:lpstr>PowerPoint-presentation</vt:lpstr>
      <vt:lpstr>PowerPoint-presentation</vt:lpstr>
      <vt:lpstr>PowerPoint-presentation</vt:lpstr>
      <vt:lpstr>Utbildning Bansek</vt:lpstr>
      <vt:lpstr>Bansekförvaltningen</vt:lpstr>
      <vt:lpstr>Innehåll och agenda</vt:lpstr>
      <vt:lpstr>Modellintroduktion Bansek</vt:lpstr>
      <vt:lpstr>Använd Bansek för samhällsekonomiska analyser av förändrad </vt:lpstr>
      <vt:lpstr>  Modellstruktur</vt:lpstr>
      <vt:lpstr>Kapacitetsberäkningen</vt:lpstr>
      <vt:lpstr>Kalkylmodellen</vt:lpstr>
      <vt:lpstr>Nytt i Bansek 2024.1</vt:lpstr>
      <vt:lpstr>Bansek 2024</vt:lpstr>
      <vt:lpstr>Nytt i Bansek 2024.1</vt:lpstr>
      <vt:lpstr>Flikar</vt:lpstr>
      <vt:lpstr>Flikar</vt:lpstr>
      <vt:lpstr>PowerPoint-presentation</vt:lpstr>
      <vt:lpstr>PowerPoint-presentation</vt:lpstr>
      <vt:lpstr>Nytt i Bansek 2024.1</vt:lpstr>
      <vt:lpstr>Förseningstider godstrafiken</vt:lpstr>
      <vt:lpstr>Nytt i Bansek 2024.1</vt:lpstr>
      <vt:lpstr>PowerPoint-presentation</vt:lpstr>
      <vt:lpstr>PowerPoint-presentation</vt:lpstr>
      <vt:lpstr>Nytt i Bansek 2024.1</vt:lpstr>
      <vt:lpstr>Kapacitetsberäkningen i Bansek innehåller nu parametrar för:</vt:lpstr>
      <vt:lpstr>Kapacitetsberäkning Bansek:</vt:lpstr>
      <vt:lpstr>Kapacitetsparametrar i Bansek 2024.1</vt:lpstr>
      <vt:lpstr>Förbigångsspår (overtaking stations)</vt:lpstr>
      <vt:lpstr>Paus till kl. 14</vt:lpstr>
      <vt:lpstr>PowerPoint-presentation</vt:lpstr>
      <vt:lpstr>PowerPoint-presentation</vt:lpstr>
      <vt:lpstr>Hastighet genom växlar</vt:lpstr>
      <vt:lpstr>Kolonnkörning</vt:lpstr>
      <vt:lpstr>Nytt i Bansek 2024.1</vt:lpstr>
      <vt:lpstr>Bansek gods</vt:lpstr>
      <vt:lpstr>PowerPoint-presentation</vt:lpstr>
      <vt:lpstr>Frågor nyheter Bansek 2024</vt:lpstr>
      <vt:lpstr>Bansek gods</vt:lpstr>
      <vt:lpstr>Använd Bansek gods vid infrastrukturåtgärder som påverkar </vt:lpstr>
      <vt:lpstr>Exempel på infrastrukturåtgärder</vt:lpstr>
      <vt:lpstr>Vad skiljer Bansek gods jämfört med godsberäkning i Bansek?</vt:lpstr>
      <vt:lpstr>Varför separat Bansek gods?</vt:lpstr>
      <vt:lpstr>Innehåll Bansek gods  </vt:lpstr>
      <vt:lpstr>Utökad information: matris tågnummer och linjedelar</vt:lpstr>
      <vt:lpstr>Beräknade effekter</vt:lpstr>
      <vt:lpstr>Värderade effekter</vt:lpstr>
      <vt:lpstr>Beräkningslogik</vt:lpstr>
      <vt:lpstr>PowerPoint-presentation</vt:lpstr>
      <vt:lpstr>Värderade effekter UA-JA</vt:lpstr>
      <vt:lpstr>Exempel: Mötesspår</vt:lpstr>
      <vt:lpstr>Sista steget: Nuvärdeberäkning i Bansek</vt:lpstr>
      <vt:lpstr>PowerPoint-presentation</vt:lpstr>
      <vt:lpstr>Att tänka på</vt:lpstr>
      <vt:lpstr>Frågor nyheter Bansek gods</vt:lpstr>
      <vt:lpstr>Paus till kl. 15</vt:lpstr>
      <vt:lpstr>Beräkningsexempel</vt:lpstr>
      <vt:lpstr>Ostkustbanan (OKB) Kringlan - Söderhamn</vt:lpstr>
      <vt:lpstr>Förväntade effekter</vt:lpstr>
      <vt:lpstr>Handhavande </vt:lpstr>
      <vt:lpstr>I Bansek 2024</vt:lpstr>
      <vt:lpstr>Flik ”Beskrivning av åtgärd”</vt:lpstr>
      <vt:lpstr>Godsberäkning i Bansek gods</vt:lpstr>
      <vt:lpstr>Ändra i ”Länkar”</vt:lpstr>
      <vt:lpstr>PowerPoint-presentation</vt:lpstr>
      <vt:lpstr>Några avslutande frågor?</vt:lpstr>
      <vt:lpstr>Bansekförvaltningen</vt:lpstr>
      <vt:lpstr>PowerPoint-presentation</vt:lpstr>
      <vt:lpstr>PowerPoint-presentation</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Swahn Joakim, PLee Konsult</dc:creator>
  <cp:lastModifiedBy>Berglöf Gustav, PLmrst</cp:lastModifiedBy>
  <cp:revision>47</cp:revision>
  <dcterms:created xsi:type="dcterms:W3CDTF">2024-03-11T13:46:35Z</dcterms:created>
  <dcterms:modified xsi:type="dcterms:W3CDTF">2024-04-05T16:34:08Z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0x010100F3454A24D10946AC8A6A7F801497FF3100DF70ACC0F9E2D14198C26BCB73343728</vt:lpwstr>
  </property>
  <property fmtid="{D5CDD505-2E9C-101B-9397-08002B2CF9AE}" pid="3" name="TrvDocumentType">
    <vt:lpwstr>2;#ARBETSMATERIAL|a2894791-a90f-4fd8-bd38-5426c743cb42</vt:lpwstr>
  </property>
  <property fmtid="{D5CDD505-2E9C-101B-9397-08002B2CF9AE}" pid="4" name="TrvDocumentTemplateOwner">
    <vt:lpwstr>20;#KM Kommunikation|65ba4904-7f87-411a-bf82-b389570b62aa</vt:lpwstr>
  </property>
  <property fmtid="{D5CDD505-2E9C-101B-9397-08002B2CF9AE}" pid="5" name="TrvDocumentTemplateStatus">
    <vt:lpwstr>Distribuerad</vt:lpwstr>
  </property>
  <property fmtid="{D5CDD505-2E9C-101B-9397-08002B2CF9AE}" pid="6" name="TrvDocumentTemplateCategory">
    <vt:lpwstr>27;#Grundmallar|ba03f0de-f93f-4e70-95f2-fa30c55e4680</vt:lpwstr>
  </property>
  <property fmtid="{D5CDD505-2E9C-101B-9397-08002B2CF9AE}" pid="7" name="TrvConfidentialityLevel">
    <vt:lpwstr/>
  </property>
  <property fmtid="{D5CDD505-2E9C-101B-9397-08002B2CF9AE}" pid="8" name="TrvCounterpartIdentityNumber">
    <vt:lpwstr/>
  </property>
  <property fmtid="{D5CDD505-2E9C-101B-9397-08002B2CF9AE}" pid="9" name="TrvCaseId">
    <vt:lpwstr/>
  </property>
  <property fmtid="{D5CDD505-2E9C-101B-9397-08002B2CF9AE}" pid="10" name="TrvAddressee">
    <vt:lpwstr/>
  </property>
  <property fmtid="{D5CDD505-2E9C-101B-9397-08002B2CF9AE}" pid="11" name="TrvCounterpart">
    <vt:lpwstr/>
  </property>
  <property fmtid="{D5CDD505-2E9C-101B-9397-08002B2CF9AE}" pid="12" name="TrvApprovedBy">
    <vt:lpwstr/>
  </property>
  <property fmtid="{D5CDD505-2E9C-101B-9397-08002B2CF9AE}" pid="13" name="TrvCounterpartCaseId">
    <vt:lpwstr/>
  </property>
  <property fmtid="{D5CDD505-2E9C-101B-9397-08002B2CF9AE}" pid="14" name="TrvCopyTo">
    <vt:lpwstr/>
  </property>
</Properties>
</file>