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92" r:id="rId6"/>
  </p:sldMasterIdLst>
  <p:notesMasterIdLst>
    <p:notesMasterId r:id="rId48"/>
  </p:notesMasterIdLst>
  <p:sldIdLst>
    <p:sldId id="256" r:id="rId7"/>
    <p:sldId id="297" r:id="rId8"/>
    <p:sldId id="415" r:id="rId9"/>
    <p:sldId id="276" r:id="rId10"/>
    <p:sldId id="324" r:id="rId11"/>
    <p:sldId id="325" r:id="rId12"/>
    <p:sldId id="303" r:id="rId13"/>
    <p:sldId id="407" r:id="rId14"/>
    <p:sldId id="335" r:id="rId15"/>
    <p:sldId id="343" r:id="rId16"/>
    <p:sldId id="345" r:id="rId17"/>
    <p:sldId id="320" r:id="rId18"/>
    <p:sldId id="433" r:id="rId19"/>
    <p:sldId id="390" r:id="rId20"/>
    <p:sldId id="321" r:id="rId21"/>
    <p:sldId id="386" r:id="rId22"/>
    <p:sldId id="387" r:id="rId23"/>
    <p:sldId id="388" r:id="rId24"/>
    <p:sldId id="422" r:id="rId25"/>
    <p:sldId id="375" r:id="rId26"/>
    <p:sldId id="341" r:id="rId27"/>
    <p:sldId id="326" r:id="rId28"/>
    <p:sldId id="426" r:id="rId29"/>
    <p:sldId id="425" r:id="rId30"/>
    <p:sldId id="435" r:id="rId31"/>
    <p:sldId id="263" r:id="rId32"/>
    <p:sldId id="264" r:id="rId33"/>
    <p:sldId id="266" r:id="rId34"/>
    <p:sldId id="267" r:id="rId35"/>
    <p:sldId id="269" r:id="rId36"/>
    <p:sldId id="270" r:id="rId37"/>
    <p:sldId id="272" r:id="rId38"/>
    <p:sldId id="273" r:id="rId39"/>
    <p:sldId id="275" r:id="rId40"/>
    <p:sldId id="395" r:id="rId41"/>
    <p:sldId id="279" r:id="rId42"/>
    <p:sldId id="307" r:id="rId43"/>
    <p:sldId id="308" r:id="rId44"/>
    <p:sldId id="309" r:id="rId45"/>
    <p:sldId id="404" r:id="rId46"/>
    <p:sldId id="316" r:id="rId47"/>
  </p:sldIdLst>
  <p:sldSz cx="9144000" cy="6858000" type="screen4x3"/>
  <p:notesSz cx="6797675" cy="9926638"/>
  <p:defaultTextStyle>
    <a:defPPr>
      <a:defRPr lang="sv-S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2773" autoAdjust="0"/>
  </p:normalViewPr>
  <p:slideViewPr>
    <p:cSldViewPr>
      <p:cViewPr varScale="1">
        <p:scale>
          <a:sx n="75" d="100"/>
          <a:sy n="75" d="100"/>
        </p:scale>
        <p:origin x="1386" y="45"/>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B63735-4BA5-43A6-82D1-30312529827D}" type="doc">
      <dgm:prSet loTypeId="urn:microsoft.com/office/officeart/2005/8/layout/process1" loCatId="process" qsTypeId="urn:microsoft.com/office/officeart/2005/8/quickstyle/simple1" qsCatId="simple" csTypeId="urn:microsoft.com/office/officeart/2005/8/colors/accent1_2" csCatId="accent1" phldr="1"/>
      <dgm:spPr/>
    </dgm:pt>
    <dgm:pt modelId="{EB168C7B-411B-4A8D-BB7A-68BCBC8028DA}">
      <dgm:prSet phldrT="[Text]" custT="1"/>
      <dgm:spPr>
        <a:solidFill>
          <a:srgbClr val="B19401"/>
        </a:solidFill>
      </dgm:spPr>
      <dgm:t>
        <a:bodyPr/>
        <a:lstStyle/>
        <a:p>
          <a:r>
            <a:rPr lang="sv-SE" sz="1800" dirty="0">
              <a:latin typeface="Arial" pitchFamily="34" charset="0"/>
              <a:cs typeface="Arial" pitchFamily="34" charset="0"/>
            </a:rPr>
            <a:t>Lantmäteri-förrättning</a:t>
          </a:r>
        </a:p>
      </dgm:t>
    </dgm:pt>
    <dgm:pt modelId="{F1F97334-3C99-48A0-A3FA-2779BE1A331D}" type="parTrans" cxnId="{0BCAA691-7722-4E3D-9884-3592E45F36D5}">
      <dgm:prSet/>
      <dgm:spPr/>
      <dgm:t>
        <a:bodyPr/>
        <a:lstStyle/>
        <a:p>
          <a:endParaRPr lang="sv-SE"/>
        </a:p>
      </dgm:t>
    </dgm:pt>
    <dgm:pt modelId="{6A522571-8795-415F-A5BB-B83EDE2808F6}" type="sibTrans" cxnId="{0BCAA691-7722-4E3D-9884-3592E45F36D5}">
      <dgm:prSet/>
      <dgm:spPr>
        <a:solidFill>
          <a:srgbClr val="B19401"/>
        </a:solidFill>
      </dgm:spPr>
      <dgm:t>
        <a:bodyPr/>
        <a:lstStyle/>
        <a:p>
          <a:endParaRPr lang="sv-SE" dirty="0"/>
        </a:p>
      </dgm:t>
    </dgm:pt>
    <dgm:pt modelId="{923A5EB2-3D96-4500-ABB9-27C8E1E36B1F}">
      <dgm:prSet phldrT="[Text]" custT="1"/>
      <dgm:spPr>
        <a:solidFill>
          <a:srgbClr val="B19401"/>
        </a:solidFill>
      </dgm:spPr>
      <dgm:t>
        <a:bodyPr/>
        <a:lstStyle/>
        <a:p>
          <a:r>
            <a:rPr lang="sv-SE" sz="1800" dirty="0">
              <a:latin typeface="Arial" pitchFamily="34" charset="0"/>
              <a:cs typeface="Arial" pitchFamily="34" charset="0"/>
            </a:rPr>
            <a:t>Förrättnings-sammanträde</a:t>
          </a:r>
        </a:p>
      </dgm:t>
    </dgm:pt>
    <dgm:pt modelId="{AC65D8EB-87CD-41AA-9B76-4ADD87B60F56}" type="parTrans" cxnId="{5C60CE59-4ABE-4BBD-9BB5-D083F014EA7E}">
      <dgm:prSet/>
      <dgm:spPr/>
      <dgm:t>
        <a:bodyPr/>
        <a:lstStyle/>
        <a:p>
          <a:endParaRPr lang="sv-SE"/>
        </a:p>
      </dgm:t>
    </dgm:pt>
    <dgm:pt modelId="{A511BD7F-A9AD-4DEF-986F-D7C9EA34CA07}" type="sibTrans" cxnId="{5C60CE59-4ABE-4BBD-9BB5-D083F014EA7E}">
      <dgm:prSet/>
      <dgm:spPr>
        <a:solidFill>
          <a:srgbClr val="B19401"/>
        </a:solidFill>
      </dgm:spPr>
      <dgm:t>
        <a:bodyPr/>
        <a:lstStyle/>
        <a:p>
          <a:endParaRPr lang="sv-SE" dirty="0"/>
        </a:p>
      </dgm:t>
    </dgm:pt>
    <dgm:pt modelId="{440B8D9F-928A-4BA9-BFBF-319EA182C99D}">
      <dgm:prSet phldrT="[Text]" custT="1"/>
      <dgm:spPr>
        <a:solidFill>
          <a:srgbClr val="B19401"/>
        </a:solidFill>
      </dgm:spPr>
      <dgm:t>
        <a:bodyPr/>
        <a:lstStyle/>
        <a:p>
          <a:r>
            <a:rPr lang="sv-SE" sz="1800" dirty="0">
              <a:latin typeface="Arial" pitchFamily="34" charset="0"/>
              <a:cs typeface="Arial" pitchFamily="34" charset="0"/>
            </a:rPr>
            <a:t>Beslut om utformning</a:t>
          </a:r>
        </a:p>
      </dgm:t>
    </dgm:pt>
    <dgm:pt modelId="{6A11CC11-F5C7-4A47-9FC5-C7CA24BB3F60}" type="parTrans" cxnId="{1D672607-DB10-4807-84DD-BF5BBB88D1AA}">
      <dgm:prSet/>
      <dgm:spPr/>
      <dgm:t>
        <a:bodyPr/>
        <a:lstStyle/>
        <a:p>
          <a:endParaRPr lang="sv-SE"/>
        </a:p>
      </dgm:t>
    </dgm:pt>
    <dgm:pt modelId="{70D739C6-970A-45A1-A23E-E8AA6B49C02B}" type="sibTrans" cxnId="{1D672607-DB10-4807-84DD-BF5BBB88D1AA}">
      <dgm:prSet/>
      <dgm:spPr/>
      <dgm:t>
        <a:bodyPr/>
        <a:lstStyle/>
        <a:p>
          <a:endParaRPr lang="sv-SE"/>
        </a:p>
      </dgm:t>
    </dgm:pt>
    <dgm:pt modelId="{D7CB1FBB-D50F-4139-8798-3C343487887A}" type="pres">
      <dgm:prSet presAssocID="{E3B63735-4BA5-43A6-82D1-30312529827D}" presName="Name0" presStyleCnt="0">
        <dgm:presLayoutVars>
          <dgm:dir/>
          <dgm:resizeHandles val="exact"/>
        </dgm:presLayoutVars>
      </dgm:prSet>
      <dgm:spPr/>
    </dgm:pt>
    <dgm:pt modelId="{64519007-2BB0-4898-86A8-0EA4FFB57AA6}" type="pres">
      <dgm:prSet presAssocID="{EB168C7B-411B-4A8D-BB7A-68BCBC8028DA}" presName="node" presStyleLbl="node1" presStyleIdx="0" presStyleCnt="3" custLinFactNeighborX="21484">
        <dgm:presLayoutVars>
          <dgm:bulletEnabled val="1"/>
        </dgm:presLayoutVars>
      </dgm:prSet>
      <dgm:spPr/>
      <dgm:t>
        <a:bodyPr/>
        <a:lstStyle/>
        <a:p>
          <a:endParaRPr lang="sv-SE"/>
        </a:p>
      </dgm:t>
    </dgm:pt>
    <dgm:pt modelId="{73A561AA-74EE-4477-8C3B-D9F0A6B5B0A7}" type="pres">
      <dgm:prSet presAssocID="{6A522571-8795-415F-A5BB-B83EDE2808F6}" presName="sibTrans" presStyleLbl="sibTrans2D1" presStyleIdx="0" presStyleCnt="2" custLinFactNeighborX="3041" custLinFactNeighborY="-7203"/>
      <dgm:spPr/>
      <dgm:t>
        <a:bodyPr/>
        <a:lstStyle/>
        <a:p>
          <a:endParaRPr lang="sv-SE"/>
        </a:p>
      </dgm:t>
    </dgm:pt>
    <dgm:pt modelId="{0D413845-E2A5-4D6E-AD79-C7AC291F3C8D}" type="pres">
      <dgm:prSet presAssocID="{6A522571-8795-415F-A5BB-B83EDE2808F6}" presName="connectorText" presStyleLbl="sibTrans2D1" presStyleIdx="0" presStyleCnt="2"/>
      <dgm:spPr/>
      <dgm:t>
        <a:bodyPr/>
        <a:lstStyle/>
        <a:p>
          <a:endParaRPr lang="sv-SE"/>
        </a:p>
      </dgm:t>
    </dgm:pt>
    <dgm:pt modelId="{954119A3-1E19-4854-839A-674303E92478}" type="pres">
      <dgm:prSet presAssocID="{923A5EB2-3D96-4500-ABB9-27C8E1E36B1F}" presName="node" presStyleLbl="node1" presStyleIdx="1" presStyleCnt="3" custLinFactNeighborY="-492">
        <dgm:presLayoutVars>
          <dgm:bulletEnabled val="1"/>
        </dgm:presLayoutVars>
      </dgm:prSet>
      <dgm:spPr/>
      <dgm:t>
        <a:bodyPr/>
        <a:lstStyle/>
        <a:p>
          <a:endParaRPr lang="sv-SE"/>
        </a:p>
      </dgm:t>
    </dgm:pt>
    <dgm:pt modelId="{D4A3F62B-A661-4ADD-9567-E0EDBED96BD0}" type="pres">
      <dgm:prSet presAssocID="{A511BD7F-A9AD-4DEF-986F-D7C9EA34CA07}" presName="sibTrans" presStyleLbl="sibTrans2D1" presStyleIdx="1" presStyleCnt="2" custLinFactNeighborX="-2772" custLinFactNeighborY="-7202"/>
      <dgm:spPr/>
      <dgm:t>
        <a:bodyPr/>
        <a:lstStyle/>
        <a:p>
          <a:endParaRPr lang="sv-SE"/>
        </a:p>
      </dgm:t>
    </dgm:pt>
    <dgm:pt modelId="{EEC2F2F7-93BA-4B8E-829E-8E958F55784A}" type="pres">
      <dgm:prSet presAssocID="{A511BD7F-A9AD-4DEF-986F-D7C9EA34CA07}" presName="connectorText" presStyleLbl="sibTrans2D1" presStyleIdx="1" presStyleCnt="2"/>
      <dgm:spPr/>
      <dgm:t>
        <a:bodyPr/>
        <a:lstStyle/>
        <a:p>
          <a:endParaRPr lang="sv-SE"/>
        </a:p>
      </dgm:t>
    </dgm:pt>
    <dgm:pt modelId="{F77B2319-1FF7-486F-BEB0-791CFFBEDF3A}" type="pres">
      <dgm:prSet presAssocID="{440B8D9F-928A-4BA9-BFBF-319EA182C99D}" presName="node" presStyleLbl="node1" presStyleIdx="2" presStyleCnt="3" custLinFactNeighborX="-22320">
        <dgm:presLayoutVars>
          <dgm:bulletEnabled val="1"/>
        </dgm:presLayoutVars>
      </dgm:prSet>
      <dgm:spPr/>
      <dgm:t>
        <a:bodyPr/>
        <a:lstStyle/>
        <a:p>
          <a:endParaRPr lang="sv-SE"/>
        </a:p>
      </dgm:t>
    </dgm:pt>
  </dgm:ptLst>
  <dgm:cxnLst>
    <dgm:cxn modelId="{82CF600D-1299-4F80-B7D8-D19AEB488B45}" type="presOf" srcId="{E3B63735-4BA5-43A6-82D1-30312529827D}" destId="{D7CB1FBB-D50F-4139-8798-3C343487887A}" srcOrd="0" destOrd="0" presId="urn:microsoft.com/office/officeart/2005/8/layout/process1"/>
    <dgm:cxn modelId="{A35B6CA9-23C5-4A6C-AF6A-7C1903586AB9}" type="presOf" srcId="{A511BD7F-A9AD-4DEF-986F-D7C9EA34CA07}" destId="{D4A3F62B-A661-4ADD-9567-E0EDBED96BD0}" srcOrd="0" destOrd="0" presId="urn:microsoft.com/office/officeart/2005/8/layout/process1"/>
    <dgm:cxn modelId="{A74CE4A5-5B6C-4A68-A0DE-40369141460B}" type="presOf" srcId="{923A5EB2-3D96-4500-ABB9-27C8E1E36B1F}" destId="{954119A3-1E19-4854-839A-674303E92478}" srcOrd="0" destOrd="0" presId="urn:microsoft.com/office/officeart/2005/8/layout/process1"/>
    <dgm:cxn modelId="{0BCAA691-7722-4E3D-9884-3592E45F36D5}" srcId="{E3B63735-4BA5-43A6-82D1-30312529827D}" destId="{EB168C7B-411B-4A8D-BB7A-68BCBC8028DA}" srcOrd="0" destOrd="0" parTransId="{F1F97334-3C99-48A0-A3FA-2779BE1A331D}" sibTransId="{6A522571-8795-415F-A5BB-B83EDE2808F6}"/>
    <dgm:cxn modelId="{ED65F781-4AEF-4EB3-99F9-2339AB146EEF}" type="presOf" srcId="{440B8D9F-928A-4BA9-BFBF-319EA182C99D}" destId="{F77B2319-1FF7-486F-BEB0-791CFFBEDF3A}" srcOrd="0" destOrd="0" presId="urn:microsoft.com/office/officeart/2005/8/layout/process1"/>
    <dgm:cxn modelId="{3649CE32-968B-4C40-8880-99A1AFEAF8F0}" type="presOf" srcId="{EB168C7B-411B-4A8D-BB7A-68BCBC8028DA}" destId="{64519007-2BB0-4898-86A8-0EA4FFB57AA6}" srcOrd="0" destOrd="0" presId="urn:microsoft.com/office/officeart/2005/8/layout/process1"/>
    <dgm:cxn modelId="{1D672607-DB10-4807-84DD-BF5BBB88D1AA}" srcId="{E3B63735-4BA5-43A6-82D1-30312529827D}" destId="{440B8D9F-928A-4BA9-BFBF-319EA182C99D}" srcOrd="2" destOrd="0" parTransId="{6A11CC11-F5C7-4A47-9FC5-C7CA24BB3F60}" sibTransId="{70D739C6-970A-45A1-A23E-E8AA6B49C02B}"/>
    <dgm:cxn modelId="{98EF7551-16C2-459D-80D6-990385DC9F7A}" type="presOf" srcId="{A511BD7F-A9AD-4DEF-986F-D7C9EA34CA07}" destId="{EEC2F2F7-93BA-4B8E-829E-8E958F55784A}" srcOrd="1" destOrd="0" presId="urn:microsoft.com/office/officeart/2005/8/layout/process1"/>
    <dgm:cxn modelId="{405ACC5A-6C3D-4526-935C-707859062C97}" type="presOf" srcId="{6A522571-8795-415F-A5BB-B83EDE2808F6}" destId="{73A561AA-74EE-4477-8C3B-D9F0A6B5B0A7}" srcOrd="0" destOrd="0" presId="urn:microsoft.com/office/officeart/2005/8/layout/process1"/>
    <dgm:cxn modelId="{5C60CE59-4ABE-4BBD-9BB5-D083F014EA7E}" srcId="{E3B63735-4BA5-43A6-82D1-30312529827D}" destId="{923A5EB2-3D96-4500-ABB9-27C8E1E36B1F}" srcOrd="1" destOrd="0" parTransId="{AC65D8EB-87CD-41AA-9B76-4ADD87B60F56}" sibTransId="{A511BD7F-A9AD-4DEF-986F-D7C9EA34CA07}"/>
    <dgm:cxn modelId="{38DF58B6-64A9-4BC4-881F-2834DD3B5624}" type="presOf" srcId="{6A522571-8795-415F-A5BB-B83EDE2808F6}" destId="{0D413845-E2A5-4D6E-AD79-C7AC291F3C8D}" srcOrd="1" destOrd="0" presId="urn:microsoft.com/office/officeart/2005/8/layout/process1"/>
    <dgm:cxn modelId="{6EF4F4FE-8AFA-44EF-8816-8AEA314B7917}" type="presParOf" srcId="{D7CB1FBB-D50F-4139-8798-3C343487887A}" destId="{64519007-2BB0-4898-86A8-0EA4FFB57AA6}" srcOrd="0" destOrd="0" presId="urn:microsoft.com/office/officeart/2005/8/layout/process1"/>
    <dgm:cxn modelId="{8D5B9F22-D7D6-4059-9221-0342BDF04D10}" type="presParOf" srcId="{D7CB1FBB-D50F-4139-8798-3C343487887A}" destId="{73A561AA-74EE-4477-8C3B-D9F0A6B5B0A7}" srcOrd="1" destOrd="0" presId="urn:microsoft.com/office/officeart/2005/8/layout/process1"/>
    <dgm:cxn modelId="{8AE2960E-CD39-4399-BCEB-66F539419BC4}" type="presParOf" srcId="{73A561AA-74EE-4477-8C3B-D9F0A6B5B0A7}" destId="{0D413845-E2A5-4D6E-AD79-C7AC291F3C8D}" srcOrd="0" destOrd="0" presId="urn:microsoft.com/office/officeart/2005/8/layout/process1"/>
    <dgm:cxn modelId="{ADB69F43-D85B-4094-8E3C-231B4F67AD97}" type="presParOf" srcId="{D7CB1FBB-D50F-4139-8798-3C343487887A}" destId="{954119A3-1E19-4854-839A-674303E92478}" srcOrd="2" destOrd="0" presId="urn:microsoft.com/office/officeart/2005/8/layout/process1"/>
    <dgm:cxn modelId="{AA0D29B2-0555-4B75-A81E-E796907C9AF6}" type="presParOf" srcId="{D7CB1FBB-D50F-4139-8798-3C343487887A}" destId="{D4A3F62B-A661-4ADD-9567-E0EDBED96BD0}" srcOrd="3" destOrd="0" presId="urn:microsoft.com/office/officeart/2005/8/layout/process1"/>
    <dgm:cxn modelId="{3EC2154F-BFB8-4B40-849D-28025D34F435}" type="presParOf" srcId="{D4A3F62B-A661-4ADD-9567-E0EDBED96BD0}" destId="{EEC2F2F7-93BA-4B8E-829E-8E958F55784A}" srcOrd="0" destOrd="0" presId="urn:microsoft.com/office/officeart/2005/8/layout/process1"/>
    <dgm:cxn modelId="{2935A94B-BFD3-4F00-B5BD-5A3847F11A7C}" type="presParOf" srcId="{D7CB1FBB-D50F-4139-8798-3C343487887A}" destId="{F77B2319-1FF7-486F-BEB0-791CFFBEDF3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19007-2BB0-4898-86A8-0EA4FFB57AA6}">
      <dsp:nvSpPr>
        <dsp:cNvPr id="0" name=""/>
        <dsp:cNvSpPr/>
      </dsp:nvSpPr>
      <dsp:spPr>
        <a:xfrm>
          <a:off x="198735" y="1364220"/>
          <a:ext cx="2225932" cy="1335559"/>
        </a:xfrm>
        <a:prstGeom prst="roundRect">
          <a:avLst>
            <a:gd name="adj" fmla="val 10000"/>
          </a:avLst>
        </a:prstGeom>
        <a:solidFill>
          <a:srgbClr val="B194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latin typeface="Arial" pitchFamily="34" charset="0"/>
              <a:cs typeface="Arial" pitchFamily="34" charset="0"/>
            </a:rPr>
            <a:t>Lantmäteri-förrättning</a:t>
          </a:r>
        </a:p>
      </dsp:txBody>
      <dsp:txXfrm>
        <a:off x="237852" y="1403337"/>
        <a:ext cx="2147698" cy="1257325"/>
      </dsp:txXfrm>
    </dsp:sp>
    <dsp:sp modelId="{73A561AA-74EE-4477-8C3B-D9F0A6B5B0A7}">
      <dsp:nvSpPr>
        <dsp:cNvPr id="0" name=""/>
        <dsp:cNvSpPr/>
      </dsp:nvSpPr>
      <dsp:spPr>
        <a:xfrm rot="21592277">
          <a:off x="2610706" y="1712912"/>
          <a:ext cx="370516" cy="552031"/>
        </a:xfrm>
        <a:prstGeom prst="rightArrow">
          <a:avLst>
            <a:gd name="adj1" fmla="val 60000"/>
            <a:gd name="adj2" fmla="val 50000"/>
          </a:avLst>
        </a:prstGeom>
        <a:solidFill>
          <a:srgbClr val="B1940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sv-SE" sz="2300" kern="1200" dirty="0"/>
        </a:p>
      </dsp:txBody>
      <dsp:txXfrm>
        <a:off x="2610706" y="1823443"/>
        <a:ext cx="259361" cy="331219"/>
      </dsp:txXfrm>
    </dsp:sp>
    <dsp:sp modelId="{954119A3-1E19-4854-839A-674303E92478}">
      <dsp:nvSpPr>
        <dsp:cNvPr id="0" name=""/>
        <dsp:cNvSpPr/>
      </dsp:nvSpPr>
      <dsp:spPr>
        <a:xfrm>
          <a:off x="3123753" y="1357649"/>
          <a:ext cx="2225932" cy="1335559"/>
        </a:xfrm>
        <a:prstGeom prst="roundRect">
          <a:avLst>
            <a:gd name="adj" fmla="val 10000"/>
          </a:avLst>
        </a:prstGeom>
        <a:solidFill>
          <a:srgbClr val="B194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latin typeface="Arial" pitchFamily="34" charset="0"/>
              <a:cs typeface="Arial" pitchFamily="34" charset="0"/>
            </a:rPr>
            <a:t>Förrättnings-sammanträde</a:t>
          </a:r>
        </a:p>
      </dsp:txBody>
      <dsp:txXfrm>
        <a:off x="3162870" y="1396766"/>
        <a:ext cx="2147698" cy="1257325"/>
      </dsp:txXfrm>
    </dsp:sp>
    <dsp:sp modelId="{D4A3F62B-A661-4ADD-9567-E0EDBED96BD0}">
      <dsp:nvSpPr>
        <dsp:cNvPr id="0" name=""/>
        <dsp:cNvSpPr/>
      </dsp:nvSpPr>
      <dsp:spPr>
        <a:xfrm rot="7742">
          <a:off x="5512435" y="1712964"/>
          <a:ext cx="366571" cy="552031"/>
        </a:xfrm>
        <a:prstGeom prst="rightArrow">
          <a:avLst>
            <a:gd name="adj1" fmla="val 60000"/>
            <a:gd name="adj2" fmla="val 50000"/>
          </a:avLst>
        </a:prstGeom>
        <a:solidFill>
          <a:srgbClr val="B1940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sv-SE" sz="2300" kern="1200" dirty="0"/>
        </a:p>
      </dsp:txBody>
      <dsp:txXfrm>
        <a:off x="5512435" y="1823246"/>
        <a:ext cx="256600" cy="331219"/>
      </dsp:txXfrm>
    </dsp:sp>
    <dsp:sp modelId="{F77B2319-1FF7-486F-BEB0-791CFFBEDF3A}">
      <dsp:nvSpPr>
        <dsp:cNvPr id="0" name=""/>
        <dsp:cNvSpPr/>
      </dsp:nvSpPr>
      <dsp:spPr>
        <a:xfrm>
          <a:off x="6041328" y="1364220"/>
          <a:ext cx="2225932" cy="1335559"/>
        </a:xfrm>
        <a:prstGeom prst="roundRect">
          <a:avLst>
            <a:gd name="adj" fmla="val 10000"/>
          </a:avLst>
        </a:prstGeom>
        <a:solidFill>
          <a:srgbClr val="B194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latin typeface="Arial" pitchFamily="34" charset="0"/>
              <a:cs typeface="Arial" pitchFamily="34" charset="0"/>
            </a:rPr>
            <a:t>Beslut om utformning</a:t>
          </a:r>
        </a:p>
      </dsp:txBody>
      <dsp:txXfrm>
        <a:off x="6080445" y="1403337"/>
        <a:ext cx="2147698" cy="12573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6189" cy="496650"/>
          </a:xfrm>
          <a:prstGeom prst="rect">
            <a:avLst/>
          </a:prstGeom>
        </p:spPr>
        <p:txBody>
          <a:bodyPr vert="horz" lIns="91440" tIns="45720" rIns="91440" bIns="45720" rtlCol="0"/>
          <a:lstStyle>
            <a:lvl1pPr algn="l">
              <a:defRPr sz="1200"/>
            </a:lvl1pPr>
          </a:lstStyle>
          <a:p>
            <a:pPr>
              <a:defRPr/>
            </a:pPr>
            <a:endParaRPr lang="sv-SE" dirty="0"/>
          </a:p>
        </p:txBody>
      </p:sp>
      <p:sp>
        <p:nvSpPr>
          <p:cNvPr id="3" name="Platshållare för datum 2"/>
          <p:cNvSpPr>
            <a:spLocks noGrp="1"/>
          </p:cNvSpPr>
          <p:nvPr>
            <p:ph type="dt" idx="1"/>
          </p:nvPr>
        </p:nvSpPr>
        <p:spPr>
          <a:xfrm>
            <a:off x="3849899" y="0"/>
            <a:ext cx="2946189" cy="496650"/>
          </a:xfrm>
          <a:prstGeom prst="rect">
            <a:avLst/>
          </a:prstGeom>
        </p:spPr>
        <p:txBody>
          <a:bodyPr vert="horz" lIns="91440" tIns="45720" rIns="91440" bIns="45720" rtlCol="0"/>
          <a:lstStyle>
            <a:lvl1pPr algn="r">
              <a:defRPr sz="1200"/>
            </a:lvl1pPr>
          </a:lstStyle>
          <a:p>
            <a:pPr>
              <a:defRPr/>
            </a:pPr>
            <a:fld id="{EDD3535D-015D-4AA9-BDFD-668FBBEC61F7}" type="datetimeFigureOut">
              <a:rPr lang="sv-SE"/>
              <a:pPr>
                <a:defRPr/>
              </a:pPr>
              <a:t>2019-06-10</a:t>
            </a:fld>
            <a:endParaRPr lang="sv-SE" dirty="0"/>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v-SE" noProof="0" dirty="0"/>
          </a:p>
        </p:txBody>
      </p:sp>
      <p:sp>
        <p:nvSpPr>
          <p:cNvPr id="5" name="Platshållare för anteckningar 4"/>
          <p:cNvSpPr>
            <a:spLocks noGrp="1"/>
          </p:cNvSpPr>
          <p:nvPr>
            <p:ph type="body" sz="quarter" idx="3"/>
          </p:nvPr>
        </p:nvSpPr>
        <p:spPr>
          <a:xfrm>
            <a:off x="679768" y="4715788"/>
            <a:ext cx="5438140" cy="4466670"/>
          </a:xfrm>
          <a:prstGeom prst="rect">
            <a:avLst/>
          </a:prstGeom>
        </p:spPr>
        <p:txBody>
          <a:bodyPr vert="horz" lIns="91440" tIns="45720" rIns="91440" bIns="4572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1" y="9428402"/>
            <a:ext cx="2946189" cy="496650"/>
          </a:xfrm>
          <a:prstGeom prst="rect">
            <a:avLst/>
          </a:prstGeom>
        </p:spPr>
        <p:txBody>
          <a:bodyPr vert="horz" lIns="91440" tIns="45720" rIns="91440" bIns="45720" rtlCol="0" anchor="b"/>
          <a:lstStyle>
            <a:lvl1pPr algn="l">
              <a:defRPr sz="1200"/>
            </a:lvl1pPr>
          </a:lstStyle>
          <a:p>
            <a:pPr>
              <a:defRPr/>
            </a:pPr>
            <a:endParaRPr lang="sv-SE" dirty="0"/>
          </a:p>
        </p:txBody>
      </p:sp>
      <p:sp>
        <p:nvSpPr>
          <p:cNvPr id="7" name="Platshållare för bildnummer 6"/>
          <p:cNvSpPr>
            <a:spLocks noGrp="1"/>
          </p:cNvSpPr>
          <p:nvPr>
            <p:ph type="sldNum" sz="quarter" idx="5"/>
          </p:nvPr>
        </p:nvSpPr>
        <p:spPr>
          <a:xfrm>
            <a:off x="3849899" y="9428402"/>
            <a:ext cx="2946189" cy="496650"/>
          </a:xfrm>
          <a:prstGeom prst="rect">
            <a:avLst/>
          </a:prstGeom>
        </p:spPr>
        <p:txBody>
          <a:bodyPr vert="horz" lIns="91440" tIns="45720" rIns="91440" bIns="45720" rtlCol="0" anchor="b"/>
          <a:lstStyle>
            <a:lvl1pPr algn="r">
              <a:defRPr sz="1200"/>
            </a:lvl1pPr>
          </a:lstStyle>
          <a:p>
            <a:pPr>
              <a:defRPr/>
            </a:pPr>
            <a:fld id="{A07A2802-E9B7-4092-AEBA-97DBE13C0C3C}" type="slidenum">
              <a:rPr lang="sv-SE"/>
              <a:pPr>
                <a:defRPr/>
              </a:pPr>
              <a:t>‹#›</a:t>
            </a:fld>
            <a:endParaRPr lang="sv-SE" dirty="0"/>
          </a:p>
        </p:txBody>
      </p:sp>
    </p:spTree>
    <p:extLst>
      <p:ext uri="{BB962C8B-B14F-4D97-AF65-F5344CB8AC3E}">
        <p14:creationId xmlns:p14="http://schemas.microsoft.com/office/powerpoint/2010/main" val="2221129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1</a:t>
            </a:fld>
            <a:endParaRPr lang="sv-SE" dirty="0"/>
          </a:p>
        </p:txBody>
      </p:sp>
    </p:spTree>
    <p:extLst>
      <p:ext uri="{BB962C8B-B14F-4D97-AF65-F5344CB8AC3E}">
        <p14:creationId xmlns:p14="http://schemas.microsoft.com/office/powerpoint/2010/main" val="3157681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15</a:t>
            </a:fld>
            <a:endParaRPr lang="sv-SE" dirty="0"/>
          </a:p>
        </p:txBody>
      </p:sp>
    </p:spTree>
    <p:extLst>
      <p:ext uri="{BB962C8B-B14F-4D97-AF65-F5344CB8AC3E}">
        <p14:creationId xmlns:p14="http://schemas.microsoft.com/office/powerpoint/2010/main" val="2270491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rtl="0"/>
            <a:r>
              <a:rPr lang="sv-SE" sz="1200" b="0" i="0" kern="1200" dirty="0">
                <a:solidFill>
                  <a:schemeClr val="tx1"/>
                </a:solidFill>
                <a:effectLst/>
                <a:latin typeface="+mn-lt"/>
                <a:ea typeface="+mn-ea"/>
                <a:cs typeface="+mn-cs"/>
              </a:rPr>
              <a:t>Trafikverket och Helsingborgs stad har beslutat att fem lågtrafikerade vägsträckor i Skåne permanentas som bygdevägar. En vägtyp som utformats för att öka attraktiviteten för cyklister.</a:t>
            </a:r>
          </a:p>
          <a:p>
            <a:pPr rtl="0"/>
            <a:r>
              <a:rPr lang="sv-SE" sz="1200" b="0" i="0" kern="1200" dirty="0">
                <a:solidFill>
                  <a:schemeClr val="tx1"/>
                </a:solidFill>
                <a:effectLst/>
                <a:latin typeface="+mn-lt"/>
                <a:ea typeface="+mn-ea"/>
                <a:cs typeface="+mn-cs"/>
              </a:rPr>
              <a:t>En bygdeväg har två bredare vägrenar som främst är avsedda för cyklister och en körbana med ett körfält som tydligt har plats för en bil.</a:t>
            </a:r>
          </a:p>
          <a:p>
            <a:pPr rtl="0"/>
            <a:r>
              <a:rPr lang="sv-SE" sz="1200" b="0" i="0" kern="1200" dirty="0">
                <a:solidFill>
                  <a:schemeClr val="tx1"/>
                </a:solidFill>
                <a:effectLst/>
                <a:latin typeface="+mn-lt"/>
                <a:ea typeface="+mn-ea"/>
                <a:cs typeface="+mn-cs"/>
              </a:rPr>
              <a:t>Trafikverket och Helsingborgs stad har drivit ett gemensamt forskningsprojekt under två års tid i syfte att undersöka hur mindre trafikerade vägar, som idag har en viss cykelpotential, kan utformas som bygdevägar, för att göra vägen mer attraktiv för gående och cyklister.</a:t>
            </a:r>
          </a:p>
          <a:p>
            <a:pPr rtl="0"/>
            <a:r>
              <a:rPr lang="sv-SE" sz="1200" b="0" i="0" kern="1200" dirty="0">
                <a:solidFill>
                  <a:schemeClr val="tx1"/>
                </a:solidFill>
                <a:effectLst/>
                <a:latin typeface="+mn-lt"/>
                <a:ea typeface="+mn-ea"/>
                <a:cs typeface="+mn-cs"/>
              </a:rPr>
              <a:t>Cyklister har lika stor rätt som bilister att vara på vägen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kern="1200" dirty="0">
                <a:solidFill>
                  <a:schemeClr val="tx1"/>
                </a:solidFill>
                <a:effectLst/>
                <a:latin typeface="+mn-lt"/>
                <a:ea typeface="+mn-ea"/>
                <a:cs typeface="+mn-cs"/>
              </a:rPr>
              <a:t>– Genom att omfördela vägens yta </a:t>
            </a:r>
            <a:r>
              <a:rPr lang="sv-SE" sz="1200" b="1" i="0" kern="1200" dirty="0">
                <a:solidFill>
                  <a:schemeClr val="tx1"/>
                </a:solidFill>
                <a:effectLst/>
                <a:latin typeface="+mn-lt"/>
                <a:ea typeface="+mn-ea"/>
                <a:cs typeface="+mn-cs"/>
              </a:rPr>
              <a:t>Bygdevägar är en transporteffektiv lösning på det mindre vägnätet där separerade gång- och cykelvägar inte är aktuella att bygga.</a:t>
            </a:r>
          </a:p>
          <a:p>
            <a:pPr rtl="0"/>
            <a:r>
              <a:rPr lang="sv-SE" sz="1200" b="0" i="0" kern="1200" dirty="0">
                <a:solidFill>
                  <a:schemeClr val="tx1"/>
                </a:solidFill>
                <a:effectLst/>
                <a:latin typeface="+mn-lt"/>
                <a:ea typeface="+mn-ea"/>
                <a:cs typeface="+mn-cs"/>
              </a:rPr>
              <a:t>år cyklister och gående en tydligare och bredare plats på vägen. På så sätt skapar vi en trafikmiljö som signalerar cyklisters och fotgängares lika stora rätt som bilister att vara på vägen, säger Stefan Berg, utredningsledare på Trafikverket Region Syd.</a:t>
            </a:r>
          </a:p>
          <a:p>
            <a:pPr rtl="0"/>
            <a:r>
              <a:rPr lang="sv-SE" sz="1200" b="0" i="0" kern="1200" dirty="0">
                <a:solidFill>
                  <a:schemeClr val="tx1"/>
                </a:solidFill>
                <a:effectLst/>
                <a:latin typeface="+mn-lt"/>
                <a:ea typeface="+mn-ea"/>
                <a:cs typeface="+mn-cs"/>
              </a:rPr>
              <a:t>Ett flertal mindre landsvägar runt Helsingborg har fungerat som försökssträckor. Forskningsprojektet i Region Syd är nu avslutat och fem vägsträckor permanentas som bygdevägar. Det gäller:</a:t>
            </a:r>
          </a:p>
          <a:p>
            <a:pPr rtl="0"/>
            <a:r>
              <a:rPr lang="sv-SE" sz="1200" b="0" i="0" kern="1200" dirty="0">
                <a:solidFill>
                  <a:schemeClr val="tx1"/>
                </a:solidFill>
                <a:effectLst/>
                <a:latin typeface="+mn-lt"/>
                <a:ea typeface="+mn-ea"/>
                <a:cs typeface="+mn-cs"/>
              </a:rPr>
              <a:t>väg 1362 Gantofta-Bårslöv</a:t>
            </a:r>
          </a:p>
          <a:p>
            <a:pPr rtl="0"/>
            <a:r>
              <a:rPr lang="sv-SE" sz="1200" b="0" i="0" kern="1200" dirty="0">
                <a:solidFill>
                  <a:schemeClr val="tx1"/>
                </a:solidFill>
                <a:effectLst/>
                <a:latin typeface="+mn-lt"/>
                <a:ea typeface="+mn-ea"/>
                <a:cs typeface="+mn-cs"/>
              </a:rPr>
              <a:t>väg 1376 Påarp- mot Mörarp</a:t>
            </a:r>
          </a:p>
          <a:p>
            <a:pPr rtl="0"/>
            <a:r>
              <a:rPr lang="sv-SE" sz="1200" b="0" i="0" kern="1200" dirty="0">
                <a:solidFill>
                  <a:schemeClr val="tx1"/>
                </a:solidFill>
                <a:effectLst/>
                <a:latin typeface="+mn-lt"/>
                <a:ea typeface="+mn-ea"/>
                <a:cs typeface="+mn-cs"/>
              </a:rPr>
              <a:t>väg 1387 Ödåkra-Allerum</a:t>
            </a:r>
          </a:p>
          <a:p>
            <a:pPr rtl="0"/>
            <a:r>
              <a:rPr lang="sv-SE" sz="1200" b="0" i="0" kern="1200" dirty="0">
                <a:solidFill>
                  <a:schemeClr val="tx1"/>
                </a:solidFill>
                <a:effectLst/>
                <a:latin typeface="+mn-lt"/>
                <a:ea typeface="+mn-ea"/>
                <a:cs typeface="+mn-cs"/>
              </a:rPr>
              <a:t>Allerum Kyrkväg mellan Allerum och Hittarp</a:t>
            </a:r>
          </a:p>
          <a:p>
            <a:pPr rtl="0"/>
            <a:r>
              <a:rPr lang="sv-SE" sz="1200" b="0" i="0" kern="1200" dirty="0">
                <a:solidFill>
                  <a:schemeClr val="tx1"/>
                </a:solidFill>
                <a:effectLst/>
                <a:latin typeface="+mn-lt"/>
                <a:ea typeface="+mn-ea"/>
                <a:cs typeface="+mn-cs"/>
              </a:rPr>
              <a:t>väg 1145 Asmundtorp-Häljarp ( en tidigare utredd väg i Landskrona kommun )</a:t>
            </a:r>
          </a:p>
          <a:p>
            <a:pPr rtl="0"/>
            <a:r>
              <a:rPr lang="sv-SE" sz="1200" b="0" i="0" kern="1200" dirty="0">
                <a:solidFill>
                  <a:schemeClr val="tx1"/>
                </a:solidFill>
                <a:effectLst/>
                <a:latin typeface="+mn-lt"/>
                <a:ea typeface="+mn-ea"/>
                <a:cs typeface="+mn-cs"/>
              </a:rPr>
              <a:t>Väg 1361 och 1362 Vallåkra-Gantofta avvecklas och återgår till en normal väg med smal vägren.</a:t>
            </a:r>
          </a:p>
          <a:p>
            <a:pPr rtl="0"/>
            <a:r>
              <a:rPr lang="sv-SE" sz="1200" b="0" i="0" kern="1200" dirty="0">
                <a:solidFill>
                  <a:schemeClr val="tx1"/>
                </a:solidFill>
                <a:effectLst/>
                <a:latin typeface="+mn-lt"/>
                <a:ea typeface="+mn-ea"/>
                <a:cs typeface="+mn-cs"/>
              </a:rPr>
              <a:t>Under 2019 kommer kompletterande åtgärder ske för att förbättra vägsträckorna ytterligare.</a:t>
            </a:r>
          </a:p>
          <a:p>
            <a:pPr rtl="0"/>
            <a:r>
              <a:rPr lang="sv-SE" sz="1200" b="0" i="0" kern="1200" dirty="0">
                <a:solidFill>
                  <a:schemeClr val="tx1"/>
                </a:solidFill>
                <a:effectLst/>
                <a:latin typeface="+mn-lt"/>
                <a:ea typeface="+mn-ea"/>
                <a:cs typeface="+mn-cs"/>
              </a:rPr>
              <a:t>Resultatet av forskningsstudien visar att cyklister tar mer plats på vägen, nu än tidigare. Studien har heller inte kunnat påvisa någon försämrad trafiksäkerhet för fotgängare, cyklister och bilister.</a:t>
            </a:r>
          </a:p>
          <a:p>
            <a:pPr rtl="0"/>
            <a:r>
              <a:rPr lang="sv-SE" sz="1200" b="0" i="0" kern="1200" dirty="0">
                <a:solidFill>
                  <a:schemeClr val="tx1"/>
                </a:solidFill>
                <a:effectLst/>
                <a:latin typeface="+mn-lt"/>
                <a:ea typeface="+mn-ea"/>
                <a:cs typeface="+mn-cs"/>
              </a:rPr>
              <a:t>– Det finns fortfarande en viss osäkerhet kring hur man som bilist uppfattar vägtypen. Därför är det viktigt att man håller hastigheten och visar hänsyn, menar Stefan Berg.</a:t>
            </a:r>
          </a:p>
          <a:p>
            <a:endParaRPr lang="sv-SE" dirty="0"/>
          </a:p>
          <a:p>
            <a:endParaRPr lang="sv-SE" dirty="0"/>
          </a:p>
          <a:p>
            <a:r>
              <a:rPr lang="sv-SE" sz="1200" b="1" i="0" kern="1200" dirty="0">
                <a:solidFill>
                  <a:schemeClr val="tx1"/>
                </a:solidFill>
                <a:effectLst/>
                <a:latin typeface="+mn-lt"/>
                <a:ea typeface="+mn-ea"/>
                <a:cs typeface="+mn-cs"/>
              </a:rPr>
              <a:t>Att tänka på när du kör på en bygdeväg:</a:t>
            </a:r>
            <a:r>
              <a:rPr lang="sv-SE" dirty="0"/>
              <a:t/>
            </a:r>
            <a:br>
              <a:rPr lang="sv-SE" dirty="0"/>
            </a:br>
            <a:r>
              <a:rPr lang="sv-SE" sz="1200" b="0" i="0" kern="1200" dirty="0">
                <a:solidFill>
                  <a:schemeClr val="tx1"/>
                </a:solidFill>
                <a:effectLst/>
                <a:latin typeface="+mn-lt"/>
                <a:ea typeface="+mn-ea"/>
                <a:cs typeface="+mn-cs"/>
              </a:rPr>
              <a:t>Du som kör bil eller annat motorfordon använder körfältet i mitten. När du får möte, samt kör i kurvor med dålig sikt; sakta ner och använd vägrenen vid behov. Du måste självklart ta hänsyn till cyklister och gående på vägrenen – precis på samma sätt som du gjort tidigare, innan den nya utformningen togs i bruk. Exakt samma regelverk gäller för bygdevägar som för andra vägtyper.</a:t>
            </a:r>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19</a:t>
            </a:fld>
            <a:endParaRPr lang="sv-SE" dirty="0"/>
          </a:p>
        </p:txBody>
      </p:sp>
    </p:spTree>
    <p:extLst>
      <p:ext uri="{BB962C8B-B14F-4D97-AF65-F5344CB8AC3E}">
        <p14:creationId xmlns:p14="http://schemas.microsoft.com/office/powerpoint/2010/main" val="3257760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projektet omfattar indragning av väg från allmänt underhåll, förändring av</a:t>
            </a:r>
          </a:p>
          <a:p>
            <a:r>
              <a:rPr lang="sv-SE" dirty="0"/>
              <a:t>enskild väg till allmän eller ändring av väghållningsområde ska länsstyrelsen</a:t>
            </a:r>
          </a:p>
          <a:p>
            <a:r>
              <a:rPr lang="sv-SE" dirty="0"/>
              <a:t>också tydligt yttra sig också över dessa delar.</a:t>
            </a:r>
          </a:p>
          <a:p>
            <a:endParaRPr lang="sv-SE" dirty="0"/>
          </a:p>
          <a:p>
            <a:r>
              <a:rPr lang="sv-SE" sz="1200" b="0" i="0" kern="1200" dirty="0">
                <a:solidFill>
                  <a:schemeClr val="tx1"/>
                </a:solidFill>
                <a:effectLst/>
                <a:latin typeface="+mn-lt"/>
                <a:ea typeface="+mn-ea"/>
                <a:cs typeface="+mn-cs"/>
              </a:rPr>
              <a:t>Trafikverkets regioner är väghållningsmyndigheter Trafikverkets regioner är väghållningsmyndigheter som utreder väghållaransvar samt ansöker om förändrat väghållaransvar hos Trafikverkets centrala funktion Juridik och planprövning.</a:t>
            </a:r>
            <a:br>
              <a:rPr lang="sv-SE" sz="1200" b="0" i="0" kern="120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Beslut om förändrat väghållaransvar av det allmänna vägnätet tas av Trafikverkets centrala funktion Juridik och Planprövning.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Undantaget är när en kommun för första gången beslutas bli väghållare för en allmän väg, vilket enligt väglagen beslutas av regeringen.</a:t>
            </a:r>
          </a:p>
          <a:p>
            <a:r>
              <a:rPr lang="sv-SE" sz="1200" b="0" i="0" kern="1200" dirty="0">
                <a:solidFill>
                  <a:schemeClr val="tx1"/>
                </a:solidFill>
                <a:effectLst/>
                <a:latin typeface="+mn-lt"/>
                <a:ea typeface="+mn-ea"/>
                <a:cs typeface="+mn-cs"/>
              </a:rPr>
              <a:t>Förutsättningarna för förändring av en allmän väg till enskild och av en enskild väg till allmän regleras i 21 och 25 § väglagen (1971:948).</a:t>
            </a:r>
          </a:p>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20</a:t>
            </a:fld>
            <a:endParaRPr lang="sv-SE" dirty="0"/>
          </a:p>
        </p:txBody>
      </p:sp>
    </p:spTree>
    <p:extLst>
      <p:ext uri="{BB962C8B-B14F-4D97-AF65-F5344CB8AC3E}">
        <p14:creationId xmlns:p14="http://schemas.microsoft.com/office/powerpoint/2010/main" val="285655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t>Inga lösa trådar ska finnas. Det som inte hanteras i fastställd planområde för vägplanen ska ändå hanteras med förslag på lösningar i arbetet för vägplanen. </a:t>
            </a:r>
          </a:p>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21</a:t>
            </a:fld>
            <a:endParaRPr lang="sv-SE" dirty="0"/>
          </a:p>
        </p:txBody>
      </p:sp>
    </p:spTree>
    <p:extLst>
      <p:ext uri="{BB962C8B-B14F-4D97-AF65-F5344CB8AC3E}">
        <p14:creationId xmlns:p14="http://schemas.microsoft.com/office/powerpoint/2010/main" val="277499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runnsarkivet tar emot och lagrar information om brunnar enligt lagen om uppgiftsskyldighet (SFS 1975:424). I Brunnsarkivet lagras uppgifter om landets brunnar, vilket är viktigt för att skydda vårt grundvatten och för att planera för en hållbar vattenförsörjning.</a:t>
            </a:r>
          </a:p>
          <a:p>
            <a:r>
              <a:rPr lang="sv-SE" sz="1200" b="0" i="0" kern="1200" dirty="0">
                <a:solidFill>
                  <a:schemeClr val="tx1"/>
                </a:solidFill>
                <a:effectLst/>
                <a:latin typeface="+mn-lt"/>
                <a:ea typeface="+mn-ea"/>
                <a:cs typeface="+mn-cs"/>
              </a:rPr>
              <a:t>Brunnsdatabasen innehåller uppgifter från drygt 680 000 brunnar och växer med drygt 20 000 brunnsuppgifter varje år. I databasen finns uppgifter om enskilda brunnars läge och tekniska data såsom djup, jorddjup, foderrörslängd, dimensioner, vattenkapacitet, vattennivåer och vad brunnen används till. Databasen innehåller även information om lagerföljder. De flesta uppgifterna i arkivet gäller främst bergborrade brunnar och utgörs av de uppgifter som brunnsborrare sedan 1976 enligt lag skickar till SGU.</a:t>
            </a:r>
          </a:p>
          <a:p>
            <a:r>
              <a:rPr lang="sv-SE" sz="1200" b="0" i="0" kern="1200" dirty="0">
                <a:solidFill>
                  <a:schemeClr val="tx1"/>
                </a:solidFill>
                <a:effectLst/>
                <a:latin typeface="+mn-lt"/>
                <a:ea typeface="+mn-ea"/>
                <a:cs typeface="+mn-cs"/>
              </a:rPr>
              <a:t>Informationen kan användas vid exempelvis vattenplanering, planering av brunnsborrning och för att upplysa om utbredningsgraden av bergvärme. Informationen används flitigt, både som praktisk upplysning till allmänhet, brunnsborrare, kommuner och konsulter och för forskningsändamål.</a:t>
            </a:r>
          </a:p>
          <a:p>
            <a:r>
              <a:rPr lang="sv-SE" sz="1200" b="0" i="0" kern="1200" dirty="0">
                <a:solidFill>
                  <a:schemeClr val="tx1"/>
                </a:solidFill>
                <a:effectLst/>
                <a:latin typeface="+mn-lt"/>
                <a:ea typeface="+mn-ea"/>
                <a:cs typeface="+mn-cs"/>
              </a:rPr>
              <a:t>Sedan maj 2019 finns också möjligheten för enskilda brunnsägare att själv registrera sin brunn med hjälp av ett enkelt formulär. Genom att registrera brunnen och lämna information om vattnets kvalitet och kvantitet bidrar brunnsägaren till en bättre kunskap om tillgången och kvaliteten på grundvattnet i olika områden i Sverige. Den informationen är viktig lokalt, till exempel för kommunerna som planeringsunderlag för VA-utbyggnad och framtida behov av dricksvatten, men också nationellt för övervakningen av grundvattennivåer och vattenflöden.</a:t>
            </a:r>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24</a:t>
            </a:fld>
            <a:endParaRPr lang="sv-SE" dirty="0"/>
          </a:p>
        </p:txBody>
      </p:sp>
    </p:spTree>
    <p:extLst>
      <p:ext uri="{BB962C8B-B14F-4D97-AF65-F5344CB8AC3E}">
        <p14:creationId xmlns:p14="http://schemas.microsoft.com/office/powerpoint/2010/main" val="356681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368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latin typeface="+mn-lt"/>
                <a:ea typeface="+mn-ea"/>
                <a:cs typeface="+mn-cs"/>
              </a:rPr>
              <a:t>Vid planeringen av en väg kan vi behöva göra förberedande mätningar och undersökningar för till exempel arkeologi och markförhållanden i och intill den planerade sträckningen. Trafikverket och våra anlitade konsulter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har rätt att få tillträde till fastigheter (34 § VägL) där vi behöver göra sådana undersökningar, men vi informerar alltid markägaren i förväg.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a:t>När dessa arbeten ska utföras försöker man om möjligt att undvika skador. Skulle skador uppstå ska dessa ersättas. Dessutom får inte träd i trädgårdar fällas eller skadas utan ägarens medgivande.</a:t>
            </a:r>
          </a:p>
          <a:p>
            <a:endParaRPr lang="sv-SE" sz="1200" kern="1200" dirty="0">
              <a:solidFill>
                <a:schemeClr val="tx1"/>
              </a:solidFill>
              <a:latin typeface="+mn-lt"/>
              <a:ea typeface="+mn-ea"/>
              <a:cs typeface="+mn-cs"/>
            </a:endParaRPr>
          </a:p>
          <a:p>
            <a:endParaRPr lang="sv-SE" dirty="0"/>
          </a:p>
        </p:txBody>
      </p:sp>
      <p:sp>
        <p:nvSpPr>
          <p:cNvPr id="3686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8611B2-D1C3-4E27-ACCA-F058EFBFE043}" type="slidenum">
              <a:rPr lang="sv-SE" smtClean="0"/>
              <a:pPr/>
              <a:t>26</a:t>
            </a:fld>
            <a:endParaRPr lang="sv-SE" dirty="0"/>
          </a:p>
        </p:txBody>
      </p:sp>
    </p:spTree>
    <p:extLst>
      <p:ext uri="{BB962C8B-B14F-4D97-AF65-F5344CB8AC3E}">
        <p14:creationId xmlns:p14="http://schemas.microsoft.com/office/powerpoint/2010/main" val="224671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37891" name="Platshållare för anteckninga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latin typeface="+mn-lt"/>
                <a:ea typeface="+mn-ea"/>
                <a:cs typeface="+mn-cs"/>
              </a:rPr>
              <a:t>En fastställd plan ger Trafikverket rätt att förvärva mark som behövs för vägen.</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Fastighetsägaren</a:t>
            </a:r>
            <a:r>
              <a:rPr lang="sv-SE" sz="1200" kern="1200" baseline="0" dirty="0">
                <a:solidFill>
                  <a:schemeClr val="tx1"/>
                </a:solidFill>
                <a:latin typeface="+mn-lt"/>
                <a:ea typeface="+mn-ea"/>
                <a:cs typeface="+mn-cs"/>
              </a:rPr>
              <a:t> har också en rätt att </a:t>
            </a:r>
            <a:r>
              <a:rPr lang="sv-SE" sz="1200" kern="1200" dirty="0">
                <a:solidFill>
                  <a:schemeClr val="tx1"/>
                </a:solidFill>
                <a:latin typeface="+mn-lt"/>
                <a:ea typeface="+mn-ea"/>
                <a:cs typeface="+mn-cs"/>
              </a:rPr>
              <a:t>få mark förvärvad då planen har blivit fastställd.</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När vi bygger en väg tar Trafikverket marken i anspråk med så kallad vägrätt. Det innebär att Trafikverket har rätt att använda marken inom vägområdet. Vägrätten innebär dessutom att vi till exempel får avverka skog och ta ut jord- och bergmassor inom vägområdet. Vi får också ge någon annan rätt att till exempel lägga ned ledningar inom vägområdet.</a:t>
            </a:r>
          </a:p>
          <a:p>
            <a:r>
              <a:rPr lang="sv-SE" sz="1200" kern="1200" dirty="0">
                <a:solidFill>
                  <a:schemeClr val="tx1"/>
                </a:solidFill>
                <a:latin typeface="+mn-lt"/>
                <a:ea typeface="+mn-ea"/>
                <a:cs typeface="+mn-cs"/>
              </a:rPr>
              <a:t> </a:t>
            </a:r>
          </a:p>
          <a:p>
            <a:r>
              <a:rPr lang="sv-SE" sz="1200" kern="1200" dirty="0">
                <a:solidFill>
                  <a:schemeClr val="tx1"/>
                </a:solidFill>
                <a:latin typeface="+mn-lt"/>
                <a:ea typeface="+mn-ea"/>
                <a:cs typeface="+mn-cs"/>
              </a:rPr>
              <a:t>Vägrätten uppkommer när Trafikverket märker ut vägens sträckning över fastigheten och påbörjar vägarbetet.  Vi har rätt att börja bygga även om vi inte är överens med markägaren om ersättningen.</a:t>
            </a:r>
          </a:p>
          <a:p>
            <a:r>
              <a:rPr lang="sv-SE" sz="1200" kern="1200" dirty="0">
                <a:solidFill>
                  <a:schemeClr val="tx1"/>
                </a:solidFill>
                <a:latin typeface="+mn-lt"/>
                <a:ea typeface="+mn-ea"/>
                <a:cs typeface="+mn-cs"/>
              </a:rPr>
              <a:t> </a:t>
            </a:r>
          </a:p>
          <a:p>
            <a:r>
              <a:rPr lang="sv-SE" sz="1200" kern="1200" dirty="0">
                <a:solidFill>
                  <a:schemeClr val="tx1"/>
                </a:solidFill>
                <a:latin typeface="+mn-lt"/>
                <a:ea typeface="+mn-ea"/>
                <a:cs typeface="+mn-cs"/>
              </a:rPr>
              <a:t>Vägrätten innebär inte att fastighetsgränserna ändras. </a:t>
            </a:r>
            <a:r>
              <a:rPr lang="sv-SE" sz="1200" dirty="0"/>
              <a:t>Vägrätten kan ses som en lång nyttjanderätt där väghållaren ges rätt att nyttja marken så länge de behöver.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Om vägen inte längre behövs som allmän väg kan Trafikverket besluta om att dra in vägen från allmänt underhåll. Då upphör också vägrätten och fastighetsägaren får återigen disponera marken. </a:t>
            </a:r>
          </a:p>
          <a:p>
            <a:endParaRPr lang="sv-SE" sz="800" dirty="0"/>
          </a:p>
          <a:p>
            <a:r>
              <a:rPr lang="sv-SE" sz="800" dirty="0"/>
              <a:t>Den mark som behöver tas i anspråk anges i vägplanen. </a:t>
            </a:r>
          </a:p>
          <a:p>
            <a:endParaRPr lang="sv-SE" dirty="0"/>
          </a:p>
        </p:txBody>
      </p:sp>
      <p:sp>
        <p:nvSpPr>
          <p:cNvPr id="37892"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5B60AE-BAAF-4A1F-86EE-C4CCAABF0FCE}" type="slidenum">
              <a:rPr lang="sv-SE" smtClean="0"/>
              <a:pPr/>
              <a:t>27</a:t>
            </a:fld>
            <a:endParaRPr lang="sv-SE" dirty="0"/>
          </a:p>
        </p:txBody>
      </p:sp>
    </p:spTree>
    <p:extLst>
      <p:ext uri="{BB962C8B-B14F-4D97-AF65-F5344CB8AC3E}">
        <p14:creationId xmlns:p14="http://schemas.microsoft.com/office/powerpoint/2010/main" val="1771425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0F3E7CC-D4CA-46EB-92E0-B6EFBED0B3ED}" type="slidenum">
              <a:rPr lang="sv-SE" smtClean="0"/>
              <a:pPr/>
              <a:t>28</a:t>
            </a:fld>
            <a:endParaRPr lang="sv-SE" dirty="0"/>
          </a:p>
        </p:txBody>
      </p:sp>
      <p:sp>
        <p:nvSpPr>
          <p:cNvPr id="39939" name="Rectangle 2"/>
          <p:cNvSpPr>
            <a:spLocks noGrp="1" noRot="1" noChangeAspect="1" noChangeArrowheads="1" noTextEdit="1"/>
          </p:cNvSpPr>
          <p:nvPr>
            <p:ph type="sldImg"/>
          </p:nvPr>
        </p:nvSpPr>
        <p:spPr bwMode="auto">
          <a:xfrm>
            <a:off x="1154113" y="717550"/>
            <a:ext cx="4552950" cy="3414713"/>
          </a:xfrm>
          <a:noFill/>
          <a:ln cap="flat">
            <a:solidFill>
              <a:schemeClr val="tx1"/>
            </a:solidFill>
            <a:miter lim="800000"/>
            <a:headEnd/>
            <a:tailEnd/>
          </a:ln>
        </p:spPr>
      </p:sp>
      <p:sp>
        <p:nvSpPr>
          <p:cNvPr id="39940" name="Rectangle 3"/>
          <p:cNvSpPr>
            <a:spLocks noGrp="1" noChangeArrowheads="1"/>
          </p:cNvSpPr>
          <p:nvPr>
            <p:ph type="body" idx="1"/>
          </p:nvPr>
        </p:nvSpPr>
        <p:spPr bwMode="auto">
          <a:xfrm>
            <a:off x="911651" y="4366705"/>
            <a:ext cx="5037903" cy="4062051"/>
          </a:xfrm>
          <a:noFill/>
        </p:spPr>
        <p:txBody>
          <a:bodyPr wrap="square" lIns="92075" tIns="46038" rIns="92075" bIns="46038" numCol="1" anchor="t" anchorCtr="0" compatLnSpc="1">
            <a:prstTxWarp prst="textNoShape">
              <a:avLst/>
            </a:prstTxWarp>
          </a:bodyPr>
          <a:lstStyle/>
          <a:p>
            <a:r>
              <a:rPr lang="sv-SE" sz="800" dirty="0"/>
              <a:t>Den här bilden visar det fastställda vägområdet för en väg, dvs. den mark som tas i anspråk med vägrätt. </a:t>
            </a:r>
            <a:r>
              <a:rPr lang="sv-SE" sz="800" kern="1200" dirty="0">
                <a:solidFill>
                  <a:schemeClr val="tx1"/>
                </a:solidFill>
                <a:latin typeface="+mn-lt"/>
                <a:ea typeface="+mn-ea"/>
                <a:cs typeface="+mn-cs"/>
              </a:rPr>
              <a:t>Till vägområdet hör inte bara vägbanan utan också diken, slänter, bullerskydd, räcken, vägmärken, belysning med mera som har direkt koppling till vägen. </a:t>
            </a:r>
            <a:endParaRPr lang="sv-SE" sz="800" dirty="0"/>
          </a:p>
          <a:p>
            <a:endParaRPr lang="sv-SE" sz="800" dirty="0"/>
          </a:p>
          <a:p>
            <a:endParaRPr lang="sv-SE" sz="800" dirty="0"/>
          </a:p>
          <a:p>
            <a:r>
              <a:rPr lang="sv-SE" sz="800" dirty="0"/>
              <a:t>(</a:t>
            </a:r>
            <a:r>
              <a:rPr lang="sv-SE" sz="800" i="1" dirty="0"/>
              <a:t>Vägområdet utgörs av den mark som behövs för väganordningarna. Väganordningar är de anordningar som stadigvarande/permanent behövs för vägens bestånd, drift eller brukande</a:t>
            </a:r>
            <a:r>
              <a:rPr lang="sv-SE" sz="800" dirty="0"/>
              <a:t>.)</a:t>
            </a:r>
          </a:p>
          <a:p>
            <a:endParaRPr lang="sv-SE" dirty="0"/>
          </a:p>
        </p:txBody>
      </p:sp>
    </p:spTree>
    <p:extLst>
      <p:ext uri="{BB962C8B-B14F-4D97-AF65-F5344CB8AC3E}">
        <p14:creationId xmlns:p14="http://schemas.microsoft.com/office/powerpoint/2010/main" val="2653366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0963"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sz="800" dirty="0"/>
              <a:t>I ett vägbyggnadsprojekt kan det i vissa fall finnas ett behov av att tillfälligt använda markområden under byggtiden. Det kan t.ex. behövas för tillfälliga transportvägar och för upplag av massor. Trafikverket kan i vägplanen reservera mark för detta genom en tillfällig tidsbegränsad nyttjanderätt. Marken återlämnas till fastighetsägaren efter angiven tid. </a:t>
            </a:r>
            <a:r>
              <a:rPr lang="sv-SE" sz="800" kern="1200" dirty="0">
                <a:solidFill>
                  <a:schemeClr val="tx1"/>
                </a:solidFill>
                <a:latin typeface="+mn-lt"/>
                <a:ea typeface="+mn-ea"/>
                <a:cs typeface="+mn-cs"/>
              </a:rPr>
              <a:t>Vi betalar ersättning till fastighetsägaren för den tillfälliga nyttjanderätten.</a:t>
            </a:r>
            <a:endParaRPr lang="sv-SE" sz="800" dirty="0"/>
          </a:p>
          <a:p>
            <a:endParaRPr lang="sv-SE" dirty="0"/>
          </a:p>
          <a:p>
            <a:endParaRPr lang="sv-SE" dirty="0"/>
          </a:p>
        </p:txBody>
      </p:sp>
      <p:sp>
        <p:nvSpPr>
          <p:cNvPr id="40964"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6E6168-2115-46FA-BB0A-045A2E80EB8A}" type="slidenum">
              <a:rPr lang="sv-SE" smtClean="0"/>
              <a:pPr/>
              <a:t>29</a:t>
            </a:fld>
            <a:endParaRPr lang="sv-SE" dirty="0"/>
          </a:p>
        </p:txBody>
      </p:sp>
    </p:spTree>
    <p:extLst>
      <p:ext uri="{BB962C8B-B14F-4D97-AF65-F5344CB8AC3E}">
        <p14:creationId xmlns:p14="http://schemas.microsoft.com/office/powerpoint/2010/main" val="153144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3011"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sz="800" dirty="0"/>
              <a:t>I samband med byggande av en ny allmän väg eller ombyggnad av en befintlig väg händer det att intilliggande enskilda vägar påverkas. Trafikverket kommer att se till att det enskilda vägnätet anpassas efter ombygganden. Beslut om enskilda vägar som används av flera fastigheter hanteras av Lantmäteriet. Det är Lantmäteriet som bildar så kallade gemensamhetsanläggningar för att besluta hur flera fastigheter ska samverka för att t.ex. sköta en gemensam enskild väg. Trafikverket kommer att ansöka om Lantmäteriförrättning och lämna ett förslag på utformning av det enskilda vägnätet. Lantmätaren kommer att kalla de berörda fastighetsägarna till förrättningssammanträde. Vid förrättningssammanträdet samlas lantmätaren och sakägarna för att diskutera och gå igenom utformningen av gemensamhetsanläggningen . Lantmätaren fattar därefter beslut om utformning, läge och delaktighet. Beslutet kan sedan överklagas. Normalt får sedan Trafikverket svara för utbyggnaden av vägen. </a:t>
            </a:r>
          </a:p>
          <a:p>
            <a:r>
              <a:rPr lang="sv-SE" sz="800" dirty="0"/>
              <a:t> </a:t>
            </a:r>
          </a:p>
          <a:p>
            <a:r>
              <a:rPr lang="sv-SE" sz="800" dirty="0"/>
              <a:t>De enskilda vägarna som ni ser i vägplanen är enbart illustrationer. De utgör det förslag som Trafikverket kommer att skicka in till Lantmäteriet. Om ni har nya synpunkter arbetar vi gärna in dessa. Det är dock i slutändan Lantmäteriet som beslutar och den processen är helt skild från processen att planera de allmänna vägarna.</a:t>
            </a:r>
          </a:p>
          <a:p>
            <a:r>
              <a:rPr lang="sv-SE" sz="800" dirty="0"/>
              <a:t> </a:t>
            </a:r>
          </a:p>
          <a:p>
            <a:r>
              <a:rPr lang="sv-SE" sz="800" dirty="0"/>
              <a:t>Trafikverket har möjlighet att i en vägsplan besluta att en allmän väg ska dras in från allmänt underhåll. Behövs vägen i fortsättningen som enskild väg kan Trafikverket ansöka om lantmäteriförrättning för att ordna det framtida underhållsansvaret (25 § Väglagen) </a:t>
            </a:r>
          </a:p>
          <a:p>
            <a:endParaRPr lang="sv-SE" sz="800" dirty="0"/>
          </a:p>
        </p:txBody>
      </p:sp>
      <p:sp>
        <p:nvSpPr>
          <p:cNvPr id="43012"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4758DF-AB4F-4E6C-998C-D191C3F58426}" type="slidenum">
              <a:rPr lang="sv-SE" smtClean="0"/>
              <a:pPr/>
              <a:t>30</a:t>
            </a:fld>
            <a:endParaRPr lang="sv-SE" dirty="0"/>
          </a:p>
        </p:txBody>
      </p:sp>
    </p:spTree>
    <p:extLst>
      <p:ext uri="{BB962C8B-B14F-4D97-AF65-F5344CB8AC3E}">
        <p14:creationId xmlns:p14="http://schemas.microsoft.com/office/powerpoint/2010/main" val="1655649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lvl="0"/>
            <a:r>
              <a:rPr lang="sv-SE" sz="1200" kern="1200" dirty="0">
                <a:solidFill>
                  <a:schemeClr val="tx1"/>
                </a:solidFill>
                <a:latin typeface="+mn-lt"/>
                <a:ea typeface="+mn-ea"/>
                <a:cs typeface="+mn-cs"/>
              </a:rPr>
              <a:t>Före mötet – stäm av med hotellet / konferensanläggningen etc. var nödutgångar och återsamlingsplats finns samt hur utrymning signaleras. Fråga också om det är några andra rutiner som dina mötesdeltagare bör känna till vid en utrymning.</a:t>
            </a:r>
          </a:p>
          <a:p>
            <a:r>
              <a:rPr lang="sv-SE" sz="1200" kern="1200" dirty="0">
                <a:solidFill>
                  <a:schemeClr val="tx1"/>
                </a:solidFill>
                <a:latin typeface="+mn-lt"/>
                <a:ea typeface="+mn-ea"/>
                <a:cs typeface="+mn-cs"/>
              </a:rPr>
              <a:t> </a:t>
            </a:r>
          </a:p>
          <a:p>
            <a:pPr lvl="0"/>
            <a:r>
              <a:rPr lang="sv-SE" sz="1200" kern="1200" dirty="0">
                <a:solidFill>
                  <a:schemeClr val="tx1"/>
                </a:solidFill>
                <a:latin typeface="+mn-lt"/>
                <a:ea typeface="+mn-ea"/>
                <a:cs typeface="+mn-cs"/>
              </a:rPr>
              <a:t>Som första punkt på mötet visar du bilden</a:t>
            </a:r>
            <a:r>
              <a:rPr lang="sv-SE" sz="1200" kern="1200" baseline="0" dirty="0">
                <a:solidFill>
                  <a:schemeClr val="tx1"/>
                </a:solidFill>
                <a:latin typeface="+mn-lt"/>
                <a:ea typeface="+mn-ea"/>
                <a:cs typeface="+mn-cs"/>
              </a:rPr>
              <a:t> (utan text) och </a:t>
            </a:r>
            <a:r>
              <a:rPr lang="sv-SE" sz="1200" kern="1200" dirty="0">
                <a:solidFill>
                  <a:schemeClr val="tx1"/>
                </a:solidFill>
                <a:latin typeface="+mn-lt"/>
                <a:ea typeface="+mn-ea"/>
                <a:cs typeface="+mn-cs"/>
              </a:rPr>
              <a:t>redogör muntligt för ovanstående – tar mindre än en minut men kan vara värd all tid i världen i ett skarpt läge.</a:t>
            </a:r>
          </a:p>
        </p:txBody>
      </p:sp>
      <p:sp>
        <p:nvSpPr>
          <p:cNvPr id="4" name="Platshållare för bildnummer 3"/>
          <p:cNvSpPr>
            <a:spLocks noGrp="1"/>
          </p:cNvSpPr>
          <p:nvPr>
            <p:ph type="sldNum" sz="quarter" idx="10"/>
          </p:nvPr>
        </p:nvSpPr>
        <p:spPr/>
        <p:txBody>
          <a:bodyPr/>
          <a:lstStyle/>
          <a:p>
            <a:pPr>
              <a:defRPr/>
            </a:pPr>
            <a:fld id="{01F153B5-56F9-4A2D-8832-F105A9B41898}" type="slidenum">
              <a:rPr lang="sv-SE" smtClean="0"/>
              <a:pPr>
                <a:defRPr/>
              </a:pPr>
              <a:t>2</a:t>
            </a:fld>
            <a:endParaRPr lang="sv-SE" dirty="0"/>
          </a:p>
        </p:txBody>
      </p:sp>
    </p:spTree>
    <p:extLst>
      <p:ext uri="{BB962C8B-B14F-4D97-AF65-F5344CB8AC3E}">
        <p14:creationId xmlns:p14="http://schemas.microsoft.com/office/powerpoint/2010/main" val="2328561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4035"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sz="800" dirty="0"/>
              <a:t>Hus och vattentäkter besiktigas, dvs. Trafikverket gör en inventering av befintliga sprickor och skador, före byggstart om risk finns för skador. </a:t>
            </a:r>
          </a:p>
          <a:p>
            <a:r>
              <a:rPr lang="sv-SE" sz="800" dirty="0"/>
              <a:t> </a:t>
            </a:r>
          </a:p>
          <a:p>
            <a:r>
              <a:rPr lang="sv-SE" sz="800" dirty="0"/>
              <a:t>Befintliga gränsmarkeringar som riskerar att skadas letas upp och dokumenteras innan byggstart. När vägen är färdigbyggd återutsätts skadade/förlorade markeringar av Lantmäteriet.</a:t>
            </a:r>
          </a:p>
          <a:p>
            <a:endParaRPr lang="sv-SE" dirty="0"/>
          </a:p>
        </p:txBody>
      </p:sp>
      <p:sp>
        <p:nvSpPr>
          <p:cNvPr id="44036"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DD84B5-9B34-41FD-A1D9-C3D47E8123E6}" type="slidenum">
              <a:rPr lang="sv-SE" smtClean="0"/>
              <a:pPr/>
              <a:t>31</a:t>
            </a:fld>
            <a:endParaRPr lang="sv-SE" dirty="0"/>
          </a:p>
        </p:txBody>
      </p:sp>
    </p:spTree>
    <p:extLst>
      <p:ext uri="{BB962C8B-B14F-4D97-AF65-F5344CB8AC3E}">
        <p14:creationId xmlns:p14="http://schemas.microsoft.com/office/powerpoint/2010/main" val="330493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3" name="Platshållare för anteckningar 2"/>
          <p:cNvSpPr>
            <a:spLocks noGrp="1"/>
          </p:cNvSpPr>
          <p:nvPr>
            <p:ph type="body" idx="1"/>
          </p:nvPr>
        </p:nvSpPr>
        <p:spPr/>
        <p:txBody>
          <a:bodyPr>
            <a:normAutofit/>
          </a:bodyPr>
          <a:lstStyle/>
          <a:p>
            <a:pPr>
              <a:defRPr/>
            </a:pPr>
            <a:r>
              <a:rPr lang="sv-SE" sz="800" dirty="0"/>
              <a:t>Vid intrång bestäms ersättningen i enlighet med Väglagens regler. Väglagen hänvisar sedan vidare till ersättningsreglerna i fjärde kapitlet expropriationslagen.</a:t>
            </a:r>
          </a:p>
          <a:p>
            <a:pPr>
              <a:defRPr/>
            </a:pPr>
            <a:endParaRPr lang="sv-SE" sz="800" dirty="0"/>
          </a:p>
          <a:p>
            <a:pPr>
              <a:defRPr/>
            </a:pPr>
            <a:r>
              <a:rPr lang="sv-SE" sz="800" dirty="0"/>
              <a:t>Vilka är det då som kan få ersättning vid intrång på grund av byggande av väg. Jo, det är fastighetsägare, servitutshavare </a:t>
            </a:r>
            <a:r>
              <a:rPr lang="sv-SE" sz="800" i="1" dirty="0"/>
              <a:t>(t.ex. rätt att köra på anans väg, ta vatten ur brunn etc.) </a:t>
            </a:r>
            <a:r>
              <a:rPr lang="sv-SE" sz="800" dirty="0"/>
              <a:t>och nyttjanderättshavare som t.ex. jordbruksarrendatorer. </a:t>
            </a:r>
          </a:p>
          <a:p>
            <a:pPr>
              <a:defRPr/>
            </a:pPr>
            <a:r>
              <a:rPr lang="sv-SE" sz="800" dirty="0"/>
              <a:t> </a:t>
            </a:r>
          </a:p>
          <a:p>
            <a:pPr>
              <a:defRPr/>
            </a:pPr>
            <a:r>
              <a:rPr lang="sv-SE" sz="800" dirty="0"/>
              <a:t>Ersättningen ska täcka fastighetens marknadsvärdesminskning, dvs. skillnaden mellan fastighetens marknadsvärde innan vägbygget och efter ska ersättas. I ersättningen för marknadsvärdesminskningen ingår ersättning för markintrång, byggnader som rivs, träd som avverkas, immissioner m.m. Den 1 augusti 2010 gjordes en förändring i expropriationslagen som innebär att Trafikverket ska ersätta fastighetsägaren med ytterligare 25 % på den uppkomna marknadsvärdesminskningen.   </a:t>
            </a:r>
          </a:p>
          <a:p>
            <a:pPr>
              <a:defRPr/>
            </a:pPr>
            <a:r>
              <a:rPr lang="sv-SE" sz="800" dirty="0"/>
              <a:t> </a:t>
            </a:r>
          </a:p>
          <a:p>
            <a:pPr>
              <a:defRPr/>
            </a:pPr>
            <a:r>
              <a:rPr lang="sv-SE" sz="800" dirty="0"/>
              <a:t>Utöver marknadsvärdesminskningen utgår ersättning för annan skada. Det är en ersättning till fastighetsägare eller rörelseidkare för ökade kostnader eller minskade intäkter som drabbat dem personligen och som är direkt orsakade av markintrånget, t.ex. skördeskador, flyttkostnader och omställningskostnader och förtidig avverkning. </a:t>
            </a:r>
          </a:p>
          <a:p>
            <a:pPr>
              <a:defRPr/>
            </a:pPr>
            <a:r>
              <a:rPr lang="sv-SE" sz="800" dirty="0"/>
              <a:t> </a:t>
            </a:r>
          </a:p>
          <a:p>
            <a:pPr>
              <a:defRPr/>
            </a:pPr>
            <a:r>
              <a:rPr lang="sv-SE" sz="800" dirty="0"/>
              <a:t>Ersättningen räknas upp med index och ränta från den dag marken tas i anspråk, till dess att utbetalning sker. </a:t>
            </a:r>
          </a:p>
          <a:p>
            <a:pPr>
              <a:defRPr/>
            </a:pPr>
            <a:endParaRPr lang="sv-SE" sz="800" dirty="0"/>
          </a:p>
          <a:p>
            <a:pPr>
              <a:defRPr/>
            </a:pPr>
            <a:r>
              <a:rPr lang="sv-SE" sz="800" dirty="0"/>
              <a:t>Ersättningen för intrånget ska bedömas på ett rättvist och rättssäkert sätt. Det innebär att lika fall ska behandlas lika och ersättningen ska vara förutsägbar och kunna motiveras utifrån förhållandena på den enskilda fastigheten. </a:t>
            </a:r>
          </a:p>
          <a:p>
            <a:pPr>
              <a:defRPr/>
            </a:pPr>
            <a:r>
              <a:rPr lang="sv-SE" sz="800" dirty="0"/>
              <a:t> </a:t>
            </a:r>
          </a:p>
          <a:p>
            <a:pPr>
              <a:defRPr/>
            </a:pPr>
            <a:r>
              <a:rPr lang="sv-SE" sz="800" dirty="0"/>
              <a:t>Om synnerligt men (</a:t>
            </a:r>
            <a:r>
              <a:rPr lang="sv-SE" sz="800" i="1" dirty="0"/>
              <a:t>mycket stort intrång i den pågående markanvändningen</a:t>
            </a:r>
            <a:r>
              <a:rPr lang="sv-SE" sz="800" dirty="0"/>
              <a:t>) för fastigheten eller del därav skulle uppstå kan inlösen av området bli aktuellt. </a:t>
            </a:r>
          </a:p>
          <a:p>
            <a:pPr>
              <a:defRPr/>
            </a:pPr>
            <a:endParaRPr lang="sv-SE" sz="800"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latin typeface="+mn-lt"/>
                <a:ea typeface="+mn-ea"/>
                <a:cs typeface="+mn-cs"/>
              </a:rPr>
              <a:t>En fastighetsägare kan i undantagsfall få sin fastighet inlöst även innan en plan har fastställts. Det gäller om fastighetsägaren har en mycket besvärlig situation (det vill säga då fastighetsägaren av skäl som till exempel dödsfall eller skilsmässa är tvungen att sälja fastigheten under just den här perioden) och det är sannolikt att fastigheten kommer att behövas för en väg.</a:t>
            </a:r>
          </a:p>
          <a:p>
            <a:pPr>
              <a:defRPr/>
            </a:pPr>
            <a:endParaRPr lang="sv-SE" sz="800" dirty="0"/>
          </a:p>
        </p:txBody>
      </p:sp>
      <p:sp>
        <p:nvSpPr>
          <p:cNvPr id="45060"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6511DE-10DB-4206-8B31-9E4928A3EFF3}" type="slidenum">
              <a:rPr lang="sv-SE" smtClean="0"/>
              <a:pPr/>
              <a:t>32</a:t>
            </a:fld>
            <a:endParaRPr lang="sv-SE" dirty="0"/>
          </a:p>
        </p:txBody>
      </p:sp>
    </p:spTree>
    <p:extLst>
      <p:ext uri="{BB962C8B-B14F-4D97-AF65-F5344CB8AC3E}">
        <p14:creationId xmlns:p14="http://schemas.microsoft.com/office/powerpoint/2010/main" val="3472988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21B4950-24D7-4ACB-B4F0-24C1B79DB204}" type="slidenum">
              <a:rPr lang="sv-SE" smtClean="0"/>
              <a:pPr/>
              <a:t>33</a:t>
            </a:fld>
            <a:endParaRPr lang="sv-SE" dirty="0"/>
          </a:p>
        </p:txBody>
      </p:sp>
      <p:sp>
        <p:nvSpPr>
          <p:cNvPr id="46083" name="Rectangle 2"/>
          <p:cNvSpPr>
            <a:spLocks noGrp="1" noRot="1" noChangeAspect="1" noChangeArrowheads="1" noTextEdit="1"/>
          </p:cNvSpPr>
          <p:nvPr>
            <p:ph type="sldImg"/>
          </p:nvPr>
        </p:nvSpPr>
        <p:spPr bwMode="auto">
          <a:xfrm>
            <a:off x="1154113" y="717550"/>
            <a:ext cx="4552950" cy="3414713"/>
          </a:xfrm>
          <a:noFill/>
          <a:ln cap="flat">
            <a:solidFill>
              <a:schemeClr val="tx1"/>
            </a:solidFill>
            <a:miter lim="800000"/>
            <a:headEnd/>
            <a:tailEnd/>
          </a:ln>
        </p:spPr>
      </p:sp>
      <p:sp>
        <p:nvSpPr>
          <p:cNvPr id="46084" name="Rectangle 3"/>
          <p:cNvSpPr>
            <a:spLocks noGrp="1" noChangeArrowheads="1"/>
          </p:cNvSpPr>
          <p:nvPr>
            <p:ph type="body" idx="1"/>
          </p:nvPr>
        </p:nvSpPr>
        <p:spPr bwMode="auto">
          <a:xfrm>
            <a:off x="911651" y="4366705"/>
            <a:ext cx="5037903" cy="4062051"/>
          </a:xfrm>
          <a:noFill/>
        </p:spPr>
        <p:txBody>
          <a:bodyPr wrap="square" lIns="92075" tIns="46038" rIns="92075" bIns="46038" numCol="1" anchor="t" anchorCtr="0" compatLnSpc="1">
            <a:prstTxWarp prst="textNoShape">
              <a:avLst/>
            </a:prstTxWarp>
          </a:bodyPr>
          <a:lstStyle/>
          <a:p>
            <a:r>
              <a:rPr lang="sv-SE" sz="800" dirty="0"/>
              <a:t>Då det är svårt att utifrån tidigare liknande försäljningar, göra en bedömning av marknadsvärdesminskningen på en jordbruksfastighet använder man sig vid värderingen av vedertagna normer och metoder. (</a:t>
            </a:r>
            <a:r>
              <a:rPr lang="sv-SE" sz="800" i="1" dirty="0"/>
              <a:t>Vid intrång i jordbruksmark används 1984 års jordbruksnorm</a:t>
            </a:r>
            <a:r>
              <a:rPr lang="sv-SE" sz="800" dirty="0"/>
              <a:t>.)</a:t>
            </a:r>
          </a:p>
          <a:p>
            <a:r>
              <a:rPr lang="sv-SE" sz="800" dirty="0"/>
              <a:t> </a:t>
            </a:r>
          </a:p>
          <a:p>
            <a:r>
              <a:rPr lang="sv-SE" sz="800" dirty="0"/>
              <a:t>Ersättningen för ianspråktagen åkermark kommer att bestämmas utifrån ett genomsnittligt marknadsvärde per hektar.</a:t>
            </a:r>
          </a:p>
          <a:p>
            <a:r>
              <a:rPr lang="sv-SE" sz="800" dirty="0"/>
              <a:t> </a:t>
            </a:r>
          </a:p>
          <a:p>
            <a:r>
              <a:rPr lang="sv-SE" sz="800" dirty="0"/>
              <a:t>Dessutom ersätts kostnader för försvårad brukning (ökad brukningskostnad på restfälten), förlängda ägoavstånd (längre att köra till och mellan åkerfälten), väntetider vid passage av väg, fältkantverkan (den minskade skördenivån som uppkommer genom fältkanternas inverkan på den växande grödan), försvårad betesdrift och ökat stängselbehov, anpassningskostnader (fasta kostnader som brukaren har under en övergångstid som kvarstår efter arealförlusten som måste fördelas på en mindre areal) samt annan skada. </a:t>
            </a:r>
          </a:p>
          <a:p>
            <a:endParaRPr lang="sv-SE" dirty="0"/>
          </a:p>
        </p:txBody>
      </p:sp>
    </p:spTree>
    <p:extLst>
      <p:ext uri="{BB962C8B-B14F-4D97-AF65-F5344CB8AC3E}">
        <p14:creationId xmlns:p14="http://schemas.microsoft.com/office/powerpoint/2010/main" val="3921614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8131"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sz="800" dirty="0"/>
              <a:t>Vid ersättning för intrång på tomtmark ersätts värdet på den mark som tas i anspråk. (Vid frågor: Kommentera att</a:t>
            </a:r>
            <a:r>
              <a:rPr lang="sv-SE" sz="800" baseline="0" dirty="0"/>
              <a:t> det oftast är ett marginalvärde och inte ett genomsnittsvärde som ersätts).</a:t>
            </a:r>
            <a:endParaRPr lang="sv-SE" sz="800" dirty="0"/>
          </a:p>
          <a:p>
            <a:r>
              <a:rPr lang="sv-SE" sz="800" dirty="0"/>
              <a:t> </a:t>
            </a:r>
          </a:p>
          <a:p>
            <a:r>
              <a:rPr lang="sv-SE" sz="800" dirty="0"/>
              <a:t>Dessutom ersätts de träd, buskar och staket som tas i ner i samband med markintrånget. Dessa tomtanläggningar värderas sedan efter hur pass stor betydelse de haft för tomtens marknadsvärde.   </a:t>
            </a:r>
          </a:p>
          <a:p>
            <a:r>
              <a:rPr lang="sv-SE" sz="800" dirty="0"/>
              <a:t> </a:t>
            </a:r>
          </a:p>
          <a:p>
            <a:r>
              <a:rPr lang="sv-SE" sz="800" dirty="0"/>
              <a:t>Även annan skada kan ersättas (</a:t>
            </a:r>
            <a:r>
              <a:rPr lang="sv-SE" sz="800" i="1" dirty="0"/>
              <a:t>t.ex. flyttkostnader, unika tomtanläggningar som ej går att flytta och som ej påverkar marknadsvärdet</a:t>
            </a:r>
            <a:r>
              <a:rPr lang="sv-SE" sz="800" dirty="0"/>
              <a:t>).</a:t>
            </a:r>
          </a:p>
          <a:p>
            <a:endParaRPr lang="sv-SE" dirty="0"/>
          </a:p>
        </p:txBody>
      </p:sp>
      <p:sp>
        <p:nvSpPr>
          <p:cNvPr id="48132"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4FE651-6A7D-43C3-B1BE-E74E505634D8}" type="slidenum">
              <a:rPr lang="sv-SE" smtClean="0"/>
              <a:pPr/>
              <a:t>34</a:t>
            </a:fld>
            <a:endParaRPr lang="sv-SE" dirty="0"/>
          </a:p>
        </p:txBody>
      </p:sp>
    </p:spTree>
    <p:extLst>
      <p:ext uri="{BB962C8B-B14F-4D97-AF65-F5344CB8AC3E}">
        <p14:creationId xmlns:p14="http://schemas.microsoft.com/office/powerpoint/2010/main" val="396972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sz="800" dirty="0"/>
              <a:t>Trafikverket kommer genom brev att meddela vilket datum marken kommer att tas i anspråk för vägutbyggnad. </a:t>
            </a:r>
          </a:p>
          <a:p>
            <a:r>
              <a:rPr lang="sv-SE" sz="800" dirty="0"/>
              <a:t> </a:t>
            </a:r>
          </a:p>
          <a:p>
            <a:r>
              <a:rPr lang="sv-SE" sz="800" dirty="0"/>
              <a:t>Eftersom den mark som tas i anspråk ska värderas vid den tidpunkt då ianspråktagandet sker, dvs. då vägen börjar byggas, är det inte möjligt för oss att redan nu träffa några överenskommelser om ersättning. Intrånget regleras i allmänhet när vägen är färdigbyggd eller under tiden vägen byggs. Då ser man dessutom vilka skador som uppstått på fastigheten. Ersättningsfrågan kan därför inte överklagas nu i samband med framtagandet av vägplan utan det görs i en särskild process som jag återkommer till.</a:t>
            </a:r>
          </a:p>
          <a:p>
            <a:endParaRPr lang="sv-SE" sz="800" dirty="0"/>
          </a:p>
          <a:p>
            <a:r>
              <a:rPr lang="sv-SE" sz="800" dirty="0"/>
              <a:t>Ersättningen räknas upp med index och ränta från den dag marken togs i anspråk. På så sätt missgynnas inte fastighetsägaren av att utbetalningen av ersättningen sker efter att marken har tagits i anspråk.</a:t>
            </a:r>
          </a:p>
          <a:p>
            <a:endParaRPr lang="sv-SE" dirty="0"/>
          </a:p>
          <a:p>
            <a:endParaRPr lang="sv-SE" dirty="0"/>
          </a:p>
          <a:p>
            <a:endParaRPr lang="sv-SE" dirty="0"/>
          </a:p>
          <a:p>
            <a:endParaRPr lang="sv-SE" dirty="0"/>
          </a:p>
        </p:txBody>
      </p:sp>
      <p:sp>
        <p:nvSpPr>
          <p:cNvPr id="49156"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C4CC42-0572-4E59-B133-7739C4AB2AFE}" type="slidenum">
              <a:rPr lang="sv-SE" smtClean="0"/>
              <a:pPr/>
              <a:t>35</a:t>
            </a:fld>
            <a:endParaRPr lang="sv-SE" dirty="0"/>
          </a:p>
        </p:txBody>
      </p:sp>
    </p:spTree>
    <p:extLst>
      <p:ext uri="{BB962C8B-B14F-4D97-AF65-F5344CB8AC3E}">
        <p14:creationId xmlns:p14="http://schemas.microsoft.com/office/powerpoint/2010/main" val="60390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52227"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sz="800" dirty="0"/>
              <a:t>Ersättningen är normalt skattepliktig. Rådgör med Skatteverket eller er revisor. För att underlätta fastighetsägarens deklaration i rätt inkomstlag specificerar Trafikverket de olika ersättningsposterna och lämnar över i en sammanställning till fastighetsägaren tillsammans med ersättningsavtalet. </a:t>
            </a:r>
          </a:p>
          <a:p>
            <a:r>
              <a:rPr lang="sv-SE" sz="800" dirty="0"/>
              <a:t> </a:t>
            </a:r>
          </a:p>
          <a:p>
            <a:r>
              <a:rPr lang="sv-SE" sz="800" dirty="0"/>
              <a:t>Moms ska i vissa fall betalas på den del av ersättningen som utgår för skogsprodukter eller skog. För momsredovisningsskyldiga fastighetsägare betalar Trafikverket ut ersättning för moms.</a:t>
            </a:r>
          </a:p>
          <a:p>
            <a:r>
              <a:rPr lang="sv-SE" sz="800" dirty="0"/>
              <a:t> </a:t>
            </a:r>
          </a:p>
          <a:p>
            <a:r>
              <a:rPr lang="sv-SE" sz="800" dirty="0"/>
              <a:t>På utbetald ersättning för ränta gör Trafikverket preliminärskatteavdrag och inbetalar till Skatteverket. Det görs enbart på ränteutbetalningar till fysiska personer och dödsbon.</a:t>
            </a:r>
          </a:p>
          <a:p>
            <a:endParaRPr lang="sv-SE" dirty="0"/>
          </a:p>
        </p:txBody>
      </p:sp>
      <p:sp>
        <p:nvSpPr>
          <p:cNvPr id="5222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213949-E68D-419B-86DD-2BD169BAC45B}" type="slidenum">
              <a:rPr lang="sv-SE" smtClean="0"/>
              <a:pPr/>
              <a:t>36</a:t>
            </a:fld>
            <a:endParaRPr lang="sv-SE" dirty="0"/>
          </a:p>
        </p:txBody>
      </p:sp>
    </p:spTree>
    <p:extLst>
      <p:ext uri="{BB962C8B-B14F-4D97-AF65-F5344CB8AC3E}">
        <p14:creationId xmlns:p14="http://schemas.microsoft.com/office/powerpoint/2010/main" val="1509038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5D06B512-0D3F-4E54-ACC2-CC2B9FF21CAC}" type="slidenum">
              <a:rPr lang="sv-SE" smtClean="0"/>
              <a:pPr>
                <a:defRPr/>
              </a:pPr>
              <a:t>40</a:t>
            </a:fld>
            <a:endParaRPr lang="sv-SE" dirty="0"/>
          </a:p>
        </p:txBody>
      </p:sp>
    </p:spTree>
    <p:extLst>
      <p:ext uri="{BB962C8B-B14F-4D97-AF65-F5344CB8AC3E}">
        <p14:creationId xmlns:p14="http://schemas.microsoft.com/office/powerpoint/2010/main" val="198591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3</a:t>
            </a:fld>
            <a:endParaRPr lang="sv-SE" dirty="0"/>
          </a:p>
        </p:txBody>
      </p:sp>
    </p:spTree>
    <p:extLst>
      <p:ext uri="{BB962C8B-B14F-4D97-AF65-F5344CB8AC3E}">
        <p14:creationId xmlns:p14="http://schemas.microsoft.com/office/powerpoint/2010/main" val="329227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lvl="1"/>
            <a:r>
              <a:rPr lang="sv-SE" sz="1400" dirty="0"/>
              <a:t>Åtgärdsvalsstudie (ÅVS) från 2015. ÅVS:en omfattade den totala sträckan genom Eskilstuna mellan E20 i norr och Stenkvistarondellen i söder. ÅVS:en togs fram av Trafikverket i samverkan med Eskilstuna kommun, under 2014 och 2015. </a:t>
            </a:r>
          </a:p>
          <a:p>
            <a:pPr lvl="1"/>
            <a:endParaRPr lang="sv-SE" sz="1400" dirty="0"/>
          </a:p>
          <a:p>
            <a:pPr lvl="1"/>
            <a:r>
              <a:rPr lang="sv-SE" sz="1400" dirty="0"/>
              <a:t>Regionförbundet Sörmland har fått i uppdrag av regeringen att upprätta ett förslag till trafikslagsövergripande länsplan för regional transportinfrastruktur för åren 2018–2029 (https://regionsormland.se/siteassets/utveckling-och-kultur/regional-utveckling/ltp-sormland-2018-2029-slutversion_181008.pdf). Väg 53 har även funnits med i tidigare länstransportplaner.</a:t>
            </a:r>
          </a:p>
          <a:p>
            <a:pPr lvl="1"/>
            <a:endParaRPr lang="sv-SE" sz="1400" dirty="0"/>
          </a:p>
          <a:p>
            <a:pPr lvl="1"/>
            <a:r>
              <a:rPr lang="sv-SE" sz="1400" dirty="0"/>
              <a:t>Vägutredning Väg 53, infart Eskilstuna. Vägverket 2002</a:t>
            </a:r>
            <a:endParaRPr lang="sv-SE" sz="1400" dirty="0">
              <a:highlight>
                <a:srgbClr val="FFFF00"/>
              </a:highligh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a:t>Vägplan:</a:t>
            </a:r>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a:t>Samrådsunderlag - Länsstyrelsen har bedömt att projektet inte medför betydande miljöpåverkan.</a:t>
            </a:r>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a:t>Samrådshandling – </a:t>
            </a:r>
            <a:endParaRPr lang="sv-SE" dirty="0">
              <a:highlight>
                <a:srgbClr val="FFFF00"/>
              </a:highlight>
            </a:endParaRPr>
          </a:p>
          <a:p>
            <a:endParaRPr lang="sv-SE" dirty="0"/>
          </a:p>
        </p:txBody>
      </p:sp>
      <p:sp>
        <p:nvSpPr>
          <p:cNvPr id="4" name="Platshållare för bildnummer 3"/>
          <p:cNvSpPr>
            <a:spLocks noGrp="1"/>
          </p:cNvSpPr>
          <p:nvPr>
            <p:ph type="sldNum" sz="quarter" idx="10"/>
          </p:nvPr>
        </p:nvSpPr>
        <p:spPr/>
        <p:txBody>
          <a:bodyPr/>
          <a:lstStyle/>
          <a:p>
            <a:fld id="{428287A6-168D-4584-8C5A-45FB564FDE40}" type="slidenum">
              <a:rPr lang="sv-SE" smtClean="0"/>
              <a:pPr/>
              <a:t>5</a:t>
            </a:fld>
            <a:endParaRPr lang="sv-SE" dirty="0"/>
          </a:p>
        </p:txBody>
      </p:sp>
    </p:spTree>
    <p:extLst>
      <p:ext uri="{BB962C8B-B14F-4D97-AF65-F5344CB8AC3E}">
        <p14:creationId xmlns:p14="http://schemas.microsoft.com/office/powerpoint/2010/main" val="103297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Arbetet med framtagandet av vägplanen påbörjades i mars 2018 med förberedelser för första steget </a:t>
            </a:r>
          </a:p>
          <a:p>
            <a:r>
              <a:rPr lang="sv-SE" dirty="0"/>
              <a:t>som kallas samrådsunderlag. I detta skede genomfördes tidiga samråd med Länsstyrelsen i </a:t>
            </a:r>
          </a:p>
          <a:p>
            <a:r>
              <a:rPr lang="sv-SE" dirty="0"/>
              <a:t>Södermanlands län, Eskilstuna kommun och Kollektivtrafikmyndigheten Sörmlandstrafiken. Ett möte </a:t>
            </a:r>
          </a:p>
          <a:p>
            <a:r>
              <a:rPr lang="sv-SE" dirty="0"/>
              <a:t>i form av öppet hus för allmänheten genomfördes den 4:e oktober 2018 i Församlingshemmet vid </a:t>
            </a:r>
          </a:p>
          <a:p>
            <a:r>
              <a:rPr lang="sv-SE" dirty="0"/>
              <a:t>Stenkvista kyrka.  </a:t>
            </a:r>
          </a:p>
          <a:p>
            <a:endParaRPr lang="sv-SE" dirty="0"/>
          </a:p>
          <a:p>
            <a:r>
              <a:rPr lang="sv-SE" dirty="0"/>
              <a:t> </a:t>
            </a:r>
          </a:p>
          <a:p>
            <a:endParaRPr lang="sv-SE" dirty="0"/>
          </a:p>
          <a:p>
            <a:r>
              <a:rPr lang="sv-SE" dirty="0"/>
              <a:t>Den 15:e mars 2019 tog Länsstyrelsen beslut att vägplan för väg 53, Södra infarten Eskilstuna inte kan </a:t>
            </a:r>
          </a:p>
          <a:p>
            <a:r>
              <a:rPr lang="sv-SE" dirty="0"/>
              <a:t>antas medföra betydande miljöpåverkan. </a:t>
            </a:r>
          </a:p>
        </p:txBody>
      </p:sp>
      <p:sp>
        <p:nvSpPr>
          <p:cNvPr id="4" name="Platshållare för bildnummer 3"/>
          <p:cNvSpPr>
            <a:spLocks noGrp="1"/>
          </p:cNvSpPr>
          <p:nvPr>
            <p:ph type="sldNum" sz="quarter" idx="10"/>
          </p:nvPr>
        </p:nvSpPr>
        <p:spPr/>
        <p:txBody>
          <a:bodyPr/>
          <a:lstStyle/>
          <a:p>
            <a:fld id="{428287A6-168D-4584-8C5A-45FB564FDE40}" type="slidenum">
              <a:rPr lang="sv-SE" smtClean="0"/>
              <a:pPr/>
              <a:t>6</a:t>
            </a:fld>
            <a:endParaRPr lang="sv-SE" dirty="0"/>
          </a:p>
        </p:txBody>
      </p:sp>
    </p:spTree>
    <p:extLst>
      <p:ext uri="{BB962C8B-B14F-4D97-AF65-F5344CB8AC3E}">
        <p14:creationId xmlns:p14="http://schemas.microsoft.com/office/powerpoint/2010/main" val="256861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Planläggningsprocessen regleras i väglagen , vi är nu i skedet samrådshandling.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a:solidFill>
                  <a:schemeClr val="tx1"/>
                </a:solidFill>
                <a:latin typeface="+mn-lt"/>
                <a:ea typeface="+mn-ea"/>
                <a:cs typeface="+mn-cs"/>
              </a:rPr>
              <a:t/>
            </a:r>
            <a:br>
              <a:rPr lang="sv-SE" sz="1200" b="0" i="0" u="none" strike="noStrike" kern="1200" baseline="0" dirty="0">
                <a:solidFill>
                  <a:schemeClr val="tx1"/>
                </a:solidFill>
                <a:latin typeface="+mn-lt"/>
                <a:ea typeface="+mn-ea"/>
                <a:cs typeface="+mn-cs"/>
              </a:rPr>
            </a:br>
            <a:r>
              <a:rPr lang="sv-SE" sz="1200" b="0" i="0" u="none" strike="noStrike" kern="1200" baseline="0" dirty="0">
                <a:solidFill>
                  <a:schemeClr val="tx1"/>
                </a:solidFill>
                <a:latin typeface="+mn-lt"/>
                <a:ea typeface="+mn-ea"/>
                <a:cs typeface="+mn-cs"/>
              </a:rPr>
              <a:t>För att underlätta kommunikationen och för att man ska veta var i processen man befinner sig, har Trafikverket identifierat följande statusbegrepp för vägplanen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a:solidFill>
                  <a:schemeClr val="tx1"/>
                </a:solidFill>
                <a:latin typeface="+mn-lt"/>
                <a:ea typeface="+mn-ea"/>
                <a:cs typeface="+mn-cs"/>
              </a:rPr>
              <a:t>syftar till att förfarandet vid byggande av transportinfrastruktur ska få en god anknytning till övrig samhällsplanering och till miljölagstiftningen.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a:solidFill>
                  <a:schemeClr val="tx1"/>
                </a:solidFill>
                <a:latin typeface="+mn-lt"/>
                <a:ea typeface="+mn-ea"/>
                <a:cs typeface="+mn-cs"/>
              </a:rPr>
              <a:t>Processen innebär att planläggningen förankras bland annat i kommunernas planering och att de som berörs i olika processteg får goda möjligheter till insyn och ges möjlighet att framföra synpunkter.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i="0" u="none" strike="noStrike" kern="1200" baseline="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7</a:t>
            </a:fld>
            <a:endParaRPr lang="sv-SE" dirty="0"/>
          </a:p>
        </p:txBody>
      </p:sp>
    </p:spTree>
    <p:extLst>
      <p:ext uri="{BB962C8B-B14F-4D97-AF65-F5344CB8AC3E}">
        <p14:creationId xmlns:p14="http://schemas.microsoft.com/office/powerpoint/2010/main" val="384627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sv-SE" b="0" dirty="0"/>
              <a:t>Om väg- eller järnvägsplanen uppfyller kraven i lagstiftningen fattas beslut om att fastställa den. Med utgångspunkt från kraven på innehåll i en väg- eller</a:t>
            </a:r>
          </a:p>
          <a:p>
            <a:r>
              <a:rPr lang="sv-SE" b="0" dirty="0"/>
              <a:t>järnvägsplan innebär beslutet att plankartorna normalt fastställs med det som redovisas där. </a:t>
            </a:r>
            <a:br>
              <a:rPr lang="sv-SE" b="0" dirty="0"/>
            </a:br>
            <a:r>
              <a:rPr lang="sv-SE" b="0" i="1" dirty="0"/>
              <a:t>Skyddsåtgärder för byggskedet fastställs inte. Vid fastställelseprövningen måste det dock bedömas om det är möjligt att genomföra väg- eller järnvägsplanen.</a:t>
            </a:r>
          </a:p>
          <a:p>
            <a:r>
              <a:rPr lang="sv-SE" b="0" i="1" dirty="0"/>
              <a:t>Vilka konkreta skyddsåtgärder som måste genomföras under byggskedet avgörs alltså inte i denna process. Trafikverket som verksamhetsutövare är dock</a:t>
            </a:r>
          </a:p>
          <a:p>
            <a:r>
              <a:rPr lang="sv-SE" b="0" i="1" dirty="0"/>
              <a:t>ansvarigt för att nödvändiga skyddsåtgärder vidta</a:t>
            </a:r>
          </a:p>
          <a:p>
            <a:r>
              <a:rPr lang="sv-SE" b="0" i="1" dirty="0"/>
              <a:t>Vid fastställelsen beslutas inte heller frågor om till exempel läget av enskilda vägar, väganslutningar samt eventuella spärrningar av sådana, marklösen och</a:t>
            </a:r>
          </a:p>
          <a:p>
            <a:r>
              <a:rPr lang="sv-SE" b="0" i="1" dirty="0"/>
              <a:t>intrångsersättning. </a:t>
            </a:r>
            <a:r>
              <a:rPr lang="sv-SE" b="1" i="1" dirty="0"/>
              <a:t>Projektets konsekvenser i dessa avseenden, till exempel intrång i fastigheter och olägenheter för närboende, ingår däremot i den</a:t>
            </a:r>
          </a:p>
          <a:p>
            <a:r>
              <a:rPr lang="sv-SE" b="1" i="1" dirty="0"/>
              <a:t>samlade avvägning som görs mellan olika intressen</a:t>
            </a:r>
            <a:r>
              <a:rPr lang="sv-SE" b="0" dirty="0"/>
              <a:t/>
            </a:r>
            <a:br>
              <a:rPr lang="sv-SE" b="0" dirty="0"/>
            </a:br>
            <a:endParaRPr lang="sv-SE" b="1" dirty="0"/>
          </a:p>
          <a:p>
            <a:r>
              <a:rPr lang="sv-SE" b="1" dirty="0"/>
              <a:t>Fastställelsebeslutet</a:t>
            </a:r>
            <a:r>
              <a:rPr lang="sv-SE" dirty="0"/>
              <a:t> ska kungöras. I kungörelsen ska det anges var beslutet hålls tillgängligt samt inom vilken tid beslutet får överklagas och vart ett</a:t>
            </a:r>
          </a:p>
          <a:p>
            <a:r>
              <a:rPr lang="sv-SE" dirty="0"/>
              <a:t>skriftligt överklagande ska lämnas. </a:t>
            </a:r>
            <a:r>
              <a:rPr lang="sv-SE" b="1" dirty="0"/>
              <a:t>Kungörelsen ska föras in i Post och Inrikes Tidningar och en ortstidning eller endera av dessa</a:t>
            </a:r>
            <a:r>
              <a:rPr lang="sv-SE" dirty="0"/>
              <a:t>.</a:t>
            </a:r>
          </a:p>
          <a:p>
            <a:endParaRPr lang="sv-SE" dirty="0"/>
          </a:p>
          <a:p>
            <a:r>
              <a:rPr lang="sv-SE" dirty="0"/>
              <a:t>Trafikverket ska särskilt underrätta dem som enligt fastighetsförteckningens del 1-3 berörs av markanspråk, väghållningsmyndigheten, kommuner och</a:t>
            </a:r>
          </a:p>
          <a:p>
            <a:r>
              <a:rPr lang="sv-SE" dirty="0"/>
              <a:t>länsstyrelser, </a:t>
            </a:r>
            <a:r>
              <a:rPr lang="sv-SE" b="1" dirty="0"/>
              <a:t>lantmäterimyndigheten samt övriga som framställt skriftliga synpunkter i ärendet under granskningstiden eller som särskilt berörs. </a:t>
            </a:r>
            <a:r>
              <a:rPr lang="sv-SE" dirty="0"/>
              <a:t/>
            </a:r>
            <a:br>
              <a:rPr lang="sv-SE" dirty="0"/>
            </a:br>
            <a:r>
              <a:rPr lang="sv-SE" dirty="0"/>
              <a:t>Av underrättelsen ska det framgå inom vilken tid beslutet får överklagas och vart ett skriftligt överklagande ska lämnas. Om samråd har skett med en ansvarig</a:t>
            </a:r>
          </a:p>
          <a:p>
            <a:r>
              <a:rPr lang="sv-SE" dirty="0"/>
              <a:t>myndighet i ett annat land enligt miljöbalken, ska den myndigheten informeras. Underrättelse sker genom att fastställelsebeslutet med överklagandehänvisning</a:t>
            </a:r>
          </a:p>
          <a:p>
            <a:r>
              <a:rPr lang="sv-SE" dirty="0"/>
              <a:t>skickas ut med brev.</a:t>
            </a:r>
          </a:p>
          <a:p>
            <a:endParaRPr lang="sv-SE" dirty="0"/>
          </a:p>
          <a:p>
            <a:r>
              <a:rPr lang="sv-SE" dirty="0"/>
              <a:t>Ett beslut att fastställa en vägplan gäller att ett beslut </a:t>
            </a:r>
            <a:r>
              <a:rPr lang="sv-SE" b="1" dirty="0"/>
              <a:t>upphör att gälla fem år </a:t>
            </a:r>
            <a:r>
              <a:rPr lang="sv-SE" dirty="0"/>
              <a:t>efter det år då beslutet fick laga kraft om inte vägens sträckning blivit tydligt utmärkt på marken och vägbygget har påbörjats.</a:t>
            </a:r>
          </a:p>
          <a:p>
            <a:endParaRPr lang="sv-SE" dirty="0"/>
          </a:p>
          <a:p>
            <a:r>
              <a:rPr lang="sv-SE" u="sng" dirty="0"/>
              <a:t>I samband med begäran om fastställelseprövning </a:t>
            </a:r>
            <a:r>
              <a:rPr lang="sv-SE" dirty="0"/>
              <a:t>ska så kallad </a:t>
            </a:r>
            <a:r>
              <a:rPr lang="sv-SE" b="1" dirty="0"/>
              <a:t>kommunikation</a:t>
            </a:r>
            <a:r>
              <a:rPr lang="sv-SE" dirty="0"/>
              <a:t> ske. Enligt förvaltningslagen är huvudregeln att ett ärende inte får avgöras utan</a:t>
            </a:r>
          </a:p>
          <a:p>
            <a:r>
              <a:rPr lang="sv-SE" dirty="0"/>
              <a:t>att den som är part i ärendet har underrättats och fått tillfälle att lämna synpunkter på uppgifter som någon annan har tillfört ärendet. </a:t>
            </a:r>
            <a:r>
              <a:rPr lang="sv-SE" b="1" dirty="0"/>
              <a:t>Kommunikationen ska primärt ske med dem som har lämnat synpunkter när planen hölls tillgänglig för granskning och dem som har lämnat synpunkter efter</a:t>
            </a:r>
          </a:p>
          <a:p>
            <a:r>
              <a:rPr lang="sv-SE" b="1" dirty="0"/>
              <a:t>eventuella ändringar av planen.</a:t>
            </a:r>
            <a:r>
              <a:rPr lang="sv-SE" dirty="0"/>
              <a:t> </a:t>
            </a:r>
            <a:r>
              <a:rPr lang="sv-SE" u="sng" dirty="0"/>
              <a:t>Dessa får då ta del av de handlingar som tillförts ärendet efter granskningen och efter eventuella ändringar.</a:t>
            </a:r>
          </a:p>
          <a:p>
            <a:endParaRPr lang="sv-SE" u="sng" dirty="0"/>
          </a:p>
          <a:p>
            <a:r>
              <a:rPr lang="sv-SE" u="sng" dirty="0"/>
              <a:t>Kommunikationstiden är normalt tre veckor. Av kommunikationsbrevet ska det framgå att eventuella synpunkter ska skickas direkt dit där planprövningen sker.</a:t>
            </a:r>
          </a:p>
          <a:p>
            <a:r>
              <a:rPr lang="sv-SE" u="sng" dirty="0"/>
              <a:t>Resultatet av aktiviteten ska vara en begäran om fastställelseprövning, eventuell begäran om ändrat väghållningsansvar samt utskick av handlingar på</a:t>
            </a:r>
          </a:p>
          <a:p>
            <a:r>
              <a:rPr lang="sv-SE" u="sng" dirty="0"/>
              <a:t>kommunikation. Begäran om fastställelseprövning ska skickas till Trafikverket. Efter denna aktivitet genomför Trafikverket en fastställelseprövning.</a:t>
            </a:r>
          </a:p>
          <a:p>
            <a:endParaRPr lang="sv-SE" dirty="0"/>
          </a:p>
          <a:p>
            <a:r>
              <a:rPr lang="sv-SE" dirty="0"/>
              <a:t>Trafikverkets beslut att fastställa en väg- eller järnvägsplan får överklagas till regeringen. Trafikverket gör alltid en kungörelsedelgivning av</a:t>
            </a:r>
          </a:p>
          <a:p>
            <a:r>
              <a:rPr lang="sv-SE" dirty="0"/>
              <a:t>fastställelsebeslutet. Överklagandetiden är tre veckor och börjar löpa två veckor efter det att beslutet om kungörelsedelgivning har tagits. Den som beslutet</a:t>
            </a:r>
          </a:p>
          <a:p>
            <a:r>
              <a:rPr lang="sv-SE" dirty="0"/>
              <a:t>angår har rätt att överklaga, vilket regleras i förvaltningslagen. Trafikverkets beslut om fastställelse av en väg- eller järnvägsplan får dessutom överklagas av</a:t>
            </a:r>
          </a:p>
          <a:p>
            <a:r>
              <a:rPr lang="sv-SE" dirty="0"/>
              <a:t>en sådan ideell förening eller annan juridisk person som avses i 16 kap. miljöbalken. Det gäller föreningar som har till huvudsakligt ändamål att</a:t>
            </a:r>
          </a:p>
          <a:p>
            <a:r>
              <a:rPr lang="sv-SE" dirty="0"/>
              <a:t>tillvarata naturskydds- eller miljöskyddsintressen, inte är vinstdrivande, har bedrivit verksamhet i Sverige under minst tre år och har minst 100 medlemmar</a:t>
            </a:r>
          </a:p>
          <a:p>
            <a:r>
              <a:rPr lang="sv-SE" dirty="0"/>
              <a:t>eller som på annat sätt visar att verksamheten har allmänhetens stöd. Kommuner, regionala kollektivtrafikmyndigheter och regionplaneorgan har</a:t>
            </a:r>
          </a:p>
          <a:p>
            <a:r>
              <a:rPr lang="sv-SE" dirty="0"/>
              <a:t>också rätt att överklaga Trafikverkets beslut. </a:t>
            </a:r>
            <a:r>
              <a:rPr lang="sv-SE" b="1" dirty="0"/>
              <a:t>Överklaganden ska ges in till Trafikverket som ska pröva om de kommit in i rätt tid</a:t>
            </a:r>
            <a:r>
              <a:rPr lang="sv-SE" dirty="0"/>
              <a:t>. Ärendet ska sedan</a:t>
            </a:r>
          </a:p>
          <a:p>
            <a:r>
              <a:rPr lang="sv-SE" dirty="0"/>
              <a:t>överlämnas till regeringen för prövning, med yttrande från Trafikverket. Även beslut om att förlänga giltighetstiden för ett fastställelsebeslut och beslut</a:t>
            </a:r>
          </a:p>
          <a:p>
            <a:r>
              <a:rPr lang="sv-SE" dirty="0"/>
              <a:t>om att upphäva en plan, helt eller delvis, får överklagas.</a:t>
            </a:r>
          </a:p>
        </p:txBody>
      </p:sp>
      <p:sp>
        <p:nvSpPr>
          <p:cNvPr id="4" name="Platshållare för bildnummer 3"/>
          <p:cNvSpPr>
            <a:spLocks noGrp="1"/>
          </p:cNvSpPr>
          <p:nvPr>
            <p:ph type="sldNum" sz="quarter" idx="10"/>
          </p:nvPr>
        </p:nvSpPr>
        <p:spPr/>
        <p:txBody>
          <a:bodyPr/>
          <a:lstStyle/>
          <a:p>
            <a:fld id="{428287A6-168D-4584-8C5A-45FB564FDE40}" type="slidenum">
              <a:rPr lang="sv-SE" smtClean="0"/>
              <a:pPr/>
              <a:t>8</a:t>
            </a:fld>
            <a:endParaRPr lang="sv-SE" dirty="0"/>
          </a:p>
        </p:txBody>
      </p:sp>
    </p:spTree>
    <p:extLst>
      <p:ext uri="{BB962C8B-B14F-4D97-AF65-F5344CB8AC3E}">
        <p14:creationId xmlns:p14="http://schemas.microsoft.com/office/powerpoint/2010/main" val="5960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9</a:t>
            </a:fld>
            <a:endParaRPr lang="sv-SE" dirty="0"/>
          </a:p>
        </p:txBody>
      </p:sp>
    </p:spTree>
    <p:extLst>
      <p:ext uri="{BB962C8B-B14F-4D97-AF65-F5344CB8AC3E}">
        <p14:creationId xmlns:p14="http://schemas.microsoft.com/office/powerpoint/2010/main" val="265736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A07A2802-E9B7-4092-AEBA-97DBE13C0C3C}" type="slidenum">
              <a:rPr lang="sv-SE" smtClean="0"/>
              <a:pPr>
                <a:defRPr/>
              </a:pPr>
              <a:t>12</a:t>
            </a:fld>
            <a:endParaRPr lang="sv-SE" dirty="0"/>
          </a:p>
        </p:txBody>
      </p:sp>
    </p:spTree>
    <p:extLst>
      <p:ext uri="{BB962C8B-B14F-4D97-AF65-F5344CB8AC3E}">
        <p14:creationId xmlns:p14="http://schemas.microsoft.com/office/powerpoint/2010/main" val="252065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2" name="Platshållare för rubrik 7"/>
          <p:cNvSpPr>
            <a:spLocks noGrp="1"/>
          </p:cNvSpPr>
          <p:nvPr>
            <p:ph type="title"/>
          </p:nvPr>
        </p:nvSpPr>
        <p:spPr bwMode="auto">
          <a:xfrm>
            <a:off x="285720" y="357166"/>
            <a:ext cx="2571768" cy="2725737"/>
          </a:xfrm>
          <a:prstGeom prst="rect">
            <a:avLst/>
          </a:prstGeom>
          <a:noFill/>
          <a:ln w="9525">
            <a:noFill/>
            <a:miter lim="800000"/>
            <a:headEnd/>
            <a:tailEnd/>
          </a:ln>
        </p:spPr>
        <p:txBody>
          <a:bodyPr/>
          <a:lstStyle>
            <a:lvl1pPr>
              <a:defRPr/>
            </a:lvl1pPr>
          </a:lstStyle>
          <a:p>
            <a:pPr lvl="0"/>
            <a:r>
              <a:rPr lang="sv-SE"/>
              <a:t>Klicka här för att ändra format</a:t>
            </a:r>
            <a:endParaRPr lang="sv-S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1349375"/>
            <a:ext cx="8229600" cy="1143000"/>
          </a:xfrm>
        </p:spPr>
        <p:txBody>
          <a:bodyPr/>
          <a:lstStyle/>
          <a:p>
            <a:r>
              <a:rPr lang="sv-SE"/>
              <a:t>Klicka här för att ändra format</a:t>
            </a:r>
          </a:p>
        </p:txBody>
      </p:sp>
      <p:sp>
        <p:nvSpPr>
          <p:cNvPr id="3" name="Platshållare för text 2"/>
          <p:cNvSpPr>
            <a:spLocks noGrp="1"/>
          </p:cNvSpPr>
          <p:nvPr>
            <p:ph type="body" sz="half" idx="1"/>
          </p:nvPr>
        </p:nvSpPr>
        <p:spPr>
          <a:xfrm>
            <a:off x="457200" y="2852738"/>
            <a:ext cx="4038600" cy="32734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4648200" y="2852738"/>
            <a:ext cx="4038600" cy="15605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p:cNvSpPr>
            <a:spLocks noGrp="1"/>
          </p:cNvSpPr>
          <p:nvPr>
            <p:ph sz="quarter" idx="3"/>
          </p:nvPr>
        </p:nvSpPr>
        <p:spPr>
          <a:xfrm>
            <a:off x="4648200" y="4565650"/>
            <a:ext cx="4038600" cy="15605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0"/>
          </p:nvPr>
        </p:nvSpPr>
        <p:spPr>
          <a:xfrm>
            <a:off x="8647113" y="6380163"/>
            <a:ext cx="241300" cy="207962"/>
          </a:xfrm>
          <a:prstGeom prst="rect">
            <a:avLst/>
          </a:prstGeom>
        </p:spPr>
        <p:txBody>
          <a:bodyPr/>
          <a:lstStyle>
            <a:lvl1pPr>
              <a:defRPr>
                <a:latin typeface="Arial" charset="0"/>
              </a:defRPr>
            </a:lvl1pPr>
          </a:lstStyle>
          <a:p>
            <a:pPr>
              <a:defRPr/>
            </a:pPr>
            <a:fld id="{164EE126-B0E8-4A98-B46C-A27ACF0659D1}" type="slidenum">
              <a:rPr lang="sv-SE"/>
              <a:pPr>
                <a:defRPr/>
              </a:pPr>
              <a:t>‹#›</a:t>
            </a:fld>
            <a:endParaRPr lang="sv-SE" dirty="0"/>
          </a:p>
        </p:txBody>
      </p:sp>
      <p:sp>
        <p:nvSpPr>
          <p:cNvPr id="7" name="Platshållare för sidfot 6"/>
          <p:cNvSpPr>
            <a:spLocks noGrp="1"/>
          </p:cNvSpPr>
          <p:nvPr>
            <p:ph type="ftr" sz="quarter" idx="11"/>
          </p:nvPr>
        </p:nvSpPr>
        <p:spPr>
          <a:xfrm>
            <a:off x="5551488" y="6380163"/>
            <a:ext cx="3168650" cy="207962"/>
          </a:xfrm>
          <a:prstGeom prst="rect">
            <a:avLst/>
          </a:prstGeom>
        </p:spPr>
        <p:txBody>
          <a:bodyPr/>
          <a:lstStyle>
            <a:lvl1pPr>
              <a:defRPr/>
            </a:lvl1pPr>
          </a:lstStyle>
          <a:p>
            <a:pPr>
              <a:defRPr/>
            </a:pPr>
            <a:endParaRPr lang="sv-SE" dirty="0"/>
          </a:p>
        </p:txBody>
      </p:sp>
      <p:sp>
        <p:nvSpPr>
          <p:cNvPr id="8" name="Platshållare för datum 7"/>
          <p:cNvSpPr>
            <a:spLocks noGrp="1"/>
          </p:cNvSpPr>
          <p:nvPr>
            <p:ph type="dt" sz="half" idx="12"/>
          </p:nvPr>
        </p:nvSpPr>
        <p:spPr>
          <a:xfrm>
            <a:off x="7305675" y="6376988"/>
            <a:ext cx="863600" cy="212725"/>
          </a:xfrm>
          <a:prstGeom prst="rect">
            <a:avLst/>
          </a:prstGeom>
        </p:spPr>
        <p:txBody>
          <a:bodyPr/>
          <a:lstStyle>
            <a:lvl1pPr>
              <a:defRPr>
                <a:latin typeface="Arial" charset="0"/>
              </a:defRPr>
            </a:lvl1pPr>
          </a:lstStyle>
          <a:p>
            <a:pPr>
              <a:defRPr/>
            </a:pPr>
            <a:endParaRPr lang="sv-SE" dirty="0"/>
          </a:p>
        </p:txBody>
      </p:sp>
    </p:spTree>
    <p:extLst>
      <p:ext uri="{BB962C8B-B14F-4D97-AF65-F5344CB8AC3E}">
        <p14:creationId xmlns:p14="http://schemas.microsoft.com/office/powerpoint/2010/main" val="344364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14348" y="428604"/>
            <a:ext cx="7772400" cy="1036800"/>
          </a:xfrm>
        </p:spPr>
        <p:txBody>
          <a:bodyPr/>
          <a:lstStyle>
            <a:lvl1pPr>
              <a:defRPr b="0"/>
            </a:lvl1pPr>
          </a:lstStyle>
          <a:p>
            <a:r>
              <a:rPr lang="sv-SE" dirty="0"/>
              <a:t>Klicka här för att ändra format</a:t>
            </a:r>
          </a:p>
        </p:txBody>
      </p:sp>
      <p:sp>
        <p:nvSpPr>
          <p:cNvPr id="3" name="Platshållare för innehåll 2"/>
          <p:cNvSpPr>
            <a:spLocks noGrp="1"/>
          </p:cNvSpPr>
          <p:nvPr>
            <p:ph idx="1"/>
          </p:nvPr>
        </p:nvSpPr>
        <p:spPr>
          <a:xfrm>
            <a:off x="714348" y="1571612"/>
            <a:ext cx="7632000" cy="4248000"/>
          </a:xfrm>
        </p:spPr>
        <p:txBody>
          <a:bodyPr/>
          <a:lstStyle>
            <a:lvl1pPr marL="0" indent="0" algn="l">
              <a:lnSpc>
                <a:spcPct val="100000"/>
              </a:lnSpc>
              <a:spcBef>
                <a:spcPts val="432"/>
              </a:spcBef>
              <a:spcAft>
                <a:spcPts val="0"/>
              </a:spcAft>
              <a:buNone/>
              <a:defRPr sz="1800" baseline="0"/>
            </a:lvl1pPr>
            <a:lvl2pPr>
              <a:spcBef>
                <a:spcPts val="24"/>
              </a:spcBef>
              <a:defRPr sz="1600"/>
            </a:lvl2pPr>
            <a:lvl3pPr>
              <a:spcBef>
                <a:spcPts val="24"/>
              </a:spcBef>
              <a:defRPr sz="1600"/>
            </a:lvl3pPr>
            <a:lvl4pPr>
              <a:spcBef>
                <a:spcPts val="24"/>
              </a:spcBef>
              <a:defRPr sz="1600"/>
            </a:lvl4pPr>
            <a:lvl5pPr>
              <a:spcBef>
                <a:spcPts val="24"/>
              </a:spcBef>
              <a:defRPr sz="1600"/>
            </a:lvl5pPr>
          </a:lstStyle>
          <a:p>
            <a:pPr lvl="0"/>
            <a:r>
              <a:rPr lang="sv-SE" dirty="0"/>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14348" y="1467016"/>
            <a:ext cx="7632000" cy="4248000"/>
          </a:xfrm>
        </p:spPr>
        <p:txBody>
          <a:bodyPr/>
          <a:lstStyle>
            <a:lvl1pPr marL="273600" marR="0" indent="-273600" algn="l" defTabSz="914400" rtl="0" eaLnBrk="0" fontAlgn="base" latinLnBrk="0" hangingPunct="0">
              <a:lnSpc>
                <a:spcPts val="2200"/>
              </a:lnSpc>
              <a:spcBef>
                <a:spcPts val="400"/>
              </a:spcBef>
              <a:spcAft>
                <a:spcPts val="600"/>
              </a:spcAft>
              <a:buClrTx/>
              <a:buSzTx/>
              <a:buFont typeface="Arial" charset="0"/>
              <a:buChar char="•"/>
              <a:tabLst>
                <a:tab pos="266700" algn="l"/>
              </a:tabLst>
              <a:defRPr sz="1800"/>
            </a:lvl1pPr>
            <a:lvl2pPr>
              <a:spcBef>
                <a:spcPts val="24"/>
              </a:spcBef>
              <a:defRPr sz="1600"/>
            </a:lvl2pPr>
            <a:lvl3pPr>
              <a:spcBef>
                <a:spcPts val="24"/>
              </a:spcBef>
              <a:defRPr sz="1600"/>
            </a:lvl3pPr>
            <a:lvl4pPr>
              <a:spcBef>
                <a:spcPts val="24"/>
              </a:spcBef>
              <a:defRPr sz="1600"/>
            </a:lvl4pPr>
            <a:lvl5pPr>
              <a:spcBef>
                <a:spcPts val="24"/>
              </a:spcBef>
              <a:defRPr sz="1600"/>
            </a:lvl5pPr>
          </a:lstStyle>
          <a:p>
            <a:pPr lvl="0"/>
            <a:r>
              <a:rPr lang="sv-SE" dirty="0"/>
              <a:t>Klicka här för att ändra format på bakgrundstexten</a:t>
            </a:r>
          </a:p>
          <a:p>
            <a:pPr lvl="0"/>
            <a:r>
              <a:rPr lang="sv-SE" dirty="0"/>
              <a:t>Klicka här för att ändra format på bakgrundstexten</a:t>
            </a:r>
          </a:p>
          <a:p>
            <a:pPr lvl="0"/>
            <a:r>
              <a:rPr lang="sv-SE" dirty="0"/>
              <a:t>Klicka här för att ändra format på bakgrundstexten</a:t>
            </a:r>
          </a:p>
          <a:p>
            <a:pPr lvl="0"/>
            <a:r>
              <a:rPr lang="sv-SE" dirty="0"/>
              <a:t>Klicka här för att ändra format på bakgrundstexten</a:t>
            </a:r>
          </a:p>
          <a:p>
            <a:pPr lvl="0"/>
            <a:endParaRPr lang="sv-SE" dirty="0"/>
          </a:p>
          <a:p>
            <a:pPr lvl="0"/>
            <a:endParaRPr lang="sv-SE" dirty="0"/>
          </a:p>
          <a:p>
            <a:pPr lvl="0"/>
            <a:endParaRPr lang="sv-SE" dirty="0"/>
          </a:p>
          <a:p>
            <a:pPr lvl="0"/>
            <a:endParaRPr lang="sv-SE" dirty="0"/>
          </a:p>
          <a:p>
            <a:pPr lvl="0"/>
            <a:endParaRPr lang="sv-SE" dirty="0"/>
          </a:p>
          <a:p>
            <a:pPr lvl="0"/>
            <a:endParaRPr lang="sv-SE" dirty="0"/>
          </a:p>
          <a:p>
            <a:pPr lvl="0"/>
            <a:endParaRPr lang="sv-SE" dirty="0"/>
          </a:p>
        </p:txBody>
      </p:sp>
      <p:sp>
        <p:nvSpPr>
          <p:cNvPr id="4" name="Rubrik 1"/>
          <p:cNvSpPr>
            <a:spLocks noGrp="1"/>
          </p:cNvSpPr>
          <p:nvPr>
            <p:ph type="title"/>
          </p:nvPr>
        </p:nvSpPr>
        <p:spPr>
          <a:xfrm>
            <a:off x="714348" y="428604"/>
            <a:ext cx="7772400" cy="1036800"/>
          </a:xfrm>
        </p:spPr>
        <p:txBody>
          <a:bodyPr/>
          <a:lstStyle>
            <a:lvl1pPr>
              <a:defRPr b="0"/>
            </a:lvl1pPr>
          </a:lstStyle>
          <a:p>
            <a:r>
              <a:rPr lang="sv-SE" dirty="0"/>
              <a:t>Klicka här för att ändra format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Rubrik 1"/>
          <p:cNvSpPr>
            <a:spLocks noGrp="1"/>
          </p:cNvSpPr>
          <p:nvPr>
            <p:ph type="title"/>
          </p:nvPr>
        </p:nvSpPr>
        <p:spPr>
          <a:xfrm>
            <a:off x="714348" y="428604"/>
            <a:ext cx="7772400" cy="1036800"/>
          </a:xfrm>
        </p:spPr>
        <p:txBody>
          <a:bodyPr/>
          <a:lstStyle>
            <a:lvl1pPr>
              <a:defRPr b="0"/>
            </a:lvl1pPr>
          </a:lstStyle>
          <a:p>
            <a:r>
              <a:rPr lang="sv-SE" dirty="0"/>
              <a:t>Klicka här för att ändra format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standard">
    <p:spTree>
      <p:nvGrpSpPr>
        <p:cNvPr id="1" name=""/>
        <p:cNvGrpSpPr/>
        <p:nvPr/>
      </p:nvGrpSpPr>
      <p:grpSpPr>
        <a:xfrm>
          <a:off x="0" y="0"/>
          <a:ext cx="0" cy="0"/>
          <a:chOff x="0" y="0"/>
          <a:chExt cx="0" cy="0"/>
        </a:xfrm>
      </p:grpSpPr>
      <p:sp>
        <p:nvSpPr>
          <p:cNvPr id="7" name="Platshållare för text 6"/>
          <p:cNvSpPr>
            <a:spLocks noGrp="1"/>
          </p:cNvSpPr>
          <p:nvPr>
            <p:ph type="body" sz="quarter" idx="10"/>
          </p:nvPr>
        </p:nvSpPr>
        <p:spPr>
          <a:xfrm>
            <a:off x="726214" y="1428736"/>
            <a:ext cx="7632000" cy="4248000"/>
          </a:xfrm>
        </p:spPr>
        <p:txBody>
          <a:bodyPr/>
          <a:lstStyle>
            <a:lvl1pPr marL="355600" indent="-355600">
              <a:tabLst>
                <a:tab pos="355600" algn="l"/>
              </a:tabLst>
              <a:defRPr/>
            </a:lvl1pPr>
            <a:lvl2pPr>
              <a:tabLst/>
              <a:defRPr/>
            </a:lvl2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ubrik 1"/>
          <p:cNvSpPr>
            <a:spLocks noGrp="1"/>
          </p:cNvSpPr>
          <p:nvPr>
            <p:ph type="title"/>
          </p:nvPr>
        </p:nvSpPr>
        <p:spPr>
          <a:xfrm>
            <a:off x="714348" y="428604"/>
            <a:ext cx="7772400" cy="1036800"/>
          </a:xfrm>
        </p:spPr>
        <p:txBody>
          <a:bodyPr/>
          <a:lstStyle>
            <a:lvl1pPr>
              <a:defRPr b="0"/>
            </a:lvl1pPr>
          </a:lstStyle>
          <a:p>
            <a:r>
              <a:rPr lang="sv-SE" dirty="0"/>
              <a:t>Klicka här för att ändra format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4" name="Rectangle 26"/>
          <p:cNvSpPr>
            <a:spLocks noGrp="1" noChangeArrowheads="1"/>
          </p:cNvSpPr>
          <p:nvPr>
            <p:ph type="ftr" sz="quarter" idx="10"/>
          </p:nvPr>
        </p:nvSpPr>
        <p:spPr>
          <a:ln/>
        </p:spPr>
        <p:txBody>
          <a:bodyPr/>
          <a:lstStyle>
            <a:lvl1pPr>
              <a:defRPr/>
            </a:lvl1pPr>
          </a:lstStyle>
          <a:p>
            <a:endParaRPr lang="sv-SE" dirty="0"/>
          </a:p>
        </p:txBody>
      </p:sp>
      <p:sp>
        <p:nvSpPr>
          <p:cNvPr id="6" name="Platshållare för innehåll 2"/>
          <p:cNvSpPr>
            <a:spLocks noGrp="1"/>
          </p:cNvSpPr>
          <p:nvPr>
            <p:ph idx="1"/>
          </p:nvPr>
        </p:nvSpPr>
        <p:spPr>
          <a:xfrm>
            <a:off x="457200" y="1711326"/>
            <a:ext cx="6793264" cy="431006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rubrik 1"/>
          <p:cNvSpPr>
            <a:spLocks noGrp="1"/>
          </p:cNvSpPr>
          <p:nvPr>
            <p:ph type="title"/>
          </p:nvPr>
        </p:nvSpPr>
        <p:spPr bwMode="auto">
          <a:xfrm>
            <a:off x="457200" y="414339"/>
            <a:ext cx="6793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dirty="0"/>
              <a:t>Klicka här för att ändra format</a:t>
            </a:r>
          </a:p>
        </p:txBody>
      </p:sp>
    </p:spTree>
    <p:extLst>
      <p:ext uri="{BB962C8B-B14F-4D97-AF65-F5344CB8AC3E}">
        <p14:creationId xmlns:p14="http://schemas.microsoft.com/office/powerpoint/2010/main" val="202659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1349375"/>
            <a:ext cx="8229600" cy="1143000"/>
          </a:xfrm>
        </p:spPr>
        <p:txBody>
          <a:bodyPr/>
          <a:lstStyle/>
          <a:p>
            <a:r>
              <a:rPr lang="sv-SE"/>
              <a:t>Klicka här för att ändra format</a:t>
            </a:r>
          </a:p>
        </p:txBody>
      </p:sp>
      <p:sp>
        <p:nvSpPr>
          <p:cNvPr id="3" name="Platshållare för text 2"/>
          <p:cNvSpPr>
            <a:spLocks noGrp="1"/>
          </p:cNvSpPr>
          <p:nvPr>
            <p:ph type="body" sz="half" idx="1"/>
          </p:nvPr>
        </p:nvSpPr>
        <p:spPr>
          <a:xfrm>
            <a:off x="457200" y="2852738"/>
            <a:ext cx="4038600" cy="32734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2852738"/>
            <a:ext cx="4038600" cy="32734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23"/>
          <p:cNvSpPr>
            <a:spLocks noGrp="1" noChangeArrowheads="1"/>
          </p:cNvSpPr>
          <p:nvPr>
            <p:ph type="sldNum" sz="quarter" idx="10"/>
          </p:nvPr>
        </p:nvSpPr>
        <p:spPr>
          <a:xfrm>
            <a:off x="8575675" y="836613"/>
            <a:ext cx="241300" cy="217487"/>
          </a:xfrm>
          <a:prstGeom prst="rect">
            <a:avLst/>
          </a:prstGeom>
        </p:spPr>
        <p:txBody>
          <a:bodyPr/>
          <a:lstStyle>
            <a:lvl1pPr>
              <a:defRPr>
                <a:latin typeface="Arial" charset="0"/>
              </a:defRPr>
            </a:lvl1pPr>
          </a:lstStyle>
          <a:p>
            <a:pPr>
              <a:defRPr/>
            </a:pPr>
            <a:fld id="{54417EB6-BB37-4F8E-8E26-E0AE760EFD80}" type="slidenum">
              <a:rPr lang="sv-SE"/>
              <a:pPr>
                <a:defRPr/>
              </a:pPr>
              <a:t>‹#›</a:t>
            </a:fld>
            <a:endParaRPr lang="sv-SE" dirty="0"/>
          </a:p>
        </p:txBody>
      </p:sp>
      <p:sp>
        <p:nvSpPr>
          <p:cNvPr id="6" name="Rectangle 24"/>
          <p:cNvSpPr>
            <a:spLocks noGrp="1" noChangeArrowheads="1"/>
          </p:cNvSpPr>
          <p:nvPr>
            <p:ph type="ftr" sz="quarter" idx="11"/>
          </p:nvPr>
        </p:nvSpPr>
        <p:spPr>
          <a:xfrm>
            <a:off x="3336925" y="6423025"/>
            <a:ext cx="2895600" cy="358775"/>
          </a:xfrm>
          <a:prstGeom prst="rect">
            <a:avLst/>
          </a:prstGeom>
        </p:spPr>
        <p:txBody>
          <a:bodyPr/>
          <a:lstStyle>
            <a:lvl1pPr>
              <a:defRPr/>
            </a:lvl1pPr>
          </a:lstStyle>
          <a:p>
            <a:pPr>
              <a:defRPr/>
            </a:pPr>
            <a:r>
              <a:rPr lang="sv-SE" dirty="0"/>
              <a:t>Vägverket</a:t>
            </a:r>
          </a:p>
        </p:txBody>
      </p:sp>
      <p:sp>
        <p:nvSpPr>
          <p:cNvPr id="7" name="Rectangle 25"/>
          <p:cNvSpPr>
            <a:spLocks noGrp="1" noChangeArrowheads="1"/>
          </p:cNvSpPr>
          <p:nvPr>
            <p:ph type="dt" sz="half" idx="12"/>
          </p:nvPr>
        </p:nvSpPr>
        <p:spPr>
          <a:xfrm>
            <a:off x="7953375" y="704850"/>
            <a:ext cx="863600" cy="207963"/>
          </a:xfrm>
          <a:prstGeom prst="rect">
            <a:avLst/>
          </a:prstGeom>
        </p:spPr>
        <p:txBody>
          <a:bodyPr/>
          <a:lstStyle>
            <a:lvl1pPr>
              <a:defRPr>
                <a:latin typeface="Arial" charset="0"/>
              </a:defRPr>
            </a:lvl1pPr>
          </a:lstStyle>
          <a:p>
            <a:pPr>
              <a:defRPr/>
            </a:pPr>
            <a:fld id="{F0A64679-2A84-4330-B84B-9B932DABB2DE}" type="datetime1">
              <a:rPr lang="sv-SE"/>
              <a:pPr>
                <a:defRPr/>
              </a:pPr>
              <a:t>2019-06-10</a:t>
            </a:fld>
            <a:endParaRPr lang="sv-SE" dirty="0"/>
          </a:p>
        </p:txBody>
      </p:sp>
    </p:spTree>
    <p:extLst>
      <p:ext uri="{BB962C8B-B14F-4D97-AF65-F5344CB8AC3E}">
        <p14:creationId xmlns:p14="http://schemas.microsoft.com/office/powerpoint/2010/main" val="1421760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0"/>
          <p:cNvPicPr>
            <a:picLocks noChangeAspect="1" noChangeArrowheads="1"/>
          </p:cNvPicPr>
          <p:nvPr/>
        </p:nvPicPr>
        <p:blipFill>
          <a:blip r:embed="rId3" cstate="print"/>
          <a:srcRect l="12184" t="423" b="2805"/>
          <a:stretch>
            <a:fillRect/>
          </a:stretch>
        </p:blipFill>
        <p:spPr bwMode="auto">
          <a:xfrm>
            <a:off x="142875" y="144463"/>
            <a:ext cx="2854325" cy="6583362"/>
          </a:xfrm>
          <a:prstGeom prst="rect">
            <a:avLst/>
          </a:prstGeom>
          <a:noFill/>
          <a:ln w="9525">
            <a:noFill/>
            <a:miter lim="800000"/>
            <a:headEnd/>
            <a:tailEnd/>
          </a:ln>
        </p:spPr>
      </p:pic>
      <p:sp>
        <p:nvSpPr>
          <p:cNvPr id="1027" name="Platshållare för rubrik 7"/>
          <p:cNvSpPr>
            <a:spLocks noGrp="1"/>
          </p:cNvSpPr>
          <p:nvPr>
            <p:ph type="title"/>
          </p:nvPr>
        </p:nvSpPr>
        <p:spPr bwMode="auto">
          <a:xfrm>
            <a:off x="285750" y="357188"/>
            <a:ext cx="2571750" cy="2725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ange rubrik</a:t>
            </a:r>
          </a:p>
        </p:txBody>
      </p:sp>
      <p:pic>
        <p:nvPicPr>
          <p:cNvPr id="1028" name="Picture 36" descr="TRAFIKVERKET_LOGO_till_ppt-mall"/>
          <p:cNvPicPr>
            <a:picLocks noChangeAspect="1" noChangeArrowheads="1"/>
          </p:cNvPicPr>
          <p:nvPr/>
        </p:nvPicPr>
        <p:blipFill>
          <a:blip r:embed="rId4" cstate="print"/>
          <a:srcRect/>
          <a:stretch>
            <a:fillRect/>
          </a:stretch>
        </p:blipFill>
        <p:spPr bwMode="auto">
          <a:xfrm>
            <a:off x="3143250" y="3829050"/>
            <a:ext cx="5541963" cy="10874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rtl="0" eaLnBrk="0" fontAlgn="base" hangingPunct="0">
        <a:spcBef>
          <a:spcPct val="0"/>
        </a:spcBef>
        <a:spcAft>
          <a:spcPct val="0"/>
        </a:spcAft>
        <a:defRPr sz="20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0" descr="TRAFIKVERKET_sidfot_till_ppt-mall"/>
          <p:cNvPicPr>
            <a:picLocks noChangeAspect="1" noChangeArrowheads="1"/>
          </p:cNvPicPr>
          <p:nvPr/>
        </p:nvPicPr>
        <p:blipFill>
          <a:blip r:embed="rId11" cstate="print"/>
          <a:srcRect/>
          <a:stretch>
            <a:fillRect/>
          </a:stretch>
        </p:blipFill>
        <p:spPr bwMode="auto">
          <a:xfrm>
            <a:off x="0" y="6175375"/>
            <a:ext cx="9142413" cy="704850"/>
          </a:xfrm>
          <a:prstGeom prst="rect">
            <a:avLst/>
          </a:prstGeom>
          <a:noFill/>
          <a:ln w="9525">
            <a:noFill/>
            <a:miter lim="800000"/>
            <a:headEnd/>
            <a:tailEnd/>
          </a:ln>
        </p:spPr>
      </p:pic>
      <p:sp>
        <p:nvSpPr>
          <p:cNvPr id="3075" name="Platshållare för rubrik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3076" name="Platshållare för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textruta 6"/>
          <p:cNvSpPr txBox="1"/>
          <p:nvPr/>
        </p:nvSpPr>
        <p:spPr>
          <a:xfrm>
            <a:off x="142875" y="6357938"/>
            <a:ext cx="571500" cy="215900"/>
          </a:xfrm>
          <a:prstGeom prst="rect">
            <a:avLst/>
          </a:prstGeom>
          <a:noFill/>
        </p:spPr>
        <p:txBody>
          <a:bodyPr>
            <a:spAutoFit/>
          </a:bodyPr>
          <a:lstStyle/>
          <a:p>
            <a:pPr>
              <a:defRPr/>
            </a:pPr>
            <a:fld id="{719050BB-0BDD-4CD3-A22E-483662984715}" type="slidenum">
              <a:rPr lang="sv-SE" sz="800">
                <a:solidFill>
                  <a:schemeClr val="bg1"/>
                </a:solidFill>
              </a:rPr>
              <a:pPr>
                <a:defRPr/>
              </a:pPr>
              <a:t>‹#›</a:t>
            </a:fld>
            <a:endParaRPr lang="sv-SE" sz="800" dirty="0">
              <a:solidFill>
                <a:schemeClr val="bg1"/>
              </a:solidFill>
            </a:endParaRPr>
          </a:p>
        </p:txBody>
      </p:sp>
      <p:sp>
        <p:nvSpPr>
          <p:cNvPr id="8" name="textruta 7"/>
          <p:cNvSpPr txBox="1"/>
          <p:nvPr/>
        </p:nvSpPr>
        <p:spPr>
          <a:xfrm>
            <a:off x="500063" y="6357938"/>
            <a:ext cx="1000125" cy="215900"/>
          </a:xfrm>
          <a:prstGeom prst="rect">
            <a:avLst/>
          </a:prstGeom>
          <a:noFill/>
        </p:spPr>
        <p:txBody>
          <a:bodyPr>
            <a:spAutoFit/>
          </a:bodyPr>
          <a:lstStyle/>
          <a:p>
            <a:pPr>
              <a:defRPr/>
            </a:pPr>
            <a:fld id="{077D8C2F-A12E-42C7-9D8C-6FAF3C5D08E3}" type="datetime1">
              <a:rPr lang="sv-SE" sz="800">
                <a:solidFill>
                  <a:schemeClr val="bg1"/>
                </a:solidFill>
              </a:rPr>
              <a:pPr>
                <a:defRPr/>
              </a:pPr>
              <a:t>2019-06-10</a:t>
            </a:fld>
            <a:endParaRPr lang="sv-SE" sz="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hdr="0" ftr="0" dt="0"/>
  <p:txStyles>
    <p:title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t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skatteverket.se/privat/skatter/fastigheterbostad/ersattningarformarkintrang.4.70ac421612e2a997f85800052776.html"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Maria.karimi@trafikverket.se" TargetMode="External"/><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hyperlink" Target="mailto:andreas.tjerngren@trafikverket.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ubrik 1"/>
          <p:cNvSpPr>
            <a:spLocks noGrp="1"/>
          </p:cNvSpPr>
          <p:nvPr>
            <p:ph type="title"/>
          </p:nvPr>
        </p:nvSpPr>
        <p:spPr>
          <a:xfrm>
            <a:off x="250825" y="260350"/>
            <a:ext cx="2571750" cy="3240658"/>
          </a:xfrm>
        </p:spPr>
        <p:txBody>
          <a:bodyPr/>
          <a:lstStyle/>
          <a:p>
            <a:pPr eaLnBrk="1" hangingPunct="1"/>
            <a:r>
              <a:rPr lang="sv-SE" sz="1600" dirty="0">
                <a:latin typeface="Arial" charset="0"/>
                <a:cs typeface="Arial" charset="0"/>
              </a:rPr>
              <a:t>Samråd på orten, </a:t>
            </a:r>
            <a:br>
              <a:rPr lang="sv-SE" sz="1600" dirty="0">
                <a:latin typeface="Arial" charset="0"/>
                <a:cs typeface="Arial" charset="0"/>
              </a:rPr>
            </a:br>
            <a:r>
              <a:rPr lang="sv-SE" sz="1600" dirty="0">
                <a:latin typeface="Arial" charset="0"/>
                <a:cs typeface="Arial" charset="0"/>
              </a:rPr>
              <a:t>2019-06-10</a:t>
            </a:r>
            <a:br>
              <a:rPr lang="sv-SE" sz="1600" dirty="0">
                <a:latin typeface="Arial" charset="0"/>
                <a:cs typeface="Arial" charset="0"/>
              </a:rPr>
            </a:br>
            <a:r>
              <a:rPr lang="sv-SE" sz="1600" dirty="0">
                <a:latin typeface="Arial" charset="0"/>
                <a:cs typeface="Arial" charset="0"/>
              </a:rPr>
              <a:t/>
            </a:r>
            <a:br>
              <a:rPr lang="sv-SE" sz="1600" dirty="0">
                <a:latin typeface="Arial" charset="0"/>
                <a:cs typeface="Arial" charset="0"/>
              </a:rPr>
            </a:br>
            <a:r>
              <a:rPr lang="sv-SE" sz="1600" dirty="0">
                <a:latin typeface="Arial" charset="0"/>
                <a:cs typeface="Arial" charset="0"/>
              </a:rPr>
              <a:t>Vägplan, samrådshandling</a:t>
            </a:r>
            <a:br>
              <a:rPr lang="sv-SE" sz="1600" dirty="0">
                <a:latin typeface="Arial" charset="0"/>
                <a:cs typeface="Arial" charset="0"/>
              </a:rPr>
            </a:br>
            <a:r>
              <a:rPr lang="sv-SE" sz="1600" dirty="0">
                <a:latin typeface="Arial" charset="0"/>
                <a:cs typeface="Arial" charset="0"/>
              </a:rPr>
              <a:t/>
            </a:r>
            <a:br>
              <a:rPr lang="sv-SE" sz="1600" dirty="0">
                <a:latin typeface="Arial" charset="0"/>
                <a:cs typeface="Arial" charset="0"/>
              </a:rPr>
            </a:br>
            <a:r>
              <a:rPr lang="sv-SE" sz="1600" dirty="0">
                <a:latin typeface="Arial" charset="0"/>
                <a:cs typeface="Arial" charset="0"/>
              </a:rPr>
              <a:t>Väg 53, Södra infarten Eskilstuna, Eskilstuna kommun, Södermanlands län.</a:t>
            </a:r>
            <a:br>
              <a:rPr lang="sv-SE" sz="1600" dirty="0">
                <a:latin typeface="Arial" charset="0"/>
                <a:cs typeface="Arial" charset="0"/>
              </a:rPr>
            </a:br>
            <a:r>
              <a:rPr lang="sv-SE" sz="1600" dirty="0">
                <a:latin typeface="Arial" charset="0"/>
                <a:cs typeface="Arial" charset="0"/>
              </a:rPr>
              <a:t/>
            </a:r>
            <a:br>
              <a:rPr lang="sv-SE" sz="1600" dirty="0">
                <a:latin typeface="Arial" charset="0"/>
                <a:cs typeface="Arial" charset="0"/>
              </a:rPr>
            </a:br>
            <a:r>
              <a:rPr lang="sv-SE" sz="1600" dirty="0">
                <a:latin typeface="Arial" charset="0"/>
                <a:cs typeface="Arial" charset="0"/>
              </a:rPr>
              <a:t/>
            </a:r>
            <a:br>
              <a:rPr lang="sv-SE" sz="1600" dirty="0">
                <a:latin typeface="Arial" charset="0"/>
                <a:cs typeface="Arial" charset="0"/>
              </a:rPr>
            </a:br>
            <a:r>
              <a:rPr lang="sv-SE" sz="1600" dirty="0">
                <a:latin typeface="Arial" charset="0"/>
                <a:cs typeface="Arial" charset="0"/>
              </a:rPr>
              <a:t/>
            </a:r>
            <a:br>
              <a:rPr lang="sv-SE" sz="1600" dirty="0">
                <a:latin typeface="Arial" charset="0"/>
                <a:cs typeface="Arial" charset="0"/>
              </a:rPr>
            </a:br>
            <a:endParaRPr lang="sv-SE" sz="1600" dirty="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latin typeface="Arial" charset="0"/>
                <a:cs typeface="Arial" charset="0"/>
              </a:rPr>
              <a:t>Väg och Trafik</a:t>
            </a:r>
            <a:endParaRPr lang="sv-SE" dirty="0"/>
          </a:p>
        </p:txBody>
      </p:sp>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48" y="1465404"/>
            <a:ext cx="3857652" cy="4482430"/>
          </a:xfrm>
        </p:spPr>
        <p:txBody>
          <a:bodyPr/>
          <a:lstStyle/>
          <a:p>
            <a:pPr marL="285750" indent="-285750">
              <a:buFont typeface="Arial" panose="020B0604020202020204" pitchFamily="34" charset="0"/>
              <a:buChar char="•"/>
            </a:pPr>
            <a:r>
              <a:rPr lang="sv-SE" sz="1600" dirty="0">
                <a:latin typeface="Arial" charset="0"/>
                <a:cs typeface="Arial" charset="0"/>
              </a:rPr>
              <a:t>Enskilda vägar.</a:t>
            </a:r>
          </a:p>
          <a:p>
            <a:pPr marL="755100" lvl="1">
              <a:buFont typeface="Arial" panose="020B0604020202020204" pitchFamily="34" charset="0"/>
              <a:buChar char="•"/>
            </a:pPr>
            <a:r>
              <a:rPr lang="sv-SE" sz="1200" dirty="0">
                <a:latin typeface="Arial" charset="0"/>
                <a:cs typeface="Arial" charset="0"/>
              </a:rPr>
              <a:t>Fastigheterna </a:t>
            </a:r>
            <a:r>
              <a:rPr lang="nb-NO" sz="1200" dirty="0">
                <a:latin typeface="Arial" charset="0"/>
                <a:cs typeface="Arial" charset="0"/>
              </a:rPr>
              <a:t>(Vilsta 3:2, 3:3, 3:4, 3:5, 3:6) </a:t>
            </a:r>
            <a:r>
              <a:rPr lang="sv-SE" sz="1200" dirty="0">
                <a:latin typeface="Arial" charset="0"/>
                <a:cs typeface="Arial" charset="0"/>
              </a:rPr>
              <a:t>i norra delen ansluts mot skogsvägen, väster om fastigheterna, istället för att korsa nya gång- och cykelvägen och direkt ut på väg 53</a:t>
            </a:r>
            <a:r>
              <a:rPr lang="sv-SE" dirty="0">
                <a:latin typeface="Arial" charset="0"/>
                <a:cs typeface="Arial" charset="0"/>
              </a:rPr>
              <a:t>.</a:t>
            </a:r>
            <a:br>
              <a:rPr lang="sv-SE" dirty="0">
                <a:latin typeface="Arial" charset="0"/>
                <a:cs typeface="Arial" charset="0"/>
              </a:rPr>
            </a:b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7" name="Bildobjekt 6">
            <a:extLst>
              <a:ext uri="{FF2B5EF4-FFF2-40B4-BE49-F238E27FC236}">
                <a16:creationId xmlns:a16="http://schemas.microsoft.com/office/drawing/2014/main" id="{80F5587E-0150-4404-8A95-FF6669711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6547" y="12326"/>
            <a:ext cx="4433965" cy="6152978"/>
          </a:xfrm>
          <a:prstGeom prst="rect">
            <a:avLst/>
          </a:prstGeom>
        </p:spPr>
      </p:pic>
    </p:spTree>
    <p:extLst>
      <p:ext uri="{BB962C8B-B14F-4D97-AF65-F5344CB8AC3E}">
        <p14:creationId xmlns:p14="http://schemas.microsoft.com/office/powerpoint/2010/main" val="140181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44525" y="2392200"/>
            <a:ext cx="7772400" cy="1036800"/>
          </a:xfrm>
        </p:spPr>
        <p:txBody>
          <a:bodyPr/>
          <a:lstStyle/>
          <a:p>
            <a:pPr algn="ctr"/>
            <a:r>
              <a:rPr lang="sv-SE" dirty="0">
                <a:latin typeface="Arial" charset="0"/>
                <a:cs typeface="Arial" charset="0"/>
              </a:rPr>
              <a:t>Illustrationskartor</a:t>
            </a:r>
            <a:endParaRPr lang="sv-SE" dirty="0"/>
          </a:p>
        </p:txBody>
      </p:sp>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spTree>
    <p:extLst>
      <p:ext uri="{BB962C8B-B14F-4D97-AF65-F5344CB8AC3E}">
        <p14:creationId xmlns:p14="http://schemas.microsoft.com/office/powerpoint/2010/main" val="168439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3" name="Bildobjekt 2">
            <a:extLst>
              <a:ext uri="{FF2B5EF4-FFF2-40B4-BE49-F238E27FC236}">
                <a16:creationId xmlns:a16="http://schemas.microsoft.com/office/drawing/2014/main" id="{F466E1F9-6276-44D7-87BD-C7488F4918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0" t="3211" r="2229" b="1521"/>
          <a:stretch/>
        </p:blipFill>
        <p:spPr>
          <a:xfrm rot="16200000">
            <a:off x="1603602" y="-1192749"/>
            <a:ext cx="6080809" cy="8555556"/>
          </a:xfrm>
          <a:prstGeom prst="rect">
            <a:avLst/>
          </a:prstGeom>
        </p:spPr>
      </p:pic>
    </p:spTree>
    <p:extLst>
      <p:ext uri="{BB962C8B-B14F-4D97-AF65-F5344CB8AC3E}">
        <p14:creationId xmlns:p14="http://schemas.microsoft.com/office/powerpoint/2010/main" val="561089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EE7C6D6-6422-4186-ADEE-6476E83697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9" t="3149" r="1487" b="1301"/>
          <a:stretch/>
        </p:blipFill>
        <p:spPr>
          <a:xfrm rot="16200000">
            <a:off x="1502363" y="-1227855"/>
            <a:ext cx="6139274" cy="8594984"/>
          </a:xfrm>
          <a:prstGeom prst="rect">
            <a:avLst/>
          </a:prstGeom>
        </p:spPr>
      </p:pic>
    </p:spTree>
    <p:extLst>
      <p:ext uri="{BB962C8B-B14F-4D97-AF65-F5344CB8AC3E}">
        <p14:creationId xmlns:p14="http://schemas.microsoft.com/office/powerpoint/2010/main" val="3576642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5" name="Bildobjekt 4">
            <a:extLst>
              <a:ext uri="{FF2B5EF4-FFF2-40B4-BE49-F238E27FC236}">
                <a16:creationId xmlns:a16="http://schemas.microsoft.com/office/drawing/2014/main" id="{BFF2F50A-54D8-401B-BCD9-6A992C49E8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t="939" r="387" b="2055"/>
          <a:stretch/>
        </p:blipFill>
        <p:spPr>
          <a:xfrm>
            <a:off x="251520" y="3308"/>
            <a:ext cx="8640960" cy="6161997"/>
          </a:xfrm>
          <a:prstGeom prst="rect">
            <a:avLst/>
          </a:prstGeom>
        </p:spPr>
      </p:pic>
    </p:spTree>
    <p:extLst>
      <p:ext uri="{BB962C8B-B14F-4D97-AF65-F5344CB8AC3E}">
        <p14:creationId xmlns:p14="http://schemas.microsoft.com/office/powerpoint/2010/main" val="397289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3" name="Bildobjekt 2">
            <a:extLst>
              <a:ext uri="{FF2B5EF4-FFF2-40B4-BE49-F238E27FC236}">
                <a16:creationId xmlns:a16="http://schemas.microsoft.com/office/drawing/2014/main" id="{BE760E2B-3B49-4DE5-87A1-091F78F2BE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7" t="939" r="376" b="2055"/>
          <a:stretch/>
        </p:blipFill>
        <p:spPr>
          <a:xfrm>
            <a:off x="323528" y="4157"/>
            <a:ext cx="8640960" cy="6161148"/>
          </a:xfrm>
          <a:prstGeom prst="rect">
            <a:avLst/>
          </a:prstGeom>
        </p:spPr>
      </p:pic>
    </p:spTree>
    <p:extLst>
      <p:ext uri="{BB962C8B-B14F-4D97-AF65-F5344CB8AC3E}">
        <p14:creationId xmlns:p14="http://schemas.microsoft.com/office/powerpoint/2010/main" val="202411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5" name="Bildobjekt 4">
            <a:extLst>
              <a:ext uri="{FF2B5EF4-FFF2-40B4-BE49-F238E27FC236}">
                <a16:creationId xmlns:a16="http://schemas.microsoft.com/office/drawing/2014/main" id="{EB574022-6289-4067-A4D8-1A6AF3DE96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t="939" b="2055"/>
          <a:stretch/>
        </p:blipFill>
        <p:spPr>
          <a:xfrm>
            <a:off x="395536" y="2894"/>
            <a:ext cx="8676456" cy="6162409"/>
          </a:xfrm>
          <a:prstGeom prst="rect">
            <a:avLst/>
          </a:prstGeom>
        </p:spPr>
      </p:pic>
    </p:spTree>
    <p:extLst>
      <p:ext uri="{BB962C8B-B14F-4D97-AF65-F5344CB8AC3E}">
        <p14:creationId xmlns:p14="http://schemas.microsoft.com/office/powerpoint/2010/main" val="367267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5" name="Bildobjekt 4">
            <a:extLst>
              <a:ext uri="{FF2B5EF4-FFF2-40B4-BE49-F238E27FC236}">
                <a16:creationId xmlns:a16="http://schemas.microsoft.com/office/drawing/2014/main" id="{275595E7-5D10-4AF7-ABB4-CB862C7812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t="939" b="2055"/>
          <a:stretch/>
        </p:blipFill>
        <p:spPr>
          <a:xfrm>
            <a:off x="315913" y="0"/>
            <a:ext cx="8680531" cy="6165304"/>
          </a:xfrm>
          <a:prstGeom prst="rect">
            <a:avLst/>
          </a:prstGeom>
        </p:spPr>
      </p:pic>
    </p:spTree>
    <p:extLst>
      <p:ext uri="{BB962C8B-B14F-4D97-AF65-F5344CB8AC3E}">
        <p14:creationId xmlns:p14="http://schemas.microsoft.com/office/powerpoint/2010/main" val="2296505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F60F3AA-ACE9-4721-B47A-234F9E734F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t="939" b="2055"/>
          <a:stretch/>
        </p:blipFill>
        <p:spPr>
          <a:xfrm>
            <a:off x="251520" y="0"/>
            <a:ext cx="8586700" cy="6098661"/>
          </a:xfrm>
          <a:prstGeom prst="rect">
            <a:avLst/>
          </a:prstGeom>
        </p:spPr>
      </p:pic>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75" y="1466850"/>
            <a:ext cx="7632700" cy="4482430"/>
          </a:xfrm>
        </p:spPr>
        <p:txBody>
          <a:bodyPr/>
          <a:lstStyle/>
          <a:p>
            <a:pPr marL="0" indent="0">
              <a:buNone/>
            </a:pPr>
            <a:r>
              <a:rPr lang="sv-SE" dirty="0">
                <a:latin typeface="Arial" charset="0"/>
                <a:cs typeface="Arial" charset="0"/>
              </a:rPr>
              <a:t/>
            </a:r>
            <a:br>
              <a:rPr lang="sv-SE" dirty="0">
                <a:latin typeface="Arial" charset="0"/>
                <a:cs typeface="Arial" charset="0"/>
              </a:rPr>
            </a:b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spTree>
    <p:extLst>
      <p:ext uri="{BB962C8B-B14F-4D97-AF65-F5344CB8AC3E}">
        <p14:creationId xmlns:p14="http://schemas.microsoft.com/office/powerpoint/2010/main" val="171733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33684C5-D59B-49C4-86E6-DA3617FB870D}"/>
              </a:ext>
            </a:extLst>
          </p:cNvPr>
          <p:cNvSpPr>
            <a:spLocks noGrp="1"/>
          </p:cNvSpPr>
          <p:nvPr>
            <p:ph type="title"/>
          </p:nvPr>
        </p:nvSpPr>
        <p:spPr/>
        <p:txBody>
          <a:bodyPr/>
          <a:lstStyle/>
          <a:p>
            <a:r>
              <a:rPr lang="sv-SE" dirty="0"/>
              <a:t>Bygdeväg</a:t>
            </a:r>
          </a:p>
        </p:txBody>
      </p:sp>
      <p:pic>
        <p:nvPicPr>
          <p:cNvPr id="5" name="Bildobjekt 4">
            <a:extLst>
              <a:ext uri="{FF2B5EF4-FFF2-40B4-BE49-F238E27FC236}">
                <a16:creationId xmlns:a16="http://schemas.microsoft.com/office/drawing/2014/main" id="{F0379E59-832E-4A9A-8C3A-AF657378F629}"/>
              </a:ext>
            </a:extLst>
          </p:cNvPr>
          <p:cNvPicPr>
            <a:picLocks noChangeAspect="1"/>
          </p:cNvPicPr>
          <p:nvPr/>
        </p:nvPicPr>
        <p:blipFill rotWithShape="1">
          <a:blip r:embed="rId3"/>
          <a:srcRect t="6895" r="7812" b="16687"/>
          <a:stretch/>
        </p:blipFill>
        <p:spPr>
          <a:xfrm>
            <a:off x="251520" y="1465404"/>
            <a:ext cx="8429652" cy="3960441"/>
          </a:xfrm>
          <a:prstGeom prst="rect">
            <a:avLst/>
          </a:prstGeom>
        </p:spPr>
      </p:pic>
    </p:spTree>
    <p:extLst>
      <p:ext uri="{BB962C8B-B14F-4D97-AF65-F5344CB8AC3E}">
        <p14:creationId xmlns:p14="http://schemas.microsoft.com/office/powerpoint/2010/main" val="77293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1080055-emergency-exit.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31850"/>
            <a:ext cx="9144000" cy="4541838"/>
          </a:xfrm>
          <a:prstGeom prst="rect">
            <a:avLst/>
          </a:prstGeom>
        </p:spPr>
      </p:pic>
    </p:spTree>
    <p:extLst>
      <p:ext uri="{BB962C8B-B14F-4D97-AF65-F5344CB8AC3E}">
        <p14:creationId xmlns:p14="http://schemas.microsoft.com/office/powerpoint/2010/main" val="1110346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41BE672-40C1-40E9-BE59-BB66B4CB1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035" y="0"/>
            <a:ext cx="4433965" cy="6152978"/>
          </a:xfrm>
          <a:prstGeom prst="rect">
            <a:avLst/>
          </a:prstGeom>
        </p:spPr>
      </p:pic>
      <p:sp>
        <p:nvSpPr>
          <p:cNvPr id="3" name="Rubrik 2">
            <a:extLst>
              <a:ext uri="{FF2B5EF4-FFF2-40B4-BE49-F238E27FC236}">
                <a16:creationId xmlns:a16="http://schemas.microsoft.com/office/drawing/2014/main" id="{487EDABC-428A-4589-AD15-ACF625EDD0FD}"/>
              </a:ext>
            </a:extLst>
          </p:cNvPr>
          <p:cNvSpPr>
            <a:spLocks noGrp="1"/>
          </p:cNvSpPr>
          <p:nvPr>
            <p:ph type="title"/>
          </p:nvPr>
        </p:nvSpPr>
        <p:spPr/>
        <p:txBody>
          <a:bodyPr/>
          <a:lstStyle/>
          <a:p>
            <a:r>
              <a:rPr lang="sv-SE" dirty="0"/>
              <a:t>Förslag till</a:t>
            </a:r>
            <a:br>
              <a:rPr lang="sv-SE" dirty="0"/>
            </a:br>
            <a:r>
              <a:rPr lang="sv-SE" dirty="0"/>
              <a:t>väghållaransvar</a:t>
            </a:r>
          </a:p>
        </p:txBody>
      </p:sp>
      <p:sp>
        <p:nvSpPr>
          <p:cNvPr id="6" name="Platshållare för innehåll 1">
            <a:extLst>
              <a:ext uri="{FF2B5EF4-FFF2-40B4-BE49-F238E27FC236}">
                <a16:creationId xmlns:a16="http://schemas.microsoft.com/office/drawing/2014/main" id="{9CAE3D05-8EDE-4C65-BC49-EF42DF761808}"/>
              </a:ext>
            </a:extLst>
          </p:cNvPr>
          <p:cNvSpPr txBox="1">
            <a:spLocks/>
          </p:cNvSpPr>
          <p:nvPr/>
        </p:nvSpPr>
        <p:spPr bwMode="auto">
          <a:xfrm>
            <a:off x="774067" y="1465404"/>
            <a:ext cx="3857652" cy="4482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600" marR="0" indent="-273600" algn="l" defTabSz="914400" rtl="0" eaLnBrk="0" fontAlgn="base" latinLnBrk="0" hangingPunct="0">
              <a:lnSpc>
                <a:spcPts val="2200"/>
              </a:lnSpc>
              <a:spcBef>
                <a:spcPts val="400"/>
              </a:spcBef>
              <a:spcAft>
                <a:spcPts val="600"/>
              </a:spcAft>
              <a:buClrTx/>
              <a:buSzTx/>
              <a:buFont typeface="Arial" charset="0"/>
              <a:buChar char="•"/>
              <a:tabLst>
                <a:tab pos="266700" algn="l"/>
              </a:tabLst>
              <a:defRPr sz="1800" kern="1200">
                <a:solidFill>
                  <a:schemeClr val="tx1"/>
                </a:solidFill>
                <a:latin typeface="Arial" pitchFamily="34" charset="0"/>
                <a:ea typeface="+mn-ea"/>
                <a:cs typeface="Arial" pitchFamily="34" charset="0"/>
              </a:defRPr>
            </a:lvl1pPr>
            <a:lvl2pPr marL="742950" indent="-28575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2pPr>
            <a:lvl3pPr marL="1143000" indent="-22860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200" dirty="0">
                <a:latin typeface="Arial" charset="0"/>
                <a:cs typeface="Arial" charset="0"/>
              </a:rPr>
              <a:t>Förslag är att efter byggnation övertar Eskilstuna kommun väghållningsanasvaret för Bygdevägen och dess anslutningsvägar till väg 53.</a:t>
            </a:r>
            <a:br>
              <a:rPr lang="sv-SE" sz="1200" dirty="0">
                <a:latin typeface="Arial" charset="0"/>
                <a:cs typeface="Arial" charset="0"/>
              </a:rPr>
            </a:br>
            <a:endParaRPr lang="sv-SE" sz="1200" dirty="0">
              <a:latin typeface="Arial" charset="0"/>
              <a:cs typeface="Arial" charset="0"/>
            </a:endParaRPr>
          </a:p>
        </p:txBody>
      </p:sp>
      <p:cxnSp>
        <p:nvCxnSpPr>
          <p:cNvPr id="11" name="Rak pilkoppling 10">
            <a:extLst>
              <a:ext uri="{FF2B5EF4-FFF2-40B4-BE49-F238E27FC236}">
                <a16:creationId xmlns:a16="http://schemas.microsoft.com/office/drawing/2014/main" id="{0E68B492-F8CB-4CF1-8E88-103A0EEE1E76}"/>
              </a:ext>
            </a:extLst>
          </p:cNvPr>
          <p:cNvCxnSpPr>
            <a:cxnSpLocks/>
          </p:cNvCxnSpPr>
          <p:nvPr/>
        </p:nvCxnSpPr>
        <p:spPr>
          <a:xfrm>
            <a:off x="4355976" y="2708920"/>
            <a:ext cx="1152128" cy="144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Rak pilkoppling 13">
            <a:extLst>
              <a:ext uri="{FF2B5EF4-FFF2-40B4-BE49-F238E27FC236}">
                <a16:creationId xmlns:a16="http://schemas.microsoft.com/office/drawing/2014/main" id="{D072F88E-8703-47A6-87AB-B50DA6017E3F}"/>
              </a:ext>
            </a:extLst>
          </p:cNvPr>
          <p:cNvCxnSpPr>
            <a:cxnSpLocks/>
          </p:cNvCxnSpPr>
          <p:nvPr/>
        </p:nvCxnSpPr>
        <p:spPr>
          <a:xfrm>
            <a:off x="4355976" y="2996952"/>
            <a:ext cx="1341022" cy="7096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Rak pilkoppling 16">
            <a:extLst>
              <a:ext uri="{FF2B5EF4-FFF2-40B4-BE49-F238E27FC236}">
                <a16:creationId xmlns:a16="http://schemas.microsoft.com/office/drawing/2014/main" id="{03A3BBF7-91B4-4FF7-A338-E1A3C203CBFB}"/>
              </a:ext>
            </a:extLst>
          </p:cNvPr>
          <p:cNvCxnSpPr>
            <a:cxnSpLocks/>
          </p:cNvCxnSpPr>
          <p:nvPr/>
        </p:nvCxnSpPr>
        <p:spPr>
          <a:xfrm flipV="1">
            <a:off x="4355976" y="2264874"/>
            <a:ext cx="1413030" cy="2280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3238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3">
            <a:extLst>
              <a:ext uri="{FF2B5EF4-FFF2-40B4-BE49-F238E27FC236}">
                <a16:creationId xmlns:a16="http://schemas.microsoft.com/office/drawing/2014/main" id="{90C77C86-9BD0-4077-90BA-87C151AA7C61}"/>
              </a:ext>
            </a:extLst>
          </p:cNvPr>
          <p:cNvPicPr>
            <a:picLocks noChangeAspect="1"/>
          </p:cNvPicPr>
          <p:nvPr/>
        </p:nvPicPr>
        <p:blipFill rotWithShape="1">
          <a:blip r:embed="rId3"/>
          <a:srcRect t="7007" b="5080"/>
          <a:stretch/>
        </p:blipFill>
        <p:spPr bwMode="auto">
          <a:xfrm>
            <a:off x="1723948" y="2276872"/>
            <a:ext cx="5362988" cy="3813287"/>
          </a:xfrm>
          <a:prstGeom prst="rect">
            <a:avLst/>
          </a:prstGeom>
          <a:noFill/>
          <a:ln w="9525">
            <a:noFill/>
            <a:miter lim="800000"/>
            <a:headEnd/>
            <a:tailEnd/>
          </a:ln>
        </p:spPr>
      </p:pic>
      <p:sp>
        <p:nvSpPr>
          <p:cNvPr id="2" name="Platshållare för innehåll 1">
            <a:extLst>
              <a:ext uri="{FF2B5EF4-FFF2-40B4-BE49-F238E27FC236}">
                <a16:creationId xmlns:a16="http://schemas.microsoft.com/office/drawing/2014/main" id="{CFCE37CD-AB81-4F30-A848-400A595AB7DC}"/>
              </a:ext>
            </a:extLst>
          </p:cNvPr>
          <p:cNvSpPr>
            <a:spLocks noGrp="1"/>
          </p:cNvSpPr>
          <p:nvPr>
            <p:ph idx="1"/>
          </p:nvPr>
        </p:nvSpPr>
        <p:spPr/>
        <p:txBody>
          <a:bodyPr/>
          <a:lstStyle/>
          <a:p>
            <a:r>
              <a:rPr lang="sv-SE" dirty="0"/>
              <a:t>Samråd med berörda.</a:t>
            </a:r>
          </a:p>
          <a:p>
            <a:pPr lvl="1"/>
            <a:r>
              <a:rPr lang="sv-SE" dirty="0"/>
              <a:t>Lantmäteriförrättning.</a:t>
            </a:r>
          </a:p>
        </p:txBody>
      </p:sp>
      <p:sp>
        <p:nvSpPr>
          <p:cNvPr id="3" name="Rubrik 2">
            <a:extLst>
              <a:ext uri="{FF2B5EF4-FFF2-40B4-BE49-F238E27FC236}">
                <a16:creationId xmlns:a16="http://schemas.microsoft.com/office/drawing/2014/main" id="{7F4B43D4-9BDA-4C40-97CB-A40660C392F1}"/>
              </a:ext>
            </a:extLst>
          </p:cNvPr>
          <p:cNvSpPr>
            <a:spLocks noGrp="1"/>
          </p:cNvSpPr>
          <p:nvPr>
            <p:ph type="title"/>
          </p:nvPr>
        </p:nvSpPr>
        <p:spPr/>
        <p:txBody>
          <a:bodyPr/>
          <a:lstStyle/>
          <a:p>
            <a:r>
              <a:rPr lang="sv-SE" dirty="0"/>
              <a:t>Förslag på hantering av enskilda vägar utanför vägplanen</a:t>
            </a:r>
          </a:p>
        </p:txBody>
      </p:sp>
    </p:spTree>
    <p:extLst>
      <p:ext uri="{BB962C8B-B14F-4D97-AF65-F5344CB8AC3E}">
        <p14:creationId xmlns:p14="http://schemas.microsoft.com/office/powerpoint/2010/main" val="3434468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latin typeface="Arial" charset="0"/>
                <a:cs typeface="Arial" charset="0"/>
              </a:rPr>
              <a:t>Boendemiljö, </a:t>
            </a:r>
            <a:r>
              <a:rPr lang="sv-SE" dirty="0"/>
              <a:t>Buller och vibrationer</a:t>
            </a:r>
          </a:p>
        </p:txBody>
      </p:sp>
      <p:sp>
        <p:nvSpPr>
          <p:cNvPr id="5" name="Platshållare för innehåll 4"/>
          <p:cNvSpPr>
            <a:spLocks noGrp="1"/>
          </p:cNvSpPr>
          <p:nvPr>
            <p:ph idx="1"/>
          </p:nvPr>
        </p:nvSpPr>
        <p:spPr>
          <a:xfrm>
            <a:off x="714348" y="1494699"/>
            <a:ext cx="7962108" cy="4248000"/>
          </a:xfrm>
        </p:spPr>
        <p:txBody>
          <a:bodyPr/>
          <a:lstStyle/>
          <a:p>
            <a:r>
              <a:rPr lang="sv-SE" dirty="0">
                <a:solidFill>
                  <a:prstClr val="black"/>
                </a:solidFill>
              </a:rPr>
              <a:t>Ca </a:t>
            </a:r>
            <a:r>
              <a:rPr lang="sv-SE" dirty="0"/>
              <a:t>44 </a:t>
            </a:r>
            <a:r>
              <a:rPr lang="sv-SE" dirty="0">
                <a:solidFill>
                  <a:prstClr val="black"/>
                </a:solidFill>
              </a:rPr>
              <a:t>bostadshus har beräknade ekvivalenta ljudnivåer över riktvärdet 55 dBA vid fasad i nuläget. För prognosalternativet utan skyddsåtgärder är motsvarande siffra </a:t>
            </a:r>
            <a:r>
              <a:rPr lang="sv-SE" dirty="0"/>
              <a:t>17</a:t>
            </a:r>
            <a:r>
              <a:rPr lang="sv-SE" dirty="0">
                <a:solidFill>
                  <a:prstClr val="black"/>
                </a:solidFill>
              </a:rPr>
              <a:t> bostadshus.</a:t>
            </a:r>
          </a:p>
          <a:p>
            <a:r>
              <a:rPr lang="sv-SE" dirty="0">
                <a:solidFill>
                  <a:prstClr val="black"/>
                </a:solidFill>
              </a:rPr>
              <a:t>Lämpliga platser för vägnära bullerskyddsåtgärder (skärm eller vall) är t.ex. där gamla och nya vägen delar på sig i norr och söder, då det är flest bullerberörda där. Detta kommer att utredas vidare.</a:t>
            </a:r>
            <a:endParaRPr lang="sv-SE" i="1" dirty="0">
              <a:solidFill>
                <a:prstClr val="black"/>
              </a:solidFill>
            </a:endParaRPr>
          </a:p>
          <a:p>
            <a:r>
              <a:rPr lang="sv-SE" dirty="0">
                <a:solidFill>
                  <a:prstClr val="black"/>
                </a:solidFill>
              </a:rPr>
              <a:t>Inventering av bostäder kommer att utföras för att se vilka bostäder som behöver fönsteråtgärder eller bullerskyddad uteplats.</a:t>
            </a:r>
            <a:r>
              <a:rPr lang="sv-SE" i="1" dirty="0">
                <a:solidFill>
                  <a:prstClr val="black"/>
                </a:solidFill>
              </a:rPr>
              <a:t> </a:t>
            </a:r>
          </a:p>
          <a:p>
            <a:pPr marL="0" indent="0">
              <a:buNone/>
            </a:pPr>
            <a:endParaRPr lang="sv-SE" dirty="0"/>
          </a:p>
        </p:txBody>
      </p:sp>
    </p:spTree>
    <p:extLst>
      <p:ext uri="{BB962C8B-B14F-4D97-AF65-F5344CB8AC3E}">
        <p14:creationId xmlns:p14="http://schemas.microsoft.com/office/powerpoint/2010/main" val="330530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9897E3BE-53E4-436F-AB6D-E779548F28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16632"/>
            <a:ext cx="8469272" cy="5989961"/>
          </a:xfrm>
        </p:spPr>
      </p:pic>
      <p:sp>
        <p:nvSpPr>
          <p:cNvPr id="3" name="Rubrik 2">
            <a:extLst>
              <a:ext uri="{FF2B5EF4-FFF2-40B4-BE49-F238E27FC236}">
                <a16:creationId xmlns:a16="http://schemas.microsoft.com/office/drawing/2014/main" id="{B27AB772-B475-462A-858D-726558043CC7}"/>
              </a:ext>
            </a:extLst>
          </p:cNvPr>
          <p:cNvSpPr>
            <a:spLocks noGrp="1"/>
          </p:cNvSpPr>
          <p:nvPr>
            <p:ph type="title"/>
          </p:nvPr>
        </p:nvSpPr>
        <p:spPr/>
        <p:txBody>
          <a:bodyPr/>
          <a:lstStyle/>
          <a:p>
            <a:r>
              <a:rPr lang="sv-SE" dirty="0"/>
              <a:t>Bullerkarta</a:t>
            </a:r>
          </a:p>
        </p:txBody>
      </p:sp>
    </p:spTree>
    <p:extLst>
      <p:ext uri="{BB962C8B-B14F-4D97-AF65-F5344CB8AC3E}">
        <p14:creationId xmlns:p14="http://schemas.microsoft.com/office/powerpoint/2010/main" val="17541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7E1873B-9B7E-4F77-8066-B4E5DD5AA903}"/>
              </a:ext>
            </a:extLst>
          </p:cNvPr>
          <p:cNvSpPr>
            <a:spLocks noGrp="1"/>
          </p:cNvSpPr>
          <p:nvPr>
            <p:ph idx="1"/>
          </p:nvPr>
        </p:nvSpPr>
        <p:spPr>
          <a:xfrm>
            <a:off x="714348" y="1467016"/>
            <a:ext cx="3281588" cy="4248000"/>
          </a:xfrm>
        </p:spPr>
        <p:txBody>
          <a:bodyPr/>
          <a:lstStyle/>
          <a:p>
            <a:r>
              <a:rPr lang="sv-SE" dirty="0"/>
              <a:t>Ledning- och brunnskarta finns utskrivna. </a:t>
            </a:r>
          </a:p>
          <a:p>
            <a:pPr lvl="1"/>
            <a:r>
              <a:rPr lang="sv-SE" dirty="0"/>
              <a:t>Ledningskollen.se</a:t>
            </a:r>
          </a:p>
          <a:p>
            <a:pPr lvl="1"/>
            <a:r>
              <a:rPr lang="sv-SE" dirty="0"/>
              <a:t>Lantmäteriet (ledningsrätt och officialservitut.</a:t>
            </a:r>
          </a:p>
          <a:p>
            <a:pPr lvl="1"/>
            <a:r>
              <a:rPr lang="sv-SE" dirty="0"/>
              <a:t>SGU Brunnar</a:t>
            </a:r>
          </a:p>
          <a:p>
            <a:pPr lvl="1"/>
            <a:endParaRPr lang="sv-SE" dirty="0"/>
          </a:p>
          <a:p>
            <a:pPr marL="0" indent="-12150">
              <a:buNone/>
            </a:pPr>
            <a:r>
              <a:rPr lang="sv-SE" dirty="0"/>
              <a:t>Om det finns ledningar som vi inte har markerade vänligen markera ut det på karta och lämna även över kontaktuppgifter till oss så vi kan ha fortsatt dialog under planläggning och senare vid byggnation.</a:t>
            </a:r>
          </a:p>
        </p:txBody>
      </p:sp>
      <p:sp>
        <p:nvSpPr>
          <p:cNvPr id="3" name="Rubrik 2">
            <a:extLst>
              <a:ext uri="{FF2B5EF4-FFF2-40B4-BE49-F238E27FC236}">
                <a16:creationId xmlns:a16="http://schemas.microsoft.com/office/drawing/2014/main" id="{E33684C5-D59B-49C4-86E6-DA3617FB870D}"/>
              </a:ext>
            </a:extLst>
          </p:cNvPr>
          <p:cNvSpPr>
            <a:spLocks noGrp="1"/>
          </p:cNvSpPr>
          <p:nvPr>
            <p:ph type="title"/>
          </p:nvPr>
        </p:nvSpPr>
        <p:spPr/>
        <p:txBody>
          <a:bodyPr/>
          <a:lstStyle/>
          <a:p>
            <a:r>
              <a:rPr lang="sv-SE" dirty="0"/>
              <a:t>Ledningar och brunnar i området.</a:t>
            </a:r>
          </a:p>
        </p:txBody>
      </p:sp>
    </p:spTree>
    <p:extLst>
      <p:ext uri="{BB962C8B-B14F-4D97-AF65-F5344CB8AC3E}">
        <p14:creationId xmlns:p14="http://schemas.microsoft.com/office/powerpoint/2010/main" val="3507606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F0B4C84-FAB8-4889-9987-1B6D38EDF118}"/>
              </a:ext>
            </a:extLst>
          </p:cNvPr>
          <p:cNvPicPr>
            <a:picLocks noChangeAspect="1"/>
          </p:cNvPicPr>
          <p:nvPr/>
        </p:nvPicPr>
        <p:blipFill rotWithShape="1">
          <a:blip r:embed="rId2">
            <a:extLst>
              <a:ext uri="{28A0092B-C50C-407E-A947-70E740481C1C}">
                <a14:useLocalDpi xmlns:a14="http://schemas.microsoft.com/office/drawing/2010/main" val="0"/>
              </a:ext>
            </a:extLst>
          </a:blip>
          <a:srcRect l="-7057" b="997"/>
          <a:stretch/>
        </p:blipFill>
        <p:spPr>
          <a:xfrm>
            <a:off x="-252536" y="118492"/>
            <a:ext cx="4655855" cy="5974804"/>
          </a:xfrm>
          <a:prstGeom prst="rect">
            <a:avLst/>
          </a:prstGeom>
        </p:spPr>
      </p:pic>
      <p:pic>
        <p:nvPicPr>
          <p:cNvPr id="9" name="Bildobjekt 8">
            <a:extLst>
              <a:ext uri="{FF2B5EF4-FFF2-40B4-BE49-F238E27FC236}">
                <a16:creationId xmlns:a16="http://schemas.microsoft.com/office/drawing/2014/main" id="{5D8DBF16-F592-4F21-B255-1312F994DAC4}"/>
              </a:ext>
            </a:extLst>
          </p:cNvPr>
          <p:cNvPicPr>
            <a:picLocks noChangeAspect="1"/>
          </p:cNvPicPr>
          <p:nvPr/>
        </p:nvPicPr>
        <p:blipFill rotWithShape="1">
          <a:blip r:embed="rId3">
            <a:extLst>
              <a:ext uri="{28A0092B-C50C-407E-A947-70E740481C1C}">
                <a14:useLocalDpi xmlns:a14="http://schemas.microsoft.com/office/drawing/2010/main" val="0"/>
              </a:ext>
            </a:extLst>
          </a:blip>
          <a:srcRect l="-1463" b="715"/>
          <a:stretch/>
        </p:blipFill>
        <p:spPr>
          <a:xfrm>
            <a:off x="4572000" y="101476"/>
            <a:ext cx="4412580" cy="5991820"/>
          </a:xfrm>
          <a:prstGeom prst="rect">
            <a:avLst/>
          </a:prstGeom>
        </p:spPr>
      </p:pic>
    </p:spTree>
    <p:extLst>
      <p:ext uri="{BB962C8B-B14F-4D97-AF65-F5344CB8AC3E}">
        <p14:creationId xmlns:p14="http://schemas.microsoft.com/office/powerpoint/2010/main" val="1459499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ubrik 1"/>
          <p:cNvSpPr>
            <a:spLocks noGrp="1"/>
          </p:cNvSpPr>
          <p:nvPr>
            <p:ph type="title"/>
          </p:nvPr>
        </p:nvSpPr>
        <p:spPr>
          <a:xfrm>
            <a:off x="801688" y="587375"/>
            <a:ext cx="8229600" cy="1143000"/>
          </a:xfrm>
        </p:spPr>
        <p:txBody>
          <a:bodyPr/>
          <a:lstStyle/>
          <a:p>
            <a:r>
              <a:rPr lang="sv-SE" dirty="0">
                <a:latin typeface="Arial" charset="0"/>
                <a:cs typeface="Arial" charset="0"/>
              </a:rPr>
              <a:t>6. Förberedelser/Projektering</a:t>
            </a:r>
          </a:p>
        </p:txBody>
      </p:sp>
      <p:sp>
        <p:nvSpPr>
          <p:cNvPr id="8195" name="Platshållare för innehåll 2"/>
          <p:cNvSpPr>
            <a:spLocks noGrp="1"/>
          </p:cNvSpPr>
          <p:nvPr>
            <p:ph idx="1"/>
          </p:nvPr>
        </p:nvSpPr>
        <p:spPr>
          <a:xfrm>
            <a:off x="806450" y="1644650"/>
            <a:ext cx="7924800" cy="3886200"/>
          </a:xfrm>
        </p:spPr>
        <p:txBody>
          <a:bodyPr/>
          <a:lstStyle/>
          <a:p>
            <a:pPr>
              <a:spcBef>
                <a:spcPts val="438"/>
              </a:spcBef>
              <a:spcAft>
                <a:spcPct val="0"/>
              </a:spcAft>
              <a:buFontTx/>
              <a:buNone/>
            </a:pPr>
            <a:r>
              <a:rPr lang="sv-SE" b="1" dirty="0">
                <a:latin typeface="Arial" charset="0"/>
                <a:cs typeface="Arial" charset="0"/>
              </a:rPr>
              <a:t>Trafikverket och dess konsulter har rätt att få </a:t>
            </a:r>
            <a:br>
              <a:rPr lang="sv-SE" b="1" dirty="0">
                <a:latin typeface="Arial" charset="0"/>
                <a:cs typeface="Arial" charset="0"/>
              </a:rPr>
            </a:br>
            <a:r>
              <a:rPr lang="sv-SE" b="1" dirty="0">
                <a:latin typeface="Arial" charset="0"/>
                <a:cs typeface="Arial" charset="0"/>
              </a:rPr>
              <a:t>tillträde till fastighet för:</a:t>
            </a:r>
          </a:p>
          <a:p>
            <a:pPr>
              <a:spcBef>
                <a:spcPts val="438"/>
              </a:spcBef>
              <a:spcAft>
                <a:spcPct val="0"/>
              </a:spcAft>
            </a:pPr>
            <a:r>
              <a:rPr lang="sv-SE" dirty="0">
                <a:latin typeface="Arial" charset="0"/>
                <a:cs typeface="Arial" charset="0"/>
              </a:rPr>
              <a:t>mätning och utstakning</a:t>
            </a:r>
          </a:p>
          <a:p>
            <a:pPr>
              <a:spcBef>
                <a:spcPts val="438"/>
              </a:spcBef>
              <a:spcAft>
                <a:spcPct val="0"/>
              </a:spcAft>
            </a:pPr>
            <a:r>
              <a:rPr lang="sv-SE" dirty="0">
                <a:latin typeface="Arial" charset="0"/>
                <a:cs typeface="Arial" charset="0"/>
              </a:rPr>
              <a:t>grundundersökningar (t.ex. arkeologi, geoteknik)</a:t>
            </a:r>
          </a:p>
          <a:p>
            <a:pPr>
              <a:spcBef>
                <a:spcPts val="438"/>
              </a:spcBef>
              <a:spcAft>
                <a:spcPct val="0"/>
              </a:spcAft>
            </a:pPr>
            <a:r>
              <a:rPr lang="sv-SE" dirty="0">
                <a:latin typeface="Arial" charset="0"/>
                <a:cs typeface="Arial" charset="0"/>
              </a:rPr>
              <a:t>förberedande åtgärder</a:t>
            </a:r>
          </a:p>
          <a:p>
            <a:pPr>
              <a:spcBef>
                <a:spcPts val="438"/>
              </a:spcBef>
              <a:spcAft>
                <a:spcPct val="0"/>
              </a:spcAft>
            </a:pPr>
            <a:endParaRPr lang="sv-SE" dirty="0">
              <a:latin typeface="Arial" charset="0"/>
              <a:cs typeface="Arial" charset="0"/>
            </a:endParaRPr>
          </a:p>
          <a:p>
            <a:pPr>
              <a:spcBef>
                <a:spcPts val="438"/>
              </a:spcBef>
              <a:spcAft>
                <a:spcPct val="0"/>
              </a:spcAft>
              <a:buFontTx/>
              <a:buNone/>
            </a:pPr>
            <a:r>
              <a:rPr lang="sv-SE" b="1" dirty="0">
                <a:latin typeface="Arial" charset="0"/>
                <a:cs typeface="Arial" charset="0"/>
              </a:rPr>
              <a:t>Vid dessa arbeten ska:</a:t>
            </a:r>
          </a:p>
          <a:p>
            <a:pPr>
              <a:spcBef>
                <a:spcPts val="438"/>
              </a:spcBef>
              <a:spcAft>
                <a:spcPct val="0"/>
              </a:spcAft>
            </a:pPr>
            <a:r>
              <a:rPr lang="sv-SE" dirty="0">
                <a:latin typeface="Arial" charset="0"/>
                <a:cs typeface="Arial" charset="0"/>
              </a:rPr>
              <a:t>skador om möjligt undvikas</a:t>
            </a:r>
          </a:p>
          <a:p>
            <a:pPr>
              <a:spcBef>
                <a:spcPts val="438"/>
              </a:spcBef>
              <a:spcAft>
                <a:spcPct val="0"/>
              </a:spcAft>
            </a:pPr>
            <a:r>
              <a:rPr lang="sv-SE" dirty="0">
                <a:latin typeface="Arial" charset="0"/>
                <a:cs typeface="Arial" charset="0"/>
              </a:rPr>
              <a:t>träd i trädgård ej fällas eller skadas </a:t>
            </a:r>
            <a:br>
              <a:rPr lang="sv-SE" dirty="0">
                <a:latin typeface="Arial" charset="0"/>
                <a:cs typeface="Arial" charset="0"/>
              </a:rPr>
            </a:br>
            <a:r>
              <a:rPr lang="sv-SE" dirty="0">
                <a:latin typeface="Arial" charset="0"/>
                <a:cs typeface="Arial" charset="0"/>
              </a:rPr>
              <a:t>utan ägarens medgivande</a:t>
            </a:r>
          </a:p>
          <a:p>
            <a:pPr>
              <a:spcBef>
                <a:spcPts val="438"/>
              </a:spcBef>
              <a:spcAft>
                <a:spcPct val="0"/>
              </a:spcAft>
              <a:buFontTx/>
              <a:buNone/>
            </a:pPr>
            <a:endParaRPr lang="sv-SE" dirty="0">
              <a:latin typeface="Arial" charset="0"/>
              <a:cs typeface="Arial" charset="0"/>
            </a:endParaRPr>
          </a:p>
          <a:p>
            <a:pPr>
              <a:spcBef>
                <a:spcPts val="438"/>
              </a:spcBef>
              <a:spcAft>
                <a:spcPct val="0"/>
              </a:spcAft>
              <a:buFontTx/>
              <a:buNone/>
            </a:pPr>
            <a:r>
              <a:rPr lang="sv-SE" b="1" dirty="0">
                <a:latin typeface="Arial" charset="0"/>
                <a:cs typeface="Arial" charset="0"/>
              </a:rPr>
              <a:t>Skador skall ersättas</a:t>
            </a:r>
          </a:p>
          <a:p>
            <a:pPr>
              <a:spcBef>
                <a:spcPts val="438"/>
              </a:spcBef>
              <a:spcAft>
                <a:spcPct val="0"/>
              </a:spcAft>
            </a:pPr>
            <a:r>
              <a:rPr lang="sv-SE" dirty="0">
                <a:latin typeface="Arial" charset="0"/>
                <a:cs typeface="Arial" charset="0"/>
              </a:rPr>
              <a:t>(</a:t>
            </a:r>
            <a:r>
              <a:rPr lang="sv-SE" dirty="0">
                <a:latin typeface="Arial" charset="0"/>
                <a:cs typeface="Arial" charset="0"/>
                <a:hlinkClick r:id="rId3" action="ppaction://hlinksldjump"/>
              </a:rPr>
              <a:t>34 § Väglagen</a:t>
            </a:r>
            <a:r>
              <a:rPr lang="sv-SE" dirty="0">
                <a:latin typeface="Arial" charset="0"/>
                <a:cs typeface="Arial" charset="0"/>
              </a:rPr>
              <a:t>)</a:t>
            </a:r>
          </a:p>
          <a:p>
            <a:pPr>
              <a:spcBef>
                <a:spcPts val="438"/>
              </a:spcBef>
              <a:spcAft>
                <a:spcPct val="0"/>
              </a:spcAft>
            </a:pPr>
            <a:endParaRPr lang="sv-SE" dirty="0">
              <a:latin typeface="Arial" charset="0"/>
              <a:cs typeface="Arial" charset="0"/>
            </a:endParaRPr>
          </a:p>
        </p:txBody>
      </p:sp>
      <p:pic>
        <p:nvPicPr>
          <p:cNvPr id="8196" name="Bildobjekt 7" descr="Bildarkivet_3H4V.jpg"/>
          <p:cNvPicPr>
            <a:picLocks noChangeAspect="1"/>
          </p:cNvPicPr>
          <p:nvPr/>
        </p:nvPicPr>
        <p:blipFill>
          <a:blip r:embed="rId4" cstate="print"/>
          <a:srcRect/>
          <a:stretch>
            <a:fillRect/>
          </a:stretch>
        </p:blipFill>
        <p:spPr bwMode="auto">
          <a:xfrm>
            <a:off x="7224713" y="0"/>
            <a:ext cx="1922462" cy="2043113"/>
          </a:xfrm>
          <a:prstGeom prst="rect">
            <a:avLst/>
          </a:prstGeom>
          <a:noFill/>
          <a:ln w="9525">
            <a:noFill/>
            <a:miter lim="800000"/>
            <a:headEnd/>
            <a:tailEnd/>
          </a:ln>
        </p:spPr>
      </p:pic>
      <p:pic>
        <p:nvPicPr>
          <p:cNvPr id="8197" name="Platshållare för innehåll 5" descr="Bildarkivet_4ACQ.jpg"/>
          <p:cNvPicPr>
            <a:picLocks noChangeAspect="1"/>
          </p:cNvPicPr>
          <p:nvPr/>
        </p:nvPicPr>
        <p:blipFill>
          <a:blip r:embed="rId5" cstate="print"/>
          <a:srcRect/>
          <a:stretch>
            <a:fillRect/>
          </a:stretch>
        </p:blipFill>
        <p:spPr bwMode="auto">
          <a:xfrm>
            <a:off x="7221538" y="3071813"/>
            <a:ext cx="1922462" cy="3095625"/>
          </a:xfrm>
          <a:prstGeom prst="rect">
            <a:avLst/>
          </a:prstGeom>
          <a:noFill/>
          <a:ln w="9525">
            <a:noFill/>
            <a:miter lim="800000"/>
            <a:headEnd/>
            <a:tailEnd/>
          </a:ln>
        </p:spPr>
      </p:pic>
      <p:pic>
        <p:nvPicPr>
          <p:cNvPr id="8198" name="Picture 4" descr="50867"/>
          <p:cNvPicPr>
            <a:picLocks noChangeAspect="1" noChangeArrowheads="1"/>
          </p:cNvPicPr>
          <p:nvPr/>
        </p:nvPicPr>
        <p:blipFill>
          <a:blip r:embed="rId6" cstate="print"/>
          <a:srcRect/>
          <a:stretch>
            <a:fillRect/>
          </a:stretch>
        </p:blipFill>
        <p:spPr bwMode="auto">
          <a:xfrm>
            <a:off x="7221538" y="2035175"/>
            <a:ext cx="1922462" cy="12827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title"/>
          </p:nvPr>
        </p:nvSpPr>
        <p:spPr>
          <a:xfrm>
            <a:off x="803275" y="584200"/>
            <a:ext cx="8229600" cy="1143000"/>
          </a:xfrm>
        </p:spPr>
        <p:txBody>
          <a:bodyPr/>
          <a:lstStyle/>
          <a:p>
            <a:pPr eaLnBrk="1" hangingPunct="1"/>
            <a:r>
              <a:rPr lang="sv-SE" dirty="0">
                <a:latin typeface="Arial" charset="0"/>
                <a:cs typeface="Arial" charset="0"/>
              </a:rPr>
              <a:t>Vägrätt</a:t>
            </a:r>
          </a:p>
        </p:txBody>
      </p:sp>
      <p:sp>
        <p:nvSpPr>
          <p:cNvPr id="9219" name="Rectangle 8"/>
          <p:cNvSpPr>
            <a:spLocks noGrp="1" noChangeArrowheads="1"/>
          </p:cNvSpPr>
          <p:nvPr>
            <p:ph type="body" sz="half" idx="1"/>
          </p:nvPr>
        </p:nvSpPr>
        <p:spPr>
          <a:xfrm>
            <a:off x="804863" y="1516063"/>
            <a:ext cx="6202362" cy="3452812"/>
          </a:xfrm>
        </p:spPr>
        <p:txBody>
          <a:bodyPr/>
          <a:lstStyle/>
          <a:p>
            <a:pPr eaLnBrk="1" hangingPunct="1"/>
            <a:r>
              <a:rPr lang="sv-SE" sz="1800" dirty="0">
                <a:latin typeface="Arial" charset="0"/>
                <a:cs typeface="Arial" charset="0"/>
              </a:rPr>
              <a:t>Vägrätt uppkommer när väghållaren tar i anspråk </a:t>
            </a:r>
            <a:br>
              <a:rPr lang="sv-SE" sz="1800" dirty="0">
                <a:latin typeface="Arial" charset="0"/>
                <a:cs typeface="Arial" charset="0"/>
              </a:rPr>
            </a:br>
            <a:r>
              <a:rPr lang="sv-SE" sz="1800" dirty="0">
                <a:latin typeface="Arial" charset="0"/>
                <a:cs typeface="Arial" charset="0"/>
              </a:rPr>
              <a:t>mark för väg, det vill säga när vägens sträckning </a:t>
            </a:r>
            <a:br>
              <a:rPr lang="sv-SE" sz="1800" dirty="0">
                <a:latin typeface="Arial" charset="0"/>
                <a:cs typeface="Arial" charset="0"/>
              </a:rPr>
            </a:br>
            <a:r>
              <a:rPr lang="sv-SE" sz="1800" dirty="0">
                <a:latin typeface="Arial" charset="0"/>
                <a:cs typeface="Arial" charset="0"/>
              </a:rPr>
              <a:t>över fastigheten blivit utmärkt och vägarbetet på-börjats. </a:t>
            </a:r>
            <a:r>
              <a:rPr lang="sv-SE" sz="1400" dirty="0">
                <a:latin typeface="Arial" charset="0"/>
                <a:cs typeface="Arial" charset="0"/>
              </a:rPr>
              <a:t>(</a:t>
            </a:r>
            <a:r>
              <a:rPr lang="sv-SE" sz="1400" dirty="0">
                <a:latin typeface="Arial" charset="0"/>
                <a:cs typeface="Arial" charset="0"/>
                <a:hlinkClick r:id="" action="ppaction://noaction"/>
              </a:rPr>
              <a:t>31 § Väglagen</a:t>
            </a:r>
            <a:r>
              <a:rPr lang="sv-SE" sz="1400" dirty="0">
                <a:latin typeface="Arial" charset="0"/>
                <a:cs typeface="Arial" charset="0"/>
              </a:rPr>
              <a:t>) </a:t>
            </a:r>
          </a:p>
          <a:p>
            <a:pPr eaLnBrk="1" hangingPunct="1"/>
            <a:endParaRPr lang="sv-SE" sz="1800" dirty="0">
              <a:latin typeface="Arial" charset="0"/>
              <a:cs typeface="Arial" charset="0"/>
            </a:endParaRPr>
          </a:p>
          <a:p>
            <a:pPr eaLnBrk="1" hangingPunct="1"/>
            <a:r>
              <a:rPr lang="sv-SE" sz="1800" dirty="0">
                <a:latin typeface="Arial" charset="0"/>
                <a:cs typeface="Arial" charset="0"/>
              </a:rPr>
              <a:t>Vägrätten är en rätt för väghållaren att nyttja den </a:t>
            </a:r>
            <a:br>
              <a:rPr lang="sv-SE" sz="1800" dirty="0">
                <a:latin typeface="Arial" charset="0"/>
                <a:cs typeface="Arial" charset="0"/>
              </a:rPr>
            </a:br>
            <a:r>
              <a:rPr lang="sv-SE" sz="1800" dirty="0">
                <a:latin typeface="Arial" charset="0"/>
                <a:cs typeface="Arial" charset="0"/>
              </a:rPr>
              <a:t>mark som behövs för vägen. Rätt till grus, berg </a:t>
            </a:r>
            <a:br>
              <a:rPr lang="sv-SE" sz="1800" dirty="0">
                <a:latin typeface="Arial" charset="0"/>
                <a:cs typeface="Arial" charset="0"/>
              </a:rPr>
            </a:br>
            <a:r>
              <a:rPr lang="sv-SE" sz="1800" dirty="0">
                <a:latin typeface="Arial" charset="0"/>
                <a:cs typeface="Arial" charset="0"/>
              </a:rPr>
              <a:t>och andra jordmassor inom vägområdet. </a:t>
            </a:r>
            <a:r>
              <a:rPr lang="sv-SE" sz="1400" dirty="0">
                <a:latin typeface="Arial" charset="0"/>
                <a:cs typeface="Arial" charset="0"/>
              </a:rPr>
              <a:t>(</a:t>
            </a:r>
            <a:r>
              <a:rPr lang="sv-SE" sz="1400" dirty="0">
                <a:latin typeface="Arial" charset="0"/>
                <a:cs typeface="Arial" charset="0"/>
                <a:hlinkClick r:id="" action="ppaction://noaction"/>
              </a:rPr>
              <a:t>30§ Väglagen</a:t>
            </a:r>
            <a:r>
              <a:rPr lang="sv-SE" sz="1400" dirty="0">
                <a:latin typeface="Arial" charset="0"/>
                <a:cs typeface="Arial" charset="0"/>
              </a:rPr>
              <a:t>)</a:t>
            </a:r>
          </a:p>
          <a:p>
            <a:pPr eaLnBrk="1" hangingPunct="1"/>
            <a:endParaRPr lang="sv-SE" sz="1800" dirty="0">
              <a:latin typeface="Arial" charset="0"/>
              <a:cs typeface="Arial" charset="0"/>
            </a:endParaRPr>
          </a:p>
          <a:p>
            <a:pPr eaLnBrk="1" hangingPunct="1"/>
            <a:r>
              <a:rPr lang="sv-SE" sz="1800" dirty="0">
                <a:latin typeface="Arial" charset="0"/>
                <a:cs typeface="Arial" charset="0"/>
              </a:rPr>
              <a:t>Ingen förändring av fastighetsgränser.</a:t>
            </a:r>
          </a:p>
          <a:p>
            <a:pPr eaLnBrk="1" hangingPunct="1"/>
            <a:endParaRPr lang="sv-SE" sz="1800" dirty="0">
              <a:latin typeface="Arial" charset="0"/>
              <a:cs typeface="Arial" charset="0"/>
            </a:endParaRPr>
          </a:p>
          <a:p>
            <a:pPr eaLnBrk="1" hangingPunct="1"/>
            <a:r>
              <a:rPr lang="sv-SE" sz="1800" dirty="0">
                <a:latin typeface="Arial" charset="0"/>
                <a:cs typeface="Arial" charset="0"/>
              </a:rPr>
              <a:t>Vägrätten upphör när vägen dras in. </a:t>
            </a:r>
            <a:r>
              <a:rPr lang="sv-SE" sz="1400" dirty="0">
                <a:latin typeface="Arial" charset="0"/>
                <a:cs typeface="Arial" charset="0"/>
              </a:rPr>
              <a:t>(</a:t>
            </a:r>
            <a:r>
              <a:rPr lang="sv-SE" sz="1400" dirty="0">
                <a:latin typeface="Arial" charset="0"/>
                <a:cs typeface="Arial" charset="0"/>
                <a:hlinkClick r:id="" action="ppaction://noaction"/>
              </a:rPr>
              <a:t>32 § Väglagen</a:t>
            </a:r>
            <a:r>
              <a:rPr lang="sv-SE" sz="1400" dirty="0">
                <a:latin typeface="Arial" charset="0"/>
                <a:cs typeface="Arial" charset="0"/>
              </a:rPr>
              <a:t>) </a:t>
            </a:r>
          </a:p>
          <a:p>
            <a:pPr eaLnBrk="1" hangingPunct="1">
              <a:lnSpc>
                <a:spcPct val="90000"/>
              </a:lnSpc>
            </a:pPr>
            <a:endParaRPr lang="sv-SE" sz="1400" dirty="0">
              <a:latin typeface="Arial" charset="0"/>
              <a:cs typeface="Arial" charset="0"/>
            </a:endParaRPr>
          </a:p>
          <a:p>
            <a:pPr eaLnBrk="1" hangingPunct="1">
              <a:lnSpc>
                <a:spcPct val="90000"/>
              </a:lnSpc>
              <a:buFont typeface="Arial" charset="0"/>
              <a:buNone/>
            </a:pPr>
            <a:endParaRPr lang="sv-SE" sz="1400" dirty="0">
              <a:solidFill>
                <a:srgbClr val="FF0000"/>
              </a:solidFill>
              <a:latin typeface="Arial" charset="0"/>
              <a:cs typeface="Arial" charset="0"/>
            </a:endParaRPr>
          </a:p>
        </p:txBody>
      </p:sp>
      <p:pic>
        <p:nvPicPr>
          <p:cNvPr id="9220" name="Picture 2" descr="http://trvbildarkivet/fotoweb/cmdrequest/rest/Preview.fwx/19925.jpg?rt=1&amp;f=5316A77AA39EC80F209631A71F30CC8D9A4CA34A2AC3199C4BFB56BCD47D83ADDFC19E54F66C0B756466E5CB288C82DE98FA3B9A789FF1A4B0EB50A9C9435E7F6AE15FB86E21B590E56A7DBF851D511E78226491577521A03F5352FD7020BBB0E69E347A3BE5D1F5423AB85DB5AF1449FA9BB785453C7CC8B4247F4BBE82299D002A41934F4CAF955454780C87CC4B1FB2AB9C7466C1390F795E7EB81395440C29E6EA3B6A3200B8A683C79D9AB9FCD6&amp;sz=450"/>
          <p:cNvPicPr>
            <a:picLocks noChangeAspect="1" noChangeArrowheads="1"/>
          </p:cNvPicPr>
          <p:nvPr/>
        </p:nvPicPr>
        <p:blipFill>
          <a:blip r:embed="rId3" cstate="print"/>
          <a:srcRect l="35136" r="21423"/>
          <a:stretch>
            <a:fillRect/>
          </a:stretch>
        </p:blipFill>
        <p:spPr bwMode="auto">
          <a:xfrm>
            <a:off x="7219950" y="0"/>
            <a:ext cx="1924050" cy="616743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838200" y="896938"/>
            <a:ext cx="5867400" cy="522287"/>
          </a:xfrm>
          <a:prstGeom prst="rect">
            <a:avLst/>
          </a:prstGeom>
          <a:noFill/>
          <a:ln w="9525">
            <a:noFill/>
            <a:miter lim="800000"/>
            <a:headEnd/>
            <a:tailEnd/>
          </a:ln>
        </p:spPr>
        <p:txBody>
          <a:bodyPr>
            <a:spAutoFit/>
          </a:bodyPr>
          <a:lstStyle/>
          <a:p>
            <a:pPr>
              <a:spcBef>
                <a:spcPct val="50000"/>
              </a:spcBef>
            </a:pPr>
            <a:r>
              <a:rPr lang="sv-SE" sz="2800" dirty="0"/>
              <a:t>Vägområde</a:t>
            </a:r>
          </a:p>
        </p:txBody>
      </p:sp>
      <p:pic>
        <p:nvPicPr>
          <p:cNvPr id="11267" name="Picture 3" descr="marklösen_väg"/>
          <p:cNvPicPr>
            <a:picLocks noChangeAspect="1" noChangeArrowheads="1"/>
          </p:cNvPicPr>
          <p:nvPr/>
        </p:nvPicPr>
        <p:blipFill>
          <a:blip r:embed="rId3" cstate="print"/>
          <a:srcRect/>
          <a:stretch>
            <a:fillRect/>
          </a:stretch>
        </p:blipFill>
        <p:spPr bwMode="auto">
          <a:xfrm>
            <a:off x="906463" y="1790700"/>
            <a:ext cx="7623175" cy="3521075"/>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title"/>
          </p:nvPr>
        </p:nvSpPr>
        <p:spPr>
          <a:xfrm>
            <a:off x="792163" y="581025"/>
            <a:ext cx="6999287" cy="1143000"/>
          </a:xfrm>
        </p:spPr>
        <p:txBody>
          <a:bodyPr/>
          <a:lstStyle/>
          <a:p>
            <a:pPr eaLnBrk="1" hangingPunct="1"/>
            <a:r>
              <a:rPr lang="sv-SE" dirty="0">
                <a:latin typeface="Arial" charset="0"/>
                <a:cs typeface="Arial" charset="0"/>
              </a:rPr>
              <a:t>Mark under byggtiden</a:t>
            </a:r>
          </a:p>
        </p:txBody>
      </p:sp>
      <p:sp>
        <p:nvSpPr>
          <p:cNvPr id="12291" name="Text Box 5"/>
          <p:cNvSpPr txBox="1">
            <a:spLocks noChangeArrowheads="1"/>
          </p:cNvSpPr>
          <p:nvPr/>
        </p:nvSpPr>
        <p:spPr bwMode="auto">
          <a:xfrm>
            <a:off x="-4763" y="2779713"/>
            <a:ext cx="6908801" cy="501650"/>
          </a:xfrm>
          <a:prstGeom prst="rect">
            <a:avLst/>
          </a:prstGeom>
          <a:noFill/>
          <a:ln w="12700">
            <a:noFill/>
            <a:miter lim="800000"/>
            <a:headEnd type="none" w="sm" len="sm"/>
            <a:tailEnd type="none" w="sm" len="sm"/>
          </a:ln>
        </p:spPr>
        <p:txBody>
          <a:bodyPr lIns="91437" tIns="45718" rIns="91437" bIns="45718">
            <a:spAutoFit/>
          </a:bodyPr>
          <a:lstStyle/>
          <a:p>
            <a:pPr eaLnBrk="0" hangingPunct="0"/>
            <a:endParaRPr lang="sv-SE" sz="2400" b="1" dirty="0">
              <a:latin typeface="Times New Roman" pitchFamily="18" charset="0"/>
            </a:endParaRPr>
          </a:p>
        </p:txBody>
      </p:sp>
      <p:pic>
        <p:nvPicPr>
          <p:cNvPr id="12292" name="Picture 6" descr="9"/>
          <p:cNvPicPr>
            <a:picLocks noChangeAspect="1" noChangeArrowheads="1"/>
          </p:cNvPicPr>
          <p:nvPr/>
        </p:nvPicPr>
        <p:blipFill>
          <a:blip r:embed="rId3" cstate="print"/>
          <a:srcRect l="12244" t="60672" r="59489" b="24568"/>
          <a:stretch>
            <a:fillRect/>
          </a:stretch>
        </p:blipFill>
        <p:spPr bwMode="auto">
          <a:xfrm>
            <a:off x="942975" y="1584325"/>
            <a:ext cx="2717800" cy="2198688"/>
          </a:xfrm>
          <a:prstGeom prst="rect">
            <a:avLst/>
          </a:prstGeom>
          <a:noFill/>
          <a:ln w="9525">
            <a:noFill/>
            <a:miter lim="800000"/>
            <a:headEnd/>
            <a:tailEnd/>
          </a:ln>
        </p:spPr>
      </p:pic>
      <p:pic>
        <p:nvPicPr>
          <p:cNvPr id="12293" name="Picture 7" descr="9"/>
          <p:cNvPicPr>
            <a:picLocks noChangeAspect="1" noChangeArrowheads="1"/>
          </p:cNvPicPr>
          <p:nvPr/>
        </p:nvPicPr>
        <p:blipFill>
          <a:blip r:embed="rId3" cstate="print"/>
          <a:srcRect l="73869" t="60672" r="13985" b="29750"/>
          <a:stretch>
            <a:fillRect/>
          </a:stretch>
        </p:blipFill>
        <p:spPr bwMode="auto">
          <a:xfrm>
            <a:off x="7218363" y="1601788"/>
            <a:ext cx="1104900" cy="1350962"/>
          </a:xfrm>
          <a:prstGeom prst="rect">
            <a:avLst/>
          </a:prstGeom>
          <a:noFill/>
          <a:ln w="9525">
            <a:noFill/>
            <a:miter lim="800000"/>
            <a:headEnd/>
            <a:tailEnd/>
          </a:ln>
        </p:spPr>
      </p:pic>
      <p:sp>
        <p:nvSpPr>
          <p:cNvPr id="12294" name="Freeform 8"/>
          <p:cNvSpPr>
            <a:spLocks/>
          </p:cNvSpPr>
          <p:nvPr/>
        </p:nvSpPr>
        <p:spPr bwMode="auto">
          <a:xfrm>
            <a:off x="915988" y="2878138"/>
            <a:ext cx="7408862" cy="2263775"/>
          </a:xfrm>
          <a:custGeom>
            <a:avLst/>
            <a:gdLst>
              <a:gd name="T0" fmla="*/ 2147483647 w 4870"/>
              <a:gd name="T1" fmla="*/ 2147483647 h 1320"/>
              <a:gd name="T2" fmla="*/ 2147483647 w 4870"/>
              <a:gd name="T3" fmla="*/ 2147483647 h 1320"/>
              <a:gd name="T4" fmla="*/ 2147483647 w 4870"/>
              <a:gd name="T5" fmla="*/ 2147483647 h 1320"/>
              <a:gd name="T6" fmla="*/ 2147483647 w 4870"/>
              <a:gd name="T7" fmla="*/ 2147483647 h 1320"/>
              <a:gd name="T8" fmla="*/ 2147483647 w 4870"/>
              <a:gd name="T9" fmla="*/ 2147483647 h 1320"/>
              <a:gd name="T10" fmla="*/ 2147483647 w 4870"/>
              <a:gd name="T11" fmla="*/ 2147483647 h 1320"/>
              <a:gd name="T12" fmla="*/ 2147483647 w 4870"/>
              <a:gd name="T13" fmla="*/ 0 h 1320"/>
              <a:gd name="T14" fmla="*/ 2147483647 w 4870"/>
              <a:gd name="T15" fmla="*/ 2147483647 h 1320"/>
              <a:gd name="T16" fmla="*/ 0 w 4870"/>
              <a:gd name="T17" fmla="*/ 2147483647 h 1320"/>
              <a:gd name="T18" fmla="*/ 0 w 4870"/>
              <a:gd name="T19" fmla="*/ 2147483647 h 1320"/>
              <a:gd name="T20" fmla="*/ 2147483647 w 4870"/>
              <a:gd name="T21" fmla="*/ 2147483647 h 13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70"/>
              <a:gd name="T34" fmla="*/ 0 h 1320"/>
              <a:gd name="T35" fmla="*/ 4870 w 4870"/>
              <a:gd name="T36" fmla="*/ 1320 h 13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70" h="1320">
                <a:moveTo>
                  <a:pt x="84" y="513"/>
                </a:moveTo>
                <a:lnTo>
                  <a:pt x="1267" y="450"/>
                </a:lnTo>
                <a:lnTo>
                  <a:pt x="1906" y="189"/>
                </a:lnTo>
                <a:lnTo>
                  <a:pt x="3425" y="189"/>
                </a:lnTo>
                <a:lnTo>
                  <a:pt x="3833" y="293"/>
                </a:lnTo>
                <a:lnTo>
                  <a:pt x="4221" y="73"/>
                </a:lnTo>
                <a:lnTo>
                  <a:pt x="4870" y="0"/>
                </a:lnTo>
                <a:lnTo>
                  <a:pt x="4870" y="1320"/>
                </a:lnTo>
                <a:lnTo>
                  <a:pt x="0" y="1309"/>
                </a:lnTo>
                <a:lnTo>
                  <a:pt x="0" y="503"/>
                </a:lnTo>
                <a:lnTo>
                  <a:pt x="147" y="503"/>
                </a:lnTo>
              </a:path>
            </a:pathLst>
          </a:custGeom>
          <a:gradFill rotWithShape="1">
            <a:gsLst>
              <a:gs pos="0">
                <a:srgbClr val="E5C243"/>
              </a:gs>
              <a:gs pos="100000">
                <a:srgbClr val="FCEFBE"/>
              </a:gs>
            </a:gsLst>
            <a:lin ang="5400000" scaled="1"/>
          </a:gradFill>
          <a:ln w="12700">
            <a:solidFill>
              <a:schemeClr val="tx1"/>
            </a:solidFill>
            <a:round/>
            <a:headEnd type="none" w="sm" len="sm"/>
            <a:tailEnd type="none" w="sm" len="sm"/>
          </a:ln>
        </p:spPr>
        <p:txBody>
          <a:bodyPr/>
          <a:lstStyle/>
          <a:p>
            <a:endParaRPr lang="sv-SE" dirty="0"/>
          </a:p>
        </p:txBody>
      </p:sp>
      <p:sp>
        <p:nvSpPr>
          <p:cNvPr id="12295" name="Freeform 9"/>
          <p:cNvSpPr>
            <a:spLocks/>
          </p:cNvSpPr>
          <p:nvPr/>
        </p:nvSpPr>
        <p:spPr bwMode="auto">
          <a:xfrm>
            <a:off x="928688" y="2894013"/>
            <a:ext cx="7423150" cy="842962"/>
          </a:xfrm>
          <a:custGeom>
            <a:avLst/>
            <a:gdLst>
              <a:gd name="T0" fmla="*/ 0 w 4880"/>
              <a:gd name="T1" fmla="*/ 2147483647 h 492"/>
              <a:gd name="T2" fmla="*/ 2147483647 w 4880"/>
              <a:gd name="T3" fmla="*/ 2147483647 h 492"/>
              <a:gd name="T4" fmla="*/ 2147483647 w 4880"/>
              <a:gd name="T5" fmla="*/ 2147483647 h 492"/>
              <a:gd name="T6" fmla="*/ 2147483647 w 4880"/>
              <a:gd name="T7" fmla="*/ 2147483647 h 492"/>
              <a:gd name="T8" fmla="*/ 2147483647 w 4880"/>
              <a:gd name="T9" fmla="*/ 2147483647 h 492"/>
              <a:gd name="T10" fmla="*/ 2147483647 w 4880"/>
              <a:gd name="T11" fmla="*/ 2147483647 h 492"/>
              <a:gd name="T12" fmla="*/ 2147483647 w 4880"/>
              <a:gd name="T13" fmla="*/ 0 h 492"/>
              <a:gd name="T14" fmla="*/ 0 60000 65536"/>
              <a:gd name="T15" fmla="*/ 0 60000 65536"/>
              <a:gd name="T16" fmla="*/ 0 60000 65536"/>
              <a:gd name="T17" fmla="*/ 0 60000 65536"/>
              <a:gd name="T18" fmla="*/ 0 60000 65536"/>
              <a:gd name="T19" fmla="*/ 0 60000 65536"/>
              <a:gd name="T20" fmla="*/ 0 60000 65536"/>
              <a:gd name="T21" fmla="*/ 0 w 4880"/>
              <a:gd name="T22" fmla="*/ 0 h 492"/>
              <a:gd name="T23" fmla="*/ 4880 w 4880"/>
              <a:gd name="T24" fmla="*/ 492 h 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0" h="492">
                <a:moveTo>
                  <a:pt x="0" y="492"/>
                </a:moveTo>
                <a:lnTo>
                  <a:pt x="1319" y="429"/>
                </a:lnTo>
                <a:lnTo>
                  <a:pt x="1906" y="178"/>
                </a:lnTo>
                <a:lnTo>
                  <a:pt x="3435" y="178"/>
                </a:lnTo>
                <a:lnTo>
                  <a:pt x="3801" y="283"/>
                </a:lnTo>
                <a:lnTo>
                  <a:pt x="4210" y="63"/>
                </a:lnTo>
                <a:lnTo>
                  <a:pt x="4880" y="0"/>
                </a:lnTo>
              </a:path>
            </a:pathLst>
          </a:custGeom>
          <a:noFill/>
          <a:ln w="28575">
            <a:solidFill>
              <a:schemeClr val="tx1"/>
            </a:solidFill>
            <a:round/>
            <a:headEnd type="none" w="sm" len="sm"/>
            <a:tailEnd type="none" w="sm" len="sm"/>
          </a:ln>
        </p:spPr>
        <p:txBody>
          <a:bodyPr/>
          <a:lstStyle/>
          <a:p>
            <a:endParaRPr lang="sv-SE" dirty="0"/>
          </a:p>
        </p:txBody>
      </p:sp>
      <p:sp>
        <p:nvSpPr>
          <p:cNvPr id="12296" name="Line 10"/>
          <p:cNvSpPr>
            <a:spLocks noChangeShapeType="1"/>
          </p:cNvSpPr>
          <p:nvPr/>
        </p:nvSpPr>
        <p:spPr bwMode="auto">
          <a:xfrm flipV="1">
            <a:off x="2457450" y="3859213"/>
            <a:ext cx="5337175" cy="0"/>
          </a:xfrm>
          <a:prstGeom prst="line">
            <a:avLst/>
          </a:prstGeom>
          <a:noFill/>
          <a:ln w="19050">
            <a:solidFill>
              <a:schemeClr val="tx1"/>
            </a:solidFill>
            <a:round/>
            <a:headEnd type="triangle" w="lg" len="sm"/>
            <a:tailEnd type="triangle" w="lg" len="sm"/>
          </a:ln>
        </p:spPr>
        <p:txBody>
          <a:bodyPr/>
          <a:lstStyle/>
          <a:p>
            <a:endParaRPr lang="sv-SE" dirty="0"/>
          </a:p>
        </p:txBody>
      </p:sp>
      <p:sp>
        <p:nvSpPr>
          <p:cNvPr id="12297" name="Line 11"/>
          <p:cNvSpPr>
            <a:spLocks noChangeShapeType="1"/>
          </p:cNvSpPr>
          <p:nvPr/>
        </p:nvSpPr>
        <p:spPr bwMode="auto">
          <a:xfrm>
            <a:off x="1085850" y="4759325"/>
            <a:ext cx="1258888" cy="0"/>
          </a:xfrm>
          <a:prstGeom prst="line">
            <a:avLst/>
          </a:prstGeom>
          <a:noFill/>
          <a:ln w="19050">
            <a:solidFill>
              <a:schemeClr val="tx1"/>
            </a:solidFill>
            <a:round/>
            <a:headEnd type="triangle" w="lg" len="sm"/>
            <a:tailEnd type="triangle" w="lg" len="sm"/>
          </a:ln>
        </p:spPr>
        <p:txBody>
          <a:bodyPr/>
          <a:lstStyle/>
          <a:p>
            <a:endParaRPr lang="sv-SE" dirty="0"/>
          </a:p>
        </p:txBody>
      </p:sp>
      <p:sp>
        <p:nvSpPr>
          <p:cNvPr id="12298" name="Line 13"/>
          <p:cNvSpPr>
            <a:spLocks noChangeShapeType="1"/>
          </p:cNvSpPr>
          <p:nvPr/>
        </p:nvSpPr>
        <p:spPr bwMode="auto">
          <a:xfrm>
            <a:off x="2409825" y="3822700"/>
            <a:ext cx="0" cy="1025525"/>
          </a:xfrm>
          <a:prstGeom prst="line">
            <a:avLst/>
          </a:prstGeom>
          <a:noFill/>
          <a:ln w="19050">
            <a:solidFill>
              <a:schemeClr val="tx1"/>
            </a:solidFill>
            <a:round/>
            <a:headEnd type="none" w="sm" len="sm"/>
            <a:tailEnd type="none" w="sm" len="sm"/>
          </a:ln>
        </p:spPr>
        <p:txBody>
          <a:bodyPr/>
          <a:lstStyle/>
          <a:p>
            <a:endParaRPr lang="sv-SE" dirty="0"/>
          </a:p>
        </p:txBody>
      </p:sp>
      <p:sp>
        <p:nvSpPr>
          <p:cNvPr id="12299" name="Line 14"/>
          <p:cNvSpPr>
            <a:spLocks noChangeShapeType="1"/>
          </p:cNvSpPr>
          <p:nvPr/>
        </p:nvSpPr>
        <p:spPr bwMode="auto">
          <a:xfrm flipH="1">
            <a:off x="7858125" y="3100388"/>
            <a:ext cx="1588" cy="862012"/>
          </a:xfrm>
          <a:prstGeom prst="line">
            <a:avLst/>
          </a:prstGeom>
          <a:noFill/>
          <a:ln w="19050">
            <a:solidFill>
              <a:schemeClr val="tx1"/>
            </a:solidFill>
            <a:round/>
            <a:headEnd type="none" w="sm" len="sm"/>
            <a:tailEnd type="none" w="sm" len="sm"/>
          </a:ln>
        </p:spPr>
        <p:txBody>
          <a:bodyPr/>
          <a:lstStyle/>
          <a:p>
            <a:endParaRPr lang="sv-SE" dirty="0"/>
          </a:p>
        </p:txBody>
      </p:sp>
      <p:pic>
        <p:nvPicPr>
          <p:cNvPr id="12300" name="Picture 15" descr="9"/>
          <p:cNvPicPr>
            <a:picLocks noChangeAspect="1" noChangeArrowheads="1"/>
          </p:cNvPicPr>
          <p:nvPr/>
        </p:nvPicPr>
        <p:blipFill>
          <a:blip r:embed="rId3" cstate="print"/>
          <a:srcRect l="42520" t="67131" r="47847" b="28131"/>
          <a:stretch>
            <a:fillRect/>
          </a:stretch>
        </p:blipFill>
        <p:spPr bwMode="auto">
          <a:xfrm>
            <a:off x="3905250" y="2505075"/>
            <a:ext cx="925513" cy="703263"/>
          </a:xfrm>
          <a:prstGeom prst="rect">
            <a:avLst/>
          </a:prstGeom>
          <a:noFill/>
          <a:ln w="9525">
            <a:noFill/>
            <a:miter lim="800000"/>
            <a:headEnd/>
            <a:tailEnd/>
          </a:ln>
        </p:spPr>
      </p:pic>
      <p:sp>
        <p:nvSpPr>
          <p:cNvPr id="12301" name="Line 16"/>
          <p:cNvSpPr>
            <a:spLocks noChangeShapeType="1"/>
          </p:cNvSpPr>
          <p:nvPr/>
        </p:nvSpPr>
        <p:spPr bwMode="auto">
          <a:xfrm flipV="1">
            <a:off x="3802063" y="3179763"/>
            <a:ext cx="2311400" cy="4762"/>
          </a:xfrm>
          <a:prstGeom prst="line">
            <a:avLst/>
          </a:prstGeom>
          <a:noFill/>
          <a:ln w="57150">
            <a:solidFill>
              <a:schemeClr val="tx1"/>
            </a:solidFill>
            <a:round/>
            <a:headEnd type="none" w="sm" len="sm"/>
            <a:tailEnd type="none" w="sm" len="sm"/>
          </a:ln>
        </p:spPr>
        <p:txBody>
          <a:bodyPr/>
          <a:lstStyle/>
          <a:p>
            <a:endParaRPr lang="sv-SE" dirty="0"/>
          </a:p>
        </p:txBody>
      </p:sp>
      <p:sp>
        <p:nvSpPr>
          <p:cNvPr id="12302" name="Line 17"/>
          <p:cNvSpPr>
            <a:spLocks noChangeShapeType="1"/>
          </p:cNvSpPr>
          <p:nvPr/>
        </p:nvSpPr>
        <p:spPr bwMode="auto">
          <a:xfrm>
            <a:off x="1054100" y="3824288"/>
            <a:ext cx="0" cy="1025525"/>
          </a:xfrm>
          <a:prstGeom prst="line">
            <a:avLst/>
          </a:prstGeom>
          <a:noFill/>
          <a:ln w="19050">
            <a:solidFill>
              <a:schemeClr val="tx1"/>
            </a:solidFill>
            <a:round/>
            <a:headEnd type="none" w="sm" len="sm"/>
            <a:tailEnd type="none" w="sm" len="sm"/>
          </a:ln>
        </p:spPr>
        <p:txBody>
          <a:bodyPr/>
          <a:lstStyle/>
          <a:p>
            <a:endParaRPr lang="sv-SE" dirty="0"/>
          </a:p>
        </p:txBody>
      </p:sp>
      <p:sp>
        <p:nvSpPr>
          <p:cNvPr id="12303" name="Freeform 18"/>
          <p:cNvSpPr>
            <a:spLocks/>
          </p:cNvSpPr>
          <p:nvPr/>
        </p:nvSpPr>
        <p:spPr bwMode="auto">
          <a:xfrm>
            <a:off x="8223250" y="1344613"/>
            <a:ext cx="544513" cy="1720850"/>
          </a:xfrm>
          <a:custGeom>
            <a:avLst/>
            <a:gdLst>
              <a:gd name="T0" fmla="*/ 2147483647 w 358"/>
              <a:gd name="T1" fmla="*/ 2147483647 h 1004"/>
              <a:gd name="T2" fmla="*/ 2147483647 w 358"/>
              <a:gd name="T3" fmla="*/ 2147483647 h 1004"/>
              <a:gd name="T4" fmla="*/ 2147483647 w 358"/>
              <a:gd name="T5" fmla="*/ 2147483647 h 1004"/>
              <a:gd name="T6" fmla="*/ 2147483647 w 358"/>
              <a:gd name="T7" fmla="*/ 2147483647 h 1004"/>
              <a:gd name="T8" fmla="*/ 2147483647 w 358"/>
              <a:gd name="T9" fmla="*/ 2147483647 h 1004"/>
              <a:gd name="T10" fmla="*/ 2147483647 w 358"/>
              <a:gd name="T11" fmla="*/ 2147483647 h 1004"/>
              <a:gd name="T12" fmla="*/ 2147483647 w 358"/>
              <a:gd name="T13" fmla="*/ 2147483647 h 1004"/>
              <a:gd name="T14" fmla="*/ 2147483647 w 358"/>
              <a:gd name="T15" fmla="*/ 2147483647 h 1004"/>
              <a:gd name="T16" fmla="*/ 0 60000 65536"/>
              <a:gd name="T17" fmla="*/ 0 60000 65536"/>
              <a:gd name="T18" fmla="*/ 0 60000 65536"/>
              <a:gd name="T19" fmla="*/ 0 60000 65536"/>
              <a:gd name="T20" fmla="*/ 0 60000 65536"/>
              <a:gd name="T21" fmla="*/ 0 60000 65536"/>
              <a:gd name="T22" fmla="*/ 0 60000 65536"/>
              <a:gd name="T23" fmla="*/ 0 60000 65536"/>
              <a:gd name="T24" fmla="*/ 0 w 358"/>
              <a:gd name="T25" fmla="*/ 0 h 1004"/>
              <a:gd name="T26" fmla="*/ 358 w 358"/>
              <a:gd name="T27" fmla="*/ 1004 h 10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8" h="1004">
                <a:moveTo>
                  <a:pt x="26" y="169"/>
                </a:moveTo>
                <a:cubicBezTo>
                  <a:pt x="19" y="207"/>
                  <a:pt x="233" y="263"/>
                  <a:pt x="256" y="347"/>
                </a:cubicBezTo>
                <a:cubicBezTo>
                  <a:pt x="279" y="431"/>
                  <a:pt x="202" y="590"/>
                  <a:pt x="162" y="672"/>
                </a:cubicBezTo>
                <a:cubicBezTo>
                  <a:pt x="122" y="754"/>
                  <a:pt x="0" y="799"/>
                  <a:pt x="16" y="839"/>
                </a:cubicBezTo>
                <a:cubicBezTo>
                  <a:pt x="32" y="879"/>
                  <a:pt x="200" y="908"/>
                  <a:pt x="256" y="913"/>
                </a:cubicBezTo>
                <a:cubicBezTo>
                  <a:pt x="312" y="918"/>
                  <a:pt x="344" y="1004"/>
                  <a:pt x="351" y="871"/>
                </a:cubicBezTo>
                <a:cubicBezTo>
                  <a:pt x="358" y="738"/>
                  <a:pt x="347" y="234"/>
                  <a:pt x="298" y="117"/>
                </a:cubicBezTo>
                <a:cubicBezTo>
                  <a:pt x="249" y="0"/>
                  <a:pt x="33" y="131"/>
                  <a:pt x="26" y="169"/>
                </a:cubicBezTo>
                <a:close/>
              </a:path>
            </a:pathLst>
          </a:custGeom>
          <a:solidFill>
            <a:schemeClr val="bg1"/>
          </a:solidFill>
          <a:ln w="12700">
            <a:noFill/>
            <a:round/>
            <a:headEnd type="none" w="sm" len="sm"/>
            <a:tailEnd type="none" w="sm" len="sm"/>
          </a:ln>
        </p:spPr>
        <p:txBody>
          <a:bodyPr/>
          <a:lstStyle/>
          <a:p>
            <a:endParaRPr lang="sv-SE" dirty="0"/>
          </a:p>
        </p:txBody>
      </p:sp>
      <p:sp>
        <p:nvSpPr>
          <p:cNvPr id="12304" name="Text Box 19"/>
          <p:cNvSpPr txBox="1">
            <a:spLocks noChangeArrowheads="1"/>
          </p:cNvSpPr>
          <p:nvPr/>
        </p:nvSpPr>
        <p:spPr bwMode="auto">
          <a:xfrm>
            <a:off x="4021138" y="3429000"/>
            <a:ext cx="2039937" cy="525463"/>
          </a:xfrm>
          <a:prstGeom prst="rect">
            <a:avLst/>
          </a:prstGeom>
          <a:noFill/>
          <a:ln w="12700">
            <a:noFill/>
            <a:miter lim="800000"/>
            <a:headEnd type="none" w="sm" len="sm"/>
            <a:tailEnd type="none" w="sm" len="sm"/>
          </a:ln>
        </p:spPr>
        <p:txBody>
          <a:bodyPr lIns="91437" tIns="45718" rIns="91437" bIns="45718">
            <a:spAutoFit/>
          </a:bodyPr>
          <a:lstStyle/>
          <a:p>
            <a:pPr algn="ctr" eaLnBrk="0" hangingPunct="0">
              <a:spcBef>
                <a:spcPct val="50000"/>
              </a:spcBef>
            </a:pPr>
            <a:r>
              <a:rPr lang="sv-SE" dirty="0"/>
              <a:t>Vägområde</a:t>
            </a:r>
          </a:p>
        </p:txBody>
      </p:sp>
      <p:sp>
        <p:nvSpPr>
          <p:cNvPr id="12305" name="Text Box 20"/>
          <p:cNvSpPr txBox="1">
            <a:spLocks noChangeArrowheads="1"/>
          </p:cNvSpPr>
          <p:nvPr/>
        </p:nvSpPr>
        <p:spPr bwMode="auto">
          <a:xfrm>
            <a:off x="836613" y="5248275"/>
            <a:ext cx="3363912" cy="833438"/>
          </a:xfrm>
          <a:prstGeom prst="rect">
            <a:avLst/>
          </a:prstGeom>
          <a:noFill/>
          <a:ln w="12700">
            <a:noFill/>
            <a:miter lim="800000"/>
            <a:headEnd type="none" w="sm" len="sm"/>
            <a:tailEnd type="none" w="sm" len="sm"/>
          </a:ln>
        </p:spPr>
        <p:txBody>
          <a:bodyPr lIns="91437" tIns="45718" rIns="91437" bIns="45718">
            <a:spAutoFit/>
          </a:bodyPr>
          <a:lstStyle/>
          <a:p>
            <a:pPr eaLnBrk="0" hangingPunct="0">
              <a:spcBef>
                <a:spcPct val="50000"/>
              </a:spcBef>
            </a:pPr>
            <a:r>
              <a:rPr lang="sv-SE" sz="1600" dirty="0"/>
              <a:t>Yta som används under byggnadstiden, t.ex. för massupplag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714375" y="428625"/>
            <a:ext cx="7772400" cy="1036638"/>
          </a:xfrm>
        </p:spPr>
        <p:txBody>
          <a:bodyPr/>
          <a:lstStyle/>
          <a:p>
            <a:pPr eaLnBrk="1" hangingPunct="1"/>
            <a:r>
              <a:rPr lang="sv-SE" dirty="0">
                <a:latin typeface="Arial" charset="0"/>
                <a:cs typeface="Arial" charset="0"/>
              </a:rPr>
              <a:t>Dagordning</a:t>
            </a:r>
            <a:endParaRPr lang="sv-SE" dirty="0"/>
          </a:p>
        </p:txBody>
      </p:sp>
      <p:sp>
        <p:nvSpPr>
          <p:cNvPr id="11266" name="Rectangle 3"/>
          <p:cNvSpPr>
            <a:spLocks noGrp="1" noChangeArrowheads="1"/>
          </p:cNvSpPr>
          <p:nvPr>
            <p:ph type="body" idx="1"/>
          </p:nvPr>
        </p:nvSpPr>
        <p:spPr>
          <a:xfrm>
            <a:off x="714375" y="1406526"/>
            <a:ext cx="7632700" cy="4248150"/>
          </a:xfrm>
        </p:spPr>
        <p:txBody>
          <a:bodyPr/>
          <a:lstStyle/>
          <a:p>
            <a:pPr marL="457200" indent="-457200" eaLnBrk="1" hangingPunct="1">
              <a:lnSpc>
                <a:spcPct val="90000"/>
              </a:lnSpc>
              <a:spcBef>
                <a:spcPts val="438"/>
              </a:spcBef>
              <a:spcAft>
                <a:spcPct val="0"/>
              </a:spcAft>
              <a:buFont typeface="+mj-lt"/>
              <a:buAutoNum type="arabicPeriod"/>
            </a:pPr>
            <a:endParaRPr lang="sv-SE" dirty="0"/>
          </a:p>
          <a:p>
            <a:pPr marL="457200" indent="-457200" eaLnBrk="1" hangingPunct="1">
              <a:lnSpc>
                <a:spcPct val="90000"/>
              </a:lnSpc>
              <a:spcBef>
                <a:spcPts val="438"/>
              </a:spcBef>
              <a:spcAft>
                <a:spcPct val="0"/>
              </a:spcAft>
              <a:buFont typeface="+mj-lt"/>
              <a:buAutoNum type="arabicPeriod"/>
            </a:pPr>
            <a:r>
              <a:rPr lang="sv-SE" dirty="0" smtClean="0"/>
              <a:t>Presentation </a:t>
            </a:r>
            <a:r>
              <a:rPr lang="sv-SE" dirty="0"/>
              <a:t>av </a:t>
            </a:r>
            <a:r>
              <a:rPr lang="sv-SE" dirty="0" smtClean="0"/>
              <a:t>medverkande</a:t>
            </a:r>
          </a:p>
          <a:p>
            <a:pPr marL="457200" indent="-457200" eaLnBrk="1" hangingPunct="1">
              <a:lnSpc>
                <a:spcPct val="90000"/>
              </a:lnSpc>
              <a:spcBef>
                <a:spcPts val="438"/>
              </a:spcBef>
              <a:spcAft>
                <a:spcPct val="0"/>
              </a:spcAft>
              <a:buFont typeface="+mj-lt"/>
              <a:buAutoNum type="arabicPeriod"/>
            </a:pPr>
            <a:r>
              <a:rPr lang="sv-SE" dirty="0" smtClean="0"/>
              <a:t>Bakgrund, tidplan</a:t>
            </a:r>
          </a:p>
          <a:p>
            <a:pPr marL="457200" indent="-457200" eaLnBrk="1" hangingPunct="1">
              <a:lnSpc>
                <a:spcPct val="90000"/>
              </a:lnSpc>
              <a:spcBef>
                <a:spcPts val="438"/>
              </a:spcBef>
              <a:spcAft>
                <a:spcPct val="0"/>
              </a:spcAft>
              <a:buFont typeface="+mj-lt"/>
              <a:buAutoNum type="arabicPeriod"/>
            </a:pPr>
            <a:r>
              <a:rPr lang="sv-SE" dirty="0" smtClean="0"/>
              <a:t>Planläggningsprocessen</a:t>
            </a:r>
            <a:endParaRPr lang="sv-SE" dirty="0"/>
          </a:p>
          <a:p>
            <a:pPr marL="457200" indent="-457200" eaLnBrk="1" hangingPunct="1">
              <a:lnSpc>
                <a:spcPct val="90000"/>
              </a:lnSpc>
              <a:spcBef>
                <a:spcPts val="438"/>
              </a:spcBef>
              <a:spcAft>
                <a:spcPct val="0"/>
              </a:spcAft>
              <a:buFont typeface="+mj-lt"/>
              <a:buAutoNum type="arabicPeriod"/>
            </a:pPr>
            <a:r>
              <a:rPr lang="sv-SE" dirty="0"/>
              <a:t>Presentation av upprättat vägförslag</a:t>
            </a:r>
          </a:p>
          <a:p>
            <a:pPr marL="457200" indent="-457200" eaLnBrk="1" hangingPunct="1">
              <a:lnSpc>
                <a:spcPct val="90000"/>
              </a:lnSpc>
              <a:spcBef>
                <a:spcPts val="438"/>
              </a:spcBef>
              <a:spcAft>
                <a:spcPct val="0"/>
              </a:spcAft>
              <a:buFont typeface="+mj-lt"/>
              <a:buAutoNum type="arabicPeriod"/>
            </a:pPr>
            <a:r>
              <a:rPr lang="sv-SE" dirty="0">
                <a:solidFill>
                  <a:prstClr val="black"/>
                </a:solidFill>
                <a:latin typeface="Arial" charset="0"/>
                <a:cs typeface="Arial" charset="0"/>
              </a:rPr>
              <a:t>Information om </a:t>
            </a:r>
            <a:r>
              <a:rPr lang="sv-SE" dirty="0" smtClean="0">
                <a:solidFill>
                  <a:prstClr val="black"/>
                </a:solidFill>
                <a:latin typeface="Arial" charset="0"/>
                <a:cs typeface="Arial" charset="0"/>
              </a:rPr>
              <a:t>ersättningsfrågor</a:t>
            </a:r>
            <a:endParaRPr lang="sv-SE" dirty="0">
              <a:solidFill>
                <a:prstClr val="black"/>
              </a:solidFill>
              <a:latin typeface="Arial" charset="0"/>
              <a:cs typeface="Arial" charset="0"/>
            </a:endParaRPr>
          </a:p>
          <a:p>
            <a:pPr marL="457200" indent="-457200" eaLnBrk="1" hangingPunct="1">
              <a:lnSpc>
                <a:spcPct val="90000"/>
              </a:lnSpc>
              <a:spcBef>
                <a:spcPts val="438"/>
              </a:spcBef>
              <a:spcAft>
                <a:spcPct val="0"/>
              </a:spcAft>
              <a:buFont typeface="+mj-lt"/>
              <a:buAutoNum type="arabicPeriod"/>
            </a:pPr>
            <a:r>
              <a:rPr lang="sv-SE" dirty="0" smtClean="0"/>
              <a:t>Innehållet </a:t>
            </a:r>
            <a:r>
              <a:rPr lang="sv-SE" dirty="0"/>
              <a:t>Vägplan</a:t>
            </a:r>
          </a:p>
          <a:p>
            <a:pPr marL="457200" indent="-457200" eaLnBrk="1" hangingPunct="1">
              <a:lnSpc>
                <a:spcPct val="90000"/>
              </a:lnSpc>
              <a:spcBef>
                <a:spcPts val="438"/>
              </a:spcBef>
              <a:spcAft>
                <a:spcPct val="0"/>
              </a:spcAft>
              <a:buFont typeface="+mj-lt"/>
              <a:buAutoNum type="arabicPeriod"/>
            </a:pPr>
            <a:r>
              <a:rPr lang="sv-SE" dirty="0" smtClean="0">
                <a:solidFill>
                  <a:prstClr val="black"/>
                </a:solidFill>
                <a:latin typeface="Arial" charset="0"/>
                <a:cs typeface="Arial" charset="0"/>
              </a:rPr>
              <a:t>Frågestund </a:t>
            </a:r>
            <a:endParaRPr lang="sv-SE" dirty="0">
              <a:solidFill>
                <a:prstClr val="black"/>
              </a:solidFill>
              <a:latin typeface="Arial" charset="0"/>
              <a:cs typeface="Arial" charset="0"/>
            </a:endParaRPr>
          </a:p>
          <a:p>
            <a:pPr marL="457200" indent="-457200" eaLnBrk="1" hangingPunct="1">
              <a:lnSpc>
                <a:spcPct val="90000"/>
              </a:lnSpc>
              <a:spcBef>
                <a:spcPts val="438"/>
              </a:spcBef>
              <a:spcAft>
                <a:spcPct val="0"/>
              </a:spcAft>
              <a:buFont typeface="+mj-lt"/>
              <a:buAutoNum type="arabicPeriod"/>
            </a:pPr>
            <a:r>
              <a:rPr lang="sv-SE" dirty="0">
                <a:solidFill>
                  <a:prstClr val="black"/>
                </a:solidFill>
                <a:latin typeface="Arial" charset="0"/>
                <a:cs typeface="Arial" charset="0"/>
              </a:rPr>
              <a:t>Mötet avslutas</a:t>
            </a:r>
          </a:p>
          <a:p>
            <a:pPr marL="457200" indent="-457200" eaLnBrk="1" hangingPunct="1">
              <a:lnSpc>
                <a:spcPct val="90000"/>
              </a:lnSpc>
              <a:spcBef>
                <a:spcPts val="438"/>
              </a:spcBef>
              <a:spcAft>
                <a:spcPct val="0"/>
              </a:spcAft>
            </a:pPr>
            <a:endParaRPr lang="sv-SE" sz="2000" dirty="0"/>
          </a:p>
        </p:txBody>
      </p:sp>
    </p:spTree>
    <p:extLst>
      <p:ext uri="{BB962C8B-B14F-4D97-AF65-F5344CB8AC3E}">
        <p14:creationId xmlns:p14="http://schemas.microsoft.com/office/powerpoint/2010/main" val="3063843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title"/>
          </p:nvPr>
        </p:nvSpPr>
        <p:spPr>
          <a:xfrm>
            <a:off x="796925" y="581025"/>
            <a:ext cx="7173913" cy="1143000"/>
          </a:xfrm>
        </p:spPr>
        <p:txBody>
          <a:bodyPr/>
          <a:lstStyle/>
          <a:p>
            <a:r>
              <a:rPr lang="sv-SE" dirty="0">
                <a:latin typeface="Arial" charset="0"/>
                <a:cs typeface="Arial" charset="0"/>
              </a:rPr>
              <a:t>Enskilda vägar</a:t>
            </a:r>
          </a:p>
        </p:txBody>
      </p:sp>
      <p:sp>
        <p:nvSpPr>
          <p:cNvPr id="19458" name="Platshållare för text 2"/>
          <p:cNvSpPr>
            <a:spLocks noGrp="1"/>
          </p:cNvSpPr>
          <p:nvPr>
            <p:ph type="body" sz="half" idx="1"/>
          </p:nvPr>
        </p:nvSpPr>
        <p:spPr>
          <a:xfrm>
            <a:off x="808038" y="1455738"/>
            <a:ext cx="7394575" cy="4554537"/>
          </a:xfrm>
        </p:spPr>
        <p:txBody>
          <a:bodyPr/>
          <a:lstStyle/>
          <a:p>
            <a:pPr>
              <a:defRPr/>
            </a:pPr>
            <a:r>
              <a:rPr lang="sv-SE" sz="1800" dirty="0"/>
              <a:t>Vid byggande av ny allmän väg eller ombyggnad av en befintlig väg kan även enskilda vägar påverkas.</a:t>
            </a:r>
          </a:p>
          <a:p>
            <a:pPr marL="0" indent="0">
              <a:buFont typeface="Arial" charset="0"/>
              <a:buNone/>
              <a:defRPr/>
            </a:pPr>
            <a:endParaRPr lang="sv-SE" sz="1800" dirty="0"/>
          </a:p>
          <a:p>
            <a:pPr>
              <a:defRPr/>
            </a:pPr>
            <a:r>
              <a:rPr lang="sv-SE" sz="1800" dirty="0"/>
              <a:t>Beslut om de enskilda vägarna som används av flera fastigheter hanteras av Lantmäteriet. </a:t>
            </a:r>
          </a:p>
          <a:p>
            <a:pPr>
              <a:defRPr/>
            </a:pPr>
            <a:endParaRPr lang="sv-SE" sz="1800" dirty="0"/>
          </a:p>
          <a:p>
            <a:pPr>
              <a:defRPr/>
            </a:pPr>
            <a:r>
              <a:rPr lang="sv-SE" sz="1800" dirty="0"/>
              <a:t>När en väg dras in från allmänt underhåll men behövs för enskild väg kan Trafikverket ansöka om lantmäteriförrättning för att ordna det framtida underhållsansvaret (</a:t>
            </a:r>
            <a:r>
              <a:rPr lang="sv-SE" sz="1800" dirty="0">
                <a:hlinkClick r:id="" action="ppaction://noaction"/>
              </a:rPr>
              <a:t>25 § Väglagen</a:t>
            </a:r>
            <a:r>
              <a:rPr lang="sv-SE" sz="1800" dirty="0"/>
              <a:t>)</a:t>
            </a:r>
          </a:p>
          <a:p>
            <a:pPr>
              <a:defRPr/>
            </a:pPr>
            <a:endParaRPr lang="sv-SE" b="1" dirty="0"/>
          </a:p>
        </p:txBody>
      </p:sp>
      <p:graphicFrame>
        <p:nvGraphicFramePr>
          <p:cNvPr id="2" name="Diagram 1"/>
          <p:cNvGraphicFramePr/>
          <p:nvPr/>
        </p:nvGraphicFramePr>
        <p:xfrm>
          <a:off x="381000" y="3195320"/>
          <a:ext cx="84734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a:xfrm>
            <a:off x="822325" y="576263"/>
            <a:ext cx="7864475" cy="1143000"/>
          </a:xfrm>
        </p:spPr>
        <p:txBody>
          <a:bodyPr/>
          <a:lstStyle/>
          <a:p>
            <a:pPr eaLnBrk="1" hangingPunct="1"/>
            <a:r>
              <a:rPr lang="sv-SE" dirty="0">
                <a:latin typeface="Arial" charset="0"/>
                <a:cs typeface="Arial" charset="0"/>
              </a:rPr>
              <a:t>Besiktningar/Gränsmarkeringar</a:t>
            </a:r>
          </a:p>
        </p:txBody>
      </p:sp>
      <p:sp>
        <p:nvSpPr>
          <p:cNvPr id="15363" name="Rectangle 8"/>
          <p:cNvSpPr>
            <a:spLocks noGrp="1" noChangeArrowheads="1"/>
          </p:cNvSpPr>
          <p:nvPr>
            <p:ph type="body" sz="half" idx="1"/>
          </p:nvPr>
        </p:nvSpPr>
        <p:spPr>
          <a:xfrm>
            <a:off x="838200" y="1731963"/>
            <a:ext cx="6807200" cy="3508375"/>
          </a:xfrm>
        </p:spPr>
        <p:txBody>
          <a:bodyPr/>
          <a:lstStyle/>
          <a:p>
            <a:pPr eaLnBrk="1" hangingPunct="1"/>
            <a:r>
              <a:rPr lang="sv-SE" sz="1800" dirty="0">
                <a:latin typeface="Arial" charset="0"/>
                <a:cs typeface="Arial" charset="0"/>
              </a:rPr>
              <a:t>Hus och vattentäkter besiktigas före byggstart </a:t>
            </a:r>
            <a:br>
              <a:rPr lang="sv-SE" sz="1800" dirty="0">
                <a:latin typeface="Arial" charset="0"/>
                <a:cs typeface="Arial" charset="0"/>
              </a:rPr>
            </a:br>
            <a:r>
              <a:rPr lang="sv-SE" sz="1800" dirty="0">
                <a:latin typeface="Arial" charset="0"/>
                <a:cs typeface="Arial" charset="0"/>
              </a:rPr>
              <a:t>om risk finns för skador.</a:t>
            </a:r>
          </a:p>
          <a:p>
            <a:pPr eaLnBrk="1" hangingPunct="1"/>
            <a:endParaRPr lang="sv-SE" sz="1800" dirty="0">
              <a:latin typeface="Arial" charset="0"/>
              <a:cs typeface="Arial" charset="0"/>
            </a:endParaRPr>
          </a:p>
          <a:p>
            <a:pPr eaLnBrk="1" hangingPunct="1"/>
            <a:r>
              <a:rPr lang="sv-SE" sz="1800" dirty="0">
                <a:latin typeface="Arial" charset="0"/>
                <a:cs typeface="Arial" charset="0"/>
              </a:rPr>
              <a:t>Befintliga gränsmarkeringar som riskerar att </a:t>
            </a:r>
            <a:br>
              <a:rPr lang="sv-SE" sz="1800" dirty="0">
                <a:latin typeface="Arial" charset="0"/>
                <a:cs typeface="Arial" charset="0"/>
              </a:rPr>
            </a:br>
            <a:r>
              <a:rPr lang="sv-SE" sz="1800" dirty="0">
                <a:latin typeface="Arial" charset="0"/>
                <a:cs typeface="Arial" charset="0"/>
              </a:rPr>
              <a:t>skadas mäts in före byggstart. Efter att bygget </a:t>
            </a:r>
            <a:br>
              <a:rPr lang="sv-SE" sz="1800" dirty="0">
                <a:latin typeface="Arial" charset="0"/>
                <a:cs typeface="Arial" charset="0"/>
              </a:rPr>
            </a:br>
            <a:r>
              <a:rPr lang="sv-SE" sz="1800" dirty="0">
                <a:latin typeface="Arial" charset="0"/>
                <a:cs typeface="Arial" charset="0"/>
              </a:rPr>
              <a:t>har färdigställts återutsätts skadade/förlorade </a:t>
            </a:r>
            <a:br>
              <a:rPr lang="sv-SE" sz="1800" dirty="0">
                <a:latin typeface="Arial" charset="0"/>
                <a:cs typeface="Arial" charset="0"/>
              </a:rPr>
            </a:br>
            <a:r>
              <a:rPr lang="sv-SE" sz="1800" dirty="0">
                <a:latin typeface="Arial" charset="0"/>
                <a:cs typeface="Arial" charset="0"/>
              </a:rPr>
              <a:t>markeringar av Lantmäteriet.</a:t>
            </a:r>
          </a:p>
          <a:p>
            <a:pPr eaLnBrk="1" hangingPunct="1"/>
            <a:endParaRPr lang="sv-SE" dirty="0">
              <a:latin typeface="Arial" charset="0"/>
              <a:cs typeface="Arial" charset="0"/>
            </a:endParaRPr>
          </a:p>
        </p:txBody>
      </p:sp>
      <p:pic>
        <p:nvPicPr>
          <p:cNvPr id="15364" name="Picture 2" descr="C:\Users\ahl_l\Desktop\886409-surveyor-at-work_red_2.jpg"/>
          <p:cNvPicPr>
            <a:picLocks noChangeAspect="1" noChangeArrowheads="1"/>
          </p:cNvPicPr>
          <p:nvPr/>
        </p:nvPicPr>
        <p:blipFill>
          <a:blip r:embed="rId3" cstate="print"/>
          <a:srcRect l="27087" r="32597" b="4424"/>
          <a:stretch>
            <a:fillRect/>
          </a:stretch>
        </p:blipFill>
        <p:spPr bwMode="auto">
          <a:xfrm>
            <a:off x="7219950" y="0"/>
            <a:ext cx="1924050" cy="61722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text 2"/>
          <p:cNvSpPr>
            <a:spLocks noGrp="1"/>
          </p:cNvSpPr>
          <p:nvPr>
            <p:ph type="body" sz="half" idx="1"/>
          </p:nvPr>
        </p:nvSpPr>
        <p:spPr>
          <a:xfrm>
            <a:off x="827584" y="692696"/>
            <a:ext cx="7646988" cy="4811712"/>
          </a:xfrm>
        </p:spPr>
        <p:txBody>
          <a:bodyPr/>
          <a:lstStyle/>
          <a:p>
            <a:pPr>
              <a:buFont typeface="Arial" charset="0"/>
              <a:buNone/>
            </a:pPr>
            <a:r>
              <a:rPr lang="sv-SE" sz="1800" b="1" dirty="0">
                <a:latin typeface="Arial" charset="0"/>
                <a:cs typeface="Arial" charset="0"/>
              </a:rPr>
              <a:t>Vem kan få ersättning?</a:t>
            </a:r>
          </a:p>
          <a:p>
            <a:pPr>
              <a:buFont typeface="Arial" charset="0"/>
              <a:buNone/>
            </a:pPr>
            <a:r>
              <a:rPr lang="sv-SE" sz="1800" dirty="0">
                <a:latin typeface="Arial" charset="0"/>
                <a:cs typeface="Arial" charset="0"/>
              </a:rPr>
              <a:t>Fastighetsägare</a:t>
            </a:r>
          </a:p>
          <a:p>
            <a:pPr>
              <a:buFont typeface="Arial" charset="0"/>
              <a:buNone/>
            </a:pPr>
            <a:r>
              <a:rPr lang="sv-SE" sz="1800" dirty="0">
                <a:latin typeface="Arial" charset="0"/>
                <a:cs typeface="Arial" charset="0"/>
              </a:rPr>
              <a:t>Servitutshavare</a:t>
            </a:r>
          </a:p>
          <a:p>
            <a:pPr>
              <a:buFont typeface="Arial" charset="0"/>
              <a:buNone/>
            </a:pPr>
            <a:r>
              <a:rPr lang="sv-SE" sz="1800" dirty="0">
                <a:latin typeface="Arial" charset="0"/>
                <a:cs typeface="Arial" charset="0"/>
              </a:rPr>
              <a:t>Nyttjanderättshavare, t.ex. jordbruksarrendatorer</a:t>
            </a:r>
          </a:p>
          <a:p>
            <a:pPr>
              <a:buFont typeface="Arial" charset="0"/>
              <a:buNone/>
            </a:pPr>
            <a:endParaRPr lang="sv-SE" sz="1800" dirty="0">
              <a:latin typeface="Arial" charset="0"/>
              <a:cs typeface="Arial" charset="0"/>
            </a:endParaRPr>
          </a:p>
          <a:p>
            <a:pPr>
              <a:buFontTx/>
              <a:buNone/>
            </a:pPr>
            <a:r>
              <a:rPr lang="sv-SE" sz="1800" b="1" dirty="0">
                <a:latin typeface="Arial" charset="0"/>
                <a:cs typeface="Arial" charset="0"/>
              </a:rPr>
              <a:t>Vad ersätts?</a:t>
            </a:r>
          </a:p>
          <a:p>
            <a:r>
              <a:rPr lang="sv-SE" sz="1800" dirty="0">
                <a:latin typeface="Arial" charset="0"/>
                <a:cs typeface="Arial" charset="0"/>
              </a:rPr>
              <a:t>Markintrånget – Minskning av fastighetens marknadsvärde</a:t>
            </a:r>
          </a:p>
          <a:p>
            <a:r>
              <a:rPr lang="sv-SE" sz="1800" dirty="0">
                <a:latin typeface="Arial" charset="0"/>
                <a:cs typeface="Arial" charset="0"/>
              </a:rPr>
              <a:t>25 %-påslag på markintrång</a:t>
            </a:r>
          </a:p>
          <a:p>
            <a:r>
              <a:rPr lang="sv-SE" sz="1800" dirty="0">
                <a:latin typeface="Arial" charset="0"/>
                <a:cs typeface="Arial" charset="0"/>
              </a:rPr>
              <a:t>Annan skada</a:t>
            </a:r>
          </a:p>
          <a:p>
            <a:r>
              <a:rPr lang="sv-SE" sz="1800" dirty="0">
                <a:latin typeface="Arial" charset="0"/>
                <a:cs typeface="Arial" charset="0"/>
              </a:rPr>
              <a:t>Uppräkning med index och ränta</a:t>
            </a:r>
          </a:p>
          <a:p>
            <a:pPr>
              <a:buFontTx/>
              <a:buNone/>
            </a:pPr>
            <a:endParaRPr lang="sv-SE" sz="1800" dirty="0">
              <a:latin typeface="Arial" charset="0"/>
              <a:cs typeface="Arial" charset="0"/>
            </a:endParaRPr>
          </a:p>
          <a:p>
            <a:pPr>
              <a:buFontTx/>
              <a:buNone/>
            </a:pPr>
            <a:r>
              <a:rPr lang="sv-SE" sz="1800" b="1" dirty="0">
                <a:latin typeface="Arial" charset="0"/>
                <a:cs typeface="Arial" charset="0"/>
              </a:rPr>
              <a:t>Inlösen av fastighet</a:t>
            </a:r>
          </a:p>
          <a:p>
            <a:pPr>
              <a:buFontTx/>
              <a:buChar char="-"/>
            </a:pPr>
            <a:r>
              <a:rPr lang="sv-SE" sz="1800" dirty="0">
                <a:latin typeface="Arial" charset="0"/>
                <a:cs typeface="Arial" charset="0"/>
              </a:rPr>
              <a:t>Synnerligt men för fastigheten eller del därav</a:t>
            </a:r>
          </a:p>
          <a:p>
            <a:pPr>
              <a:buFontTx/>
              <a:buChar char="-"/>
            </a:pPr>
            <a:r>
              <a:rPr lang="sv-SE" sz="1800" dirty="0">
                <a:latin typeface="Arial" charset="0"/>
                <a:cs typeface="Arial" charset="0"/>
              </a:rPr>
              <a:t>Tidig inlösen i undantagsfall</a:t>
            </a:r>
          </a:p>
          <a:p>
            <a:pPr>
              <a:buFontTx/>
              <a:buChar char="-"/>
            </a:pPr>
            <a:endParaRPr lang="sv-SE" sz="1800" dirty="0">
              <a:latin typeface="Arial" charset="0"/>
              <a:cs typeface="Arial" charset="0"/>
            </a:endParaRPr>
          </a:p>
          <a:p>
            <a:pPr>
              <a:buNone/>
            </a:pPr>
            <a:r>
              <a:rPr lang="sv-SE" sz="1800" dirty="0">
                <a:latin typeface="Arial" charset="0"/>
                <a:cs typeface="Arial" charset="0"/>
              </a:rPr>
              <a:t>(</a:t>
            </a:r>
            <a:r>
              <a:rPr lang="sv-SE" sz="1800" dirty="0">
                <a:latin typeface="Arial" charset="0"/>
                <a:cs typeface="Arial" charset="0"/>
                <a:hlinkClick r:id="rId3" action="ppaction://hlinksldjump"/>
              </a:rPr>
              <a:t>55 § </a:t>
            </a:r>
            <a:r>
              <a:rPr lang="sv-SE" sz="1800" dirty="0">
                <a:latin typeface="Arial" charset="0"/>
                <a:cs typeface="Arial" charset="0"/>
              </a:rPr>
              <a:t>+ </a:t>
            </a:r>
            <a:r>
              <a:rPr lang="sv-SE" sz="1800" dirty="0">
                <a:latin typeface="Arial" charset="0"/>
                <a:cs typeface="Arial" charset="0"/>
                <a:hlinkClick r:id="" action="ppaction://noaction"/>
              </a:rPr>
              <a:t>55 a § </a:t>
            </a:r>
            <a:r>
              <a:rPr lang="sv-SE" sz="1800" dirty="0">
                <a:latin typeface="Arial" charset="0"/>
                <a:cs typeface="Arial" charset="0"/>
              </a:rPr>
              <a:t>+ </a:t>
            </a:r>
            <a:r>
              <a:rPr lang="sv-SE" sz="1800" dirty="0">
                <a:latin typeface="Arial" charset="0"/>
                <a:cs typeface="Arial" charset="0"/>
                <a:hlinkClick r:id="" action="ppaction://noaction"/>
              </a:rPr>
              <a:t>55 b § </a:t>
            </a:r>
            <a:r>
              <a:rPr lang="sv-SE" sz="1800" dirty="0">
                <a:latin typeface="Arial" charset="0"/>
                <a:cs typeface="Arial" charset="0"/>
              </a:rPr>
              <a:t>Väglagen)</a:t>
            </a:r>
          </a:p>
          <a:p>
            <a:pPr>
              <a:buFont typeface="Arial" charset="0"/>
              <a:buNone/>
            </a:pPr>
            <a:endParaRPr lang="sv-SE" sz="1800" dirty="0">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790575" y="901700"/>
            <a:ext cx="7908925" cy="522288"/>
          </a:xfrm>
          <a:prstGeom prst="rect">
            <a:avLst/>
          </a:prstGeom>
          <a:noFill/>
          <a:ln w="9525">
            <a:noFill/>
            <a:miter lim="800000"/>
            <a:headEnd/>
            <a:tailEnd/>
          </a:ln>
        </p:spPr>
        <p:txBody>
          <a:bodyPr>
            <a:spAutoFit/>
          </a:bodyPr>
          <a:lstStyle/>
          <a:p>
            <a:pPr>
              <a:spcBef>
                <a:spcPct val="50000"/>
              </a:spcBef>
            </a:pPr>
            <a:r>
              <a:rPr lang="sv-SE" sz="2800" dirty="0"/>
              <a:t>Ersättningsberäkning jordbruk</a:t>
            </a:r>
          </a:p>
        </p:txBody>
      </p:sp>
      <p:sp>
        <p:nvSpPr>
          <p:cNvPr id="17411" name="Text Box 7"/>
          <p:cNvSpPr txBox="1">
            <a:spLocks noChangeArrowheads="1"/>
          </p:cNvSpPr>
          <p:nvPr/>
        </p:nvSpPr>
        <p:spPr bwMode="auto">
          <a:xfrm>
            <a:off x="827088" y="1573213"/>
            <a:ext cx="8385175" cy="2503487"/>
          </a:xfrm>
          <a:prstGeom prst="rect">
            <a:avLst/>
          </a:prstGeom>
          <a:noFill/>
          <a:ln w="9525">
            <a:noFill/>
            <a:miter lim="800000"/>
            <a:headEnd/>
            <a:tailEnd/>
          </a:ln>
        </p:spPr>
        <p:txBody>
          <a:bodyPr>
            <a:spAutoFit/>
          </a:bodyPr>
          <a:lstStyle/>
          <a:p>
            <a:pPr>
              <a:lnSpc>
                <a:spcPct val="65000"/>
              </a:lnSpc>
              <a:spcBef>
                <a:spcPct val="50000"/>
              </a:spcBef>
            </a:pPr>
            <a:r>
              <a:rPr lang="sv-SE" dirty="0"/>
              <a:t>- Mark</a:t>
            </a:r>
          </a:p>
          <a:p>
            <a:pPr>
              <a:lnSpc>
                <a:spcPct val="65000"/>
              </a:lnSpc>
              <a:spcBef>
                <a:spcPct val="50000"/>
              </a:spcBef>
              <a:buFontTx/>
              <a:buChar char="-"/>
            </a:pPr>
            <a:r>
              <a:rPr lang="sv-SE" dirty="0"/>
              <a:t> Försvårad brukning</a:t>
            </a:r>
          </a:p>
          <a:p>
            <a:pPr>
              <a:lnSpc>
                <a:spcPct val="65000"/>
              </a:lnSpc>
              <a:spcBef>
                <a:spcPct val="50000"/>
              </a:spcBef>
              <a:buFontTx/>
              <a:buChar char="-"/>
            </a:pPr>
            <a:r>
              <a:rPr lang="sv-SE" dirty="0"/>
              <a:t> Förlängda ägoavstånd</a:t>
            </a:r>
          </a:p>
          <a:p>
            <a:pPr>
              <a:lnSpc>
                <a:spcPct val="65000"/>
              </a:lnSpc>
              <a:spcBef>
                <a:spcPct val="50000"/>
              </a:spcBef>
              <a:buFontTx/>
              <a:buChar char="-"/>
            </a:pPr>
            <a:r>
              <a:rPr lang="sv-SE" dirty="0"/>
              <a:t> Passage av väg</a:t>
            </a:r>
          </a:p>
          <a:p>
            <a:pPr>
              <a:lnSpc>
                <a:spcPct val="65000"/>
              </a:lnSpc>
              <a:spcBef>
                <a:spcPct val="50000"/>
              </a:spcBef>
              <a:buFontTx/>
              <a:buChar char="-"/>
            </a:pPr>
            <a:r>
              <a:rPr lang="sv-SE" dirty="0"/>
              <a:t> Fältkantverkan</a:t>
            </a:r>
          </a:p>
          <a:p>
            <a:pPr>
              <a:lnSpc>
                <a:spcPct val="65000"/>
              </a:lnSpc>
              <a:spcBef>
                <a:spcPct val="50000"/>
              </a:spcBef>
              <a:buFontTx/>
              <a:buChar char="-"/>
            </a:pPr>
            <a:r>
              <a:rPr lang="sv-SE" dirty="0"/>
              <a:t> Försvårad betesdrift och ökat stängselbehov</a:t>
            </a:r>
          </a:p>
          <a:p>
            <a:pPr>
              <a:lnSpc>
                <a:spcPct val="65000"/>
              </a:lnSpc>
              <a:spcBef>
                <a:spcPct val="50000"/>
              </a:spcBef>
              <a:buFontTx/>
              <a:buChar char="-"/>
            </a:pPr>
            <a:r>
              <a:rPr lang="sv-SE" dirty="0"/>
              <a:t> Anpassningskostnader</a:t>
            </a:r>
          </a:p>
          <a:p>
            <a:pPr>
              <a:lnSpc>
                <a:spcPct val="65000"/>
              </a:lnSpc>
              <a:spcBef>
                <a:spcPct val="50000"/>
              </a:spcBef>
              <a:buFontTx/>
              <a:buChar char="-"/>
            </a:pPr>
            <a:r>
              <a:rPr lang="sv-SE" dirty="0"/>
              <a:t> Annan skada (t.ex. skördeskador)</a:t>
            </a:r>
          </a:p>
        </p:txBody>
      </p:sp>
      <p:pic>
        <p:nvPicPr>
          <p:cNvPr id="17412" name="Bildobjekt 4" descr="19712_red.jpg"/>
          <p:cNvPicPr>
            <a:picLocks noChangeAspect="1"/>
          </p:cNvPicPr>
          <p:nvPr/>
        </p:nvPicPr>
        <p:blipFill>
          <a:blip r:embed="rId3" cstate="print"/>
          <a:srcRect l="43990" r="35228"/>
          <a:stretch>
            <a:fillRect/>
          </a:stretch>
        </p:blipFill>
        <p:spPr bwMode="auto">
          <a:xfrm>
            <a:off x="7219950" y="0"/>
            <a:ext cx="1924050" cy="6172200"/>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ktangel 2"/>
          <p:cNvSpPr>
            <a:spLocks noChangeArrowheads="1"/>
          </p:cNvSpPr>
          <p:nvPr/>
        </p:nvSpPr>
        <p:spPr bwMode="auto">
          <a:xfrm>
            <a:off x="842963" y="1019175"/>
            <a:ext cx="7566025" cy="2282825"/>
          </a:xfrm>
          <a:prstGeom prst="rect">
            <a:avLst/>
          </a:prstGeom>
          <a:noFill/>
          <a:ln w="9525">
            <a:noFill/>
            <a:miter lim="800000"/>
            <a:headEnd/>
            <a:tailEnd/>
          </a:ln>
        </p:spPr>
        <p:txBody>
          <a:bodyPr>
            <a:spAutoFit/>
          </a:bodyPr>
          <a:lstStyle/>
          <a:p>
            <a:pPr>
              <a:lnSpc>
                <a:spcPct val="65000"/>
              </a:lnSpc>
              <a:spcBef>
                <a:spcPct val="50000"/>
              </a:spcBef>
            </a:pPr>
            <a:r>
              <a:rPr lang="sv-SE" sz="2800" dirty="0"/>
              <a:t>Ersättningsberäkning tomtmark</a:t>
            </a:r>
          </a:p>
          <a:p>
            <a:pPr>
              <a:lnSpc>
                <a:spcPct val="65000"/>
              </a:lnSpc>
              <a:spcBef>
                <a:spcPct val="50000"/>
              </a:spcBef>
            </a:pPr>
            <a:endParaRPr lang="sv-SE" b="1" dirty="0"/>
          </a:p>
          <a:p>
            <a:pPr>
              <a:lnSpc>
                <a:spcPct val="65000"/>
              </a:lnSpc>
              <a:spcBef>
                <a:spcPct val="50000"/>
              </a:spcBef>
              <a:buFont typeface="Arial" charset="0"/>
              <a:buChar char="•"/>
            </a:pPr>
            <a:r>
              <a:rPr lang="sv-SE" dirty="0"/>
              <a:t> Markvärdet</a:t>
            </a:r>
          </a:p>
          <a:p>
            <a:pPr>
              <a:lnSpc>
                <a:spcPct val="65000"/>
              </a:lnSpc>
              <a:spcBef>
                <a:spcPct val="50000"/>
              </a:spcBef>
              <a:buFont typeface="Arial" charset="0"/>
              <a:buChar char="•"/>
            </a:pPr>
            <a:endParaRPr lang="sv-SE" dirty="0"/>
          </a:p>
          <a:p>
            <a:pPr>
              <a:lnSpc>
                <a:spcPct val="65000"/>
              </a:lnSpc>
              <a:spcBef>
                <a:spcPct val="50000"/>
              </a:spcBef>
              <a:buFont typeface="Arial" charset="0"/>
              <a:buChar char="•"/>
            </a:pPr>
            <a:r>
              <a:rPr lang="sv-SE" dirty="0"/>
              <a:t> Förstörda tomtanläggningar: träd, buskar, staket</a:t>
            </a:r>
          </a:p>
          <a:p>
            <a:pPr>
              <a:lnSpc>
                <a:spcPct val="65000"/>
              </a:lnSpc>
              <a:spcBef>
                <a:spcPct val="50000"/>
              </a:spcBef>
              <a:buFont typeface="Arial" charset="0"/>
              <a:buChar char="•"/>
            </a:pPr>
            <a:endParaRPr lang="sv-SE" dirty="0"/>
          </a:p>
          <a:p>
            <a:pPr>
              <a:lnSpc>
                <a:spcPct val="65000"/>
              </a:lnSpc>
              <a:spcBef>
                <a:spcPct val="50000"/>
              </a:spcBef>
              <a:buFont typeface="Arial" charset="0"/>
              <a:buChar char="•"/>
            </a:pPr>
            <a:r>
              <a:rPr lang="sv-SE" dirty="0"/>
              <a:t> Annan skada</a:t>
            </a:r>
          </a:p>
        </p:txBody>
      </p:sp>
      <p:pic>
        <p:nvPicPr>
          <p:cNvPr id="19459" name="Picture 2" descr="\\bl-fil9.vagverket.dr.vv.se\bl-loppe\Grafisk form_Trafikverket\Lotta Å\PPT_sakägarsammanträde\2233940-scale_red.jpg"/>
          <p:cNvPicPr>
            <a:picLocks noChangeAspect="1" noChangeArrowheads="1"/>
          </p:cNvPicPr>
          <p:nvPr/>
        </p:nvPicPr>
        <p:blipFill>
          <a:blip r:embed="rId3" cstate="print"/>
          <a:srcRect l="25630" r="28590" b="1224"/>
          <a:stretch>
            <a:fillRect/>
          </a:stretch>
        </p:blipFill>
        <p:spPr bwMode="auto">
          <a:xfrm>
            <a:off x="7232650" y="0"/>
            <a:ext cx="1911350" cy="61626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792163" y="584200"/>
            <a:ext cx="7086600" cy="1143000"/>
          </a:xfrm>
        </p:spPr>
        <p:txBody>
          <a:bodyPr/>
          <a:lstStyle/>
          <a:p>
            <a:pPr eaLnBrk="1" hangingPunct="1"/>
            <a:r>
              <a:rPr lang="sv-SE" dirty="0">
                <a:latin typeface="Arial" charset="0"/>
                <a:cs typeface="Arial" charset="0"/>
              </a:rPr>
              <a:t>Reglering av intrång </a:t>
            </a:r>
          </a:p>
        </p:txBody>
      </p:sp>
      <p:sp>
        <p:nvSpPr>
          <p:cNvPr id="20483" name="Rectangle 8"/>
          <p:cNvSpPr>
            <a:spLocks noGrp="1" noChangeArrowheads="1"/>
          </p:cNvSpPr>
          <p:nvPr>
            <p:ph type="body" sz="half" idx="1"/>
          </p:nvPr>
        </p:nvSpPr>
        <p:spPr>
          <a:xfrm>
            <a:off x="819150" y="1668463"/>
            <a:ext cx="6219825" cy="3927475"/>
          </a:xfrm>
        </p:spPr>
        <p:txBody>
          <a:bodyPr/>
          <a:lstStyle/>
          <a:p>
            <a:pPr eaLnBrk="1" hangingPunct="1"/>
            <a:r>
              <a:rPr lang="sv-SE" sz="1800" dirty="0">
                <a:latin typeface="Arial" charset="0"/>
                <a:cs typeface="Arial" charset="0"/>
              </a:rPr>
              <a:t>Trafikverket meddelar genom brev vilket datum </a:t>
            </a:r>
            <a:br>
              <a:rPr lang="sv-SE" sz="1800" dirty="0">
                <a:latin typeface="Arial" charset="0"/>
                <a:cs typeface="Arial" charset="0"/>
              </a:rPr>
            </a:br>
            <a:r>
              <a:rPr lang="sv-SE" sz="1800" dirty="0">
                <a:latin typeface="Arial" charset="0"/>
                <a:cs typeface="Arial" charset="0"/>
              </a:rPr>
              <a:t>marken kommer att tas i anspråk för vägutbyggnad.</a:t>
            </a:r>
          </a:p>
          <a:p>
            <a:pPr eaLnBrk="1" hangingPunct="1"/>
            <a:endParaRPr lang="sv-SE" sz="1800" dirty="0">
              <a:latin typeface="Arial" charset="0"/>
              <a:cs typeface="Arial" charset="0"/>
            </a:endParaRPr>
          </a:p>
          <a:p>
            <a:pPr eaLnBrk="1" hangingPunct="1"/>
            <a:r>
              <a:rPr lang="sv-SE" sz="1800" dirty="0">
                <a:latin typeface="Arial" charset="0"/>
                <a:cs typeface="Arial" charset="0"/>
              </a:rPr>
              <a:t>Intrånget regleras i allmänhet när vägen är färdigbyggd. </a:t>
            </a:r>
          </a:p>
          <a:p>
            <a:pPr eaLnBrk="1" hangingPunct="1">
              <a:buFont typeface="Arial" charset="0"/>
              <a:buNone/>
            </a:pPr>
            <a:endParaRPr lang="sv-SE" sz="1800" dirty="0">
              <a:latin typeface="Arial" charset="0"/>
              <a:cs typeface="Arial" charset="0"/>
            </a:endParaRPr>
          </a:p>
          <a:p>
            <a:pPr eaLnBrk="1" hangingPunct="1"/>
            <a:r>
              <a:rPr lang="sv-SE" sz="1800" dirty="0">
                <a:latin typeface="Arial" charset="0"/>
                <a:cs typeface="Arial" charset="0"/>
              </a:rPr>
              <a:t>Ersättningsbeloppet räknas upp med index och ränta från den dag marken togs i anspråk.</a:t>
            </a:r>
          </a:p>
          <a:p>
            <a:pPr eaLnBrk="1" hangingPunct="1">
              <a:lnSpc>
                <a:spcPct val="90000"/>
              </a:lnSpc>
            </a:pPr>
            <a:endParaRPr lang="sv-SE" sz="1800" dirty="0">
              <a:latin typeface="Arial" charset="0"/>
              <a:cs typeface="Arial" charset="0"/>
            </a:endParaRPr>
          </a:p>
          <a:p>
            <a:pPr eaLnBrk="1" hangingPunct="1">
              <a:lnSpc>
                <a:spcPct val="90000"/>
              </a:lnSpc>
            </a:pPr>
            <a:endParaRPr lang="sv-SE" sz="1800" dirty="0">
              <a:latin typeface="Arial" charset="0"/>
              <a:cs typeface="Arial" charset="0"/>
            </a:endParaRPr>
          </a:p>
          <a:p>
            <a:pPr eaLnBrk="1" hangingPunct="1">
              <a:lnSpc>
                <a:spcPct val="90000"/>
              </a:lnSpc>
              <a:buFont typeface="Arial" charset="0"/>
              <a:buNone/>
            </a:pPr>
            <a:endParaRPr lang="sv-SE" sz="1800" dirty="0">
              <a:latin typeface="Arial" charset="0"/>
              <a:cs typeface="Arial" charset="0"/>
            </a:endParaRPr>
          </a:p>
          <a:p>
            <a:pPr eaLnBrk="1" hangingPunct="1">
              <a:lnSpc>
                <a:spcPct val="90000"/>
              </a:lnSpc>
            </a:pPr>
            <a:endParaRPr lang="sv-SE" sz="1800" b="1" dirty="0">
              <a:latin typeface="Arial" charset="0"/>
              <a:cs typeface="Arial" charset="0"/>
            </a:endParaRPr>
          </a:p>
          <a:p>
            <a:pPr eaLnBrk="1" hangingPunct="1">
              <a:lnSpc>
                <a:spcPct val="90000"/>
              </a:lnSpc>
            </a:pPr>
            <a:endParaRPr lang="sv-SE" sz="1800" b="1" dirty="0">
              <a:latin typeface="Arial" charset="0"/>
              <a:cs typeface="Arial" charset="0"/>
            </a:endParaRPr>
          </a:p>
        </p:txBody>
      </p:sp>
      <p:pic>
        <p:nvPicPr>
          <p:cNvPr id="20484" name="Picture 2" descr="\\bl-fil9.vagverket.dr.vv.se\bl-loppe\Grafisk form_Trafikverket\Lotta Å\PPT_sakägarsammanträde\514396-tax-calculator-and-pen_red.jpg"/>
          <p:cNvPicPr>
            <a:picLocks noChangeAspect="1" noChangeArrowheads="1"/>
          </p:cNvPicPr>
          <p:nvPr/>
        </p:nvPicPr>
        <p:blipFill>
          <a:blip r:embed="rId3" cstate="print"/>
          <a:srcRect l="53387" b="954"/>
          <a:stretch>
            <a:fillRect/>
          </a:stretch>
        </p:blipFill>
        <p:spPr bwMode="auto">
          <a:xfrm>
            <a:off x="7219950" y="0"/>
            <a:ext cx="1924050" cy="61547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ubrik 1"/>
          <p:cNvSpPr>
            <a:spLocks noGrp="1"/>
          </p:cNvSpPr>
          <p:nvPr>
            <p:ph type="title"/>
          </p:nvPr>
        </p:nvSpPr>
        <p:spPr>
          <a:xfrm>
            <a:off x="792163" y="600075"/>
            <a:ext cx="8229600" cy="1143000"/>
          </a:xfrm>
        </p:spPr>
        <p:txBody>
          <a:bodyPr/>
          <a:lstStyle/>
          <a:p>
            <a:r>
              <a:rPr lang="sv-SE" dirty="0">
                <a:latin typeface="Arial" charset="0"/>
                <a:cs typeface="Arial" charset="0"/>
              </a:rPr>
              <a:t>Skatt</a:t>
            </a:r>
          </a:p>
        </p:txBody>
      </p:sp>
      <p:sp>
        <p:nvSpPr>
          <p:cNvPr id="23555" name="Platshållare för text 2"/>
          <p:cNvSpPr>
            <a:spLocks noGrp="1"/>
          </p:cNvSpPr>
          <p:nvPr>
            <p:ph type="body" sz="half" idx="1"/>
          </p:nvPr>
        </p:nvSpPr>
        <p:spPr>
          <a:xfrm>
            <a:off x="828675" y="1760538"/>
            <a:ext cx="8153400" cy="3273425"/>
          </a:xfrm>
        </p:spPr>
        <p:txBody>
          <a:bodyPr/>
          <a:lstStyle/>
          <a:p>
            <a:r>
              <a:rPr lang="sv-SE" sz="1800" dirty="0">
                <a:latin typeface="Arial" charset="0"/>
                <a:cs typeface="Arial" charset="0"/>
              </a:rPr>
              <a:t>Ersättningen är normalt skattepliktig. Rådgör med </a:t>
            </a:r>
            <a:r>
              <a:rPr lang="sv-SE" sz="1800" dirty="0">
                <a:latin typeface="Arial" charset="0"/>
                <a:cs typeface="Arial" charset="0"/>
                <a:hlinkClick r:id="rId3"/>
              </a:rPr>
              <a:t>Skatteverket</a:t>
            </a:r>
            <a:r>
              <a:rPr lang="sv-SE" sz="1800" dirty="0">
                <a:latin typeface="Arial" charset="0"/>
                <a:cs typeface="Arial" charset="0"/>
              </a:rPr>
              <a:t> </a:t>
            </a:r>
            <a:br>
              <a:rPr lang="sv-SE" sz="1800" dirty="0">
                <a:latin typeface="Arial" charset="0"/>
                <a:cs typeface="Arial" charset="0"/>
              </a:rPr>
            </a:br>
            <a:r>
              <a:rPr lang="sv-SE" sz="1800" dirty="0">
                <a:latin typeface="Arial" charset="0"/>
                <a:cs typeface="Arial" charset="0"/>
              </a:rPr>
              <a:t>eller er revisor.</a:t>
            </a:r>
          </a:p>
          <a:p>
            <a:pPr>
              <a:buFont typeface="Arial" charset="0"/>
              <a:buNone/>
            </a:pPr>
            <a:endParaRPr lang="sv-SE" sz="1800" dirty="0">
              <a:latin typeface="Arial" charset="0"/>
              <a:cs typeface="Arial" charset="0"/>
            </a:endParaRPr>
          </a:p>
          <a:p>
            <a:r>
              <a:rPr lang="sv-SE" sz="1800" dirty="0">
                <a:latin typeface="Arial" charset="0"/>
                <a:cs typeface="Arial" charset="0"/>
              </a:rPr>
              <a:t>Moms ska i vissa fall betalas på den del av ersättningen som </a:t>
            </a:r>
            <a:br>
              <a:rPr lang="sv-SE" sz="1800" dirty="0">
                <a:latin typeface="Arial" charset="0"/>
                <a:cs typeface="Arial" charset="0"/>
              </a:rPr>
            </a:br>
            <a:r>
              <a:rPr lang="sv-SE" sz="1800" dirty="0">
                <a:latin typeface="Arial" charset="0"/>
                <a:cs typeface="Arial" charset="0"/>
              </a:rPr>
              <a:t>utgår för skogsprodukter eller skog.</a:t>
            </a:r>
          </a:p>
          <a:p>
            <a:endParaRPr lang="sv-SE" sz="1800" dirty="0">
              <a:latin typeface="Arial" charset="0"/>
              <a:cs typeface="Arial" charset="0"/>
            </a:endParaRPr>
          </a:p>
          <a:p>
            <a:r>
              <a:rPr lang="sv-SE" sz="1800" dirty="0">
                <a:latin typeface="Arial" charset="0"/>
                <a:cs typeface="Arial" charset="0"/>
              </a:rPr>
              <a:t>På utbetald ersättning för ränta gör Trafikverket preliminärskatte-</a:t>
            </a:r>
            <a:br>
              <a:rPr lang="sv-SE" sz="1800" dirty="0">
                <a:latin typeface="Arial" charset="0"/>
                <a:cs typeface="Arial" charset="0"/>
              </a:rPr>
            </a:br>
            <a:r>
              <a:rPr lang="sv-SE" sz="1800" dirty="0">
                <a:latin typeface="Arial" charset="0"/>
                <a:cs typeface="Arial" charset="0"/>
              </a:rPr>
              <a:t>avdrag och inbetalar till Skatteverket (enbart för privatpersoner och dödsbon).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61938"/>
            <a:ext cx="8229600" cy="1143000"/>
          </a:xfrm>
        </p:spPr>
        <p:txBody>
          <a:bodyPr/>
          <a:lstStyle/>
          <a:p>
            <a:r>
              <a:rPr lang="sv-SE" dirty="0"/>
              <a:t>7. Innehållet i en Vägplan</a:t>
            </a:r>
          </a:p>
        </p:txBody>
      </p:sp>
      <p:sp>
        <p:nvSpPr>
          <p:cNvPr id="3" name="Platshållare för innehåll 2"/>
          <p:cNvSpPr>
            <a:spLocks noGrp="1"/>
          </p:cNvSpPr>
          <p:nvPr>
            <p:ph idx="1"/>
          </p:nvPr>
        </p:nvSpPr>
        <p:spPr>
          <a:xfrm>
            <a:off x="457200" y="1511300"/>
            <a:ext cx="8229600" cy="4310063"/>
          </a:xfrm>
        </p:spPr>
        <p:txBody>
          <a:bodyPr/>
          <a:lstStyle/>
          <a:p>
            <a:r>
              <a:rPr lang="sv-SE" sz="1800" dirty="0">
                <a:latin typeface="Arial" charset="0"/>
                <a:cs typeface="Arial" charset="0"/>
              </a:rPr>
              <a:t>Vägplanbeskrivning inklusive miljöbeskrivning</a:t>
            </a:r>
          </a:p>
          <a:p>
            <a:endParaRPr lang="sv-SE" sz="1800" dirty="0">
              <a:latin typeface="Arial" charset="0"/>
              <a:cs typeface="Arial" charset="0"/>
            </a:endParaRPr>
          </a:p>
          <a:p>
            <a:r>
              <a:rPr lang="sv-SE" sz="1800" dirty="0">
                <a:latin typeface="Arial" charset="0"/>
                <a:cs typeface="Arial" charset="0"/>
              </a:rPr>
              <a:t>Samråd och Samrådsredogörelse</a:t>
            </a:r>
          </a:p>
          <a:p>
            <a:pPr marL="0" indent="0">
              <a:buNone/>
            </a:pPr>
            <a:endParaRPr lang="sv-SE" sz="1800" dirty="0">
              <a:latin typeface="Arial" charset="0"/>
              <a:cs typeface="Arial" charset="0"/>
            </a:endParaRPr>
          </a:p>
          <a:p>
            <a:r>
              <a:rPr lang="sv-SE" sz="1800" dirty="0">
                <a:latin typeface="Arial" charset="0"/>
                <a:cs typeface="Arial" charset="0"/>
              </a:rPr>
              <a:t>Fastighetsförteckning</a:t>
            </a:r>
          </a:p>
          <a:p>
            <a:endParaRPr lang="sv-SE" sz="1800" dirty="0">
              <a:latin typeface="Arial" charset="0"/>
              <a:cs typeface="Arial" charset="0"/>
            </a:endParaRPr>
          </a:p>
          <a:p>
            <a:r>
              <a:rPr lang="sv-SE" sz="1800" dirty="0">
                <a:latin typeface="Arial" charset="0"/>
                <a:cs typeface="Arial" charset="0"/>
              </a:rPr>
              <a:t>Ritningar för fastställelse och illustrationsplaner</a:t>
            </a:r>
          </a:p>
          <a:p>
            <a:endParaRPr lang="sv-SE" dirty="0"/>
          </a:p>
        </p:txBody>
      </p:sp>
      <p:pic>
        <p:nvPicPr>
          <p:cNvPr id="4" name="Bildobjekt 7" descr="BA_TRRM.jpg"/>
          <p:cNvPicPr>
            <a:picLocks noChangeAspect="1"/>
          </p:cNvPicPr>
          <p:nvPr/>
        </p:nvPicPr>
        <p:blipFill>
          <a:blip r:embed="rId2" cstate="print"/>
          <a:srcRect/>
          <a:stretch>
            <a:fillRect/>
          </a:stretch>
        </p:blipFill>
        <p:spPr bwMode="auto">
          <a:xfrm>
            <a:off x="7221538" y="0"/>
            <a:ext cx="1922462" cy="3436938"/>
          </a:xfrm>
          <a:prstGeom prst="rect">
            <a:avLst/>
          </a:prstGeom>
          <a:noFill/>
          <a:ln w="9525">
            <a:noFill/>
            <a:miter lim="800000"/>
            <a:headEnd/>
            <a:tailEnd/>
          </a:ln>
        </p:spPr>
      </p:pic>
      <p:pic>
        <p:nvPicPr>
          <p:cNvPr id="5" name="Picture 2" descr="M:\TRAFIKLEDNING\Bilder\05522_smal.jpg"/>
          <p:cNvPicPr>
            <a:picLocks noChangeAspect="1" noChangeArrowheads="1"/>
          </p:cNvPicPr>
          <p:nvPr/>
        </p:nvPicPr>
        <p:blipFill>
          <a:blip r:embed="rId3" cstate="print"/>
          <a:srcRect t="24059"/>
          <a:stretch>
            <a:fillRect/>
          </a:stretch>
        </p:blipFill>
        <p:spPr bwMode="auto">
          <a:xfrm>
            <a:off x="7223760" y="3409950"/>
            <a:ext cx="1920240" cy="2735961"/>
          </a:xfrm>
          <a:prstGeom prst="rect">
            <a:avLst/>
          </a:prstGeom>
          <a:noFill/>
        </p:spPr>
      </p:pic>
    </p:spTree>
    <p:extLst>
      <p:ext uri="{BB962C8B-B14F-4D97-AF65-F5344CB8AC3E}">
        <p14:creationId xmlns:p14="http://schemas.microsoft.com/office/powerpoint/2010/main" val="76389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70498"/>
            <a:ext cx="8229600" cy="1143000"/>
          </a:xfrm>
        </p:spPr>
        <p:txBody>
          <a:bodyPr/>
          <a:lstStyle/>
          <a:p>
            <a:r>
              <a:rPr lang="sv-SE" dirty="0"/>
              <a:t>Exempel på planritning, som fastställs</a:t>
            </a:r>
          </a:p>
        </p:txBody>
      </p:sp>
      <p:sp>
        <p:nvSpPr>
          <p:cNvPr id="3" name="textruta 2"/>
          <p:cNvSpPr txBox="1"/>
          <p:nvPr/>
        </p:nvSpPr>
        <p:spPr>
          <a:xfrm>
            <a:off x="3959932" y="2924944"/>
            <a:ext cx="1224136" cy="369332"/>
          </a:xfrm>
          <a:prstGeom prst="rect">
            <a:avLst/>
          </a:prstGeom>
          <a:noFill/>
        </p:spPr>
        <p:txBody>
          <a:bodyPr wrap="square" rtlCol="0">
            <a:spAutoFit/>
          </a:bodyPr>
          <a:lstStyle/>
          <a:p>
            <a:r>
              <a:rPr lang="sv-SE" dirty="0">
                <a:solidFill>
                  <a:srgbClr val="FF0000"/>
                </a:solidFill>
              </a:rPr>
              <a:t>(bild)</a:t>
            </a:r>
          </a:p>
        </p:txBody>
      </p:sp>
      <p:pic>
        <p:nvPicPr>
          <p:cNvPr id="4" name="Picture 3">
            <a:extLst>
              <a:ext uri="{FF2B5EF4-FFF2-40B4-BE49-F238E27FC236}">
                <a16:creationId xmlns:a16="http://schemas.microsoft.com/office/drawing/2014/main" id="{499B710C-9607-4E73-8F3F-DBDC8A4CB627}"/>
              </a:ext>
            </a:extLst>
          </p:cNvPr>
          <p:cNvPicPr>
            <a:picLocks noChangeAspect="1"/>
          </p:cNvPicPr>
          <p:nvPr/>
        </p:nvPicPr>
        <p:blipFill>
          <a:blip r:embed="rId2"/>
          <a:stretch>
            <a:fillRect/>
          </a:stretch>
        </p:blipFill>
        <p:spPr>
          <a:xfrm>
            <a:off x="457200" y="1313498"/>
            <a:ext cx="6707088" cy="4749713"/>
          </a:xfrm>
          <a:prstGeom prst="rect">
            <a:avLst/>
          </a:prstGeom>
        </p:spPr>
      </p:pic>
    </p:spTree>
    <p:extLst>
      <p:ext uri="{BB962C8B-B14F-4D97-AF65-F5344CB8AC3E}">
        <p14:creationId xmlns:p14="http://schemas.microsoft.com/office/powerpoint/2010/main" val="2545055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4340" y="236220"/>
            <a:ext cx="8229600" cy="1143000"/>
          </a:xfrm>
        </p:spPr>
        <p:txBody>
          <a:bodyPr/>
          <a:lstStyle/>
          <a:p>
            <a:r>
              <a:rPr lang="sv-SE" dirty="0"/>
              <a:t>Exempel på fastighetsförteckning</a:t>
            </a:r>
          </a:p>
        </p:txBody>
      </p:sp>
      <p:sp>
        <p:nvSpPr>
          <p:cNvPr id="3" name="textruta 2"/>
          <p:cNvSpPr txBox="1"/>
          <p:nvPr/>
        </p:nvSpPr>
        <p:spPr>
          <a:xfrm>
            <a:off x="4067944" y="3068960"/>
            <a:ext cx="1656184" cy="369332"/>
          </a:xfrm>
          <a:prstGeom prst="rect">
            <a:avLst/>
          </a:prstGeom>
          <a:noFill/>
        </p:spPr>
        <p:txBody>
          <a:bodyPr wrap="square" rtlCol="0">
            <a:spAutoFit/>
          </a:bodyPr>
          <a:lstStyle/>
          <a:p>
            <a:r>
              <a:rPr lang="sv-SE" dirty="0">
                <a:solidFill>
                  <a:srgbClr val="FF0000"/>
                </a:solidFill>
              </a:rPr>
              <a:t>(bild)</a:t>
            </a:r>
          </a:p>
        </p:txBody>
      </p:sp>
      <p:pic>
        <p:nvPicPr>
          <p:cNvPr id="4" name="Picture 3">
            <a:extLst>
              <a:ext uri="{FF2B5EF4-FFF2-40B4-BE49-F238E27FC236}">
                <a16:creationId xmlns:a16="http://schemas.microsoft.com/office/drawing/2014/main" id="{A391BEFE-2169-4467-AD55-2C3089B73F78}"/>
              </a:ext>
            </a:extLst>
          </p:cNvPr>
          <p:cNvPicPr>
            <a:picLocks noChangeAspect="1"/>
          </p:cNvPicPr>
          <p:nvPr/>
        </p:nvPicPr>
        <p:blipFill>
          <a:blip r:embed="rId2"/>
          <a:stretch>
            <a:fillRect/>
          </a:stretch>
        </p:blipFill>
        <p:spPr>
          <a:xfrm>
            <a:off x="434340" y="1379221"/>
            <a:ext cx="7522036" cy="4811392"/>
          </a:xfrm>
          <a:prstGeom prst="rect">
            <a:avLst/>
          </a:prstGeom>
        </p:spPr>
      </p:pic>
    </p:spTree>
    <p:extLst>
      <p:ext uri="{BB962C8B-B14F-4D97-AF65-F5344CB8AC3E}">
        <p14:creationId xmlns:p14="http://schemas.microsoft.com/office/powerpoint/2010/main" val="325450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Platshållare för innehåll 1"/>
          <p:cNvSpPr>
            <a:spLocks noGrp="1"/>
          </p:cNvSpPr>
          <p:nvPr>
            <p:ph idx="1"/>
          </p:nvPr>
        </p:nvSpPr>
        <p:spPr>
          <a:xfrm>
            <a:off x="714374" y="1479064"/>
            <a:ext cx="8034089" cy="4248150"/>
          </a:xfrm>
        </p:spPr>
        <p:txBody>
          <a:bodyPr/>
          <a:lstStyle/>
          <a:p>
            <a:r>
              <a:rPr lang="sv-SE" sz="2000" b="1" dirty="0"/>
              <a:t>Trafikverket</a:t>
            </a:r>
            <a:r>
              <a:rPr lang="sv-SE" sz="2000" dirty="0"/>
              <a:t> ​</a:t>
            </a:r>
          </a:p>
          <a:p>
            <a:pPr lvl="1"/>
            <a:r>
              <a:rPr lang="sv-SE" sz="1800" dirty="0"/>
              <a:t>Projektledare, Maria Karimi ​</a:t>
            </a:r>
          </a:p>
          <a:p>
            <a:pPr lvl="1"/>
            <a:r>
              <a:rPr lang="sv-SE" sz="1800" dirty="0"/>
              <a:t>Projektingenjör, Anna Charles  </a:t>
            </a:r>
            <a:r>
              <a:rPr lang="sv-SE" sz="1800" dirty="0" smtClean="0"/>
              <a:t>​</a:t>
            </a:r>
          </a:p>
          <a:p>
            <a:pPr lvl="1"/>
            <a:r>
              <a:rPr lang="sv-SE" sz="1800" dirty="0" smtClean="0"/>
              <a:t>Markförhandling, </a:t>
            </a:r>
            <a:r>
              <a:rPr lang="sv-SE" sz="1800" smtClean="0"/>
              <a:t>Andreas Tjerngren (Ej </a:t>
            </a:r>
            <a:r>
              <a:rPr lang="sv-SE" sz="1800" dirty="0" smtClean="0"/>
              <a:t>närvarande) </a:t>
            </a:r>
            <a:r>
              <a:rPr lang="sv-SE" sz="1800" dirty="0"/>
              <a:t>​</a:t>
            </a:r>
          </a:p>
          <a:p>
            <a:pPr marL="457200" lvl="1" indent="0">
              <a:buNone/>
            </a:pPr>
            <a:endParaRPr lang="sv-SE" sz="1800" dirty="0"/>
          </a:p>
          <a:p>
            <a:r>
              <a:rPr lang="sv-SE" sz="2000" b="1" dirty="0"/>
              <a:t>Tyréns</a:t>
            </a:r>
            <a:r>
              <a:rPr lang="sv-SE" sz="2000" dirty="0"/>
              <a:t>​</a:t>
            </a:r>
          </a:p>
          <a:p>
            <a:pPr lvl="1"/>
            <a:r>
              <a:rPr lang="sv-SE" sz="1800" dirty="0"/>
              <a:t>Uppdragsledning och Miljö, Helena Dahlberg ​</a:t>
            </a:r>
          </a:p>
          <a:p>
            <a:pPr lvl="1"/>
            <a:r>
              <a:rPr lang="sv-SE" sz="1800" dirty="0"/>
              <a:t>Plansamordning, Johan Granlöf ​och Elin Björinder</a:t>
            </a:r>
          </a:p>
          <a:p>
            <a:pPr lvl="1"/>
            <a:r>
              <a:rPr lang="sv-SE" sz="1800" dirty="0"/>
              <a:t>Markförhandling, Lars Malm​​</a:t>
            </a:r>
          </a:p>
          <a:p>
            <a:pPr lvl="1"/>
            <a:endParaRPr lang="sv-SE" sz="1800" dirty="0"/>
          </a:p>
          <a:p>
            <a:pPr marL="457200" lvl="1" indent="0">
              <a:buNone/>
            </a:pPr>
            <a:endParaRPr lang="sv-SE" sz="1800" dirty="0"/>
          </a:p>
          <a:p>
            <a:pPr marL="273050" indent="-273050">
              <a:buFont typeface="Arial" charset="0"/>
              <a:buNone/>
            </a:pPr>
            <a:endParaRPr lang="sv-SE" dirty="0">
              <a:latin typeface="Arial" charset="0"/>
              <a:cs typeface="Arial" charset="0"/>
            </a:endParaRPr>
          </a:p>
        </p:txBody>
      </p:sp>
      <p:sp>
        <p:nvSpPr>
          <p:cNvPr id="12290" name="Rubrik 2"/>
          <p:cNvSpPr>
            <a:spLocks noGrp="1"/>
          </p:cNvSpPr>
          <p:nvPr>
            <p:ph type="title"/>
          </p:nvPr>
        </p:nvSpPr>
        <p:spPr>
          <a:xfrm>
            <a:off x="714375" y="428625"/>
            <a:ext cx="7772400" cy="1036638"/>
          </a:xfrm>
        </p:spPr>
        <p:txBody>
          <a:bodyPr/>
          <a:lstStyle/>
          <a:p>
            <a:r>
              <a:rPr lang="sv-SE" dirty="0">
                <a:latin typeface="Arial" charset="0"/>
                <a:cs typeface="Arial" charset="0"/>
              </a:rPr>
              <a:t>2. Deltagare på mötet </a:t>
            </a:r>
            <a:endParaRPr lang="sv-SE" dirty="0">
              <a:solidFill>
                <a:srgbClr val="FF0000"/>
              </a:solidFill>
              <a:latin typeface="Arial" charset="0"/>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95536" y="260648"/>
            <a:ext cx="6192688" cy="1036800"/>
          </a:xfrm>
        </p:spPr>
        <p:txBody>
          <a:bodyPr/>
          <a:lstStyle/>
          <a:p>
            <a:pPr eaLnBrk="1" hangingPunct="1"/>
            <a:r>
              <a:rPr lang="sv-SE" dirty="0"/>
              <a:t>8. Tillfälle att studera vägförslaget</a:t>
            </a:r>
          </a:p>
        </p:txBody>
      </p:sp>
      <p:sp>
        <p:nvSpPr>
          <p:cNvPr id="3" name="Rectangle 3"/>
          <p:cNvSpPr txBox="1">
            <a:spLocks noChangeArrowheads="1"/>
          </p:cNvSpPr>
          <p:nvPr/>
        </p:nvSpPr>
        <p:spPr bwMode="auto">
          <a:xfrm>
            <a:off x="395536" y="1559956"/>
            <a:ext cx="4608512" cy="37593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100000"/>
              </a:lnSpc>
              <a:spcBef>
                <a:spcPts val="432"/>
              </a:spcBef>
              <a:spcAft>
                <a:spcPts val="0"/>
              </a:spcAft>
              <a:buFont typeface="Arial" charset="0"/>
              <a:buNone/>
              <a:defRPr sz="1800" kern="1200" baseline="0">
                <a:solidFill>
                  <a:schemeClr val="tx1"/>
                </a:solidFill>
                <a:latin typeface="Arial" pitchFamily="34" charset="0"/>
                <a:ea typeface="+mn-ea"/>
                <a:cs typeface="Arial" pitchFamily="34" charset="0"/>
              </a:defRPr>
            </a:lvl1pPr>
            <a:lvl2pPr marL="742950" indent="-28575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2pPr>
            <a:lvl3pPr marL="1143000" indent="-22860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ts val="24"/>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eaLnBrk="1" hangingPunct="1">
              <a:lnSpc>
                <a:spcPct val="90000"/>
              </a:lnSpc>
              <a:buFont typeface="Arial" pitchFamily="34" charset="0"/>
              <a:buChar char="•"/>
            </a:pPr>
            <a:r>
              <a:rPr lang="sv-SE" sz="2400" dirty="0"/>
              <a:t>Ställ frågor </a:t>
            </a:r>
          </a:p>
          <a:p>
            <a:pPr marL="285750" indent="-285750" eaLnBrk="1" hangingPunct="1">
              <a:lnSpc>
                <a:spcPct val="90000"/>
              </a:lnSpc>
              <a:buFont typeface="Arial" pitchFamily="34" charset="0"/>
              <a:buChar char="•"/>
            </a:pPr>
            <a:r>
              <a:rPr lang="sv-SE" sz="2400" dirty="0"/>
              <a:t>Lämna synpunkter (finns även på hemsidan)</a:t>
            </a:r>
          </a:p>
          <a:p>
            <a:pPr eaLnBrk="1" hangingPunct="1">
              <a:lnSpc>
                <a:spcPct val="90000"/>
              </a:lnSpc>
            </a:pPr>
            <a:endParaRPr lang="sv-SE" dirty="0"/>
          </a:p>
          <a:p>
            <a:pPr eaLnBrk="1" hangingPunct="1">
              <a:lnSpc>
                <a:spcPct val="90000"/>
              </a:lnSpc>
            </a:pPr>
            <a:endParaRPr lang="sv-SE" dirty="0"/>
          </a:p>
          <a:p>
            <a:pPr eaLnBrk="1" hangingPunct="1">
              <a:lnSpc>
                <a:spcPct val="90000"/>
              </a:lnSpc>
            </a:pPr>
            <a:endParaRPr lang="sv-SE" dirty="0"/>
          </a:p>
        </p:txBody>
      </p:sp>
      <p:pic>
        <p:nvPicPr>
          <p:cNvPr id="4" name="Bildobjekt 3"/>
          <p:cNvPicPr>
            <a:picLocks noChangeAspect="1"/>
          </p:cNvPicPr>
          <p:nvPr/>
        </p:nvPicPr>
        <p:blipFill rotWithShape="1">
          <a:blip r:embed="rId3"/>
          <a:srcRect l="1953" t="2011"/>
          <a:stretch/>
        </p:blipFill>
        <p:spPr>
          <a:xfrm rot="630441">
            <a:off x="5410995" y="1190104"/>
            <a:ext cx="2922689" cy="4166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2375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1439115-last-day.jpg"/>
          <p:cNvPicPr>
            <a:picLocks noChangeAspect="1"/>
          </p:cNvPicPr>
          <p:nvPr/>
        </p:nvPicPr>
        <p:blipFill rotWithShape="1">
          <a:blip r:embed="rId2" cstate="screen"/>
          <a:srcRect l="45312" r="34063"/>
          <a:stretch/>
        </p:blipFill>
        <p:spPr>
          <a:xfrm>
            <a:off x="7258051" y="0"/>
            <a:ext cx="1885949" cy="6152083"/>
          </a:xfrm>
          <a:prstGeom prst="rect">
            <a:avLst/>
          </a:prstGeom>
        </p:spPr>
      </p:pic>
      <p:sp>
        <p:nvSpPr>
          <p:cNvPr id="7170" name="Rubrik 1"/>
          <p:cNvSpPr>
            <a:spLocks noGrp="1"/>
          </p:cNvSpPr>
          <p:nvPr>
            <p:ph type="title"/>
          </p:nvPr>
        </p:nvSpPr>
        <p:spPr/>
        <p:txBody>
          <a:bodyPr/>
          <a:lstStyle/>
          <a:p>
            <a:r>
              <a:rPr lang="sv-SE" b="1" dirty="0"/>
              <a:t>Tack för att ni deltog!</a:t>
            </a:r>
            <a:endParaRPr lang="sv-SE" b="1" dirty="0">
              <a:solidFill>
                <a:schemeClr val="bg1"/>
              </a:solidFill>
            </a:endParaRPr>
          </a:p>
        </p:txBody>
      </p:sp>
      <p:sp>
        <p:nvSpPr>
          <p:cNvPr id="4" name="Platshållare för innehåll 3">
            <a:extLst>
              <a:ext uri="{FF2B5EF4-FFF2-40B4-BE49-F238E27FC236}">
                <a16:creationId xmlns:a16="http://schemas.microsoft.com/office/drawing/2014/main" id="{FE667F56-66B4-42E2-8562-CEF805BF1E53}"/>
              </a:ext>
            </a:extLst>
          </p:cNvPr>
          <p:cNvSpPr>
            <a:spLocks noGrp="1"/>
          </p:cNvSpPr>
          <p:nvPr>
            <p:ph idx="1"/>
          </p:nvPr>
        </p:nvSpPr>
        <p:spPr/>
        <p:txBody>
          <a:bodyPr/>
          <a:lstStyle/>
          <a:p>
            <a:pPr marL="0" indent="0">
              <a:spcBef>
                <a:spcPts val="438"/>
              </a:spcBef>
              <a:buNone/>
            </a:pPr>
            <a:r>
              <a:rPr lang="sv-SE" sz="1600" b="1" dirty="0">
                <a:latin typeface="Arial" charset="0"/>
                <a:cs typeface="Arial" charset="0"/>
              </a:rPr>
              <a:t>Kontaktpersoner</a:t>
            </a:r>
            <a:br>
              <a:rPr lang="sv-SE" sz="1600" b="1" dirty="0">
                <a:latin typeface="Arial" charset="0"/>
                <a:cs typeface="Arial" charset="0"/>
              </a:rPr>
            </a:br>
            <a:r>
              <a:rPr lang="sv-SE" sz="1600" b="1" dirty="0">
                <a:latin typeface="Arial" charset="0"/>
                <a:cs typeface="Arial" charset="0"/>
              </a:rPr>
              <a:t/>
            </a:r>
            <a:br>
              <a:rPr lang="sv-SE" sz="1600" b="1" dirty="0">
                <a:latin typeface="Arial" charset="0"/>
                <a:cs typeface="Arial" charset="0"/>
              </a:rPr>
            </a:br>
            <a:r>
              <a:rPr lang="sv-SE" sz="1600" b="1" dirty="0">
                <a:latin typeface="Arial" charset="0"/>
                <a:cs typeface="Arial" charset="0"/>
              </a:rPr>
              <a:t>Trafikverket</a:t>
            </a:r>
          </a:p>
          <a:p>
            <a:pPr marL="0" indent="0">
              <a:spcBef>
                <a:spcPts val="438"/>
              </a:spcBef>
              <a:buNone/>
            </a:pPr>
            <a:r>
              <a:rPr lang="sv-SE" sz="1600" dirty="0">
                <a:latin typeface="Arial" charset="0"/>
                <a:cs typeface="Arial" charset="0"/>
              </a:rPr>
              <a:t>Projektledare	Maria Karimi</a:t>
            </a:r>
          </a:p>
          <a:p>
            <a:pPr marL="0" indent="0">
              <a:spcBef>
                <a:spcPts val="438"/>
              </a:spcBef>
              <a:buNone/>
            </a:pPr>
            <a:r>
              <a:rPr lang="sv-SE" sz="1600" dirty="0"/>
              <a:t>010-123 69 63 </a:t>
            </a:r>
            <a:r>
              <a:rPr lang="sv-SE" sz="1600" dirty="0">
                <a:latin typeface="Arial" charset="0"/>
                <a:cs typeface="Arial" charset="0"/>
              </a:rPr>
              <a:t>	</a:t>
            </a:r>
            <a:r>
              <a:rPr lang="sv-SE" sz="1600" dirty="0">
                <a:hlinkClick r:id="rId3"/>
              </a:rPr>
              <a:t>Maria.karimi@trafikverket.se</a:t>
            </a:r>
            <a:endParaRPr lang="sv-SE" sz="1600" dirty="0"/>
          </a:p>
          <a:p>
            <a:pPr marL="0" indent="0">
              <a:spcBef>
                <a:spcPts val="438"/>
              </a:spcBef>
              <a:buNone/>
            </a:pPr>
            <a:endParaRPr lang="sv-SE" sz="1600" dirty="0">
              <a:solidFill>
                <a:srgbClr val="A71930"/>
              </a:solidFill>
              <a:latin typeface="Arial" charset="0"/>
              <a:cs typeface="Arial" charset="0"/>
            </a:endParaRPr>
          </a:p>
          <a:p>
            <a:pPr marL="0" indent="0">
              <a:spcBef>
                <a:spcPts val="438"/>
              </a:spcBef>
              <a:buNone/>
            </a:pPr>
            <a:r>
              <a:rPr lang="sv-SE" sz="1600" dirty="0">
                <a:latin typeface="Arial" charset="0"/>
                <a:cs typeface="Arial" charset="0"/>
              </a:rPr>
              <a:t>Markförhandlare</a:t>
            </a:r>
            <a:r>
              <a:rPr lang="sv-SE" sz="1600" dirty="0">
                <a:solidFill>
                  <a:srgbClr val="A71930"/>
                </a:solidFill>
                <a:latin typeface="Arial" charset="0"/>
                <a:cs typeface="Arial" charset="0"/>
              </a:rPr>
              <a:t>	</a:t>
            </a:r>
            <a:r>
              <a:rPr lang="sv-SE" sz="1600" dirty="0">
                <a:latin typeface="Arial" charset="0"/>
                <a:cs typeface="Arial" charset="0"/>
              </a:rPr>
              <a:t>Andreas Tjerngren</a:t>
            </a:r>
          </a:p>
          <a:p>
            <a:pPr marL="0" indent="0">
              <a:spcBef>
                <a:spcPts val="438"/>
              </a:spcBef>
              <a:buNone/>
            </a:pPr>
            <a:r>
              <a:rPr lang="sv-SE" sz="1600" dirty="0"/>
              <a:t>010-123 31 73 </a:t>
            </a:r>
            <a:r>
              <a:rPr lang="sv-SE" sz="1600" dirty="0">
                <a:solidFill>
                  <a:srgbClr val="FF0000"/>
                </a:solidFill>
                <a:latin typeface="Arial" charset="0"/>
                <a:cs typeface="Arial" charset="0"/>
              </a:rPr>
              <a:t>	</a:t>
            </a:r>
            <a:r>
              <a:rPr lang="sv-SE" sz="1600" dirty="0">
                <a:hlinkClick r:id="rId4"/>
              </a:rPr>
              <a:t>andreas.tjerngren@trafikverket.se</a:t>
            </a:r>
            <a:endParaRPr lang="sv-SE" sz="1600" dirty="0">
              <a:latin typeface="Arial" charset="0"/>
              <a:cs typeface="Arial" charset="0"/>
            </a:endParaRPr>
          </a:p>
          <a:p>
            <a:pPr marL="0" indent="0">
              <a:spcBef>
                <a:spcPts val="438"/>
              </a:spcBef>
              <a:buNone/>
            </a:pPr>
            <a:r>
              <a:rPr lang="sv-SE" sz="1600" i="1" dirty="0">
                <a:latin typeface="Arial" charset="0"/>
                <a:cs typeface="Arial" charset="0"/>
              </a:rPr>
              <a:t>Markåtkomst, ersättningsfrågor, skador vid projekteringsundersökningar</a:t>
            </a:r>
          </a:p>
          <a:p>
            <a:pPr>
              <a:spcBef>
                <a:spcPts val="438"/>
              </a:spcBef>
            </a:pPr>
            <a:endParaRPr lang="sv-SE" sz="1600" u="sng" dirty="0">
              <a:latin typeface="Arial" charset="0"/>
              <a:cs typeface="Arial" charset="0"/>
            </a:endParaRPr>
          </a:p>
          <a:p>
            <a:pPr marL="0" indent="0">
              <a:buNone/>
            </a:pPr>
            <a:endParaRPr lang="sv-SE" sz="1600" dirty="0"/>
          </a:p>
        </p:txBody>
      </p:sp>
    </p:spTree>
    <p:extLst>
      <p:ext uri="{BB962C8B-B14F-4D97-AF65-F5344CB8AC3E}">
        <p14:creationId xmlns:p14="http://schemas.microsoft.com/office/powerpoint/2010/main" val="322767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3. Bakgrund</a:t>
            </a:r>
          </a:p>
        </p:txBody>
      </p:sp>
      <p:sp>
        <p:nvSpPr>
          <p:cNvPr id="3" name="Platshållare för innehåll 2"/>
          <p:cNvSpPr>
            <a:spLocks noGrp="1"/>
          </p:cNvSpPr>
          <p:nvPr>
            <p:ph idx="1"/>
          </p:nvPr>
        </p:nvSpPr>
        <p:spPr>
          <a:xfrm>
            <a:off x="457200" y="1412776"/>
            <a:ext cx="8435280" cy="4536503"/>
          </a:xfrm>
        </p:spPr>
        <p:txBody>
          <a:bodyPr/>
          <a:lstStyle/>
          <a:p>
            <a:pPr marL="457200" lvl="1" indent="0">
              <a:buNone/>
            </a:pPr>
            <a:endParaRPr lang="sv-SE" sz="1800" dirty="0"/>
          </a:p>
          <a:p>
            <a:pPr marL="0" indent="0">
              <a:buNone/>
            </a:pPr>
            <a:r>
              <a:rPr lang="sv-SE" sz="2000" dirty="0">
                <a:solidFill>
                  <a:srgbClr val="000000"/>
                </a:solidFill>
              </a:rPr>
              <a:t>Tidigare utredningar ​:</a:t>
            </a:r>
          </a:p>
          <a:p>
            <a:r>
              <a:rPr lang="sv-SE" sz="2000" b="1" dirty="0">
                <a:solidFill>
                  <a:srgbClr val="000000"/>
                </a:solidFill>
              </a:rPr>
              <a:t>Åtgärdsvalsstudie</a:t>
            </a:r>
            <a:r>
              <a:rPr lang="sv-SE" sz="2000" dirty="0">
                <a:solidFill>
                  <a:srgbClr val="000000"/>
                </a:solidFill>
              </a:rPr>
              <a:t> (ÅVS) från 2015. ÅVS:en omfattade den totala sträckan genom Eskilstuna mellan E20 i norr och Stenkvistarondellen i söder. ​​</a:t>
            </a:r>
          </a:p>
          <a:p>
            <a:r>
              <a:rPr lang="sv-SE" sz="2000" b="1" dirty="0">
                <a:solidFill>
                  <a:srgbClr val="000000"/>
                </a:solidFill>
              </a:rPr>
              <a:t>Länstransportplan</a:t>
            </a:r>
            <a:r>
              <a:rPr lang="sv-SE" sz="2000" dirty="0">
                <a:solidFill>
                  <a:srgbClr val="000000"/>
                </a:solidFill>
              </a:rPr>
              <a:t>, ” Länsplan för regional transportinfrastruktur för Södermanlands län 2018–2029”. Upprättad av Region Sörmland på uppdrag av regeringen.​</a:t>
            </a:r>
          </a:p>
          <a:p>
            <a:r>
              <a:rPr lang="sv-SE" sz="2000" b="1" dirty="0">
                <a:solidFill>
                  <a:srgbClr val="000000"/>
                </a:solidFill>
              </a:rPr>
              <a:t>Vägutredning</a:t>
            </a:r>
            <a:r>
              <a:rPr lang="sv-SE" sz="2000" dirty="0">
                <a:solidFill>
                  <a:srgbClr val="000000"/>
                </a:solidFill>
              </a:rPr>
              <a:t> Väg 53, infart Eskilstuna. Vägverket 2002​</a:t>
            </a:r>
            <a:endParaRPr lang="sv-SE" sz="2000" dirty="0"/>
          </a:p>
          <a:p>
            <a:endParaRPr lang="sv-SE" dirty="0"/>
          </a:p>
          <a:p>
            <a:pPr marL="0" indent="0">
              <a:buNone/>
            </a:pPr>
            <a:endParaRPr lang="sv-SE" dirty="0"/>
          </a:p>
        </p:txBody>
      </p:sp>
    </p:spTree>
    <p:extLst>
      <p:ext uri="{BB962C8B-B14F-4D97-AF65-F5344CB8AC3E}">
        <p14:creationId xmlns:p14="http://schemas.microsoft.com/office/powerpoint/2010/main" val="154375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Tidplan &amp; milstolpar</a:t>
            </a:r>
          </a:p>
        </p:txBody>
      </p:sp>
      <p:sp>
        <p:nvSpPr>
          <p:cNvPr id="3" name="Platshållare för innehåll 2"/>
          <p:cNvSpPr>
            <a:spLocks noGrp="1"/>
          </p:cNvSpPr>
          <p:nvPr>
            <p:ph idx="1"/>
          </p:nvPr>
        </p:nvSpPr>
        <p:spPr>
          <a:xfrm>
            <a:off x="457200" y="1412776"/>
            <a:ext cx="8435280" cy="4536503"/>
          </a:xfrm>
        </p:spPr>
        <p:txBody>
          <a:bodyPr/>
          <a:lstStyle/>
          <a:p>
            <a:r>
              <a:rPr lang="sv-SE" dirty="0"/>
              <a:t>2018/2020</a:t>
            </a:r>
            <a:r>
              <a:rPr lang="sv-SE" dirty="0">
                <a:solidFill>
                  <a:srgbClr val="FF0000"/>
                </a:solidFill>
              </a:rPr>
              <a:t> </a:t>
            </a:r>
            <a:r>
              <a:rPr lang="sv-SE" dirty="0"/>
              <a:t>Vägplan</a:t>
            </a:r>
          </a:p>
          <a:p>
            <a:pPr lvl="1"/>
            <a:r>
              <a:rPr lang="sv-SE" dirty="0" smtClean="0"/>
              <a:t>Den </a:t>
            </a:r>
            <a:r>
              <a:rPr lang="sv-SE" dirty="0"/>
              <a:t>15:e mars 2019 tog Länsstyrelsen beslut att vägplan för väg 53, Södra infarten Eskilstuna inte kan antas medföra betydande miljöpåverkan. </a:t>
            </a:r>
            <a:endParaRPr lang="sv-SE" dirty="0">
              <a:highlight>
                <a:srgbClr val="FFFF00"/>
              </a:highlight>
            </a:endParaRPr>
          </a:p>
          <a:p>
            <a:pPr lvl="1"/>
            <a:r>
              <a:rPr lang="sv-SE" dirty="0"/>
              <a:t>Samråd med myndighet, 22:a och 27:e maj 2019.</a:t>
            </a:r>
          </a:p>
          <a:p>
            <a:pPr lvl="1"/>
            <a:r>
              <a:rPr lang="sv-SE" b="1" dirty="0"/>
              <a:t>Samråd på orten, 10:e juni 2019 (detta möte).</a:t>
            </a:r>
          </a:p>
          <a:p>
            <a:pPr lvl="1"/>
            <a:r>
              <a:rPr lang="sv-SE" sz="1800" i="1" dirty="0"/>
              <a:t>Granskningshandling (jan/feb 2020)</a:t>
            </a:r>
          </a:p>
          <a:p>
            <a:pPr lvl="1"/>
            <a:r>
              <a:rPr lang="sv-SE" sz="1800" i="1" dirty="0"/>
              <a:t>Fastställelsehandling (Våren 2020)</a:t>
            </a:r>
          </a:p>
          <a:p>
            <a:pPr marL="457200" lvl="1" indent="0">
              <a:buNone/>
            </a:pPr>
            <a:endParaRPr lang="sv-SE" sz="1800" i="1" dirty="0"/>
          </a:p>
          <a:p>
            <a:pPr marL="342900" lvl="1" indent="-342900">
              <a:buFont typeface="Arial" charset="0"/>
              <a:buChar char="•"/>
            </a:pPr>
            <a:r>
              <a:rPr lang="sv-SE" sz="2400" dirty="0"/>
              <a:t>2023  Byggstart </a:t>
            </a:r>
          </a:p>
          <a:p>
            <a:pPr lvl="1"/>
            <a:endParaRPr lang="sv-SE" sz="1800" dirty="0"/>
          </a:p>
          <a:p>
            <a:endParaRPr lang="sv-SE" dirty="0"/>
          </a:p>
          <a:p>
            <a:endParaRPr lang="sv-SE" dirty="0"/>
          </a:p>
          <a:p>
            <a:pPr marL="0" indent="0">
              <a:buNone/>
            </a:pPr>
            <a:endParaRPr lang="sv-SE" dirty="0"/>
          </a:p>
        </p:txBody>
      </p:sp>
    </p:spTree>
    <p:extLst>
      <p:ext uri="{BB962C8B-B14F-4D97-AF65-F5344CB8AC3E}">
        <p14:creationId xmlns:p14="http://schemas.microsoft.com/office/powerpoint/2010/main" val="371622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61938"/>
            <a:ext cx="8229600" cy="1143000"/>
          </a:xfrm>
        </p:spPr>
        <p:txBody>
          <a:bodyPr/>
          <a:lstStyle/>
          <a:p>
            <a:r>
              <a:rPr lang="sv-SE" dirty="0"/>
              <a:t>4. Planläggningsprocessen</a:t>
            </a:r>
          </a:p>
        </p:txBody>
      </p:sp>
      <p:pic>
        <p:nvPicPr>
          <p:cNvPr id="4" name="Platshållare för innehåll 3">
            <a:extLst>
              <a:ext uri="{FF2B5EF4-FFF2-40B4-BE49-F238E27FC236}">
                <a16:creationId xmlns:a16="http://schemas.microsoft.com/office/drawing/2014/main" id="{67AC3E17-BA3F-4754-B3FA-59A3909352CB}"/>
              </a:ext>
            </a:extLst>
          </p:cNvPr>
          <p:cNvPicPr>
            <a:picLocks noGrp="1" noChangeAspect="1"/>
          </p:cNvPicPr>
          <p:nvPr>
            <p:ph idx="1"/>
          </p:nvPr>
        </p:nvPicPr>
        <p:blipFill>
          <a:blip r:embed="rId3"/>
          <a:stretch>
            <a:fillRect/>
          </a:stretch>
        </p:blipFill>
        <p:spPr>
          <a:xfrm>
            <a:off x="364095" y="1628800"/>
            <a:ext cx="8415809" cy="2913477"/>
          </a:xfrm>
          <a:prstGeom prst="rect">
            <a:avLst/>
          </a:prstGeom>
        </p:spPr>
      </p:pic>
      <p:grpSp>
        <p:nvGrpSpPr>
          <p:cNvPr id="10" name="Grupp 9">
            <a:extLst>
              <a:ext uri="{FF2B5EF4-FFF2-40B4-BE49-F238E27FC236}">
                <a16:creationId xmlns:a16="http://schemas.microsoft.com/office/drawing/2014/main" id="{40EE2D99-CB0C-440B-8A70-2BE0C3D243D3}"/>
              </a:ext>
            </a:extLst>
          </p:cNvPr>
          <p:cNvGrpSpPr/>
          <p:nvPr/>
        </p:nvGrpSpPr>
        <p:grpSpPr>
          <a:xfrm>
            <a:off x="1115616" y="1147537"/>
            <a:ext cx="2520280" cy="1057327"/>
            <a:chOff x="1115616" y="1147537"/>
            <a:chExt cx="2520280" cy="1057327"/>
          </a:xfrm>
        </p:grpSpPr>
        <p:sp>
          <p:nvSpPr>
            <p:cNvPr id="3" name="Ellips 2">
              <a:extLst>
                <a:ext uri="{FF2B5EF4-FFF2-40B4-BE49-F238E27FC236}">
                  <a16:creationId xmlns:a16="http://schemas.microsoft.com/office/drawing/2014/main" id="{2E7A7CBB-B2B5-4655-8593-9F8455A56D55}"/>
                </a:ext>
              </a:extLst>
            </p:cNvPr>
            <p:cNvSpPr/>
            <p:nvPr/>
          </p:nvSpPr>
          <p:spPr>
            <a:xfrm>
              <a:off x="3419872" y="1988840"/>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id="{B4D6473C-ADE5-49B0-9527-88355639FBAC}"/>
                </a:ext>
              </a:extLst>
            </p:cNvPr>
            <p:cNvSpPr txBox="1"/>
            <p:nvPr/>
          </p:nvSpPr>
          <p:spPr>
            <a:xfrm>
              <a:off x="1115616" y="1147537"/>
              <a:ext cx="1728193" cy="369332"/>
            </a:xfrm>
            <a:prstGeom prst="rect">
              <a:avLst/>
            </a:prstGeom>
            <a:noFill/>
            <a:ln w="19050">
              <a:solidFill>
                <a:srgbClr val="FF0000"/>
              </a:solidFill>
            </a:ln>
          </p:spPr>
          <p:txBody>
            <a:bodyPr wrap="square" rtlCol="0">
              <a:spAutoFit/>
            </a:bodyPr>
            <a:lstStyle/>
            <a:p>
              <a:pPr algn="ctr"/>
              <a:r>
                <a:rPr lang="sv-SE" dirty="0"/>
                <a:t>Här är vi nu!</a:t>
              </a:r>
            </a:p>
          </p:txBody>
        </p:sp>
        <p:cxnSp>
          <p:nvCxnSpPr>
            <p:cNvPr id="7" name="Rak pilkoppling 6">
              <a:extLst>
                <a:ext uri="{FF2B5EF4-FFF2-40B4-BE49-F238E27FC236}">
                  <a16:creationId xmlns:a16="http://schemas.microsoft.com/office/drawing/2014/main" id="{13644E67-87BE-4785-BD73-BED91D8D9601}"/>
                </a:ext>
              </a:extLst>
            </p:cNvPr>
            <p:cNvCxnSpPr>
              <a:cxnSpLocks/>
            </p:cNvCxnSpPr>
            <p:nvPr/>
          </p:nvCxnSpPr>
          <p:spPr>
            <a:xfrm>
              <a:off x="2843809" y="1516869"/>
              <a:ext cx="576063" cy="471971"/>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864685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47638"/>
            <a:ext cx="8229600" cy="1143000"/>
          </a:xfrm>
        </p:spPr>
        <p:txBody>
          <a:bodyPr/>
          <a:lstStyle/>
          <a:p>
            <a:r>
              <a:rPr lang="sv-SE" dirty="0"/>
              <a:t>När kan berörda framföra synpunkter?</a:t>
            </a:r>
          </a:p>
        </p:txBody>
      </p:sp>
      <p:sp>
        <p:nvSpPr>
          <p:cNvPr id="3" name="Platshållare för innehåll 2"/>
          <p:cNvSpPr>
            <a:spLocks noGrp="1"/>
          </p:cNvSpPr>
          <p:nvPr>
            <p:ph idx="1"/>
          </p:nvPr>
        </p:nvSpPr>
        <p:spPr>
          <a:xfrm>
            <a:off x="457200" y="1290638"/>
            <a:ext cx="8248650" cy="5162698"/>
          </a:xfrm>
        </p:spPr>
        <p:txBody>
          <a:bodyPr/>
          <a:lstStyle/>
          <a:p>
            <a:pPr>
              <a:defRPr/>
            </a:pPr>
            <a:endParaRPr lang="sv-SE" sz="1600" b="1" dirty="0" smtClean="0"/>
          </a:p>
          <a:p>
            <a:pPr>
              <a:defRPr/>
            </a:pPr>
            <a:endParaRPr lang="sv-SE" sz="1600" b="1" dirty="0" smtClean="0"/>
          </a:p>
          <a:p>
            <a:pPr marL="0" indent="0">
              <a:buNone/>
              <a:defRPr/>
            </a:pPr>
            <a:endParaRPr lang="sv-SE" sz="1600" b="1" dirty="0"/>
          </a:p>
          <a:p>
            <a:pPr marL="0" indent="0">
              <a:buNone/>
              <a:defRPr/>
            </a:pPr>
            <a:r>
              <a:rPr lang="sv-SE" sz="1600" b="1" dirty="0" smtClean="0"/>
              <a:t>Samrådsmöte</a:t>
            </a:r>
            <a:r>
              <a:rPr lang="sv-SE" sz="1600" b="1" dirty="0"/>
              <a:t>		</a:t>
            </a:r>
            <a:r>
              <a:rPr lang="sv-SE" sz="1600" dirty="0"/>
              <a:t>Lämna </a:t>
            </a:r>
            <a:r>
              <a:rPr lang="sv-SE" sz="1600" b="1" dirty="0"/>
              <a:t>skriftliga </a:t>
            </a:r>
            <a:r>
              <a:rPr lang="sv-SE" sz="1600" dirty="0"/>
              <a:t>synpunkter under mötet, maila 			</a:t>
            </a:r>
            <a:r>
              <a:rPr lang="sv-SE" sz="1600" dirty="0" smtClean="0"/>
              <a:t>	eller </a:t>
            </a:r>
            <a:r>
              <a:rPr lang="sv-SE" sz="1600" dirty="0"/>
              <a:t>posta in synpunkter fram till den 				</a:t>
            </a:r>
            <a:r>
              <a:rPr lang="sv-SE" sz="1600" dirty="0" smtClean="0"/>
              <a:t>	</a:t>
            </a:r>
            <a:r>
              <a:rPr lang="sv-SE" sz="1600" b="1" dirty="0" smtClean="0"/>
              <a:t>20:e juni</a:t>
            </a:r>
          </a:p>
          <a:p>
            <a:pPr marL="0" indent="0">
              <a:buNone/>
            </a:pPr>
            <a:endParaRPr lang="sv-SE" dirty="0" smtClean="0"/>
          </a:p>
          <a:p>
            <a:pPr marL="0" indent="0">
              <a:buNone/>
            </a:pPr>
            <a:r>
              <a:rPr lang="nn-NO" sz="1600" dirty="0"/>
              <a:t/>
            </a:r>
            <a:br>
              <a:rPr lang="nn-NO" sz="1600" dirty="0"/>
            </a:br>
            <a:r>
              <a:rPr lang="nn-NO" sz="1600" dirty="0" smtClean="0"/>
              <a:t>			Trafikverket</a:t>
            </a:r>
            <a:r>
              <a:rPr lang="nn-NO" sz="1600" dirty="0"/>
              <a:t/>
            </a:r>
            <a:br>
              <a:rPr lang="nn-NO" sz="1600" dirty="0"/>
            </a:br>
            <a:r>
              <a:rPr lang="nn-NO" sz="1600" dirty="0" smtClean="0"/>
              <a:t>			Box </a:t>
            </a:r>
            <a:r>
              <a:rPr lang="nn-NO" sz="1600" dirty="0"/>
              <a:t>1140</a:t>
            </a:r>
            <a:br>
              <a:rPr lang="nn-NO" sz="1600" dirty="0"/>
            </a:br>
            <a:r>
              <a:rPr lang="nn-NO" sz="1600" dirty="0" smtClean="0"/>
              <a:t>			631 </a:t>
            </a:r>
            <a:r>
              <a:rPr lang="nn-NO" sz="1600" dirty="0"/>
              <a:t>80  </a:t>
            </a:r>
            <a:r>
              <a:rPr lang="nn-NO" sz="1600" dirty="0" smtClean="0"/>
              <a:t>Eskilstuna</a:t>
            </a:r>
          </a:p>
          <a:p>
            <a:pPr marL="0" indent="0">
              <a:buNone/>
            </a:pPr>
            <a:r>
              <a:rPr lang="nn-NO" sz="1600" dirty="0"/>
              <a:t>	</a:t>
            </a:r>
            <a:r>
              <a:rPr lang="nn-NO" sz="1600" dirty="0" smtClean="0"/>
              <a:t>		Ärendenummer 2017/35020</a:t>
            </a:r>
            <a:endParaRPr lang="sv-SE" sz="1600" dirty="0"/>
          </a:p>
        </p:txBody>
      </p:sp>
    </p:spTree>
    <p:extLst>
      <p:ext uri="{BB962C8B-B14F-4D97-AF65-F5344CB8AC3E}">
        <p14:creationId xmlns:p14="http://schemas.microsoft.com/office/powerpoint/2010/main" val="198931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latin typeface="Arial" charset="0"/>
                <a:cs typeface="Arial" charset="0"/>
              </a:rPr>
              <a:t>5. Väg och Trafik</a:t>
            </a:r>
            <a:endParaRPr lang="sv-SE" dirty="0"/>
          </a:p>
        </p:txBody>
      </p:sp>
      <p:sp>
        <p:nvSpPr>
          <p:cNvPr id="8" name="Platshållare för innehåll 1">
            <a:extLst>
              <a:ext uri="{FF2B5EF4-FFF2-40B4-BE49-F238E27FC236}">
                <a16:creationId xmlns:a16="http://schemas.microsoft.com/office/drawing/2014/main" id="{08CAAD80-A4A3-4EA3-B638-3E635FAB45CD}"/>
              </a:ext>
            </a:extLst>
          </p:cNvPr>
          <p:cNvSpPr>
            <a:spLocks noGrp="1"/>
          </p:cNvSpPr>
          <p:nvPr>
            <p:ph idx="1"/>
          </p:nvPr>
        </p:nvSpPr>
        <p:spPr>
          <a:xfrm>
            <a:off x="714348" y="1465404"/>
            <a:ext cx="3857652" cy="4482430"/>
          </a:xfrm>
        </p:spPr>
        <p:txBody>
          <a:bodyPr/>
          <a:lstStyle/>
          <a:p>
            <a:pPr marL="285750" indent="-285750">
              <a:buFont typeface="Arial" panose="020B0604020202020204" pitchFamily="34" charset="0"/>
              <a:buChar char="•"/>
            </a:pPr>
            <a:r>
              <a:rPr lang="sv-SE" sz="1600" dirty="0">
                <a:latin typeface="Arial" charset="0"/>
                <a:cs typeface="Arial" charset="0"/>
              </a:rPr>
              <a:t>Väg 53 samt gång- och cykelväg</a:t>
            </a:r>
          </a:p>
          <a:p>
            <a:pPr marL="755100" lvl="1">
              <a:buFont typeface="Arial" panose="020B0604020202020204" pitchFamily="34" charset="0"/>
              <a:buChar char="•"/>
            </a:pPr>
            <a:r>
              <a:rPr lang="sv-SE" sz="1200" b="1" dirty="0">
                <a:solidFill>
                  <a:prstClr val="black"/>
                </a:solidFill>
                <a:latin typeface="Arial" charset="0"/>
                <a:cs typeface="Arial" charset="0"/>
              </a:rPr>
              <a:t>Ny vägsträckning </a:t>
            </a:r>
            <a:r>
              <a:rPr lang="sv-SE" sz="1200" dirty="0">
                <a:solidFill>
                  <a:prstClr val="black"/>
                </a:solidFill>
                <a:latin typeface="Arial" charset="0"/>
                <a:cs typeface="Arial" charset="0"/>
              </a:rPr>
              <a:t>byggs längs tre km förbi bebyggelsen vid Lilla Nyby.</a:t>
            </a:r>
          </a:p>
          <a:p>
            <a:pPr marL="755100" lvl="1">
              <a:buFont typeface="Arial" panose="020B0604020202020204" pitchFamily="34" charset="0"/>
              <a:buChar char="•"/>
            </a:pPr>
            <a:r>
              <a:rPr lang="sv-SE" sz="1200" b="1" dirty="0">
                <a:solidFill>
                  <a:prstClr val="black"/>
                </a:solidFill>
                <a:latin typeface="Arial" charset="0"/>
                <a:cs typeface="Arial" charset="0"/>
              </a:rPr>
              <a:t>Befintlig väg i söder och norr </a:t>
            </a:r>
            <a:r>
              <a:rPr lang="sv-SE" sz="1200" dirty="0">
                <a:solidFill>
                  <a:prstClr val="black"/>
                </a:solidFill>
                <a:latin typeface="Arial" charset="0"/>
                <a:cs typeface="Arial" charset="0"/>
              </a:rPr>
              <a:t>byggs om för att uppnå god standard för aktuell hastighet.</a:t>
            </a:r>
          </a:p>
          <a:p>
            <a:pPr marL="755100" lvl="1">
              <a:buFont typeface="Arial" panose="020B0604020202020204" pitchFamily="34" charset="0"/>
              <a:buChar char="•"/>
            </a:pPr>
            <a:r>
              <a:rPr lang="sv-SE" sz="1200" dirty="0">
                <a:solidFill>
                  <a:prstClr val="black"/>
                </a:solidFill>
                <a:latin typeface="Arial" charset="0"/>
                <a:cs typeface="Arial" charset="0"/>
              </a:rPr>
              <a:t>Befintlig väg byggs delvis om till </a:t>
            </a:r>
            <a:r>
              <a:rPr lang="sv-SE" sz="1200" b="1" dirty="0">
                <a:solidFill>
                  <a:prstClr val="black"/>
                </a:solidFill>
                <a:latin typeface="Arial" charset="0"/>
                <a:cs typeface="Arial" charset="0"/>
              </a:rPr>
              <a:t>bygdeväg</a:t>
            </a:r>
            <a:r>
              <a:rPr lang="sv-SE" sz="1200" dirty="0">
                <a:solidFill>
                  <a:prstClr val="black"/>
                </a:solidFill>
                <a:latin typeface="Arial" charset="0"/>
                <a:cs typeface="Arial" charset="0"/>
              </a:rPr>
              <a:t> med 4,0 meter brett körfält och cirka 1,75 meter breda vägrenar. </a:t>
            </a:r>
          </a:p>
          <a:p>
            <a:pPr marL="755100" lvl="1">
              <a:buFont typeface="Arial" panose="020B0604020202020204" pitchFamily="34" charset="0"/>
              <a:buChar char="•"/>
            </a:pPr>
            <a:r>
              <a:rPr lang="sv-SE" sz="1200" b="1" dirty="0">
                <a:solidFill>
                  <a:prstClr val="black"/>
                </a:solidFill>
                <a:latin typeface="Arial" charset="0"/>
                <a:cs typeface="Arial" charset="0"/>
              </a:rPr>
              <a:t>Ny gång- och cykelväg</a:t>
            </a:r>
            <a:r>
              <a:rPr lang="sv-SE" sz="1200" dirty="0">
                <a:solidFill>
                  <a:prstClr val="black"/>
                </a:solidFill>
                <a:latin typeface="Arial" charset="0"/>
                <a:cs typeface="Arial" charset="0"/>
              </a:rPr>
              <a:t> byggs norr om </a:t>
            </a:r>
            <a:r>
              <a:rPr lang="sv-SE" sz="1200" dirty="0" err="1">
                <a:solidFill>
                  <a:prstClr val="black"/>
                </a:solidFill>
                <a:latin typeface="Arial" charset="0"/>
                <a:cs typeface="Arial" charset="0"/>
              </a:rPr>
              <a:t>bygdevägen</a:t>
            </a:r>
            <a:r>
              <a:rPr lang="sv-SE" sz="1200" dirty="0">
                <a:solidFill>
                  <a:prstClr val="black"/>
                </a:solidFill>
                <a:latin typeface="Arial" charset="0"/>
                <a:cs typeface="Arial" charset="0"/>
              </a:rPr>
              <a:t>/den nya sträckningen (bredd 3 meter och separering med 3 meter skiljeremsa).</a:t>
            </a:r>
          </a:p>
          <a:p>
            <a:pPr marL="755100" lvl="1">
              <a:buFont typeface="Arial" panose="020B0604020202020204" pitchFamily="34" charset="0"/>
              <a:buChar char="•"/>
            </a:pPr>
            <a:r>
              <a:rPr lang="sv-SE" sz="1200" b="1" dirty="0">
                <a:solidFill>
                  <a:prstClr val="black"/>
                </a:solidFill>
                <a:latin typeface="Arial" charset="0"/>
                <a:cs typeface="Arial" charset="0"/>
              </a:rPr>
              <a:t>Hastigheten</a:t>
            </a:r>
            <a:r>
              <a:rPr lang="sv-SE" sz="1200" dirty="0">
                <a:solidFill>
                  <a:prstClr val="black"/>
                </a:solidFill>
                <a:latin typeface="Arial" charset="0"/>
                <a:cs typeface="Arial" charset="0"/>
              </a:rPr>
              <a:t> rekommenderas till 80 km/h söder om södra infarten mot ÅVC. Norr om denna regleras hastigheten till 60km/h. På </a:t>
            </a:r>
            <a:r>
              <a:rPr lang="sv-SE" sz="1200" dirty="0" err="1">
                <a:solidFill>
                  <a:prstClr val="black"/>
                </a:solidFill>
                <a:latin typeface="Arial" charset="0"/>
                <a:cs typeface="Arial" charset="0"/>
              </a:rPr>
              <a:t>bygdevägen</a:t>
            </a:r>
            <a:r>
              <a:rPr lang="sv-SE" sz="1200" dirty="0">
                <a:solidFill>
                  <a:prstClr val="black"/>
                </a:solidFill>
                <a:latin typeface="Arial" charset="0"/>
                <a:cs typeface="Arial" charset="0"/>
              </a:rPr>
              <a:t> rekommenderas 40 km/h.</a:t>
            </a:r>
            <a:endParaRPr lang="sv-SE" dirty="0">
              <a:latin typeface="Arial" charset="0"/>
              <a:cs typeface="Arial" charset="0"/>
            </a:endParaRPr>
          </a:p>
          <a:p>
            <a:pPr marL="273050" indent="-273050">
              <a:buNone/>
            </a:pPr>
            <a:endParaRPr lang="sv-SE" dirty="0">
              <a:solidFill>
                <a:srgbClr val="FF0000"/>
              </a:solidFill>
              <a:latin typeface="Arial" charset="0"/>
              <a:cs typeface="Arial" charset="0"/>
            </a:endParaRPr>
          </a:p>
          <a:p>
            <a:pPr marL="273050" indent="-273050"/>
            <a:endParaRPr lang="sv-SE" dirty="0">
              <a:latin typeface="Arial" charset="0"/>
              <a:cs typeface="Arial" charset="0"/>
            </a:endParaRPr>
          </a:p>
        </p:txBody>
      </p:sp>
      <p:pic>
        <p:nvPicPr>
          <p:cNvPr id="6" name="Bildobjekt 5">
            <a:extLst>
              <a:ext uri="{FF2B5EF4-FFF2-40B4-BE49-F238E27FC236}">
                <a16:creationId xmlns:a16="http://schemas.microsoft.com/office/drawing/2014/main" id="{B81A064B-212F-4BFD-9308-D994B5AF8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380" y="2551"/>
            <a:ext cx="4433965" cy="6152978"/>
          </a:xfrm>
          <a:prstGeom prst="rect">
            <a:avLst/>
          </a:prstGeom>
        </p:spPr>
      </p:pic>
    </p:spTree>
    <p:extLst>
      <p:ext uri="{BB962C8B-B14F-4D97-AF65-F5344CB8AC3E}">
        <p14:creationId xmlns:p14="http://schemas.microsoft.com/office/powerpoint/2010/main" val="3354957117"/>
      </p:ext>
    </p:extLst>
  </p:cSld>
  <p:clrMapOvr>
    <a:masterClrMapping/>
  </p:clrMapOvr>
</p:sld>
</file>

<file path=ppt/theme/theme1.xml><?xml version="1.0" encoding="utf-8"?>
<a:theme xmlns:a="http://schemas.openxmlformats.org/drawingml/2006/main" name="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fikverkspresentation, sid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rvProductInvestTypeTaxHTField0 xmlns="6555e8e9-4a2c-49da-a185-80bf1afcefdb">
      <Terms xmlns="http://schemas.microsoft.com/office/infopath/2007/PartnerControls">
        <TermInfo xmlns="http://schemas.microsoft.com/office/infopath/2007/PartnerControls">
          <TermName xmlns="http://schemas.microsoft.com/office/infopath/2007/PartnerControls">Vägplan</TermName>
          <TermId xmlns="http://schemas.microsoft.com/office/infopath/2007/PartnerControls">e7083d8a-96db-406e-a861-5414db8ff2e8</TermId>
        </TermInfo>
      </Terms>
    </TrvProductInvestTypeTaxHTField0>
    <TrvTrackSection xmlns="Trafikverket" xsi:nil="true"/>
    <TrvProjectSortTaxHTField0 xmlns="6555e8e9-4a2c-49da-a185-80bf1afcefdb">
      <Terms xmlns="http://schemas.microsoft.com/office/infopath/2007/PartnerControls"/>
    </TrvProjectSortTaxHTField0>
    <TrvProjectName xmlns="Trafikverket">Väg 53 Södra infarten Eskilstuna</TrvProjectName>
    <PpgDocumentStructureTaxHTField0 xmlns="6555e8e9-4a2c-49da-a185-80bf1afcefdb">
      <Terms xmlns="http://schemas.microsoft.com/office/infopath/2007/PartnerControls"/>
    </PpgDocumentStructureTaxHTField0>
    <TaxCatchAll xmlns="6555e8e9-4a2c-49da-a185-80bf1afcefdb">
      <Value>11</Value>
      <Value>3</Value>
    </TaxCatchAll>
    <TrvMeasureNumber xmlns="Trafikverket">V86118671</TrvMeasureNumber>
    <Dokumentdatum_x0020_NY xmlns="Trafikverket">2019-06-09T22:00:00+00:00</Dokumentdatum_x0020_NY>
    <TrvUploadedDocumentTypeTaxHTField0 xmlns="6555e8e9-4a2c-49da-a185-80bf1afcefdb">
      <Terms xmlns="http://schemas.microsoft.com/office/infopath/2007/PartnerControls">
        <TermInfo xmlns="http://schemas.microsoft.com/office/infopath/2007/PartnerControls">
          <TermName xmlns="http://schemas.microsoft.com/office/infopath/2007/PartnerControls">ARBETSMATERIAL</TermName>
          <TermId xmlns="http://schemas.microsoft.com/office/infopath/2007/PartnerControls">a2894791-a90f-4fd8-bd38-5426c743cb42</TermId>
        </TermInfo>
      </Terms>
    </TrvUploadedDocumentTypeTaxHTField0>
    <Skapat_x0020_av_x0020_NY xmlns="Trafikverket">Elin Björinder Tyrens AB</Skapat_x0020_av_x0020_NY>
    <PpgTypeOfActTaxHTField0 xmlns="6555e8e9-4a2c-49da-a185-80bf1afcefdb">
      <Terms xmlns="http://schemas.microsoft.com/office/infopath/2007/PartnerControls"/>
    </PpgTypeOfActTaxHTField0>
    <PpgCategoryTaxHTField0 xmlns="6555e8e9-4a2c-49da-a185-80bf1afcefdb">
      <Terms xmlns="http://schemas.microsoft.com/office/infopath/2007/PartnerControls"/>
    </PpgCategoryTaxHTField0>
    <TrvProjectOrganizationTaxHTField0 xmlns="6555e8e9-4a2c-49da-a185-80bf1afcefdb">
      <Terms xmlns="http://schemas.microsoft.com/office/infopath/2007/PartnerControls"/>
    </TrvProjectOrganizationTaxHTField0>
    <TrvRoadNumber xmlns="Trafikverket">53</TrvRoadNumber>
    <TrvAssignmentNumber xmlns="Trafikverket">155037</TrvAssignmentNumber>
    <TrvCounterpartIdentityNumber xmlns="Trafikverket" xsi:nil="true"/>
    <TrvOwnSortPpgTaxHTField0 xmlns="6555e8e9-4a2c-49da-a185-80bf1afcefdb">
      <Terms xmlns="http://schemas.microsoft.com/office/infopath/2007/PartnerControls"/>
    </TrvOwnSortPpgTaxHTField0>
    <TrvConstructionNumber xmlns="Trafikverket" xsi:nil="true"/>
    <TrvProductUTypeTaxHTField0 xmlns="6555e8e9-4a2c-49da-a185-80bf1afcefdb">
      <Terms xmlns="http://schemas.microsoft.com/office/infopath/2007/PartnerControls"/>
    </TrvProductUTypeTaxHTField0>
    <TRVversionNY xmlns="Trafikverket">0.1</TRVversionNY>
  </documentManagement>
</p:properties>
</file>

<file path=customXml/item4.xml><?xml version="1.0" encoding="utf-8"?>
<ct:contentTypeSchema xmlns:ct="http://schemas.microsoft.com/office/2006/metadata/contentType" xmlns:ma="http://schemas.microsoft.com/office/2006/metadata/properties/metaAttributes" ct:_="" ma:_="" ma:contentTypeName="Uppladdat Ppg-dokument" ma:contentTypeID="0x0101002EE44F411E754ABAB6EB27FC7D8442BF00660B63EFC26A4034B38E1AD36DAE1A7400F60855C5213E114192910896682807B1" ma:contentTypeVersion="5" ma:contentTypeDescription="Skapa ett nytt dokument." ma:contentTypeScope="" ma:versionID="81bb2ce7b6b37e0881722903221fca1a">
  <xsd:schema xmlns:xsd="http://www.w3.org/2001/XMLSchema" xmlns:xs="http://www.w3.org/2001/XMLSchema" xmlns:p="http://schemas.microsoft.com/office/2006/metadata/properties" xmlns:ns1="Trafikverket" xmlns:ns3="6555e8e9-4a2c-49da-a185-80bf1afcefdb" xmlns:ns4="e478ecd2-5538-4df0-a193-befc8cd9979b" targetNamespace="http://schemas.microsoft.com/office/2006/metadata/properties" ma:root="true" ma:fieldsID="9f746b1d70d13b90851fb8b32b486fe1" ns1:_="" ns3:_="" ns4:_="">
    <xsd:import namespace="Trafikverket"/>
    <xsd:import namespace="6555e8e9-4a2c-49da-a185-80bf1afcefdb"/>
    <xsd:import namespace="e478ecd2-5538-4df0-a193-befc8cd9979b"/>
    <xsd:element name="properties">
      <xsd:complexType>
        <xsd:sequence>
          <xsd:element name="documentManagement">
            <xsd:complexType>
              <xsd:all>
                <xsd:element ref="ns1:Skapat_x0020_av_x0020_NY"/>
                <xsd:element ref="ns1:Dokumentdatum_x0020_NY"/>
                <xsd:element ref="ns1:TRVversionNY" minOccurs="0"/>
                <xsd:element ref="ns1:TrvDocumentTemplateId" minOccurs="0"/>
                <xsd:element ref="ns1:TrvDocumentTemplateVersion" minOccurs="0"/>
                <xsd:element ref="ns3:TrvUploadedDocumentTypeTaxHTField0" minOccurs="0"/>
                <xsd:element ref="ns3:TaxCatchAll" minOccurs="0"/>
                <xsd:element ref="ns3:TaxCatchAllLabel" minOccurs="0"/>
                <xsd:element ref="ns3:PpgDocumentStructureTaxHTField0" minOccurs="0"/>
                <xsd:element ref="ns3:PpgTypeOfActTaxHTField0" minOccurs="0"/>
                <xsd:element ref="ns3:PpgCategoryTaxHTField0" minOccurs="0"/>
                <xsd:element ref="ns3:TrvProjectSortTaxHTField0" minOccurs="0"/>
                <xsd:element ref="ns3:TrvProjectOrganizationTaxHTField0" minOccurs="0"/>
                <xsd:element ref="ns1:TrvProjectName" minOccurs="0"/>
                <xsd:element ref="ns1:TrvMeasureNumber" minOccurs="0"/>
                <xsd:element ref="ns1:TrvAssignmentNumber" minOccurs="0"/>
                <xsd:element ref="ns1:TrvCounterpartIdentityNumber" minOccurs="0"/>
                <xsd:element ref="ns1:TrvTrackSection" minOccurs="0"/>
                <xsd:element ref="ns1:TrvRoadNumber" minOccurs="0"/>
                <xsd:element ref="ns3:TrvOwnSortPpgTaxHTField0" minOccurs="0"/>
                <xsd:element ref="ns3:TrvProductInvestTypeTaxHTField0" minOccurs="0"/>
                <xsd:element ref="ns3:TrvProductUTypeTaxHTField0" minOccurs="0"/>
                <xsd:element ref="ns1:TrvConstructionNumber"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Trafikverket" elementFormDefault="qualified">
    <xsd:import namespace="http://schemas.microsoft.com/office/2006/documentManagement/types"/>
    <xsd:import namespace="http://schemas.microsoft.com/office/infopath/2007/PartnerControls"/>
    <xsd:element name="Skapat_x0020_av_x0020_NY" ma:index="0" ma:displayName="Skapat av" ma:description="Namn och organisationsbeteckning för den person som skapat dokumentet." ma:internalName="TrvCreatedBy" ma:readOnly="false">
      <xsd:simpleType>
        <xsd:restriction base="dms:Text"/>
      </xsd:simpleType>
    </xsd:element>
    <xsd:element name="Dokumentdatum_x0020_NY" ma:index="2" ma:displayName="Dokumentdatum" ma:description="Datum för nuvarande version" ma:format="DateOnly" ma:internalName="TrvDocumentDate" ma:readOnly="false">
      <xsd:simpleType>
        <xsd:restriction base="dms:DateTime"/>
      </xsd:simpleType>
    </xsd:element>
    <xsd:element name="TRVversionNY" ma:index="8" nillable="true" ma:displayName="Version" ma:description="Dokumentets versionsnummer" ma:internalName="TrvVersion" ma:readOnly="true">
      <xsd:simpleType>
        <xsd:restriction base="dms:Text"/>
      </xsd:simpleType>
    </xsd:element>
    <xsd:element name="TrvDocumentTemplateId" ma:index="9" nillable="true" ma:displayName="TMALL-nummer" ma:description="Unik sträng eller nummer som identifierar dokumentmallen. Värdet sätts av respektive system." ma:internalName="TrvDocumentTemplateId" ma:readOnly="true">
      <xsd:simpleType>
        <xsd:restriction base="dms:Text"/>
      </xsd:simpleType>
    </xsd:element>
    <xsd:element name="TrvDocumentTemplateVersion" ma:index="10" nillable="true" ma:displayName="Mallversion" ma:description="Dokumentmallens versionsnummer" ma:internalName="TrvDocumentTemplateVersion" ma:readOnly="true">
      <xsd:simpleType>
        <xsd:restriction base="dms:Text"/>
      </xsd:simpleType>
    </xsd:element>
    <xsd:element name="TrvProjectName" ma:index="27" nillable="true" ma:displayName="Projektnamn" ma:internalName="TrvProjectName">
      <xsd:simpleType>
        <xsd:restriction base="dms:Text"/>
      </xsd:simpleType>
    </xsd:element>
    <xsd:element name="TrvMeasureNumber" ma:index="28" nillable="true" ma:displayName="Åtgärdsnummer" ma:internalName="TrvMeasureNumber">
      <xsd:simpleType>
        <xsd:restriction base="dms:Text"/>
      </xsd:simpleType>
    </xsd:element>
    <xsd:element name="TrvAssignmentNumber" ma:index="29" nillable="true" ma:displayName="Uppdragsnummer" ma:internalName="TrvAssignmentNumber">
      <xsd:simpleType>
        <xsd:restriction base="dms:Text"/>
      </xsd:simpleType>
    </xsd:element>
    <xsd:element name="TrvCounterpartIdentityNumber" ma:index="30" nillable="true" ma:displayName="Motpartens person-/organisationsnummer" ma:internalName="TrvCounterpartIdentityNumber">
      <xsd:simpleType>
        <xsd:restriction base="dms:Text"/>
      </xsd:simpleType>
    </xsd:element>
    <xsd:element name="TrvTrackSection" ma:index="31" nillable="true" ma:displayName="Bandel" ma:internalName="TrvTrackSection">
      <xsd:simpleType>
        <xsd:restriction base="dms:Text"/>
      </xsd:simpleType>
    </xsd:element>
    <xsd:element name="TrvRoadNumber" ma:index="32" nillable="true" ma:displayName="Vägnummer" ma:internalName="TrvRoadNumber">
      <xsd:simpleType>
        <xsd:restriction base="dms:Text"/>
      </xsd:simpleType>
    </xsd:element>
    <xsd:element name="TrvConstructionNumber" ma:index="39" nillable="true" ma:displayName="Konstruktionsnummer" ma:internalName="TrvConstructionNumb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55e8e9-4a2c-49da-a185-80bf1afcefdb" elementFormDefault="qualified">
    <xsd:import namespace="http://schemas.microsoft.com/office/2006/documentManagement/types"/>
    <xsd:import namespace="http://schemas.microsoft.com/office/infopath/2007/PartnerControls"/>
    <xsd:element name="TrvUploadedDocumentTypeTaxHTField0" ma:index="13" ma:taxonomy="true" ma:internalName="TrvUploadedDocumentTypeTaxHTField0" ma:taxonomyFieldName="TrvUploadedDocumentType" ma:displayName="Dokumenttyp för uppladdade dokument" ma:readOnly="false" ma:fieldId="{eb96df49-af7b-4885-ae87-85b965eb0ad2}" ma:sspId="56b52474-2a4b-42ac-ac16-0a67cba4e670" ma:termSetId="152f56a5-fdb2-4180-8a6e-79ef00400bc3" ma:anchorId="238613c4-8162-47c5-b0c8-3db178651ae8" ma:open="false" ma:isKeyword="false">
      <xsd:complexType>
        <xsd:sequence>
          <xsd:element ref="pc:Terms" minOccurs="0" maxOccurs="1"/>
        </xsd:sequence>
      </xsd:complexType>
    </xsd:element>
    <xsd:element name="TaxCatchAll" ma:index="14" nillable="true" ma:displayName="Taxonomy Catch All Column" ma:description="" ma:hidden="true" ma:list="{245ff6ab-f2c1-47e4-b2c7-e52f8f42c4fc}" ma:internalName="TaxCatchAll" ma:showField="CatchAllData" ma:web="6555e8e9-4a2c-49da-a185-80bf1afcefdb">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description="" ma:hidden="true" ma:list="{245ff6ab-f2c1-47e4-b2c7-e52f8f42c4fc}" ma:internalName="TaxCatchAllLabel" ma:readOnly="true" ma:showField="CatchAllDataLabel" ma:web="6555e8e9-4a2c-49da-a185-80bf1afcefdb">
      <xsd:complexType>
        <xsd:complexContent>
          <xsd:extension base="dms:MultiChoiceLookup">
            <xsd:sequence>
              <xsd:element name="Value" type="dms:Lookup" maxOccurs="unbounded" minOccurs="0" nillable="true"/>
            </xsd:sequence>
          </xsd:extension>
        </xsd:complexContent>
      </xsd:complexType>
    </xsd:element>
    <xsd:element name="PpgDocumentStructureTaxHTField0" ma:index="17" nillable="true" ma:taxonomy="true" ma:internalName="PpgDocumentStructureTaxHTField0" ma:taxonomyFieldName="PpgDocumentStructure" ma:displayName="Dokumentstruktur P" ma:readOnly="false" ma:fieldId="{a5458898-ea29-4fd7-a737-ffed33a79dfd}" ma:taxonomyMulti="true" ma:sspId="56b52474-2a4b-42ac-ac16-0a67cba4e670" ma:termSetId="ae7e1643-8707-4bc8-80b4-2aef6be15e4a" ma:anchorId="00000000-0000-0000-0000-000000000000" ma:open="false" ma:isKeyword="false">
      <xsd:complexType>
        <xsd:sequence>
          <xsd:element ref="pc:Terms" minOccurs="0" maxOccurs="1"/>
        </xsd:sequence>
      </xsd:complexType>
    </xsd:element>
    <xsd:element name="PpgTypeOfActTaxHTField0" ma:index="19" nillable="true" ma:taxonomy="true" ma:internalName="PpgTypeOfActTaxHTField0" ma:taxonomyFieldName="PpgTypeOfAct" ma:displayName="Handlingstyp P" ma:indexed="true" ma:readOnly="false" ma:fieldId="{bc17b070-dacf-4b48-8392-ec2b57f4ee70}" ma:sspId="56b52474-2a4b-42ac-ac16-0a67cba4e670" ma:termSetId="4a7170cf-2516-4458-bc2b-e7c505650493" ma:anchorId="ea294a83-c738-4ee5-90ab-111a10943f10" ma:open="false" ma:isKeyword="false">
      <xsd:complexType>
        <xsd:sequence>
          <xsd:element ref="pc:Terms" minOccurs="0" maxOccurs="1"/>
        </xsd:sequence>
      </xsd:complexType>
    </xsd:element>
    <xsd:element name="PpgCategoryTaxHTField0" ma:index="21" nillable="true" ma:taxonomy="true" ma:internalName="PpgCategoryTaxHTField0" ma:taxonomyFieldName="PpgCategory" ma:displayName="Kategori P" ma:fieldId="{d6216887-ccfa-4c50-84ec-7b759069fe9a}" ma:taxonomyMulti="true" ma:sspId="56b52474-2a4b-42ac-ac16-0a67cba4e670" ma:termSetId="0dbc4dbe-d203-44ff-ae5a-a9c8be37ae80" ma:anchorId="32ef0bc1-0e3d-45eb-b500-ff9ba25ba976" ma:open="false" ma:isKeyword="false">
      <xsd:complexType>
        <xsd:sequence>
          <xsd:element ref="pc:Terms" minOccurs="0" maxOccurs="1"/>
        </xsd:sequence>
      </xsd:complexType>
    </xsd:element>
    <xsd:element name="TrvProjectSortTaxHTField0" ma:index="23" nillable="true" ma:taxonomy="true" ma:internalName="TrvProjectSortTaxHTField0" ma:taxonomyFieldName="TrvProjectSort" ma:displayName="Projektsortering" ma:fieldId="{4195f310-37c6-4484-8b9f-c66efba18291}" ma:taxonomyMulti="true" ma:sspId="7131c644-de2c-4503-84ed-df61d8366003" ma:termSetId="1b9081c4-8f17-4718-923b-3140d2a5e1ff" ma:anchorId="00000000-0000-0000-0000-000000000000" ma:open="false" ma:isKeyword="false">
      <xsd:complexType>
        <xsd:sequence>
          <xsd:element ref="pc:Terms" minOccurs="0" maxOccurs="1"/>
        </xsd:sequence>
      </xsd:complexType>
    </xsd:element>
    <xsd:element name="TrvProjectOrganizationTaxHTField0" ma:index="25" nillable="true" ma:taxonomy="true" ma:internalName="TrvProjectOrganizationTaxHTField0" ma:taxonomyFieldName="TrvProjectOrganization" ma:displayName="Projektorganisation" ma:fieldId="{2402f22c-7f1a-4b30-99d4-03dca83e8fc2}" ma:sspId="7131c644-de2c-4503-84ed-df61d8366003" ma:termSetId="a1db0d49-f7bb-4a58-8bc4-a96ed1e49b6a" ma:anchorId="00000000-0000-0000-0000-000000000000" ma:open="false" ma:isKeyword="false">
      <xsd:complexType>
        <xsd:sequence>
          <xsd:element ref="pc:Terms" minOccurs="0" maxOccurs="1"/>
        </xsd:sequence>
      </xsd:complexType>
    </xsd:element>
    <xsd:element name="TrvOwnSortPpgTaxHTField0" ma:index="33" nillable="true" ma:taxonomy="true" ma:internalName="TrvOwnSortPpgTaxHTField0" ma:taxonomyFieldName="TrvOwnSortPpg" ma:displayName="Egen sortering P" ma:fieldId="{4313503e-c0bf-4b0a-b219-1a731bfc6168}" ma:taxonomyMulti="true" ma:sspId="7131c644-de2c-4503-84ed-df61d8366003" ma:termSetId="139a2dba-2da8-407f-8983-7c1b7e56b5b7" ma:anchorId="00000000-0000-0000-0000-000000000000" ma:open="false" ma:isKeyword="false">
      <xsd:complexType>
        <xsd:sequence>
          <xsd:element ref="pc:Terms" minOccurs="0" maxOccurs="1"/>
        </xsd:sequence>
      </xsd:complexType>
    </xsd:element>
    <xsd:element name="TrvProductInvestTypeTaxHTField0" ma:index="35" nillable="true" ma:taxonomy="true" ma:internalName="TrvProductInvestTypeTaxHTField0" ma:taxonomyFieldName="TrvProductInvestType" ma:displayName="Produkt IV" ma:readOnly="false" ma:fieldId="{ba17213f-439a-432a-8b63-837bbf4de98c}" ma:taxonomyMulti="true" ma:sspId="56b52474-2a4b-42ac-ac16-0a67cba4e670" ma:termSetId="89ccf918-965d-4fde-8946-ea5dd03ac26c" ma:anchorId="7b65ccd5-a11e-4380-9147-307aa6ee732f" ma:open="false" ma:isKeyword="false">
      <xsd:complexType>
        <xsd:sequence>
          <xsd:element ref="pc:Terms" minOccurs="0" maxOccurs="1"/>
        </xsd:sequence>
      </xsd:complexType>
    </xsd:element>
    <xsd:element name="TrvProductUTypeTaxHTField0" ma:index="37" nillable="true" ma:taxonomy="true" ma:internalName="TrvProductUTypeTaxHTField0" ma:taxonomyFieldName="TrvProductUType" ma:displayName="Produkt UH" ma:readOnly="false" ma:fieldId="{545879a8-8d6c-4f48-9a4b-27e86d85fdfe}" ma:taxonomyMulti="true" ma:sspId="56b52474-2a4b-42ac-ac16-0a67cba4e670" ma:termSetId="9b57aaa2-ab89-4c0c-a484-667db8666c09" ma:anchorId="a2287f00-f5a5-424a-9bec-3627d78eea75"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478ecd2-5538-4df0-a193-befc8cd9979b" elementFormDefault="qualified">
    <xsd:import namespace="http://schemas.microsoft.com/office/2006/documentManagement/types"/>
    <xsd:import namespace="http://schemas.microsoft.com/office/infopath/2007/PartnerControls"/>
    <xsd:element name="SharedWithUsers" ma:index="4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Innehållstyp"/>
        <xsd:element ref="dc:title"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EE5B6D-12D8-4C68-A70C-5B6D5BC764B4}">
  <ds:schemaRefs>
    <ds:schemaRef ds:uri="http://schemas.microsoft.com/office/2006/metadata/customXsn"/>
  </ds:schemaRefs>
</ds:datastoreItem>
</file>

<file path=customXml/itemProps2.xml><?xml version="1.0" encoding="utf-8"?>
<ds:datastoreItem xmlns:ds="http://schemas.openxmlformats.org/officeDocument/2006/customXml" ds:itemID="{942A9430-96C7-45F3-914E-4AED732030A0}">
  <ds:schemaRefs>
    <ds:schemaRef ds:uri="http://schemas.microsoft.com/sharepoint/v3/contenttype/forms"/>
  </ds:schemaRefs>
</ds:datastoreItem>
</file>

<file path=customXml/itemProps3.xml><?xml version="1.0" encoding="utf-8"?>
<ds:datastoreItem xmlns:ds="http://schemas.openxmlformats.org/officeDocument/2006/customXml" ds:itemID="{602EF762-AF62-4C9F-A064-AB7700233F0F}">
  <ds:schemaRefs>
    <ds:schemaRef ds:uri="http://purl.org/dc/elements/1.1/"/>
    <ds:schemaRef ds:uri="Trafikverket"/>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478ecd2-5538-4df0-a193-befc8cd9979b"/>
    <ds:schemaRef ds:uri="6555e8e9-4a2c-49da-a185-80bf1afcefdb"/>
    <ds:schemaRef ds:uri="http://www.w3.org/XML/1998/namespace"/>
    <ds:schemaRef ds:uri="http://purl.org/dc/dcmitype/"/>
  </ds:schemaRefs>
</ds:datastoreItem>
</file>

<file path=customXml/itemProps4.xml><?xml version="1.0" encoding="utf-8"?>
<ds:datastoreItem xmlns:ds="http://schemas.openxmlformats.org/officeDocument/2006/customXml" ds:itemID="{94F745B3-9E0A-4189-8E2E-AB75D3FD9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Trafikverket"/>
    <ds:schemaRef ds:uri="6555e8e9-4a2c-49da-a185-80bf1afcefdb"/>
    <ds:schemaRef ds:uri="e478ecd2-5538-4df0-a193-befc8cd997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Template>
  <TotalTime>6737</TotalTime>
  <Words>2350</Words>
  <Application>Microsoft Office PowerPoint</Application>
  <PresentationFormat>Bildspel på skärmen (4:3)</PresentationFormat>
  <Paragraphs>375</Paragraphs>
  <Slides>41</Slides>
  <Notes>26</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41</vt:i4>
      </vt:variant>
    </vt:vector>
  </HeadingPairs>
  <TitlesOfParts>
    <vt:vector size="46" baseType="lpstr">
      <vt:lpstr>Arial</vt:lpstr>
      <vt:lpstr>Calibri</vt:lpstr>
      <vt:lpstr>Times New Roman</vt:lpstr>
      <vt:lpstr>Presentation</vt:lpstr>
      <vt:lpstr>Trafikverkspresentation, sidor</vt:lpstr>
      <vt:lpstr>Samråd på orten,  2019-06-10  Vägplan, samrådshandling  Väg 53, Södra infarten Eskilstuna, Eskilstuna kommun, Södermanlands län.    </vt:lpstr>
      <vt:lpstr>PowerPoint-presentation</vt:lpstr>
      <vt:lpstr>Dagordning</vt:lpstr>
      <vt:lpstr>2. Deltagare på mötet </vt:lpstr>
      <vt:lpstr>3. Bakgrund</vt:lpstr>
      <vt:lpstr>Tidplan &amp; milstolpar</vt:lpstr>
      <vt:lpstr>4. Planläggningsprocessen</vt:lpstr>
      <vt:lpstr>När kan berörda framföra synpunkter?</vt:lpstr>
      <vt:lpstr>5. Väg och Trafik</vt:lpstr>
      <vt:lpstr>Väg och Trafik</vt:lpstr>
      <vt:lpstr>Illustrationskartor</vt:lpstr>
      <vt:lpstr>PowerPoint-presentation</vt:lpstr>
      <vt:lpstr>PowerPoint-presentation</vt:lpstr>
      <vt:lpstr>PowerPoint-presentation</vt:lpstr>
      <vt:lpstr>PowerPoint-presentation</vt:lpstr>
      <vt:lpstr>PowerPoint-presentation</vt:lpstr>
      <vt:lpstr>PowerPoint-presentation</vt:lpstr>
      <vt:lpstr>PowerPoint-presentation</vt:lpstr>
      <vt:lpstr>Bygdeväg</vt:lpstr>
      <vt:lpstr>Förslag till väghållaransvar</vt:lpstr>
      <vt:lpstr>Förslag på hantering av enskilda vägar utanför vägplanen</vt:lpstr>
      <vt:lpstr>Boendemiljö, Buller och vibrationer</vt:lpstr>
      <vt:lpstr>Bullerkarta</vt:lpstr>
      <vt:lpstr>Ledningar och brunnar i området.</vt:lpstr>
      <vt:lpstr>PowerPoint-presentation</vt:lpstr>
      <vt:lpstr>6. Förberedelser/Projektering</vt:lpstr>
      <vt:lpstr>Vägrätt</vt:lpstr>
      <vt:lpstr>PowerPoint-presentation</vt:lpstr>
      <vt:lpstr>Mark under byggtiden</vt:lpstr>
      <vt:lpstr>Enskilda vägar</vt:lpstr>
      <vt:lpstr>Besiktningar/Gränsmarkeringar</vt:lpstr>
      <vt:lpstr>PowerPoint-presentation</vt:lpstr>
      <vt:lpstr>PowerPoint-presentation</vt:lpstr>
      <vt:lpstr>PowerPoint-presentation</vt:lpstr>
      <vt:lpstr>Reglering av intrång </vt:lpstr>
      <vt:lpstr>Skatt</vt:lpstr>
      <vt:lpstr>7. Innehållet i en Vägplan</vt:lpstr>
      <vt:lpstr>Exempel på planritning, som fastställs</vt:lpstr>
      <vt:lpstr>Exempel på fastighetsförteckning</vt:lpstr>
      <vt:lpstr>8. Tillfälle att studera vägförslaget</vt:lpstr>
      <vt:lpstr>Tack för att ni deltog!</vt:lpstr>
    </vt:vector>
  </TitlesOfParts>
  <Company>Vägverket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170821 underlag till samrådsmöte</dc:title>
  <dc:creator>leni.maot@vv.se</dc:creator>
  <cp:lastModifiedBy>Karimi Maria, IVös7</cp:lastModifiedBy>
  <cp:revision>788</cp:revision>
  <cp:lastPrinted>2019-06-10T10:27:20Z</cp:lastPrinted>
  <dcterms:created xsi:type="dcterms:W3CDTF">2010-05-03T07:45:47Z</dcterms:created>
  <dcterms:modified xsi:type="dcterms:W3CDTF">2019-06-10T13:59:23Z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kumenttitel">
    <vt:lpwstr/>
  </property>
  <property fmtid="{D5CDD505-2E9C-101B-9397-08002B2CF9AE}" pid="3" name="Ärendenummer">
    <vt:lpwstr/>
  </property>
  <property fmtid="{D5CDD505-2E9C-101B-9397-08002B2CF9AE}" pid="4" name="display_urn:schemas-microsoft-com:office:office#Fastst_x00e4_llt_x0020_av_x0020__x0028_personlista_x0029_">
    <vt:lpwstr>Jönis Åsa Stnita_Extern</vt:lpwstr>
  </property>
  <property fmtid="{D5CDD505-2E9C-101B-9397-08002B2CF9AE}" pid="5" name="ContentTypeId">
    <vt:lpwstr>0x0101002EE44F411E754ABAB6EB27FC7D8442BF00660B63EFC26A4034B38E1AD36DAE1A7400F60855C5213E114192910896682807B1</vt:lpwstr>
  </property>
  <property fmtid="{D5CDD505-2E9C-101B-9397-08002B2CF9AE}" pid="6" name="Skapat av">
    <vt:lpwstr/>
  </property>
  <property fmtid="{D5CDD505-2E9C-101B-9397-08002B2CF9AE}" pid="7" name="ContentType">
    <vt:lpwstr>Presentation</vt:lpwstr>
  </property>
  <property fmtid="{D5CDD505-2E9C-101B-9397-08002B2CF9AE}" pid="8" name="Del i vårt gemensamma sätt att arbeta">
    <vt:lpwstr/>
  </property>
  <property fmtid="{D5CDD505-2E9C-101B-9397-08002B2CF9AE}" pid="9" name="tvdokumentversion">
    <vt:lpwstr>0.1</vt:lpwstr>
  </property>
  <property fmtid="{D5CDD505-2E9C-101B-9397-08002B2CF9AE}" pid="10" name="Dokumenttyp">
    <vt:lpwstr/>
  </property>
  <property fmtid="{D5CDD505-2E9C-101B-9397-08002B2CF9AE}" pid="11" name="DokumentID">
    <vt:lpwstr/>
  </property>
  <property fmtid="{D5CDD505-2E9C-101B-9397-08002B2CF9AE}" pid="12" name="Order">
    <vt:lpwstr>700.000000000000</vt:lpwstr>
  </property>
  <property fmtid="{D5CDD505-2E9C-101B-9397-08002B2CF9AE}" pid="13" name="Fastställt av (personlista)">
    <vt:lpwstr/>
  </property>
  <property fmtid="{D5CDD505-2E9C-101B-9397-08002B2CF9AE}" pid="14" name="Dokumentdatum">
    <vt:lpwstr/>
  </property>
  <property fmtid="{D5CDD505-2E9C-101B-9397-08002B2CF9AE}" pid="15" name="ppdokumentversion">
    <vt:lpwstr>0.2</vt:lpwstr>
  </property>
  <property fmtid="{D5CDD505-2E9C-101B-9397-08002B2CF9AE}" pid="16" name="Projektnummer">
    <vt:lpwstr/>
  </property>
  <property fmtid="{D5CDD505-2E9C-101B-9397-08002B2CF9AE}" pid="17" name="Skede">
    <vt:lpwstr>Arbetsplan</vt:lpwstr>
  </property>
  <property fmtid="{D5CDD505-2E9C-101B-9397-08002B2CF9AE}" pid="18" name="Projektnamn">
    <vt:lpwstr/>
  </property>
  <property fmtid="{D5CDD505-2E9C-101B-9397-08002B2CF9AE}" pid="19" name="Upphovsman">
    <vt:lpwstr/>
  </property>
  <property fmtid="{D5CDD505-2E9C-101B-9397-08002B2CF9AE}" pid="20" name="Vagnummer">
    <vt:lpwstr/>
  </property>
  <property fmtid="{D5CDD505-2E9C-101B-9397-08002B2CF9AE}" pid="21" name="TrvOwnSortPpg">
    <vt:lpwstr/>
  </property>
  <property fmtid="{D5CDD505-2E9C-101B-9397-08002B2CF9AE}" pid="22" name="PpgDocumentStructure">
    <vt:lpwstr/>
  </property>
  <property fmtid="{D5CDD505-2E9C-101B-9397-08002B2CF9AE}" pid="23" name="PpgCategory">
    <vt:lpwstr/>
  </property>
  <property fmtid="{D5CDD505-2E9C-101B-9397-08002B2CF9AE}" pid="24" name="TrvDocumentTypeTaxHTField0">
    <vt:lpwstr>ARBETSMATERIAL|a2894791-a90f-4fd8-bd38-5426c743cb42</vt:lpwstr>
  </property>
  <property fmtid="{D5CDD505-2E9C-101B-9397-08002B2CF9AE}" pid="25" name="TrvProjectSort">
    <vt:lpwstr/>
  </property>
  <property fmtid="{D5CDD505-2E9C-101B-9397-08002B2CF9AE}" pid="26" name="TrvProductInvestType">
    <vt:lpwstr>3;#Vägplan|e7083d8a-96db-406e-a861-5414db8ff2e8</vt:lpwstr>
  </property>
  <property fmtid="{D5CDD505-2E9C-101B-9397-08002B2CF9AE}" pid="27" name="TrvProductUType">
    <vt:lpwstr/>
  </property>
  <property fmtid="{D5CDD505-2E9C-101B-9397-08002B2CF9AE}" pid="28" name="TrvUploadedDocumentType">
    <vt:lpwstr>11;#ARBETSMATERIAL|a2894791-a90f-4fd8-bd38-5426c743cb42</vt:lpwstr>
  </property>
  <property fmtid="{D5CDD505-2E9C-101B-9397-08002B2CF9AE}" pid="29" name="TrvDocumentType">
    <vt:lpwstr>11;#ARBETSMATERIAL|a2894791-a90f-4fd8-bd38-5426c743cb42</vt:lpwstr>
  </property>
  <property fmtid="{D5CDD505-2E9C-101B-9397-08002B2CF9AE}" pid="30" name="TrvProjectOrganization">
    <vt:lpwstr/>
  </property>
  <property fmtid="{D5CDD505-2E9C-101B-9397-08002B2CF9AE}" pid="31" name="PpgTypeOfAct">
    <vt:lpwstr/>
  </property>
</Properties>
</file>