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5"/>
    <p:sldMasterId id="2147483657" r:id="rId6"/>
  </p:sldMasterIdLst>
  <p:notesMasterIdLst>
    <p:notesMasterId r:id="rId11"/>
  </p:notesMasterIdLst>
  <p:handoutMasterIdLst>
    <p:handoutMasterId r:id="rId12"/>
  </p:handoutMasterIdLst>
  <p:sldIdLst>
    <p:sldId id="300" r:id="rId7"/>
    <p:sldId id="311" r:id="rId8"/>
    <p:sldId id="312" r:id="rId9"/>
    <p:sldId id="305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4BCE03F7-04C1-4776-803B-52B585C3EF98}">
          <p14:sldIdLst>
            <p14:sldId id="300"/>
            <p14:sldId id="311"/>
          </p14:sldIdLst>
        </p14:section>
        <p14:section name="Reviderad Underrättelse" id="{5665131E-7562-4C05-9094-6C37B207254A}">
          <p14:sldIdLst>
            <p14:sldId id="312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pos="7242" userDrawn="1">
          <p15:clr>
            <a:srgbClr val="A4A3A4"/>
          </p15:clr>
        </p15:guide>
        <p15:guide id="2" orient="horz" pos="799" userDrawn="1">
          <p15:clr>
            <a:srgbClr val="A4A3A4"/>
          </p15:clr>
        </p15:guide>
        <p15:guide id="3" orient="horz" pos="388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pos="4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611"/>
    <a:srgbClr val="D80611"/>
    <a:srgbClr val="D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000" autoAdjust="0"/>
  </p:normalViewPr>
  <p:slideViewPr>
    <p:cSldViewPr snapToGrid="0">
      <p:cViewPr varScale="1">
        <p:scale>
          <a:sx n="81" d="100"/>
          <a:sy n="81" d="100"/>
        </p:scale>
        <p:origin x="72" y="220"/>
      </p:cViewPr>
      <p:guideLst>
        <p:guide pos="7242"/>
        <p:guide orient="horz" pos="799"/>
        <p:guide orient="horz" pos="3884"/>
        <p:guide orient="horz" pos="2160"/>
        <p:guide pos="4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B863A3-F6DA-432C-A68C-0B1EB56ED58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5808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87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&amp;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4800" y="1270800"/>
            <a:ext cx="10800000" cy="900000"/>
          </a:xfrm>
          <a:prstGeom prst="rect">
            <a:avLst/>
          </a:prstGeom>
        </p:spPr>
        <p:txBody>
          <a:bodyPr anchor="ctr"/>
          <a:lstStyle>
            <a:lvl1pPr algn="l">
              <a:defRPr sz="4000"/>
            </a:lvl1pPr>
          </a:lstStyle>
          <a:p>
            <a:r>
              <a:rPr lang="sv-SE" dirty="0" smtClean="0"/>
              <a:t>Klicka – lägg till rubrik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4800" y="2529000"/>
            <a:ext cx="8607600" cy="306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 smtClean="0"/>
              <a:t>Skriv text här</a:t>
            </a:r>
          </a:p>
        </p:txBody>
      </p:sp>
      <p:sp>
        <p:nvSpPr>
          <p:cNvPr id="10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7665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&amp;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sv-SE" dirty="0" smtClean="0"/>
              <a:t>Klicka – lägg till rubrik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6000" y="3284970"/>
            <a:ext cx="10800000" cy="1800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Font typeface="+mj-lt"/>
              <a:buNone/>
              <a:defRPr sz="2400" spc="0" baseline="0"/>
            </a:lvl1pPr>
            <a:lvl2pPr marL="575100" indent="-342900">
              <a:buFont typeface="+mj-lt"/>
              <a:buAutoNum type="arabicPeriod"/>
              <a:defRPr/>
            </a:lvl2pPr>
            <a:lvl3pPr marL="805500" indent="-342900">
              <a:buFont typeface="+mj-lt"/>
              <a:buAutoNum type="arabicPeriod"/>
              <a:defRPr/>
            </a:lvl3pPr>
            <a:lvl4pPr marL="1035900" indent="-342900">
              <a:buFont typeface="+mj-lt"/>
              <a:buAutoNum type="arabicPeriod"/>
              <a:defRPr/>
            </a:lvl4pPr>
            <a:lvl5pPr marL="12303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sv-SE" dirty="0" smtClean="0"/>
              <a:t>Skriv text här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7" hasCustomPrompt="1"/>
          </p:nvPr>
        </p:nvSpPr>
        <p:spPr>
          <a:xfrm>
            <a:off x="694800" y="5529600"/>
            <a:ext cx="2739600" cy="92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Plats för EU-logotyp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93110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vä, bild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269000"/>
            <a:ext cx="5040000" cy="900000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 hasCustomPrompt="1"/>
          </p:nvPr>
        </p:nvSpPr>
        <p:spPr>
          <a:xfrm>
            <a:off x="6456000" y="1269000"/>
            <a:ext cx="5040000" cy="43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Bild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>
          <a:xfrm>
            <a:off x="10152000" y="201600"/>
            <a:ext cx="1767114" cy="365125"/>
          </a:xfrm>
        </p:spPr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>
          <a:xfrm>
            <a:off x="696000" y="201600"/>
            <a:ext cx="3570514" cy="365125"/>
          </a:xfrm>
        </p:spPr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>
          <a:xfrm>
            <a:off x="-1" y="201600"/>
            <a:ext cx="784800" cy="365125"/>
          </a:xfrm>
        </p:spPr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4800" y="2170800"/>
            <a:ext cx="5040000" cy="342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 smtClean="0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292063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hö, 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6456000" y="1269000"/>
            <a:ext cx="5040000" cy="900000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7" name="Platshållare för bild 9"/>
          <p:cNvSpPr>
            <a:spLocks noGrp="1"/>
          </p:cNvSpPr>
          <p:nvPr>
            <p:ph type="pic" sz="quarter" idx="13" hasCustomPrompt="1"/>
          </p:nvPr>
        </p:nvSpPr>
        <p:spPr>
          <a:xfrm>
            <a:off x="694800" y="1269000"/>
            <a:ext cx="5040000" cy="43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454800" y="2170800"/>
            <a:ext cx="5040000" cy="342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 smtClean="0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110606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iagram 5"/>
          <p:cNvSpPr>
            <a:spLocks noGrp="1"/>
          </p:cNvSpPr>
          <p:nvPr>
            <p:ph type="chart" sz="quarter" idx="12" hasCustomPrompt="1"/>
          </p:nvPr>
        </p:nvSpPr>
        <p:spPr>
          <a:xfrm>
            <a:off x="696000" y="1269000"/>
            <a:ext cx="10800000" cy="4320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 dirty="0" smtClean="0"/>
              <a:t>Diagram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8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&amp;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269000"/>
            <a:ext cx="10800000" cy="900000"/>
          </a:xfrm>
          <a:prstGeom prst="rect">
            <a:avLst/>
          </a:prstGeom>
        </p:spPr>
        <p:txBody>
          <a:bodyPr anchor="ctr"/>
          <a:lstStyle>
            <a:lvl1pPr algn="ctr">
              <a:defRPr sz="4000" baseline="0"/>
            </a:lvl1pPr>
          </a:lstStyle>
          <a:p>
            <a:r>
              <a:rPr lang="sv-SE" dirty="0" smtClean="0"/>
              <a:t>Klicka – lägg till rubrik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6000" y="2170062"/>
            <a:ext cx="5040000" cy="342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000" spc="0"/>
            </a:lvl1pPr>
            <a:lvl2pPr marL="232200" indent="0">
              <a:buNone/>
              <a:defRPr/>
            </a:lvl2pPr>
            <a:lvl3pPr marL="462600" indent="0">
              <a:buNone/>
              <a:defRPr/>
            </a:lvl3pPr>
            <a:lvl4pPr marL="693000" indent="0">
              <a:buNone/>
              <a:defRPr/>
            </a:lvl4pPr>
            <a:lvl5pPr marL="887400" indent="0">
              <a:buNone/>
              <a:defRPr/>
            </a:lvl5pPr>
          </a:lstStyle>
          <a:p>
            <a:pPr lvl="0"/>
            <a:r>
              <a:rPr lang="sv-SE" dirty="0" smtClean="0"/>
              <a:t>Skriv text här</a:t>
            </a:r>
            <a:endParaRPr lang="sv-SE" dirty="0"/>
          </a:p>
        </p:txBody>
      </p:sp>
      <p:sp>
        <p:nvSpPr>
          <p:cNvPr id="6" name="Platshållare för diagram 5"/>
          <p:cNvSpPr>
            <a:spLocks noGrp="1"/>
          </p:cNvSpPr>
          <p:nvPr>
            <p:ph type="chart" sz="quarter" idx="13" hasCustomPrompt="1"/>
          </p:nvPr>
        </p:nvSpPr>
        <p:spPr>
          <a:xfrm>
            <a:off x="6454800" y="2169000"/>
            <a:ext cx="5040000" cy="3421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Diagram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5869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570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70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F6D06EDD-E5A3-40F5-94E9-EF10146AE40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38665" y="0"/>
            <a:ext cx="1514670" cy="756000"/>
          </a:xfrm>
          <a:prstGeom prst="rect">
            <a:avLst/>
          </a:prstGeom>
          <a:effectLst>
            <a:reflection stA="45000" endPos="1000" dist="50800" dir="5400000" sy="-100000" algn="bl" rotWithShape="0"/>
          </a:effectLst>
        </p:spPr>
      </p:pic>
      <p:sp>
        <p:nvSpPr>
          <p:cNvPr id="3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742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orient="horz" pos="2160" userDrawn="1">
          <p15:clr>
            <a:srgbClr val="F26B43"/>
          </p15:clr>
        </p15:guide>
        <p15:guide id="14" pos="3840" userDrawn="1">
          <p15:clr>
            <a:srgbClr val="F26B43"/>
          </p15:clr>
        </p15:guide>
        <p15:guide id="15" pos="438" userDrawn="1">
          <p15:clr>
            <a:srgbClr val="F26B43"/>
          </p15:clr>
        </p15:guide>
        <p15:guide id="16" pos="7242" userDrawn="1">
          <p15:clr>
            <a:srgbClr val="F26B43"/>
          </p15:clr>
        </p15:guide>
        <p15:guide id="17" orient="horz" pos="3884" userDrawn="1">
          <p15:clr>
            <a:srgbClr val="F26B43"/>
          </p15:clr>
        </p15:guide>
        <p15:guide id="18" orient="horz" pos="7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6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6000" y="1127111"/>
            <a:ext cx="10800000" cy="900000"/>
          </a:xfrm>
        </p:spPr>
        <p:txBody>
          <a:bodyPr/>
          <a:lstStyle/>
          <a:p>
            <a:pPr algn="l"/>
            <a:r>
              <a:rPr lang="sv-SE" dirty="0" smtClean="0"/>
              <a:t>Nytt beslut 2023-03-31 angående drivmedelserbjudande 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696000" y="2170062"/>
            <a:ext cx="10800000" cy="3420000"/>
          </a:xfrm>
        </p:spPr>
        <p:txBody>
          <a:bodyPr/>
          <a:lstStyle/>
          <a:p>
            <a:r>
              <a:rPr lang="sv-SE" dirty="0" smtClean="0"/>
              <a:t>Trafikverket har fattat beslut om ändrade förutsättningar för drivmedelserbjudandet.</a:t>
            </a:r>
          </a:p>
          <a:p>
            <a:r>
              <a:rPr lang="sv-SE" dirty="0" smtClean="0"/>
              <a:t>Acceptfristen för erbjudandet har med anledning av nya förutsättningar förlängts från 31 mars 2023 till 17 april 2023.</a:t>
            </a:r>
          </a:p>
          <a:p>
            <a:r>
              <a:rPr lang="sv-SE" dirty="0" smtClean="0"/>
              <a:t>Beslut har fattats om att det ska finnas möjlighet för Entreprenör som accepterat drivmedelserbjudandet att söka ersättning för verklig kostnadsökning avseende drivmedel enligt kap 6  § 3 AB 04/ABT06 om rekvisiten är uppfyllda. Ersättningen enligt drivmedelserbjudandet och eventuell övrig ersättning som betalats ut för drivmedel enligt kontraktet ska avräknas från den ersättning som betalas ut genom  AB04/ABT06 kap 6. § 3.</a:t>
            </a:r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10425113" y="201613"/>
            <a:ext cx="1766887" cy="365125"/>
          </a:xfrm>
        </p:spPr>
        <p:txBody>
          <a:bodyPr/>
          <a:lstStyle/>
          <a:p>
            <a:r>
              <a:rPr lang="sv-SE" dirty="0" smtClean="0"/>
              <a:t>2023-03-31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294967295"/>
          </p:nvPr>
        </p:nvSpPr>
        <p:spPr>
          <a:xfrm>
            <a:off x="0" y="201613"/>
            <a:ext cx="784225" cy="365125"/>
          </a:xfrm>
        </p:spPr>
        <p:txBody>
          <a:bodyPr/>
          <a:lstStyle/>
          <a:p>
            <a:fld id="{816FEC2C-AD63-44F4-896C-A2025F5FB260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6386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21430" y="763273"/>
            <a:ext cx="10800000" cy="429316"/>
          </a:xfrm>
        </p:spPr>
        <p:txBody>
          <a:bodyPr/>
          <a:lstStyle/>
          <a:p>
            <a:pPr algn="l"/>
            <a:r>
              <a:rPr lang="sv-SE" sz="2800" dirty="0"/>
              <a:t>URB till </a:t>
            </a:r>
            <a:r>
              <a:rPr lang="sv-SE" sz="2800" dirty="0" smtClean="0"/>
              <a:t>entreprenader (kontraktstyp 2 och 2B)</a:t>
            </a:r>
            <a:endParaRPr lang="sv-SE" sz="28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448887" y="1275716"/>
            <a:ext cx="10800000" cy="1800000"/>
          </a:xfrm>
        </p:spPr>
        <p:txBody>
          <a:bodyPr/>
          <a:lstStyle/>
          <a:p>
            <a:pPr algn="l"/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Med anledning av den kraftigt ökade kostnaden vad gäller drivmedel förorsakad av kriget i Ukraina kompletterar </a:t>
            </a:r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Trafikverket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 parternas kontrakt med en möjlighet till specifik reglering av resursgrupp drivmedel enligt </a:t>
            </a:r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nedan, som tillfälligt tillägg till kontraktet. 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Regleringen avser entreprenadarbeten </a:t>
            </a:r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utförda under kontraktstiden //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exklusive projektering avseende framtagande av bygghandling// som utförts från och med den 1 februari 2022 dock längst till den 31 december </a:t>
            </a:r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2023 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för att reglera kostnadsökningar. Syftet är att vid sidan av avtalade villkor reglera oförutsebara och extraordinära kostnadsökningar som inte bedöms ha varit möjliga att prissäkra. </a:t>
            </a:r>
            <a:endParaRPr lang="sv-SE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Trafikverket 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äger rätt att ensidigt säga upp regleringen om förutsättningarna </a:t>
            </a:r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förändras. </a:t>
            </a:r>
          </a:p>
          <a:p>
            <a:pPr algn="l"/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Entreprenör 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som accepterat drivmedelserbjudandet </a:t>
            </a:r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har fortsatt möjlighet att 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söka ersättning för verklig </a:t>
            </a:r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kostnadsökning avseende 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drivmedel enligt kap 6  § 3 </a:t>
            </a:r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AB04/ABT06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. Ersättningen enligt drivmedelserbjudandet och eventuell övrig ersättning som betalats ut för drivmedel enligt kontraktet ska avräknas från den ersättning som betalas ut genom </a:t>
            </a:r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kap 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6. § </a:t>
            </a:r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AB04/ABT06</a:t>
            </a:r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v-S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sv-SE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förutsättning för ersättning enligt denna underrättelse är att entreprenören tillser att reglering sker mot berörda underentreprenörer</a:t>
            </a:r>
            <a:r>
              <a:rPr lang="sv-S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v-S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sv-SE" sz="1000" b="1" dirty="0" smtClean="0"/>
              <a:t>Specifik reglering resursgrupp drivmedel</a:t>
            </a:r>
            <a:endParaRPr lang="sv-SE" sz="1000" dirty="0" smtClean="0"/>
          </a:p>
          <a:p>
            <a:pPr marL="0" indent="0" algn="l">
              <a:buNone/>
            </a:pPr>
            <a:r>
              <a:rPr lang="sv-SE" sz="1000" dirty="0" smtClean="0"/>
              <a:t>Drivmedel (diesel) bedöms utgöra ? % av kontraktssumman.</a:t>
            </a:r>
          </a:p>
          <a:p>
            <a:pPr marL="0" indent="0" algn="l">
              <a:buNone/>
            </a:pPr>
            <a:r>
              <a:rPr lang="sv-SE" sz="1000" i="1" dirty="0" smtClean="0"/>
              <a:t>Basmånaden ska vara januari 2022//alternativt senare anbudsmånad/basmånad//.</a:t>
            </a:r>
            <a:endParaRPr lang="sv-SE" sz="1000" dirty="0" smtClean="0"/>
          </a:p>
          <a:p>
            <a:pPr marL="0" indent="0" algn="l">
              <a:buNone/>
            </a:pPr>
            <a:r>
              <a:rPr lang="sv-SE" sz="1000" dirty="0" smtClean="0"/>
              <a:t>Följande formel ska tillämpas.</a:t>
            </a:r>
          </a:p>
          <a:p>
            <a:pPr marL="0" indent="0" algn="l">
              <a:buNone/>
            </a:pPr>
            <a:r>
              <a:rPr lang="sv-SE" sz="1000" dirty="0" smtClean="0"/>
              <a:t>K</a:t>
            </a:r>
            <a:r>
              <a:rPr lang="sv-SE" sz="1000" baseline="-25000" dirty="0" smtClean="0"/>
              <a:t>2</a:t>
            </a:r>
            <a:r>
              <a:rPr lang="sv-SE" sz="1000" dirty="0" smtClean="0"/>
              <a:t> = V</a:t>
            </a:r>
            <a:r>
              <a:rPr lang="sv-SE" sz="1000" baseline="-25000" dirty="0" smtClean="0"/>
              <a:t>U</a:t>
            </a:r>
            <a:r>
              <a:rPr lang="sv-SE" sz="1000" dirty="0" smtClean="0"/>
              <a:t> * ? * (</a:t>
            </a:r>
            <a:r>
              <a:rPr lang="sv-SE" sz="1000" dirty="0" err="1" smtClean="0"/>
              <a:t>i</a:t>
            </a:r>
            <a:r>
              <a:rPr lang="sv-SE" sz="1000" baseline="-25000" dirty="0" err="1" smtClean="0"/>
              <a:t>u</a:t>
            </a:r>
            <a:r>
              <a:rPr lang="sv-SE" sz="1000" dirty="0" err="1" smtClean="0"/>
              <a:t>-i</a:t>
            </a:r>
            <a:r>
              <a:rPr lang="sv-SE" sz="1000" baseline="-25000" dirty="0" err="1" smtClean="0"/>
              <a:t>b</a:t>
            </a:r>
            <a:r>
              <a:rPr lang="sv-SE" sz="1000" dirty="0" smtClean="0"/>
              <a:t>)/</a:t>
            </a:r>
            <a:r>
              <a:rPr lang="sv-SE" sz="1000" dirty="0" err="1" smtClean="0"/>
              <a:t>i</a:t>
            </a:r>
            <a:r>
              <a:rPr lang="sv-SE" sz="1000" baseline="-25000" dirty="0" err="1" smtClean="0"/>
              <a:t>b</a:t>
            </a:r>
            <a:endParaRPr lang="sv-SE" sz="1000" baseline="-25000" dirty="0" smtClean="0"/>
          </a:p>
          <a:p>
            <a:pPr marL="0" indent="0" algn="l">
              <a:buNone/>
            </a:pPr>
            <a:r>
              <a:rPr lang="sv-SE" sz="1000" dirty="0" smtClean="0"/>
              <a:t>K</a:t>
            </a:r>
            <a:r>
              <a:rPr lang="sv-SE" sz="1000" baseline="-25000" dirty="0" smtClean="0"/>
              <a:t>2</a:t>
            </a:r>
            <a:r>
              <a:rPr lang="sv-SE" sz="1000" dirty="0" smtClean="0"/>
              <a:t> = Regleringsbelopp för drivmedel</a:t>
            </a:r>
            <a:r>
              <a:rPr lang="sv-SE" sz="1000" dirty="0" smtClean="0">
                <a:solidFill>
                  <a:srgbClr val="FF0000"/>
                </a:solidFill>
              </a:rPr>
              <a:t> </a:t>
            </a:r>
          </a:p>
          <a:p>
            <a:pPr marL="0" indent="0" algn="l">
              <a:buNone/>
            </a:pPr>
            <a:r>
              <a:rPr lang="sv-SE" sz="1000" dirty="0" smtClean="0"/>
              <a:t>V</a:t>
            </a:r>
            <a:r>
              <a:rPr lang="sv-SE" sz="1000" baseline="-25000" dirty="0" smtClean="0"/>
              <a:t>U</a:t>
            </a:r>
            <a:r>
              <a:rPr lang="sv-SE" sz="1000" dirty="0" smtClean="0"/>
              <a:t> = Fakturerat belopp under utförandemånaden exklusive eventuella regleringsbelopp från specifik reglering av andra material/resursgrupper.  </a:t>
            </a:r>
          </a:p>
          <a:p>
            <a:pPr marL="0" indent="0" algn="l">
              <a:buNone/>
            </a:pPr>
            <a:r>
              <a:rPr lang="sv-SE" sz="1000" dirty="0" smtClean="0"/>
              <a:t>? = Faktor som anger att ? % av beloppet regleras enligt denna formel. </a:t>
            </a:r>
            <a:r>
              <a:rPr lang="sv-SE" sz="1000" i="1" dirty="0" smtClean="0"/>
              <a:t>Anges i decimalform</a:t>
            </a:r>
            <a:r>
              <a:rPr lang="sv-SE" sz="1000" dirty="0" smtClean="0"/>
              <a:t>.</a:t>
            </a:r>
          </a:p>
          <a:p>
            <a:pPr marL="0" indent="0" algn="l">
              <a:buNone/>
            </a:pPr>
            <a:r>
              <a:rPr lang="sv-SE" sz="1000" dirty="0" err="1" smtClean="0"/>
              <a:t>i</a:t>
            </a:r>
            <a:r>
              <a:rPr lang="sv-SE" sz="1000" baseline="-25000" dirty="0" err="1" smtClean="0"/>
              <a:t>b</a:t>
            </a:r>
            <a:r>
              <a:rPr lang="sv-SE" sz="1000" i="1" dirty="0" smtClean="0"/>
              <a:t> </a:t>
            </a:r>
            <a:r>
              <a:rPr lang="sv-SE" sz="1000" dirty="0" smtClean="0"/>
              <a:t>= Indextal för basmånad Entreprenadindex littera 7011 </a:t>
            </a:r>
          </a:p>
          <a:p>
            <a:pPr marL="0" indent="0" algn="l">
              <a:buNone/>
            </a:pPr>
            <a:r>
              <a:rPr lang="sv-SE" sz="1000" dirty="0" err="1" smtClean="0"/>
              <a:t>i</a:t>
            </a:r>
            <a:r>
              <a:rPr lang="sv-SE" sz="1000" baseline="-25000" dirty="0" err="1" smtClean="0"/>
              <a:t>u</a:t>
            </a:r>
            <a:r>
              <a:rPr lang="sv-SE" sz="1000" i="1" dirty="0" smtClean="0"/>
              <a:t> </a:t>
            </a:r>
            <a:r>
              <a:rPr lang="sv-SE" sz="1000" dirty="0" smtClean="0"/>
              <a:t>= Indextal för utförandemånad Entreprenadindex littera </a:t>
            </a:r>
            <a:r>
              <a:rPr lang="sv-SE" sz="1000" dirty="0"/>
              <a:t>7011 </a:t>
            </a:r>
            <a:endParaRPr lang="sv-SE" sz="1000" dirty="0" smtClean="0"/>
          </a:p>
          <a:p>
            <a:pPr marL="0" indent="0" algn="l">
              <a:buNone/>
            </a:pPr>
            <a:r>
              <a:rPr lang="sv-SE" sz="1000" dirty="0" smtClean="0"/>
              <a:t>Reglering ska ske med Entreprenadindex littera 7011 (basår 2011)</a:t>
            </a:r>
            <a:endParaRPr lang="sv-SE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818516"/>
            <a:ext cx="1817297" cy="209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99829" tIns="899829" rIns="899829" bIns="89982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sv-SE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402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62997" y="792654"/>
            <a:ext cx="10800000" cy="445942"/>
          </a:xfrm>
        </p:spPr>
        <p:txBody>
          <a:bodyPr/>
          <a:lstStyle/>
          <a:p>
            <a:pPr algn="l"/>
            <a:r>
              <a:rPr lang="sv-SE" sz="2800" dirty="0" smtClean="0"/>
              <a:t>URB till entreprenader (kontraktstyp 3)</a:t>
            </a:r>
            <a:endParaRPr lang="sv-SE" sz="28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636611" y="1238596"/>
            <a:ext cx="10800000" cy="1800000"/>
          </a:xfrm>
          <a:noFill/>
        </p:spPr>
        <p:txBody>
          <a:bodyPr/>
          <a:lstStyle/>
          <a:p>
            <a:pPr algn="l"/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Med anledning av den kraftigt ökade kostnaden vad gäller drivmedel förorsakad av kriget i Ukraina kompletterar Trafikverket parternas kontrakt med en möjlighet till specifik reglering av resursgrupp drivmedel enligt nedan, med drivmedelsandelen i den generella indexregleringen i </a:t>
            </a:r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kontraktet, 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som tillfälligt tillägg till kontraktet. I förekommande fall littera 7011 och littera 6011.  Regleringen avser entreprenadarbeten utförda under kontraktstiden //exklusive projektering avseende framtagande av bygghandling// som utförts från och med den 1 februari 2022 dock längst till den 31 december </a:t>
            </a:r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2023 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för att reglera kostnadsökningar. Syftet är att vid sidan av avtalade villkor reglera oförutsebara och extraordinära kostnadsökningar som inte bedöms ha varit möjliga att prissäkra. </a:t>
            </a:r>
            <a:endParaRPr lang="sv-SE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Trafikverket 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äger rätt att ensidigt säga upp regleringen om förutsättningarna </a:t>
            </a:r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förändras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sv-SE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Entreprenör 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som accepterat drivmedelserbjudandet har fortsatt möjlighet att söka ersättning för verklig kostnadsökning avseende drivmedel enligt kap 6  § 3 </a:t>
            </a:r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AB04/ABT06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. Ersättningen enligt drivmedelserbjudandet och eventuell övrig ersättning som betalats ut för drivmedel enligt kontraktet ska avräknas från den ersättning som betalas ut genom </a:t>
            </a:r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kap 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6. § </a:t>
            </a:r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 AB04/ABT06</a:t>
            </a:r>
            <a:r>
              <a:rPr lang="sv-S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endParaRPr lang="sv-S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sv-SE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sv-S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förutsättning för ersättning enligt denna underrättelse är att entreprenören tillser att reglering sker mot berörda underentreprenörer</a:t>
            </a:r>
            <a:r>
              <a:rPr lang="sv-SE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l">
              <a:spcAft>
                <a:spcPts val="0"/>
              </a:spcAft>
              <a:buNone/>
            </a:pPr>
            <a:r>
              <a:rPr lang="sv-SE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Drivmedel </a:t>
            </a:r>
            <a:r>
              <a:rPr lang="sv-SE" sz="1200" dirty="0">
                <a:latin typeface="Calibri" panose="020F0502020204030204" pitchFamily="34" charset="0"/>
                <a:ea typeface="Calibri" panose="020F0502020204030204" pitchFamily="34" charset="0"/>
              </a:rPr>
              <a:t>(diesel) bedöms utgöra ? % av kontraktssumman.</a:t>
            </a:r>
          </a:p>
          <a:p>
            <a:pPr marL="0" indent="0" algn="l">
              <a:spcAft>
                <a:spcPts val="0"/>
              </a:spcAft>
              <a:buNone/>
            </a:pPr>
            <a:r>
              <a:rPr lang="sv-SE" sz="1200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Basmånaden </a:t>
            </a:r>
            <a:r>
              <a:rPr lang="sv-SE" sz="1200" i="1" dirty="0">
                <a:latin typeface="Calibri" panose="020F0502020204030204" pitchFamily="34" charset="0"/>
                <a:ea typeface="Calibri" panose="020F0502020204030204" pitchFamily="34" charset="0"/>
              </a:rPr>
              <a:t>ska </a:t>
            </a:r>
            <a:r>
              <a:rPr lang="sv-SE" sz="1200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vara januari 2022//alternativt </a:t>
            </a:r>
            <a:r>
              <a:rPr lang="sv-SE" sz="1200" i="1" dirty="0">
                <a:latin typeface="Calibri" panose="020F0502020204030204" pitchFamily="34" charset="0"/>
                <a:ea typeface="Calibri" panose="020F0502020204030204" pitchFamily="34" charset="0"/>
              </a:rPr>
              <a:t>senare anbudsmånad/basmånad//</a:t>
            </a:r>
            <a:r>
              <a:rPr lang="sv-SE" sz="1200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sv-SE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l">
              <a:spcAft>
                <a:spcPts val="0"/>
              </a:spcAft>
              <a:buNone/>
            </a:pPr>
            <a:r>
              <a:rPr lang="sv-SE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Följande </a:t>
            </a:r>
            <a:r>
              <a:rPr lang="sv-SE" sz="1200" dirty="0">
                <a:latin typeface="Calibri" panose="020F0502020204030204" pitchFamily="34" charset="0"/>
                <a:ea typeface="Calibri" panose="020F0502020204030204" pitchFamily="34" charset="0"/>
              </a:rPr>
              <a:t>formel ska tillämpas.</a:t>
            </a:r>
          </a:p>
          <a:p>
            <a:pPr marL="0" indent="0" algn="l">
              <a:spcAft>
                <a:spcPts val="0"/>
              </a:spcAft>
              <a:buNone/>
            </a:pPr>
            <a:r>
              <a:rPr lang="sv-SE" sz="1200" dirty="0">
                <a:latin typeface="Calibri" panose="020F0502020204030204" pitchFamily="34" charset="0"/>
                <a:ea typeface="Calibri" panose="020F0502020204030204" pitchFamily="34" charset="0"/>
              </a:rPr>
              <a:t>K</a:t>
            </a:r>
            <a:r>
              <a:rPr lang="sv-SE" sz="1200" baseline="-25000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sv-SE" sz="1200" dirty="0">
                <a:latin typeface="Calibri" panose="020F0502020204030204" pitchFamily="34" charset="0"/>
                <a:ea typeface="Calibri" panose="020F0502020204030204" pitchFamily="34" charset="0"/>
              </a:rPr>
              <a:t> = V</a:t>
            </a:r>
            <a:r>
              <a:rPr lang="sv-SE" sz="1200" baseline="-25000" dirty="0"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sv-SE" sz="1200" dirty="0">
                <a:latin typeface="Calibri" panose="020F0502020204030204" pitchFamily="34" charset="0"/>
                <a:ea typeface="Calibri" panose="020F0502020204030204" pitchFamily="34" charset="0"/>
              </a:rPr>
              <a:t> * ? * (</a:t>
            </a:r>
            <a:r>
              <a:rPr lang="sv-SE" sz="1200" dirty="0" err="1"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sv-SE" sz="1200" baseline="-25000" dirty="0" err="1"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sv-SE" sz="1200" dirty="0" err="1">
                <a:latin typeface="Calibri" panose="020F0502020204030204" pitchFamily="34" charset="0"/>
                <a:ea typeface="Calibri" panose="020F0502020204030204" pitchFamily="34" charset="0"/>
              </a:rPr>
              <a:t>-i</a:t>
            </a:r>
            <a:r>
              <a:rPr lang="sv-SE" sz="1200" baseline="-25000" dirty="0" err="1"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r>
              <a:rPr lang="sv-SE" sz="1200" dirty="0">
                <a:latin typeface="Calibri" panose="020F0502020204030204" pitchFamily="34" charset="0"/>
                <a:ea typeface="Calibri" panose="020F0502020204030204" pitchFamily="34" charset="0"/>
              </a:rPr>
              <a:t>)/</a:t>
            </a:r>
            <a:r>
              <a:rPr lang="sv-SE" sz="1200" dirty="0" err="1"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sv-SE" sz="1200" baseline="-25000" dirty="0" err="1"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endParaRPr lang="sv-SE" sz="1200" baseline="-25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l">
              <a:spcAft>
                <a:spcPts val="0"/>
              </a:spcAft>
              <a:buNone/>
            </a:pPr>
            <a:r>
              <a:rPr lang="sv-SE" sz="1200" dirty="0">
                <a:latin typeface="Calibri" panose="020F0502020204030204" pitchFamily="34" charset="0"/>
                <a:ea typeface="Calibri" panose="020F0502020204030204" pitchFamily="34" charset="0"/>
              </a:rPr>
              <a:t>K</a:t>
            </a:r>
            <a:r>
              <a:rPr lang="sv-SE" sz="1200" baseline="-25000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sv-SE" sz="1200" dirty="0">
                <a:latin typeface="Calibri" panose="020F0502020204030204" pitchFamily="34" charset="0"/>
                <a:ea typeface="Calibri" panose="020F0502020204030204" pitchFamily="34" charset="0"/>
              </a:rPr>
              <a:t> = Regleringsbelopp för </a:t>
            </a:r>
            <a:r>
              <a:rPr lang="sv-SE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drivmedel</a:t>
            </a:r>
            <a:endParaRPr lang="sv-SE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l">
              <a:spcAft>
                <a:spcPts val="0"/>
              </a:spcAft>
              <a:buNone/>
            </a:pPr>
            <a:r>
              <a:rPr lang="sv-SE" sz="1200" dirty="0">
                <a:latin typeface="Calibri" panose="020F0502020204030204" pitchFamily="34" charset="0"/>
                <a:ea typeface="Calibri" panose="020F0502020204030204" pitchFamily="34" charset="0"/>
              </a:rPr>
              <a:t>V</a:t>
            </a:r>
            <a:r>
              <a:rPr lang="sv-SE" sz="1200" baseline="-25000" dirty="0"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sv-SE" sz="1200" dirty="0">
                <a:latin typeface="Calibri" panose="020F0502020204030204" pitchFamily="34" charset="0"/>
                <a:ea typeface="Calibri" panose="020F0502020204030204" pitchFamily="34" charset="0"/>
              </a:rPr>
              <a:t> = Fakturerat belopp under utförandemånaden exklusive eventuella regleringsbelopp från specifik reglering av andra material/resursgrupper.</a:t>
            </a:r>
            <a:r>
              <a:rPr lang="sv-SE" sz="1200" dirty="0">
                <a:latin typeface="Arial" panose="020B0604020202020204" pitchFamily="34" charset="0"/>
                <a:ea typeface="Calibri" panose="020F0502020204030204" pitchFamily="34" charset="0"/>
              </a:rPr>
              <a:t>  </a:t>
            </a:r>
            <a:endParaRPr lang="sv-SE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l">
              <a:spcAft>
                <a:spcPts val="0"/>
              </a:spcAft>
              <a:buNone/>
            </a:pPr>
            <a:r>
              <a:rPr lang="sv-SE" sz="1200" dirty="0">
                <a:latin typeface="Calibri" panose="020F0502020204030204" pitchFamily="34" charset="0"/>
                <a:ea typeface="Calibri" panose="020F0502020204030204" pitchFamily="34" charset="0"/>
              </a:rPr>
              <a:t>? = Faktor som anger att ? % av beloppet regleras enligt denna formel. </a:t>
            </a:r>
            <a:r>
              <a:rPr lang="sv-SE" sz="1200" i="1" dirty="0">
                <a:latin typeface="Calibri" panose="020F0502020204030204" pitchFamily="34" charset="0"/>
                <a:ea typeface="Calibri" panose="020F0502020204030204" pitchFamily="34" charset="0"/>
              </a:rPr>
              <a:t>Anges i decimalform</a:t>
            </a:r>
            <a:r>
              <a:rPr lang="sv-SE" sz="12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0" indent="0" algn="l">
              <a:spcAft>
                <a:spcPts val="0"/>
              </a:spcAft>
              <a:buNone/>
            </a:pPr>
            <a:r>
              <a:rPr lang="sv-SE" sz="1200" dirty="0" err="1"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sv-SE" sz="1200" baseline="-25000" dirty="0" err="1"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r>
              <a:rPr lang="sv-SE" sz="1200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v-SE" sz="1200" dirty="0">
                <a:latin typeface="Calibri" panose="020F0502020204030204" pitchFamily="34" charset="0"/>
                <a:ea typeface="Calibri" panose="020F0502020204030204" pitchFamily="34" charset="0"/>
              </a:rPr>
              <a:t>= Indextal för basmånad Entreprenadindex littera 7011</a:t>
            </a:r>
          </a:p>
          <a:p>
            <a:pPr marL="0" indent="0" algn="l">
              <a:spcAft>
                <a:spcPts val="0"/>
              </a:spcAft>
              <a:buNone/>
            </a:pPr>
            <a:r>
              <a:rPr lang="sv-SE" sz="1200" dirty="0" err="1"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sv-SE" sz="1200" baseline="-25000" dirty="0" err="1"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sv-SE" sz="1200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v-SE" sz="1200" dirty="0">
                <a:latin typeface="Calibri" panose="020F0502020204030204" pitchFamily="34" charset="0"/>
                <a:ea typeface="Calibri" panose="020F0502020204030204" pitchFamily="34" charset="0"/>
              </a:rPr>
              <a:t>= Indextal för utförandemånad Entreprenadindex littera 7011</a:t>
            </a:r>
          </a:p>
          <a:p>
            <a:pPr marL="0" indent="0" algn="l">
              <a:spcAft>
                <a:spcPts val="0"/>
              </a:spcAft>
              <a:buNone/>
            </a:pPr>
            <a:r>
              <a:rPr lang="sv-SE" sz="1200" dirty="0">
                <a:latin typeface="Calibri" panose="020F0502020204030204" pitchFamily="34" charset="0"/>
                <a:ea typeface="Calibri" panose="020F0502020204030204" pitchFamily="34" charset="0"/>
              </a:rPr>
              <a:t>Reglering ska ske med Entreprenadindex littera 7011 (basår 2011</a:t>
            </a:r>
            <a:r>
              <a:rPr lang="sv-SE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).”</a:t>
            </a:r>
          </a:p>
          <a:p>
            <a:pPr marL="0" indent="0" algn="l">
              <a:spcAft>
                <a:spcPts val="0"/>
              </a:spcAft>
              <a:buNone/>
            </a:pPr>
            <a:endParaRPr lang="sv-SE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l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744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r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rafikverket.potm" id="{E4C32268-6B05-4A14-A7CC-925A1902777C}" vid="{A93DC1D9-F604-4024-9143-78FB8925322B}"/>
    </a:ext>
  </a:extLst>
</a:theme>
</file>

<file path=ppt/theme/theme2.xml><?xml version="1.0" encoding="utf-8"?>
<a:theme xmlns:a="http://schemas.openxmlformats.org/drawingml/2006/main" name="Rubrik med logga, titel, datum och sidnr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rafikverket.potm" id="{E4C32268-6B05-4A14-A7CC-925A1902777C}" vid="{5B4D5900-CC3B-48ED-AB25-DF4995913194}"/>
    </a:ext>
  </a:extLst>
</a:theme>
</file>

<file path=ppt/theme/theme3.xml><?xml version="1.0" encoding="utf-8"?>
<a:theme xmlns:a="http://schemas.openxmlformats.org/drawingml/2006/main" name="Office-tem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vDocumentTemplateId xmlns="Trafikverket">TMALL 0145</TrvDocumentTemplateId>
    <TrvDocumentTemplateVersion xmlns="Trafikverket">3.0</TrvDocumentTemplateVersion>
    <Skapat_x0020_av_x0020_NY xmlns="Trafikverket">larsson johanna, KMiks</Skapat_x0020_av_x0020_NY>
    <Dokumentdatum_x0020_NY xmlns="Trafikverket">2022-05-02T22:00:00+00:00</Dokumentdatum_x0020_NY>
    <TRVversionNY xmlns="Trafikverket">1.0</TRVversionNY>
    <TaxCatchAll xmlns="5364f312-ac65-424a-af21-284130f3355e">
      <Value>30</Value>
    </TaxCatchAll>
    <TrvDocumentTypeTaxHTField0 xmlns="5364f312-ac65-424a-af21-284130f3355e">
      <Terms xmlns="http://schemas.microsoft.com/office/infopath/2007/PartnerControls">
        <TermInfo xmlns="http://schemas.microsoft.com/office/infopath/2007/PartnerControls">
          <TermName xmlns="http://schemas.microsoft.com/office/infopath/2007/PartnerControls">ARBETSMATERIAL</TermName>
          <TermId xmlns="http://schemas.microsoft.com/office/infopath/2007/PartnerControls">a2894791-a90f-4fd8-bd38-5426c743cb42</TermId>
        </TermInfo>
      </Terms>
    </TrvDocumentTypeTaxHTField0>
    <Komobjekt xmlns="0d062ad9-45db-48cb-9df9-2f4f866f438b">1562</Komobjekt>
    <_x00c5_r xmlns="3ccb5d91-bdd7-49ce-9cf3-991022628628">8</_x00c5_r>
    <Ansvarig_x0020_kommunikat_x00f6_r xmlns="0d062ad9-45db-48cb-9df9-2f4f866f438b">
      <UserInfo>
        <DisplayName>Larsson Johanna, KMiks</DisplayName>
        <AccountId>365</AccountId>
        <AccountType/>
      </UserInfo>
    </Ansvarig_x0020_kommunikat_x00f6_r>
    <Typ_x0020_av_x0020_dokument xmlns="3ccb5d91-bdd7-49ce-9cf3-991022628628" xsi:nil="true"/>
    <Sida_x0020_p_x00e5__x0020_intran_x00e4_tet xmlns="0d062ad9-45db-48cb-9df9-2f4f866f438b">
      <Url xsi:nil="true"/>
      <Description xsi:nil="true"/>
    </Sida_x0020_p_x00e5__x0020_intran_x00e4_tet>
    <TrvConfidentialityLevelTaxHTField0 xmlns="5364f312-ac65-424a-af21-284130f3355e">
      <Terms xmlns="http://schemas.microsoft.com/office/infopath/2007/PartnerControls"/>
    </TrvConfidentialityLevelTaxHTField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rbDokument01" ma:contentTypeID="0x010100F3454A24D10946AC8A6A7F801497FF3100F8AAE1524C8247BC8FBD01CB77B5381600DBE285BDA6F7114CB76F5D3224824953" ma:contentTypeVersion="17" ma:contentTypeDescription="Skapa ett nytt dokument." ma:contentTypeScope="" ma:versionID="92e7951229caea583e929c9e02bb0eda">
  <xsd:schema xmlns:xsd="http://www.w3.org/2001/XMLSchema" xmlns:xs="http://www.w3.org/2001/XMLSchema" xmlns:p="http://schemas.microsoft.com/office/2006/metadata/properties" xmlns:ns1="Trafikverket" xmlns:ns3="5364f312-ac65-424a-af21-284130f3355e" xmlns:ns4="3ccb5d91-bdd7-49ce-9cf3-991022628628" xmlns:ns5="0d062ad9-45db-48cb-9df9-2f4f866f438b" targetNamespace="http://schemas.microsoft.com/office/2006/metadata/properties" ma:root="true" ma:fieldsID="c25945d7949fba43e127851cb032a2eb" ns1:_="" ns3:_="" ns4:_="" ns5:_="">
    <xsd:import namespace="Trafikverket"/>
    <xsd:import namespace="5364f312-ac65-424a-af21-284130f3355e"/>
    <xsd:import namespace="3ccb5d91-bdd7-49ce-9cf3-991022628628"/>
    <xsd:import namespace="0d062ad9-45db-48cb-9df9-2f4f866f438b"/>
    <xsd:element name="properties">
      <xsd:complexType>
        <xsd:sequence>
          <xsd:element name="documentManagement">
            <xsd:complexType>
              <xsd:all>
                <xsd:element ref="ns1:Skapat_x0020_av_x0020_NY"/>
                <xsd:element ref="ns1:Dokumentdatum_x0020_NY"/>
                <xsd:element ref="ns1:TRVversionNY" minOccurs="0"/>
                <xsd:element ref="ns1:TrvDocumentTemplateId" minOccurs="0"/>
                <xsd:element ref="ns1:TrvDocumentTemplateVersion" minOccurs="0"/>
                <xsd:element ref="ns3:TrvDocumentTypeTaxHTField0" minOccurs="0"/>
                <xsd:element ref="ns3:TaxCatchAll" minOccurs="0"/>
                <xsd:element ref="ns3:TaxCatchAllLabel" minOccurs="0"/>
                <xsd:element ref="ns4:_x00c5_r" minOccurs="0"/>
                <xsd:element ref="ns4:Typ_x0020_av_x0020_dokument" minOccurs="0"/>
                <xsd:element ref="ns5:Ansvarig_x0020_kommunikat_x00f6_r" minOccurs="0"/>
                <xsd:element ref="ns5:Sida_x0020_p_x00e5__x0020_intran_x00e4_tet" minOccurs="0"/>
                <xsd:element ref="ns5:Komobjekt" minOccurs="0"/>
                <xsd:element ref="ns3:TrvConfidentialityLevel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Trafikverket" elementFormDefault="qualified">
    <xsd:import namespace="http://schemas.microsoft.com/office/2006/documentManagement/types"/>
    <xsd:import namespace="http://schemas.microsoft.com/office/infopath/2007/PartnerControls"/>
    <xsd:element name="Skapat_x0020_av_x0020_NY" ma:index="0" ma:displayName="Skapat av" ma:description="Namn och organisationsbeteckning för den person som skapat dokumentet." ma:internalName="TrvCreatedBy" ma:readOnly="false">
      <xsd:simpleType>
        <xsd:restriction base="dms:Text"/>
      </xsd:simpleType>
    </xsd:element>
    <xsd:element name="Dokumentdatum_x0020_NY" ma:index="2" ma:displayName="Dokumentdatum" ma:description="Datum för nuvarande version" ma:format="DateOnly" ma:internalName="TrvDocumentDate" ma:readOnly="false">
      <xsd:simpleType>
        <xsd:restriction base="dms:DateTime"/>
      </xsd:simpleType>
    </xsd:element>
    <xsd:element name="TRVversionNY" ma:index="8" nillable="true" ma:displayName="Version" ma:description="Dokumentets versionsnummer" ma:internalName="TrvVersion" ma:readOnly="true">
      <xsd:simpleType>
        <xsd:restriction base="dms:Text"/>
      </xsd:simpleType>
    </xsd:element>
    <xsd:element name="TrvDocumentTemplateId" ma:index="9" nillable="true" ma:displayName="TMALL-nummer" ma:description="Unik sträng eller nummer som identifierar dokumentmallen. Värdet sätts av respektive system." ma:internalName="TrvDocumentTemplateId" ma:readOnly="true">
      <xsd:simpleType>
        <xsd:restriction base="dms:Text"/>
      </xsd:simpleType>
    </xsd:element>
    <xsd:element name="TrvDocumentTemplateVersion" ma:index="10" nillable="true" ma:displayName="Mallversion" ma:description="Dokumentmallens versionsnummer" ma:internalName="TrvDocumentTemplateVers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64f312-ac65-424a-af21-284130f3355e" elementFormDefault="qualified">
    <xsd:import namespace="http://schemas.microsoft.com/office/2006/documentManagement/types"/>
    <xsd:import namespace="http://schemas.microsoft.com/office/infopath/2007/PartnerControls"/>
    <xsd:element name="TrvDocumentTypeTaxHTField0" ma:index="11" nillable="true" ma:taxonomy="true" ma:internalName="TrvDocumentTypeTaxHTField0" ma:taxonomyFieldName="TrvDocumentType" ma:displayName="Dokumenttyp" ma:readOnly="true" ma:fieldId="{254c14be-9fac-4cea-a731-8aa49979445b}" ma:sspId="56b52474-2a4b-42ac-ac16-0a67cba4e670" ma:termSetId="152f56a5-fdb2-4180-8a6e-79ef00400b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89d97c2a-c1ae-439b-bcf1-28b845c92a0f}" ma:internalName="TaxCatchAll" ma:showField="CatchAllData" ma:web="5364f312-ac65-424a-af21-284130f335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89d97c2a-c1ae-439b-bcf1-28b845c92a0f}" ma:internalName="TaxCatchAllLabel" ma:readOnly="true" ma:showField="CatchAllDataLabel" ma:web="5364f312-ac65-424a-af21-284130f335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rvConfidentialityLevelTaxHTField0" ma:index="22" ma:taxonomy="true" ma:internalName="TrvConfidentialityLevelTaxHTField0" ma:taxonomyFieldName="TrvConfidentialityLevel" ma:displayName="Konfidentialitetsnivå" ma:readOnly="false" ma:default="" ma:fieldId="{a84a37ca-5c43-43e3-a37a-c23c41d1607d}" ma:sspId="56b52474-2a4b-42ac-ac16-0a67cba4e670" ma:termSetId="4d666f29-dc73-4030-952a-63de8896f39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cb5d91-bdd7-49ce-9cf3-991022628628" elementFormDefault="qualified">
    <xsd:import namespace="http://schemas.microsoft.com/office/2006/documentManagement/types"/>
    <xsd:import namespace="http://schemas.microsoft.com/office/infopath/2007/PartnerControls"/>
    <xsd:element name="_x00c5_r" ma:index="17" nillable="true" ma:displayName="År" ma:list="{728d8a36-a5ac-4587-ab5c-6745ee281f77}" ma:internalName="_x00c5_r" ma:showField="Title">
      <xsd:simpleType>
        <xsd:restriction base="dms:Lookup"/>
      </xsd:simpleType>
    </xsd:element>
    <xsd:element name="Typ_x0020_av_x0020_dokument" ma:index="18" nillable="true" ma:displayName="Typ av dokument" ma:internalName="Typ_x0020_av_x0020_dokument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062ad9-45db-48cb-9df9-2f4f866f438b" elementFormDefault="qualified">
    <xsd:import namespace="http://schemas.microsoft.com/office/2006/documentManagement/types"/>
    <xsd:import namespace="http://schemas.microsoft.com/office/infopath/2007/PartnerControls"/>
    <xsd:element name="Ansvarig_x0020_kommunikat_x00f6_r" ma:index="19" nillable="true" ma:displayName="Ansvarig kommunikatör" ma:list="UserInfo" ma:SharePointGroup="0" ma:internalName="Ansvarig_x0020_kommunikat_x00f6_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ida_x0020_p_x00e5__x0020_intran_x00e4_tet" ma:index="20" nillable="true" ma:displayName="Sida på intranätet" ma:format="Hyperlink" ma:internalName="Sida_x0020_p_x00e5__x0020_intran_x00e4_te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Komobjekt" ma:index="21" nillable="true" ma:displayName="Komobjekt" ma:list="{766007fa-f7f9-4589-ae10-055fad796d73}" ma:internalName="Komobjekt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Innehållstyp"/>
        <xsd:element ref="dc:title" maxOccurs="1" ma:index="1" ma:displayName="Dokument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907995CE-3062-4DCB-913E-CA7C92E2CD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4B4E73-29F5-4C44-AEDC-5752B130AE4E}">
  <ds:schemaRefs>
    <ds:schemaRef ds:uri="3ccb5d91-bdd7-49ce-9cf3-991022628628"/>
    <ds:schemaRef ds:uri="http://purl.org/dc/elements/1.1/"/>
    <ds:schemaRef ds:uri="http://schemas.microsoft.com/office/2006/metadata/properties"/>
    <ds:schemaRef ds:uri="5364f312-ac65-424a-af21-284130f3355e"/>
    <ds:schemaRef ds:uri="0d062ad9-45db-48cb-9df9-2f4f866f438b"/>
    <ds:schemaRef ds:uri="http://purl.org/dc/terms/"/>
    <ds:schemaRef ds:uri="http://schemas.microsoft.com/office/infopath/2007/PartnerControls"/>
    <ds:schemaRef ds:uri="http://schemas.microsoft.com/office/2006/documentManagement/types"/>
    <ds:schemaRef ds:uri="Trafikverket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FC25930-496E-437B-A3D5-A9FFEA5F08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Trafikverket"/>
    <ds:schemaRef ds:uri="5364f312-ac65-424a-af21-284130f3355e"/>
    <ds:schemaRef ds:uri="3ccb5d91-bdd7-49ce-9cf3-991022628628"/>
    <ds:schemaRef ds:uri="0d062ad9-45db-48cb-9df9-2f4f866f43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D9BC238-804C-43B9-85D8-E8D2914F1486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Presentation_Trafikverket</Template>
  <TotalTime>632</TotalTime>
  <Words>703</Words>
  <Application>Microsoft Office PowerPoint</Application>
  <PresentationFormat>Bredbild</PresentationFormat>
  <Paragraphs>38</Paragraphs>
  <Slides>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Start</vt:lpstr>
      <vt:lpstr>Rubrik med logga, titel, datum och sidnr</vt:lpstr>
      <vt:lpstr>PowerPoint-presentation</vt:lpstr>
      <vt:lpstr>Nytt beslut 2023-03-31 angående drivmedelserbjudande </vt:lpstr>
      <vt:lpstr>URB till entreprenader (kontraktstyp 2 och 2B)</vt:lpstr>
      <vt:lpstr>URB till entreprenader (kontraktstyp 3)</vt:lpstr>
    </vt:vector>
  </TitlesOfParts>
  <Company>Trafikverket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Strömberg Ove, ILösb2</dc:creator>
  <cp:lastModifiedBy>Sandin Christina, ILu</cp:lastModifiedBy>
  <cp:revision>29</cp:revision>
  <dcterms:created xsi:type="dcterms:W3CDTF">2022-05-02T10:03:36Z</dcterms:created>
  <dcterms:modified xsi:type="dcterms:W3CDTF">2023-04-11T10:35:36Z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0x010100F3454A24D10946AC8A6A7F801497FF3100F8AAE1524C8247BC8FBD01CB77B5381600DBE285BDA6F7114CB76F5D3224824953</vt:lpwstr>
  </property>
  <property fmtid="{D5CDD505-2E9C-101B-9397-08002B2CF9AE}" pid="3" name="TrvDocumentType">
    <vt:lpwstr>30;#ARBETSMATERIAL|a2894791-a90f-4fd8-bd38-5426c743cb42</vt:lpwstr>
  </property>
  <property fmtid="{D5CDD505-2E9C-101B-9397-08002B2CF9AE}" pid="4" name="TrvDocumentTemplateOwner">
    <vt:lpwstr>277;#KM Kommunikation|65ba4904-7f87-411a-bf82-b389570b62aa</vt:lpwstr>
  </property>
  <property fmtid="{D5CDD505-2E9C-101B-9397-08002B2CF9AE}" pid="5" name="TrvDocumentTemplateStatus">
    <vt:lpwstr>Distribuerad</vt:lpwstr>
  </property>
  <property fmtid="{D5CDD505-2E9C-101B-9397-08002B2CF9AE}" pid="6" name="TrvDocumentTemplateCategory">
    <vt:lpwstr>35;#Grundmallar|ba03f0de-f93f-4e70-95f2-fa30c55e4680</vt:lpwstr>
  </property>
  <property fmtid="{D5CDD505-2E9C-101B-9397-08002B2CF9AE}" pid="7" name="TrvConfidentialityLevel">
    <vt:lpwstr/>
  </property>
  <property fmtid="{D5CDD505-2E9C-101B-9397-08002B2CF9AE}" pid="8" name="TrvUploadedDocumentTypeTaxHTField0">
    <vt:lpwstr>ARBETSMATERIAL|a2894791-a90f-4fd8-bd38-5426c743cb42</vt:lpwstr>
  </property>
  <property fmtid="{D5CDD505-2E9C-101B-9397-08002B2CF9AE}" pid="9" name="TrvUploadedDocumentType">
    <vt:lpwstr>30;#ARBETSMATERIAL|a2894791-a90f-4fd8-bd38-5426c743cb42</vt:lpwstr>
  </property>
</Properties>
</file>