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57" r:id="rId6"/>
  </p:sldMasterIdLst>
  <p:notesMasterIdLst>
    <p:notesMasterId r:id="rId20"/>
  </p:notesMasterIdLst>
  <p:handoutMasterIdLst>
    <p:handoutMasterId r:id="rId21"/>
  </p:handoutMasterIdLst>
  <p:sldIdLst>
    <p:sldId id="300" r:id="rId7"/>
    <p:sldId id="301" r:id="rId8"/>
    <p:sldId id="486" r:id="rId9"/>
    <p:sldId id="485" r:id="rId10"/>
    <p:sldId id="398" r:id="rId11"/>
    <p:sldId id="400" r:id="rId12"/>
    <p:sldId id="406" r:id="rId13"/>
    <p:sldId id="403" r:id="rId14"/>
    <p:sldId id="402" r:id="rId15"/>
    <p:sldId id="404" r:id="rId16"/>
    <p:sldId id="407" r:id="rId17"/>
    <p:sldId id="405" r:id="rId18"/>
    <p:sldId id="307"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0000"/>
    <a:srgbClr val="D90611"/>
    <a:srgbClr val="D80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2" autoAdjust="0"/>
    <p:restoredTop sz="62926" autoAdjust="0"/>
  </p:normalViewPr>
  <p:slideViewPr>
    <p:cSldViewPr snapToGrid="0">
      <p:cViewPr varScale="1">
        <p:scale>
          <a:sx n="49" d="100"/>
          <a:sy n="49" d="100"/>
        </p:scale>
        <p:origin x="1264" y="72"/>
      </p:cViewPr>
      <p:guideLst>
        <p:guide pos="7242"/>
        <p:guide orient="horz" pos="799"/>
        <p:guide orient="horz" pos="3884"/>
        <p:guide orient="horz" pos="2160"/>
        <p:guide pos="438"/>
      </p:guideLst>
    </p:cSldViewPr>
  </p:slideViewPr>
  <p:outlineViewPr>
    <p:cViewPr>
      <p:scale>
        <a:sx n="33" d="100"/>
        <a:sy n="33" d="100"/>
      </p:scale>
      <p:origin x="0" y="-240"/>
    </p:cViewPr>
  </p:outlineViewPr>
  <p:notesTextViewPr>
    <p:cViewPr>
      <p:scale>
        <a:sx n="150" d="100"/>
        <a:sy n="150" d="100"/>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2024-03-28</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2024-03-28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seb@trafikverket.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rafikverket.se/seb"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seb@trafikverket.s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Välkomna till denna Trafikverks-utbildning i analys- och redovisningsmetodik för Samlad effektbedömning version 2024. </a:t>
            </a:r>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328585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t>Utbildningsdel B innebär att deltagarna - efter att på egen hand tagit del av den inspelade föreläsningsserien - funderar över om de har några frågor som de vill ta upp till diskussion på det </a:t>
            </a:r>
            <a:r>
              <a:rPr lang="sv-SE" sz="1200" b="0" dirty="0" err="1"/>
              <a:t>webb-baserade</a:t>
            </a:r>
            <a:r>
              <a:rPr lang="sv-SE" sz="1200" b="0" dirty="0"/>
              <a:t> möte (utbildningsdel C). Eventuella frågor skickas in till seb@trafikverket.se senast ett dygn innan det digitala mötet (C) hålls.</a:t>
            </a:r>
            <a:br>
              <a:rPr lang="sv-SE" sz="1200" b="0" dirty="0"/>
            </a:br>
            <a:br>
              <a:rPr lang="sv-SE" sz="1200" b="0" dirty="0"/>
            </a:b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339576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sv-SE" sz="1200" b="0" dirty="0"/>
            </a:br>
            <a:r>
              <a:rPr lang="sv-SE" sz="1200" b="0" dirty="0"/>
              <a:t>På det </a:t>
            </a:r>
            <a:r>
              <a:rPr lang="sv-SE" sz="1200" b="0" dirty="0" err="1"/>
              <a:t>webb-baserade</a:t>
            </a:r>
            <a:r>
              <a:rPr lang="sv-SE" sz="1200" b="0" dirty="0"/>
              <a:t> mötet (utbildningsdel C) prioriteras de frågor upp som kommit in </a:t>
            </a:r>
            <a:r>
              <a:rPr lang="sv-SE" sz="1200" b="0" dirty="0">
                <a:hlinkClick r:id="rId3"/>
              </a:rPr>
              <a:t>seb@trafikverket.se</a:t>
            </a:r>
            <a:r>
              <a:rPr lang="sv-SE" sz="1200" b="0" dirty="0"/>
              <a:t> . Chatten och mikrofoner hålls öppna för alla på detta möte. </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256159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t>Detta bildspel är det första i en serie på sex delar. Bildspelsserien ska ses som en första ingång till de fördjupade underlag och vägledningar som finns samlade på </a:t>
            </a:r>
            <a:r>
              <a:rPr lang="sv-SE" sz="1200" b="0" dirty="0">
                <a:hlinkClick r:id="rId3"/>
              </a:rPr>
              <a:t>www.trafikverket.se/seb</a:t>
            </a:r>
            <a:r>
              <a:rPr lang="sv-SE" sz="1200" b="0" dirty="0"/>
              <a:t> . Denna bildspelsserien ger också vägledning kring hur inmatningen i det </a:t>
            </a:r>
            <a:r>
              <a:rPr lang="sv-SE" sz="1200" b="0" dirty="0" err="1"/>
              <a:t>webb-baserade</a:t>
            </a:r>
            <a:r>
              <a:rPr lang="sv-SE" sz="1200" b="0" dirty="0"/>
              <a:t> verktyget för SEB ska göras.</a:t>
            </a:r>
            <a:br>
              <a:rPr lang="sv-SE" sz="1200" b="0" dirty="0"/>
            </a:br>
            <a:br>
              <a:rPr lang="sv-SE" sz="1200" b="0" dirty="0"/>
            </a:br>
            <a:r>
              <a:rPr lang="sv-SE" sz="1200" b="0" dirty="0"/>
              <a:t>Välkomna att skicka frågor till </a:t>
            </a:r>
            <a:r>
              <a:rPr lang="sv-SE" sz="1200" b="0" dirty="0">
                <a:hlinkClick r:id="rId4"/>
              </a:rPr>
              <a:t>seb@trafikverket.se</a:t>
            </a:r>
            <a:br>
              <a:rPr lang="sv-SE" sz="1200" b="0" dirty="0"/>
            </a:br>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179205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var den första delen i den digitala utbildningsserien om hur man upprättar en Samlad effektbedömning.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114398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denna första delen av utbildningen går jag igenom avgränsningar och upplägg för utbildningen.</a:t>
            </a:r>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4338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Wingdings" panose="05000000000000000000" pitchFamily="2" charset="2"/>
              <a:buNone/>
            </a:pPr>
            <a:r>
              <a:rPr lang="sv-SE" dirty="0"/>
              <a:t>Jag börjar med att gå igenom utbildningsseriens omfattning och avgränsning:</a:t>
            </a:r>
          </a:p>
          <a:p>
            <a:pPr>
              <a:buFont typeface="Wingdings" panose="05000000000000000000" pitchFamily="2" charset="2"/>
              <a:buNone/>
            </a:pPr>
            <a:r>
              <a:rPr lang="sv-SE" dirty="0"/>
              <a:t> </a:t>
            </a:r>
          </a:p>
          <a:p>
            <a:pPr marL="0" indent="0">
              <a:buNone/>
            </a:pPr>
            <a:r>
              <a:rPr lang="sv-SE" dirty="0"/>
              <a:t>Denna utbildningsserie:</a:t>
            </a:r>
          </a:p>
          <a:p>
            <a:pPr>
              <a:buFont typeface="Wingdings" panose="05000000000000000000" pitchFamily="2" charset="2"/>
              <a:buChar char="Ø"/>
            </a:pPr>
            <a:r>
              <a:rPr lang="sv-SE" dirty="0"/>
              <a:t>omfattar samtliga delar i en Samlad effektbedömning: generell information, åtgärdsbeskrivning, samhällsekonomisk nyttoutgiftskostnadsanalys, fördelningsanalys samt målanalys.</a:t>
            </a:r>
          </a:p>
          <a:p>
            <a:pPr>
              <a:buFont typeface="Wingdings" panose="05000000000000000000" pitchFamily="2" charset="2"/>
              <a:buChar char="Ø"/>
            </a:pPr>
            <a:r>
              <a:rPr lang="sv-SE" dirty="0"/>
              <a:t>i</a:t>
            </a:r>
            <a:r>
              <a:rPr lang="sv-SE" sz="1200" dirty="0"/>
              <a:t>nstruerar om hur och var olika </a:t>
            </a:r>
            <a:r>
              <a:rPr lang="sv-SE" dirty="0"/>
              <a:t>inmatningar görs </a:t>
            </a:r>
            <a:r>
              <a:rPr lang="sv-SE" sz="1200" dirty="0"/>
              <a:t>rent praktiskt i SEB-verktyget.</a:t>
            </a:r>
          </a:p>
          <a:p>
            <a:pPr>
              <a:buFont typeface="Wingdings" panose="05000000000000000000" pitchFamily="2" charset="2"/>
              <a:buChar char="Ø"/>
            </a:pPr>
            <a:r>
              <a:rPr lang="sv-SE" dirty="0"/>
              <a:t>är en första ingång till de underlag och vägledningar som man behöver ta del av innan man genomför analyserna i en Samlad effektbedömning.</a:t>
            </a:r>
          </a:p>
          <a:p>
            <a:pPr>
              <a:buFont typeface="Wingdings" panose="05000000000000000000" pitchFamily="2" charset="2"/>
              <a:buChar char="Ø"/>
            </a:pPr>
            <a:r>
              <a:rPr lang="sv-SE" dirty="0"/>
              <a:t>riktar sig i första hand till den som ska upprätta en Samlad effektbedömning.</a:t>
            </a:r>
          </a:p>
          <a:p>
            <a:endParaRPr lang="sv-SE" dirty="0"/>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2024-03-28</a:t>
            </a:fld>
            <a:endParaRPr lang="sv-SE"/>
          </a:p>
        </p:txBody>
      </p:sp>
    </p:spTree>
    <p:extLst>
      <p:ext uri="{BB962C8B-B14F-4D97-AF65-F5344CB8AC3E}">
        <p14:creationId xmlns:p14="http://schemas.microsoft.com/office/powerpoint/2010/main" val="327229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har ni en översikt och en första ingång till de fördjupade underlag som man behöver ta del av för att kunna göra en upprätta en Samlad effektbedömning.</a:t>
            </a:r>
          </a:p>
          <a:p>
            <a:endParaRPr lang="sv-SE" dirty="0"/>
          </a:p>
          <a:p>
            <a:pPr>
              <a:spcBef>
                <a:spcPts val="0"/>
              </a:spcBef>
              <a:buFont typeface="Wingdings" panose="05000000000000000000" pitchFamily="2" charset="2"/>
              <a:buChar char="Ø"/>
            </a:pPr>
            <a:r>
              <a:rPr lang="sv-SE" sz="1200" i="1" dirty="0"/>
              <a:t>Metodhandledning Samlad effektbedömning</a:t>
            </a:r>
          </a:p>
          <a:p>
            <a:pPr marL="0" indent="0">
              <a:spcBef>
                <a:spcPts val="0"/>
              </a:spcBef>
              <a:buNone/>
            </a:pPr>
            <a:endParaRPr lang="sv-SE" sz="1200" i="1" dirty="0"/>
          </a:p>
          <a:p>
            <a:pPr marL="0" indent="0">
              <a:spcBef>
                <a:spcPts val="0"/>
              </a:spcBef>
              <a:buNone/>
            </a:pPr>
            <a:r>
              <a:rPr lang="sv-SE" sz="1200" b="1" i="0" dirty="0"/>
              <a:t>Specifikt för den Samhällsekonomiska nyttokostnadsanalysen</a:t>
            </a:r>
          </a:p>
          <a:p>
            <a:pPr>
              <a:spcBef>
                <a:spcPts val="0"/>
              </a:spcBef>
              <a:buFont typeface="Wingdings" panose="05000000000000000000" pitchFamily="2" charset="2"/>
              <a:buChar char="Ø"/>
            </a:pPr>
            <a:r>
              <a:rPr lang="sv-SE" sz="1200" dirty="0"/>
              <a:t>ASEK-rapport och kalkylbilaga</a:t>
            </a:r>
          </a:p>
          <a:p>
            <a:pPr>
              <a:spcBef>
                <a:spcPts val="0"/>
              </a:spcBef>
              <a:buFont typeface="Wingdings" panose="05000000000000000000" pitchFamily="2" charset="2"/>
              <a:buChar char="Ø"/>
            </a:pPr>
            <a:r>
              <a:rPr lang="sv-SE" sz="1200" dirty="0"/>
              <a:t>Manualer och dokumentation för kalkylverktyg</a:t>
            </a:r>
          </a:p>
          <a:p>
            <a:pPr>
              <a:spcBef>
                <a:spcPts val="0"/>
              </a:spcBef>
              <a:buFont typeface="Wingdings" panose="05000000000000000000" pitchFamily="2" charset="2"/>
              <a:buChar char="Ø"/>
            </a:pPr>
            <a:r>
              <a:rPr lang="sv-SE" sz="1200" dirty="0"/>
              <a:t>Vägledning för att bestämma trafikutvecklingstal i vägkalkyler</a:t>
            </a:r>
          </a:p>
          <a:p>
            <a:pPr>
              <a:spcBef>
                <a:spcPts val="0"/>
              </a:spcBef>
              <a:buFont typeface="Wingdings" panose="05000000000000000000" pitchFamily="2" charset="2"/>
              <a:buChar char="Ø"/>
            </a:pPr>
            <a:r>
              <a:rPr lang="sv-SE" sz="1200" dirty="0"/>
              <a:t>Samhällsekonomisk nyttokostnadsanalys – Ej beräknade effekter</a:t>
            </a:r>
          </a:p>
          <a:p>
            <a:pPr>
              <a:spcBef>
                <a:spcPts val="0"/>
              </a:spcBef>
              <a:buFont typeface="Wingdings" panose="05000000000000000000" pitchFamily="2" charset="2"/>
              <a:buChar char="Ø"/>
            </a:pPr>
            <a:r>
              <a:rPr lang="sv-SE" sz="1200" dirty="0"/>
              <a:t>Tillvägagångssätt vid behov av åtgärdsspecifik känslighetsanalys</a:t>
            </a:r>
          </a:p>
          <a:p>
            <a:pPr marL="0" indent="0">
              <a:spcBef>
                <a:spcPts val="0"/>
              </a:spcBef>
              <a:buNone/>
            </a:pPr>
            <a:br>
              <a:rPr lang="sv-SE" sz="1200" i="1" dirty="0"/>
            </a:br>
            <a:r>
              <a:rPr lang="sv-SE" sz="1200" b="1" i="0" dirty="0"/>
              <a:t>Specifikt för fördelningsanalysen</a:t>
            </a:r>
          </a:p>
          <a:p>
            <a:pPr>
              <a:spcBef>
                <a:spcPts val="0"/>
              </a:spcBef>
              <a:buFont typeface="Wingdings" panose="05000000000000000000" pitchFamily="2" charset="2"/>
              <a:buChar char="Ø"/>
            </a:pPr>
            <a:r>
              <a:rPr lang="sv-SE" sz="1200" i="0" dirty="0"/>
              <a:t>Rapport Fördelningseffekter av åtgärder i transportsystemet</a:t>
            </a:r>
          </a:p>
          <a:p>
            <a:pPr>
              <a:spcBef>
                <a:spcPts val="0"/>
              </a:spcBef>
              <a:buFont typeface="Wingdings" panose="05000000000000000000" pitchFamily="2" charset="2"/>
              <a:buChar char="Ø"/>
            </a:pPr>
            <a:r>
              <a:rPr lang="sv-SE" sz="1200" i="0" dirty="0"/>
              <a:t>Vid Samperskörning: Användarhandledning och riggningsbeskrivning – Sampers/</a:t>
            </a:r>
            <a:r>
              <a:rPr lang="sv-SE" sz="1200" i="0" dirty="0" err="1"/>
              <a:t>Samkalk</a:t>
            </a:r>
            <a:r>
              <a:rPr lang="sv-SE" sz="1200" i="0" dirty="0"/>
              <a:t> 4 samt exekvering av fördelningsanalys vid Sampers-analys</a:t>
            </a:r>
          </a:p>
          <a:p>
            <a:pPr marL="0" indent="0">
              <a:spcBef>
                <a:spcPts val="0"/>
              </a:spcBef>
              <a:buNone/>
            </a:pPr>
            <a:endParaRPr lang="sv-SE" sz="1200" i="1" dirty="0"/>
          </a:p>
          <a:p>
            <a:pPr marL="0" indent="0">
              <a:spcBef>
                <a:spcPts val="0"/>
              </a:spcBef>
              <a:buNone/>
            </a:pPr>
            <a:r>
              <a:rPr lang="sv-SE" sz="1200" b="1" i="0" dirty="0"/>
              <a:t>För den Transportpolitiska målanalysen</a:t>
            </a:r>
          </a:p>
          <a:p>
            <a:pPr>
              <a:spcBef>
                <a:spcPts val="0"/>
              </a:spcBef>
              <a:buFont typeface="Wingdings" panose="05000000000000000000" pitchFamily="2" charset="2"/>
              <a:buChar char="Ø"/>
            </a:pPr>
            <a:r>
              <a:rPr lang="sv-SE" sz="1200" i="0" dirty="0"/>
              <a:t>Prop. ”Framtidens resor och transporter” (</a:t>
            </a:r>
            <a:r>
              <a:rPr lang="sv-SE" sz="1200" i="0" dirty="0" err="1"/>
              <a:t>inkl.uppdateringar</a:t>
            </a:r>
            <a:r>
              <a:rPr lang="sv-SE" sz="1200" i="0" dirty="0"/>
              <a:t>) </a:t>
            </a:r>
          </a:p>
          <a:p>
            <a:pPr>
              <a:spcBef>
                <a:spcPts val="0"/>
              </a:spcBef>
              <a:buFont typeface="Wingdings" panose="05000000000000000000" pitchFamily="2" charset="2"/>
              <a:buChar char="Ø"/>
            </a:pPr>
            <a:r>
              <a:rPr lang="sv-SE" sz="1200" i="0" dirty="0"/>
              <a:t>Trafikverkets utpekade miljöområden (se </a:t>
            </a:r>
            <a:r>
              <a:rPr lang="sv-SE" sz="1200" i="0" dirty="0" err="1"/>
              <a:t>TRVs</a:t>
            </a:r>
            <a:r>
              <a:rPr lang="sv-SE" sz="1200" i="0" dirty="0"/>
              <a:t> årliga Miljörapport) </a:t>
            </a:r>
          </a:p>
          <a:p>
            <a:endParaRPr lang="sv-SE" dirty="0"/>
          </a:p>
          <a:p>
            <a:r>
              <a:rPr lang="sv-SE" dirty="0"/>
              <a:t>Dessa dokument hittar man på www.trafikverket.se/SEB</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2024-03-28</a:t>
            </a:fld>
            <a:endParaRPr lang="sv-SE"/>
          </a:p>
        </p:txBody>
      </p:sp>
    </p:spTree>
    <p:extLst>
      <p:ext uri="{BB962C8B-B14F-4D97-AF65-F5344CB8AC3E}">
        <p14:creationId xmlns:p14="http://schemas.microsoft.com/office/powerpoint/2010/main" val="198445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Georgia" panose="02040502050405020303" pitchFamily="18" charset="0"/>
                <a:ea typeface="Calibri" panose="020F0502020204030204" pitchFamily="34" charset="0"/>
                <a:cs typeface="Times New Roman" panose="02020603050405020304" pitchFamily="18" charset="0"/>
              </a:rPr>
              <a:t>I bilden ser ni tre olika aspekter av Samlad effektbedömning:</a:t>
            </a:r>
          </a:p>
          <a:p>
            <a:pPr marL="171450" indent="-171450">
              <a:buFont typeface="Wingdings" panose="05000000000000000000" pitchFamily="2"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Analys- och redovisningsmetodik</a:t>
            </a:r>
          </a:p>
          <a:p>
            <a:pPr marL="171450" indent="-171450">
              <a:buFont typeface="Wingdings" panose="05000000000000000000" pitchFamily="2"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Granskningsprocessen</a:t>
            </a:r>
          </a:p>
          <a:p>
            <a:pPr marL="171450" indent="-171450">
              <a:buFont typeface="Wingdings" panose="05000000000000000000" pitchFamily="2"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Användande av Samlad effektbedömning</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Analysmetodik och redovisning-metodik för SEB handlar om att Samlad effektbedömning har ett standardiserat format med fasta rubriker och en bestämd metodik för hur man ska beskriva effekter, och för hur analyserna ska göras. </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Granskningsprocessen för SEB, handlar om den granskningsprocess som en Samlad effektbedömning måste genomgå innan den får publiceras på Trafikverkets externa hemsida. Granskningsprocess består av Upprättande, Regionalgranskning, Nationell granskning samt godkännande av två chefer på Trafikverket:  Först chefen på enheten ”Samhällsekonomi” och därefter chefen för enheten ”Genomförandeplanering”.</a:t>
            </a:r>
          </a:p>
          <a:p>
            <a:endParaRPr lang="sv-SE" dirty="0"/>
          </a:p>
          <a:p>
            <a:r>
              <a:rPr lang="sv-SE" dirty="0"/>
              <a:t>När </a:t>
            </a:r>
            <a:r>
              <a:rPr lang="sv-SE" dirty="0" err="1"/>
              <a:t>SEB:ar</a:t>
            </a:r>
            <a:r>
              <a:rPr lang="sv-SE" dirty="0"/>
              <a:t> ska tas fram avgörs främst av dem som ansvarar för sådana leveranser på Trafikverket där </a:t>
            </a:r>
            <a:r>
              <a:rPr lang="sv-SE" dirty="0" err="1"/>
              <a:t>SEB:ar</a:t>
            </a:r>
            <a:r>
              <a:rPr lang="sv-SE" dirty="0"/>
              <a:t> ingår. </a:t>
            </a:r>
          </a:p>
          <a:p>
            <a:endParaRPr lang="sv-SE" dirty="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95304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Innehållet i en SEB består av många olika analyser. SEB är en redovisningsmetodik. Avgränsningen för denna utbildning är själva innehållet i en Samlad effektbedömning, dvs VAD</a:t>
            </a:r>
            <a:r>
              <a:rPr lang="sv-SE" sz="1200" dirty="0">
                <a:effectLst/>
                <a:latin typeface="Georgia" panose="02040502050405020303" pitchFamily="18" charset="0"/>
                <a:ea typeface="Calibri" panose="020F0502020204030204" pitchFamily="34" charset="0"/>
                <a:cs typeface="Times New Roman" panose="02020603050405020304" pitchFamily="18" charset="0"/>
              </a:rPr>
              <a:t> som ingår i en Samlad effektbedömning. </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Samlad effektbedömning består av tre analyser: Samhällsekonomisk nyttokostnadsanalys, Fördelningsanalys samt Transportpolitisk målanalys. I en Samlad effektbedömning redovisas också åtgärdens kostnad och dess effekter.</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De tre analyserna som genomförs i en Samlad effektbedömning utgår från de skillnader i effekter som uppstå om åtgärden genomförs jämfört med om åtgärden inte genomförs. Alla tre analyserna bygger således på samma effekter.</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Samlad effektbedömning förkortas SEB och är en standardiserad redovisningsmetodik som Trafikverket använder för att analysera och redovisa förslag på åtgärder. </a:t>
            </a:r>
          </a:p>
          <a:p>
            <a:endParaRPr lang="sv-SE" sz="1200" dirty="0">
              <a:effectLst/>
              <a:latin typeface="Georgia" panose="02040502050405020303" pitchFamily="18" charset="0"/>
              <a:ea typeface="Calibri" panose="020F0502020204030204" pitchFamily="34" charset="0"/>
              <a:cs typeface="Times New Roman" panose="02020603050405020304" pitchFamily="18" charset="0"/>
            </a:endParaRPr>
          </a:p>
          <a:p>
            <a:r>
              <a:rPr lang="sv-SE" sz="1200" dirty="0">
                <a:effectLst/>
                <a:latin typeface="Georgia" panose="02040502050405020303" pitchFamily="18" charset="0"/>
                <a:ea typeface="Calibri" panose="020F0502020204030204" pitchFamily="34" charset="0"/>
                <a:cs typeface="Times New Roman" panose="02020603050405020304" pitchFamily="18" charset="0"/>
              </a:rPr>
              <a:t>Sammanfattningsvis avgränsas denna utbildning till att </a:t>
            </a:r>
            <a:r>
              <a:rPr lang="sv-SE" sz="1200" i="1" dirty="0">
                <a:effectLst/>
                <a:latin typeface="Georgia" panose="02040502050405020303" pitchFamily="18" charset="0"/>
                <a:ea typeface="Calibri" panose="020F0502020204030204" pitchFamily="34" charset="0"/>
                <a:cs typeface="Times New Roman" panose="02020603050405020304" pitchFamily="18" charset="0"/>
              </a:rPr>
              <a:t>inte</a:t>
            </a:r>
            <a:r>
              <a:rPr lang="sv-SE" sz="1200" dirty="0">
                <a:effectLst/>
                <a:latin typeface="Georgia" panose="02040502050405020303" pitchFamily="18" charset="0"/>
                <a:ea typeface="Calibri" panose="020F0502020204030204" pitchFamily="34" charset="0"/>
                <a:cs typeface="Times New Roman" panose="02020603050405020304" pitchFamily="18" charset="0"/>
              </a:rPr>
              <a:t> handlar om hur granskningsprocessen går till eller när och hur Samlad effektbedömning används i Trafikverkets olika leveranser.</a:t>
            </a:r>
          </a:p>
          <a:p>
            <a:r>
              <a:rPr lang="sv-SE" sz="1200" dirty="0">
                <a:effectLst/>
                <a:latin typeface="Georgia" panose="02040502050405020303" pitchFamily="18" charset="0"/>
                <a:ea typeface="Calibri" panose="020F0502020204030204" pitchFamily="34" charset="0"/>
                <a:cs typeface="Times New Roman" panose="02020603050405020304" pitchFamily="18" charset="0"/>
              </a:rPr>
              <a:t>Utbildningen handlar däremot om vad en Samlad effektbedömning är och vilken metodik som är relevant då man upprättar en Samlad effektbedömning.</a:t>
            </a:r>
          </a:p>
        </p:txBody>
      </p:sp>
      <p:sp>
        <p:nvSpPr>
          <p:cNvPr id="4" name="Platshållare för bildnummer 3"/>
          <p:cNvSpPr>
            <a:spLocks noGrp="1"/>
          </p:cNvSpPr>
          <p:nvPr>
            <p:ph type="sldNum" sz="quarter" idx="10"/>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236914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Då har ni fått förståelse för utbildningens omfattning och för hur utbildningen är avgränsad.</a:t>
            </a:r>
          </a:p>
          <a:p>
            <a:endParaRPr lang="sv-SE" dirty="0"/>
          </a:p>
          <a:p>
            <a:r>
              <a:rPr lang="sv-SE" dirty="0"/>
              <a:t>Nu kommer jag gå in på hur utbildningen är upplagd.</a:t>
            </a:r>
          </a:p>
        </p:txBody>
      </p:sp>
      <p:sp>
        <p:nvSpPr>
          <p:cNvPr id="4" name="Platshållare för bildnummer 3"/>
          <p:cNvSpPr>
            <a:spLocks noGrp="1"/>
          </p:cNvSpPr>
          <p:nvPr>
            <p:ph type="sldNum" sz="quarter" idx="10"/>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178669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Utbildningen har tre huvudmoment: </a:t>
            </a:r>
          </a:p>
          <a:p>
            <a:r>
              <a:rPr lang="sv-SE" dirty="0"/>
              <a:t> - En digital föreläsningsserie som deltagarna tar del av individuellt - A</a:t>
            </a:r>
          </a:p>
          <a:p>
            <a:r>
              <a:rPr lang="sv-SE" dirty="0"/>
              <a:t> - En möjlighet för deltagarna att skicka in frågor efter genomgångna föreläsningarna - B</a:t>
            </a:r>
          </a:p>
          <a:p>
            <a:r>
              <a:rPr lang="sv-SE" dirty="0"/>
              <a:t> - Ett frågetillfälle där inkomna frågor gås igenom och diskuteras - C</a:t>
            </a:r>
          </a:p>
        </p:txBody>
      </p:sp>
      <p:sp>
        <p:nvSpPr>
          <p:cNvPr id="4" name="Platshållare för bildnummer 3"/>
          <p:cNvSpPr>
            <a:spLocks noGrp="1"/>
          </p:cNvSpPr>
          <p:nvPr>
            <p:ph type="sldNum" sz="quarter" idx="10"/>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435335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digitala föreläsningsserien (A) består av 7 inspelade föreläsningar.</a:t>
            </a:r>
          </a:p>
          <a:p>
            <a:r>
              <a:rPr lang="sv-SE" dirty="0"/>
              <a:t>Den första föreläsningen tar upp avgränsningar och upplägg för utbildningen.</a:t>
            </a:r>
          </a:p>
          <a:p>
            <a:r>
              <a:rPr lang="sv-SE" dirty="0"/>
              <a:t>De 6 följande avsnitten följer strukturen i webb-verktyget SEB snarare än strukturen i en utskriven SEB. </a:t>
            </a:r>
          </a:p>
          <a:p>
            <a:endParaRPr lang="sv-SE" sz="1200" b="0" dirty="0"/>
          </a:p>
          <a:p>
            <a:r>
              <a:rPr lang="sv-SE" sz="1600" b="1" dirty="0"/>
              <a:t>A  Digital föreläsningsserie:</a:t>
            </a:r>
          </a:p>
          <a:p>
            <a:br>
              <a:rPr lang="sv-SE" sz="1600" dirty="0"/>
            </a:br>
            <a:r>
              <a:rPr lang="sv-SE" sz="1600" dirty="0"/>
              <a:t>         </a:t>
            </a:r>
            <a:r>
              <a:rPr lang="sv-SE" sz="1400" b="0" dirty="0"/>
              <a:t>Avgränsning och upplägg för utbildningen</a:t>
            </a:r>
            <a:br>
              <a:rPr lang="sv-SE" sz="1400" b="0" dirty="0"/>
            </a:br>
            <a:r>
              <a:rPr lang="sv-SE" sz="1400" b="0" dirty="0"/>
              <a:t>0.      Generell information</a:t>
            </a:r>
            <a:br>
              <a:rPr lang="sv-SE" sz="1400" b="0" dirty="0"/>
            </a:br>
            <a:r>
              <a:rPr lang="sv-SE" sz="1400" b="0" dirty="0"/>
              <a:t>1.      Åtgärdsbeskrivning</a:t>
            </a:r>
            <a:br>
              <a:rPr lang="sv-SE" sz="1400" b="0" dirty="0"/>
            </a:br>
            <a:r>
              <a:rPr lang="sv-SE" sz="1400" b="0" dirty="0"/>
              <a:t>2.      Samhällsekonomisk nyttokostnadsanalys</a:t>
            </a:r>
            <a:br>
              <a:rPr lang="sv-SE" sz="1400" b="0" dirty="0"/>
            </a:br>
            <a:r>
              <a:rPr lang="sv-SE" sz="1400" b="0" dirty="0"/>
              <a:t>3.      Fördelningsanalys</a:t>
            </a:r>
            <a:br>
              <a:rPr lang="sv-SE" sz="1400" b="0" dirty="0"/>
            </a:br>
            <a:r>
              <a:rPr lang="sv-SE" sz="1400" b="0" dirty="0"/>
              <a:t>4.      Transportpolitisk målanalys</a:t>
            </a:r>
            <a:br>
              <a:rPr lang="sv-SE" sz="1400" b="0" dirty="0"/>
            </a:br>
            <a:r>
              <a:rPr lang="sv-SE" sz="1400" b="0" dirty="0"/>
              <a:t>5.      Process samt ”Bilagor och referenser”</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284737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v">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l">
              <a:buNone/>
              <a:defRPr/>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40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buNone/>
              <a:defRPr/>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text - bildbakgrund">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12"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3"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4"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90728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bakgrun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925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85103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amp;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40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buNone/>
              <a:defRPr/>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40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buNone/>
              <a:defRPr/>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blipFill>
            <a:blip r:embed="rId9"/>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8" r:id="rId4"/>
    <p:sldLayoutId id="2147483672"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hyperlink" Target="mailto:seb@trafikverket.se"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seb@trafikverket.se" TargetMode="External"/><Relationship Id="rId5" Type="http://schemas.openxmlformats.org/officeDocument/2006/relationships/hyperlink" Target="http://www.trafikverket.se/seb"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trafikverket.se/seb"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20913B0-5F7F-43AC-A46E-26CE8D512DC7}"/>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a:prstGeom prst="rect">
            <a:avLst/>
          </a:prstGeom>
        </p:spPr>
        <p:txBody>
          <a:bodyPr anchor="b"/>
          <a:lstStyle/>
          <a:p>
            <a:r>
              <a:rPr lang="sv-SE" dirty="0"/>
              <a:t>Trafikverket</a:t>
            </a:r>
          </a:p>
        </p:txBody>
      </p:sp>
      <p:pic>
        <p:nvPicPr>
          <p:cNvPr id="7" name="Ljud 6" descr="Välkomna till denna Trafikverks-utbildning i analys- och redovisningsmetodik för Samlad effektbedömning version 2024. &#10;">
            <a:hlinkClick r:id="" action="ppaction://media"/>
            <a:extLst>
              <a:ext uri="{FF2B5EF4-FFF2-40B4-BE49-F238E27FC236}">
                <a16:creationId xmlns:a16="http://schemas.microsoft.com/office/drawing/2014/main" id="{0F84BE9D-C08C-4CBE-9EF0-401EFB4E1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160486"/>
      </p:ext>
    </p:extLst>
  </p:cSld>
  <p:clrMapOvr>
    <a:masterClrMapping/>
  </p:clrMapOvr>
  <mc:AlternateContent xmlns:mc="http://schemas.openxmlformats.org/markup-compatibility/2006" xmlns:p14="http://schemas.microsoft.com/office/powerpoint/2010/main">
    <mc:Choice Requires="p14">
      <p:transition spd="slow" p14:dur="2000" advTm="11698"/>
    </mc:Choice>
    <mc:Fallback xmlns="">
      <p:transition spd="slow" advTm="1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p:cNvSpPr>
            <a:spLocks noGrp="1"/>
          </p:cNvSpPr>
          <p:nvPr>
            <p:ph type="sldNum" sz="quarter" idx="4"/>
          </p:nvPr>
        </p:nvSpPr>
        <p:spPr/>
        <p:txBody>
          <a:bodyPr/>
          <a:lstStyle/>
          <a:p>
            <a:fld id="{816FEC2C-AD63-44F4-896C-A2025F5FB260}" type="slidenum">
              <a:rPr lang="sv-SE" smtClean="0"/>
              <a:pPr/>
              <a:t>10</a:t>
            </a:fld>
            <a:endParaRPr lang="sv-SE" dirty="0"/>
          </a:p>
        </p:txBody>
      </p:sp>
      <p:sp>
        <p:nvSpPr>
          <p:cNvPr id="6" name="Rubrik 1">
            <a:extLst>
              <a:ext uri="{FF2B5EF4-FFF2-40B4-BE49-F238E27FC236}">
                <a16:creationId xmlns:a16="http://schemas.microsoft.com/office/drawing/2014/main" id="{D73F367E-1C91-4C78-8565-C66F6F2A1B7A}"/>
              </a:ext>
            </a:extLst>
          </p:cNvPr>
          <p:cNvSpPr txBox="1">
            <a:spLocks noGrp="1"/>
          </p:cNvSpPr>
          <p:nvPr>
            <p:ph type="title" idx="4294967295"/>
          </p:nvPr>
        </p:nvSpPr>
        <p:spPr>
          <a:xfrm>
            <a:off x="2042629" y="2689231"/>
            <a:ext cx="10365763" cy="12010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j-lt"/>
                <a:ea typeface="+mj-ea"/>
                <a:cs typeface="+mj-cs"/>
              </a:rPr>
              <a:t>B  Deltagarna skickar in frågor</a:t>
            </a:r>
            <a:br>
              <a:rPr kumimoji="0" lang="sv-SE" sz="2400" b="0" i="0" u="none" strike="noStrike" kern="1200" cap="none" spc="0" normalizeH="0" baseline="0" noProof="0" dirty="0">
                <a:ln>
                  <a:noFill/>
                </a:ln>
                <a:solidFill>
                  <a:schemeClr val="tx1"/>
                </a:solidFill>
                <a:effectLst/>
                <a:uLnTx/>
                <a:uFillTx/>
                <a:latin typeface="+mj-lt"/>
                <a:ea typeface="+mj-ea"/>
                <a:cs typeface="+mj-cs"/>
              </a:rPr>
            </a:br>
            <a:r>
              <a:rPr kumimoji="0" lang="sv-SE" sz="2400" b="0" i="0" u="none" strike="noStrike" kern="1200" cap="none" spc="0" normalizeH="0" baseline="0" noProof="0" dirty="0">
                <a:ln>
                  <a:noFill/>
                </a:ln>
                <a:solidFill>
                  <a:schemeClr val="tx1"/>
                </a:solidFill>
                <a:effectLst/>
                <a:uLnTx/>
                <a:uFillTx/>
                <a:latin typeface="+mj-lt"/>
                <a:ea typeface="+mj-ea"/>
                <a:cs typeface="+mj-cs"/>
              </a:rPr>
              <a:t>Senast ett dygn innan det digitala mötet (C) hålls.</a:t>
            </a:r>
          </a:p>
        </p:txBody>
      </p:sp>
      <p:pic>
        <p:nvPicPr>
          <p:cNvPr id="15" name="Ljud 14" descr="Utbildningsdel B innebär att deltagarna - efter att på egen hand tagit del av den inspelade föreläsningsserien - funderar över om de har några frågor som de vill ta upp till diskussion på det webb-baserade möte (utbildningsdel C). Eventuella frågor skickas in till seb@trafikverket.se senast ett dygn innan det digitala mötet (C) hålls.&#10;">
            <a:hlinkClick r:id="" action="ppaction://media"/>
            <a:extLst>
              <a:ext uri="{FF2B5EF4-FFF2-40B4-BE49-F238E27FC236}">
                <a16:creationId xmlns:a16="http://schemas.microsoft.com/office/drawing/2014/main" id="{9DC4F17C-60E5-47BB-89AA-4429CC5B8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3924410"/>
      </p:ext>
    </p:extLst>
  </p:cSld>
  <p:clrMapOvr>
    <a:masterClrMapping/>
  </p:clrMapOvr>
  <mc:AlternateContent xmlns:mc="http://schemas.openxmlformats.org/markup-compatibility/2006" xmlns:p14="http://schemas.microsoft.com/office/powerpoint/2010/main">
    <mc:Choice Requires="p14">
      <p:transition spd="slow" p14:dur="2000" advTm="31698"/>
    </mc:Choice>
    <mc:Fallback xmlns="">
      <p:transition spd="slow" advTm="3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33196" y="2293446"/>
            <a:ext cx="8925608" cy="1882769"/>
          </a:xfrm>
        </p:spPr>
        <p:txBody>
          <a:bodyPr anchor="t"/>
          <a:lstStyle/>
          <a:p>
            <a:r>
              <a:rPr lang="sv-SE" sz="2400" dirty="0"/>
              <a:t>C  Ett </a:t>
            </a:r>
            <a:r>
              <a:rPr lang="sv-SE" sz="2400" dirty="0" err="1"/>
              <a:t>webb-basterat</a:t>
            </a:r>
            <a:r>
              <a:rPr lang="sv-SE" sz="2400" dirty="0"/>
              <a:t> möte</a:t>
            </a:r>
            <a:br>
              <a:rPr lang="sv-SE" sz="2400" dirty="0"/>
            </a:br>
            <a:r>
              <a:rPr lang="sv-SE" sz="2400" b="0" dirty="0"/>
              <a:t>Frågorna tas i den ordning de kommit in till </a:t>
            </a:r>
            <a:r>
              <a:rPr lang="sv-SE" sz="2400" b="0" dirty="0">
                <a:hlinkClick r:id="rId5"/>
              </a:rPr>
              <a:t>seb@trafikverket.se</a:t>
            </a:r>
            <a:r>
              <a:rPr lang="sv-SE" sz="2400" b="0" dirty="0"/>
              <a:t> </a:t>
            </a:r>
            <a:br>
              <a:rPr lang="sv-SE" sz="2400" b="0" dirty="0"/>
            </a:br>
            <a:r>
              <a:rPr lang="sv-SE" sz="2400" b="0" dirty="0"/>
              <a:t>Chatt och mikrofoner hålls öppna på detta möte och i mån av tid finns möjlighet att ställa fler frågor. </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11</a:t>
            </a:fld>
            <a:endParaRPr lang="sv-SE" dirty="0"/>
          </a:p>
        </p:txBody>
      </p:sp>
      <p:pic>
        <p:nvPicPr>
          <p:cNvPr id="8" name="Ljud 7" descr="På det webb-baserade mötet (utbildningsdel C) prioriteras de frågor upp som kommit in seb@trafikverket.se . Chatten och mikrofoner hålls öppna för alla på detta möte. ">
            <a:hlinkClick r:id="" action="ppaction://media"/>
            <a:extLst>
              <a:ext uri="{FF2B5EF4-FFF2-40B4-BE49-F238E27FC236}">
                <a16:creationId xmlns:a16="http://schemas.microsoft.com/office/drawing/2014/main" id="{8CBF056E-6A8A-4274-BEE3-0CF4C89440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717551"/>
      </p:ext>
    </p:extLst>
  </p:cSld>
  <p:clrMapOvr>
    <a:masterClrMapping/>
  </p:clrMapOvr>
  <mc:AlternateContent xmlns:mc="http://schemas.openxmlformats.org/markup-compatibility/2006" xmlns:p14="http://schemas.microsoft.com/office/powerpoint/2010/main">
    <mc:Choice Requires="p14">
      <p:transition spd="slow" p14:dur="2000" advTm="21441"/>
    </mc:Choice>
    <mc:Fallback xmlns="">
      <p:transition spd="slow" advTm="2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685B7CB1-504D-40F5-BB72-C89D55A9055D}"/>
              </a:ext>
            </a:extLst>
          </p:cNvPr>
          <p:cNvSpPr>
            <a:spLocks noGrp="1"/>
          </p:cNvSpPr>
          <p:nvPr>
            <p:ph type="sldNum" sz="quarter" idx="4"/>
          </p:nvPr>
        </p:nvSpPr>
        <p:spPr/>
        <p:txBody>
          <a:bodyPr/>
          <a:lstStyle/>
          <a:p>
            <a:fld id="{816FEC2C-AD63-44F4-896C-A2025F5FB260}" type="slidenum">
              <a:rPr lang="sv-SE" smtClean="0"/>
              <a:pPr/>
              <a:t>12</a:t>
            </a:fld>
            <a:endParaRPr lang="sv-SE" dirty="0"/>
          </a:p>
        </p:txBody>
      </p:sp>
      <p:sp>
        <p:nvSpPr>
          <p:cNvPr id="6" name="Rubrik 1">
            <a:extLst>
              <a:ext uri="{FF2B5EF4-FFF2-40B4-BE49-F238E27FC236}">
                <a16:creationId xmlns:a16="http://schemas.microsoft.com/office/drawing/2014/main" id="{34E768BC-031E-4853-9EC0-C918B9368FA8}"/>
              </a:ext>
            </a:extLst>
          </p:cNvPr>
          <p:cNvSpPr txBox="1">
            <a:spLocks/>
          </p:cNvSpPr>
          <p:nvPr/>
        </p:nvSpPr>
        <p:spPr>
          <a:xfrm>
            <a:off x="1514101" y="1746839"/>
            <a:ext cx="7344763" cy="90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defRPr/>
            </a:pPr>
            <a:r>
              <a:rPr lang="sv-SE" sz="2800" dirty="0"/>
              <a:t>Fördjupade underlag och vägledningar</a:t>
            </a:r>
          </a:p>
        </p:txBody>
      </p:sp>
      <p:sp>
        <p:nvSpPr>
          <p:cNvPr id="2" name="Rubrik 1">
            <a:extLst>
              <a:ext uri="{FF2B5EF4-FFF2-40B4-BE49-F238E27FC236}">
                <a16:creationId xmlns:a16="http://schemas.microsoft.com/office/drawing/2014/main" id="{0D27DA0C-E379-456B-A67E-86A52AB13B89}"/>
              </a:ext>
            </a:extLst>
          </p:cNvPr>
          <p:cNvSpPr>
            <a:spLocks noGrp="1"/>
          </p:cNvSpPr>
          <p:nvPr>
            <p:ph type="title"/>
          </p:nvPr>
        </p:nvSpPr>
        <p:spPr>
          <a:xfrm>
            <a:off x="1514101" y="2646839"/>
            <a:ext cx="8927757" cy="2561944"/>
          </a:xfrm>
        </p:spPr>
        <p:txBody>
          <a:bodyPr/>
          <a:lstStyle/>
          <a:p>
            <a:r>
              <a:rPr lang="sv-SE" sz="2000" b="0" dirty="0">
                <a:latin typeface="+mn-lt"/>
              </a:rPr>
              <a:t>Detta bildspel är det första i en serie på sju delar. Bildspelsserien ska ses som en första ingång till de fördjupade underlag och vägledningar som </a:t>
            </a:r>
            <a:br>
              <a:rPr lang="sv-SE" sz="2000" b="0" dirty="0">
                <a:latin typeface="+mn-lt"/>
              </a:rPr>
            </a:br>
            <a:r>
              <a:rPr lang="sv-SE" sz="2000" b="0" dirty="0">
                <a:latin typeface="+mn-lt"/>
              </a:rPr>
              <a:t>finns samlade på </a:t>
            </a:r>
            <a:r>
              <a:rPr lang="sv-SE" sz="2000" b="0" dirty="0">
                <a:latin typeface="+mn-lt"/>
                <a:hlinkClick r:id="rId5"/>
              </a:rPr>
              <a:t>www.trafikverket.se/seb</a:t>
            </a:r>
            <a:r>
              <a:rPr lang="sv-SE" sz="2000" b="0" dirty="0">
                <a:latin typeface="+mn-lt"/>
              </a:rPr>
              <a:t> . Bildspels-serien ger också vägledning kring hur inmatningen i det </a:t>
            </a:r>
            <a:r>
              <a:rPr lang="sv-SE" sz="2000" b="0" dirty="0" err="1">
                <a:latin typeface="+mn-lt"/>
              </a:rPr>
              <a:t>webb-baserade</a:t>
            </a:r>
            <a:r>
              <a:rPr lang="sv-SE" sz="2000" b="0" dirty="0">
                <a:latin typeface="+mn-lt"/>
              </a:rPr>
              <a:t> verktyget för SEB ska göras.</a:t>
            </a:r>
            <a:br>
              <a:rPr lang="sv-SE" sz="2000" b="0" dirty="0">
                <a:latin typeface="+mn-lt"/>
              </a:rPr>
            </a:br>
            <a:br>
              <a:rPr lang="sv-SE" sz="2000" b="0" dirty="0">
                <a:latin typeface="+mn-lt"/>
              </a:rPr>
            </a:br>
            <a:r>
              <a:rPr lang="sv-SE" sz="2000" b="0" dirty="0">
                <a:latin typeface="+mn-lt"/>
              </a:rPr>
              <a:t>Välkomna att skicka frågor till </a:t>
            </a:r>
            <a:r>
              <a:rPr lang="sv-SE" sz="2000" b="0" dirty="0">
                <a:latin typeface="+mn-lt"/>
                <a:hlinkClick r:id="rId6"/>
              </a:rPr>
              <a:t>seb@trafikverket.se</a:t>
            </a:r>
            <a:br>
              <a:rPr lang="sv-SE" sz="2000" b="0" dirty="0">
                <a:latin typeface="+mn-lt"/>
              </a:rPr>
            </a:br>
            <a:endParaRPr lang="sv-SE" sz="2000" b="0" dirty="0">
              <a:latin typeface="+mn-lt"/>
            </a:endParaRPr>
          </a:p>
        </p:txBody>
      </p:sp>
      <p:pic>
        <p:nvPicPr>
          <p:cNvPr id="3" name="Ljud 2" descr="Detta bildspel är det första i en serie på sex delar. Bildspelsserien ska ses som en första ingång till de fördjupade underlag och vägledningar som finns samlade på www.trafikverket.se/seb . Denna bildspelsserien ger också vägledning kring hur inmatningen i det webb-baserade verktyget för SEB ska göras.&#10;&#10;Välkomna att skicka frågor till seb@trafikverket.se">
            <a:hlinkClick r:id="" action="ppaction://media"/>
            <a:extLst>
              <a:ext uri="{FF2B5EF4-FFF2-40B4-BE49-F238E27FC236}">
                <a16:creationId xmlns:a16="http://schemas.microsoft.com/office/drawing/2014/main" id="{6EC00CFB-389E-4CA1-837C-4ED221090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1296613"/>
      </p:ext>
    </p:extLst>
  </p:cSld>
  <p:clrMapOvr>
    <a:masterClrMapping/>
  </p:clrMapOvr>
  <mc:AlternateContent xmlns:mc="http://schemas.openxmlformats.org/markup-compatibility/2006" xmlns:p14="http://schemas.microsoft.com/office/powerpoint/2010/main">
    <mc:Choice Requires="p14">
      <p:transition spd="slow" p14:dur="2000" advTm="39460"/>
    </mc:Choice>
    <mc:Fallback xmlns="">
      <p:transition spd="slow" advTm="3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BF2D10E-0E4F-4FC6-AC3A-CC38E25AB6A4}"/>
              </a:ext>
            </a:extLst>
          </p:cNvPr>
          <p:cNvSpPr>
            <a:spLocks noGrp="1"/>
          </p:cNvSpPr>
          <p:nvPr>
            <p:ph type="title"/>
          </p:nvPr>
        </p:nvSpPr>
        <p:spPr/>
        <p:txBody>
          <a:bodyPr/>
          <a:lstStyle/>
          <a:p>
            <a:r>
              <a:rPr lang="sv-SE" dirty="0"/>
              <a:t>Tack!</a:t>
            </a:r>
          </a:p>
        </p:txBody>
      </p:sp>
      <p:pic>
        <p:nvPicPr>
          <p:cNvPr id="2" name="Ljud 1" descr="Detta var den första delen i den digitala utbildningsserien om hur man upprättar en Samlad effektbedömning.&#10;">
            <a:hlinkClick r:id="" action="ppaction://media"/>
            <a:extLst>
              <a:ext uri="{FF2B5EF4-FFF2-40B4-BE49-F238E27FC236}">
                <a16:creationId xmlns:a16="http://schemas.microsoft.com/office/drawing/2014/main" id="{194990AB-A721-4324-AF93-005D38AA7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8431820"/>
      </p:ext>
    </p:extLst>
  </p:cSld>
  <p:clrMapOvr>
    <a:masterClrMapping/>
  </p:clrMapOvr>
  <mc:AlternateContent xmlns:mc="http://schemas.openxmlformats.org/markup-compatibility/2006" xmlns:p14="http://schemas.microsoft.com/office/powerpoint/2010/main">
    <mc:Choice Requires="p14">
      <p:transition spd="slow" p14:dur="2000" advTm="16241"/>
    </mc:Choice>
    <mc:Fallback xmlns="">
      <p:transition spd="slow" advTm="16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699592"/>
            <a:ext cx="10800000" cy="1587130"/>
          </a:xfrm>
        </p:spPr>
        <p:txBody>
          <a:bodyPr/>
          <a:lstStyle/>
          <a:p>
            <a:r>
              <a:rPr lang="sv-SE" sz="5400" dirty="0"/>
              <a:t>Utbildning – Metodik</a:t>
            </a:r>
            <a:br>
              <a:rPr lang="sv-SE" sz="5400" dirty="0"/>
            </a:br>
            <a:r>
              <a:rPr lang="sv-SE" sz="5400" dirty="0"/>
              <a:t>SEB 2024</a:t>
            </a:r>
          </a:p>
        </p:txBody>
      </p:sp>
      <p:sp>
        <p:nvSpPr>
          <p:cNvPr id="3" name="Platshållare för text 2"/>
          <p:cNvSpPr>
            <a:spLocks noGrp="1"/>
          </p:cNvSpPr>
          <p:nvPr>
            <p:ph type="body" sz="quarter" idx="11"/>
          </p:nvPr>
        </p:nvSpPr>
        <p:spPr/>
        <p:txBody>
          <a:bodyPr/>
          <a:lstStyle/>
          <a:p>
            <a:r>
              <a:rPr lang="sv-SE" dirty="0"/>
              <a:t>0. Avgränsning och upplägg</a:t>
            </a:r>
          </a:p>
          <a:p>
            <a:endParaRPr lang="sv-SE" dirty="0"/>
          </a:p>
        </p:txBody>
      </p:sp>
      <p:pic>
        <p:nvPicPr>
          <p:cNvPr id="8" name="Ljud 7" descr="I denna första delen av utbildningen går jag igenom avgränsningar och upplägg för utbildningen.&#10;">
            <a:hlinkClick r:id="" action="ppaction://media"/>
            <a:extLst>
              <a:ext uri="{FF2B5EF4-FFF2-40B4-BE49-F238E27FC236}">
                <a16:creationId xmlns:a16="http://schemas.microsoft.com/office/drawing/2014/main" id="{5609A53D-E5B5-476D-96CD-52688122FC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216541"/>
      </p:ext>
    </p:extLst>
  </p:cSld>
  <p:clrMapOvr>
    <a:masterClrMapping/>
  </p:clrMapOvr>
  <mc:AlternateContent xmlns:mc="http://schemas.openxmlformats.org/markup-compatibility/2006" xmlns:p14="http://schemas.microsoft.com/office/powerpoint/2010/main">
    <mc:Choice Requires="p14">
      <p:transition spd="slow" p14:dur="2000" advTm="8028"/>
    </mc:Choice>
    <mc:Fallback xmlns="">
      <p:transition spd="slow" advTm="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87211" y="1129139"/>
            <a:ext cx="10800000" cy="900000"/>
          </a:xfrm>
        </p:spPr>
        <p:txBody>
          <a:bodyPr/>
          <a:lstStyle/>
          <a:p>
            <a:r>
              <a:rPr lang="sv-SE" sz="2800" dirty="0"/>
              <a:t>Utbildningsseriens omfattning och avgränsningar </a:t>
            </a:r>
          </a:p>
        </p:txBody>
      </p:sp>
      <p:sp>
        <p:nvSpPr>
          <p:cNvPr id="3" name="Platshållare för text 2"/>
          <p:cNvSpPr>
            <a:spLocks noGrp="1"/>
          </p:cNvSpPr>
          <p:nvPr>
            <p:ph type="body" sz="quarter" idx="12"/>
          </p:nvPr>
        </p:nvSpPr>
        <p:spPr>
          <a:xfrm>
            <a:off x="887211" y="2029139"/>
            <a:ext cx="10030998" cy="4572566"/>
          </a:xfrm>
        </p:spPr>
        <p:txBody>
          <a:bodyPr/>
          <a:lstStyle/>
          <a:p>
            <a:pPr marL="0" indent="0">
              <a:buNone/>
            </a:pPr>
            <a:r>
              <a:rPr lang="sv-SE" dirty="0"/>
              <a:t>Denna utbildningsserie:</a:t>
            </a:r>
          </a:p>
          <a:p>
            <a:pPr>
              <a:buFont typeface="Wingdings" panose="05000000000000000000" pitchFamily="2" charset="2"/>
              <a:buChar char="Ø"/>
            </a:pPr>
            <a:r>
              <a:rPr lang="sv-SE" dirty="0"/>
              <a:t>omfattar samtliga delar i en Samlad effektbedömning: generell information, åtgärdsbeskrivning, samhällsekonomisk nyttoutgiftskostnads-analys, fördelningsanalys samt målanalys.</a:t>
            </a:r>
          </a:p>
          <a:p>
            <a:pPr>
              <a:buFont typeface="Wingdings" panose="05000000000000000000" pitchFamily="2" charset="2"/>
              <a:buChar char="Ø"/>
            </a:pPr>
            <a:r>
              <a:rPr lang="sv-SE" dirty="0"/>
              <a:t>ger anvisningar</a:t>
            </a:r>
            <a:r>
              <a:rPr lang="sv-SE" sz="2000" dirty="0"/>
              <a:t> om hur och var olika </a:t>
            </a:r>
            <a:r>
              <a:rPr lang="sv-SE" dirty="0"/>
              <a:t>inmatningar görs </a:t>
            </a:r>
            <a:r>
              <a:rPr lang="sv-SE" sz="2000" dirty="0"/>
              <a:t>rent praktiskt i SEB-verktyget.</a:t>
            </a:r>
          </a:p>
          <a:p>
            <a:pPr>
              <a:buFont typeface="Wingdings" panose="05000000000000000000" pitchFamily="2" charset="2"/>
              <a:buChar char="Ø"/>
            </a:pPr>
            <a:r>
              <a:rPr lang="sv-SE" dirty="0"/>
              <a:t>är en första ingång till de underlag och vägledningar som man behöver ta del av innan man genomför analyserna i en Samlad effektbedömning.</a:t>
            </a:r>
          </a:p>
          <a:p>
            <a:pPr>
              <a:buFont typeface="Wingdings" panose="05000000000000000000" pitchFamily="2" charset="2"/>
              <a:buChar char="Ø"/>
            </a:pPr>
            <a:r>
              <a:rPr lang="sv-SE" dirty="0"/>
              <a:t>riktar sig i första hand till den som ska upprätta en Samlad effektbedömning.</a:t>
            </a:r>
          </a:p>
          <a:p>
            <a:pPr marL="0" indent="0">
              <a:buNone/>
            </a:pPr>
            <a:endParaRPr lang="sv-SE" sz="2000" i="1" dirty="0"/>
          </a:p>
        </p:txBody>
      </p:sp>
      <p:pic>
        <p:nvPicPr>
          <p:cNvPr id="7" name="Bildobjekt 6" descr="Delar i en Samlad effektbedömning: generell information, åtgärdsbeskrivning, samhällsekonomisk nyttoutgiftskostnadsanalys, fördelningsanalys samt målanalys.&#10;">
            <a:extLst>
              <a:ext uri="{FF2B5EF4-FFF2-40B4-BE49-F238E27FC236}">
                <a16:creationId xmlns:a16="http://schemas.microsoft.com/office/drawing/2014/main" id="{34A32F5C-3EC9-4B32-9E4B-33EC38D4EF4C}"/>
              </a:ext>
            </a:extLst>
          </p:cNvPr>
          <p:cNvPicPr>
            <a:picLocks noChangeAspect="1"/>
          </p:cNvPicPr>
          <p:nvPr/>
        </p:nvPicPr>
        <p:blipFill>
          <a:blip r:embed="rId5"/>
          <a:stretch>
            <a:fillRect/>
          </a:stretch>
        </p:blipFill>
        <p:spPr>
          <a:xfrm>
            <a:off x="0" y="5698181"/>
            <a:ext cx="12192000" cy="416162"/>
          </a:xfrm>
          <a:prstGeom prst="rect">
            <a:avLst/>
          </a:prstGeom>
        </p:spPr>
      </p:pic>
      <p:pic>
        <p:nvPicPr>
          <p:cNvPr id="11" name="Ljud 10" descr="Jag börjar med att gå igenom utbildningsseriens omfattning och avgränsning:&#10; &#10;Denna utbildningsserie:&#10;omfattar samtliga delar i en Samlad effektbedömning: generell information, åtgärdsbeskrivning, samhällsekonomisk nyttoutgiftskostnadsanalys, fördelningsanalys samt målanalys.&#10;instruerar om hur och var olika inmatningar görs rent praktiskt i SEB-verktyget.&#10;är en första ingång till de underlag och vägledningar som man behöver ta del av innan man genomför analyserna i en Samlad effektbedömning.&#10;riktar sig i första hand till den som ska upprätta en Samlad effektbedömning.&#10;&#10;">
            <a:hlinkClick r:id="" action="ppaction://media"/>
            <a:extLst>
              <a:ext uri="{FF2B5EF4-FFF2-40B4-BE49-F238E27FC236}">
                <a16:creationId xmlns:a16="http://schemas.microsoft.com/office/drawing/2014/main" id="{56EEF970-5049-4730-BD61-B6465BB867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1507654"/>
      </p:ext>
    </p:extLst>
  </p:cSld>
  <p:clrMapOvr>
    <a:masterClrMapping/>
  </p:clrMapOvr>
  <mc:AlternateContent xmlns:mc="http://schemas.openxmlformats.org/markup-compatibility/2006" xmlns:p14="http://schemas.microsoft.com/office/powerpoint/2010/main">
    <mc:Choice Requires="p14">
      <p:transition spd="slow" p14:dur="2000" advTm="62703"/>
    </mc:Choice>
    <mc:Fallback xmlns="">
      <p:transition spd="slow" advTm="6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8738" y="997845"/>
            <a:ext cx="10800000" cy="900000"/>
          </a:xfrm>
        </p:spPr>
        <p:txBody>
          <a:bodyPr/>
          <a:lstStyle/>
          <a:p>
            <a:r>
              <a:rPr lang="sv-SE" dirty="0"/>
              <a:t>Underlag och vägledningar </a:t>
            </a:r>
          </a:p>
        </p:txBody>
      </p:sp>
      <p:sp>
        <p:nvSpPr>
          <p:cNvPr id="3" name="Platshållare för text 2"/>
          <p:cNvSpPr>
            <a:spLocks noGrp="1"/>
          </p:cNvSpPr>
          <p:nvPr>
            <p:ph type="body" sz="quarter" idx="12"/>
          </p:nvPr>
        </p:nvSpPr>
        <p:spPr>
          <a:xfrm>
            <a:off x="688738" y="2039588"/>
            <a:ext cx="9014820" cy="4818412"/>
          </a:xfrm>
        </p:spPr>
        <p:txBody>
          <a:bodyPr/>
          <a:lstStyle/>
          <a:p>
            <a:pPr>
              <a:spcBef>
                <a:spcPts val="0"/>
              </a:spcBef>
              <a:buFont typeface="Wingdings" panose="05000000000000000000" pitchFamily="2" charset="2"/>
              <a:buChar char="Ø"/>
            </a:pPr>
            <a:r>
              <a:rPr lang="sv-SE" sz="1800" i="1" dirty="0"/>
              <a:t>Metodhandledning Samlad effektbedömning</a:t>
            </a:r>
          </a:p>
          <a:p>
            <a:pPr marL="0" indent="0">
              <a:spcBef>
                <a:spcPts val="0"/>
              </a:spcBef>
              <a:buNone/>
            </a:pPr>
            <a:endParaRPr lang="sv-SE" sz="1800" i="1" dirty="0"/>
          </a:p>
          <a:p>
            <a:pPr>
              <a:spcBef>
                <a:spcPts val="0"/>
              </a:spcBef>
              <a:buFont typeface="Wingdings" panose="05000000000000000000" pitchFamily="2" charset="2"/>
              <a:buChar char="Ø"/>
            </a:pPr>
            <a:r>
              <a:rPr lang="sv-SE" sz="1800" dirty="0"/>
              <a:t>ASEK-rapport och kalkylbilaga</a:t>
            </a:r>
          </a:p>
          <a:p>
            <a:pPr>
              <a:spcBef>
                <a:spcPts val="0"/>
              </a:spcBef>
              <a:buFont typeface="Wingdings" panose="05000000000000000000" pitchFamily="2" charset="2"/>
              <a:buChar char="Ø"/>
            </a:pPr>
            <a:r>
              <a:rPr lang="sv-SE" sz="1800" dirty="0"/>
              <a:t>Manualer och dokumentation för kalkylverktyg</a:t>
            </a:r>
          </a:p>
          <a:p>
            <a:pPr>
              <a:spcBef>
                <a:spcPts val="0"/>
              </a:spcBef>
              <a:buFont typeface="Wingdings" panose="05000000000000000000" pitchFamily="2" charset="2"/>
              <a:buChar char="Ø"/>
            </a:pPr>
            <a:r>
              <a:rPr lang="sv-SE" sz="1800" dirty="0"/>
              <a:t>Vägledning för att bestämma trafikutvecklingstal i vägkalkyler</a:t>
            </a:r>
          </a:p>
          <a:p>
            <a:pPr>
              <a:spcBef>
                <a:spcPts val="0"/>
              </a:spcBef>
              <a:buFont typeface="Wingdings" panose="05000000000000000000" pitchFamily="2" charset="2"/>
              <a:buChar char="Ø"/>
            </a:pPr>
            <a:r>
              <a:rPr lang="sv-SE" sz="1800" dirty="0"/>
              <a:t>Samhällsekonomisk nyttokostnadsanalys – Ej beräknade effekter</a:t>
            </a:r>
          </a:p>
          <a:p>
            <a:pPr>
              <a:spcBef>
                <a:spcPts val="0"/>
              </a:spcBef>
              <a:buFont typeface="Wingdings" panose="05000000000000000000" pitchFamily="2" charset="2"/>
              <a:buChar char="Ø"/>
            </a:pPr>
            <a:r>
              <a:rPr lang="sv-SE" sz="1800" dirty="0"/>
              <a:t>Tillvägagångssätt vid behov av åtgärdsspecifik känslighetsanalys</a:t>
            </a:r>
          </a:p>
          <a:p>
            <a:pPr marL="0" indent="0">
              <a:spcBef>
                <a:spcPts val="0"/>
              </a:spcBef>
              <a:buNone/>
            </a:pPr>
            <a:endParaRPr lang="sv-SE" sz="1800" i="1" dirty="0"/>
          </a:p>
          <a:p>
            <a:pPr>
              <a:spcBef>
                <a:spcPts val="0"/>
              </a:spcBef>
              <a:buFont typeface="Wingdings" panose="05000000000000000000" pitchFamily="2" charset="2"/>
              <a:buChar char="Ø"/>
            </a:pPr>
            <a:r>
              <a:rPr lang="sv-SE" sz="1800" i="1" dirty="0"/>
              <a:t>Generella fördelningseffekter av åtgärder i transportsystemet</a:t>
            </a:r>
          </a:p>
          <a:p>
            <a:pPr>
              <a:spcBef>
                <a:spcPts val="0"/>
              </a:spcBef>
              <a:buFont typeface="Wingdings" panose="05000000000000000000" pitchFamily="2" charset="2"/>
              <a:buChar char="Ø"/>
            </a:pPr>
            <a:r>
              <a:rPr lang="sv-SE" sz="1800" i="1" dirty="0"/>
              <a:t>Vid Samperskörning: Användarhandledning och riggningsbeskrivning – Sampers/</a:t>
            </a:r>
            <a:r>
              <a:rPr lang="sv-SE" sz="1800" i="1" dirty="0" err="1"/>
              <a:t>Samkalk</a:t>
            </a:r>
            <a:r>
              <a:rPr lang="sv-SE" sz="1800" i="1" dirty="0"/>
              <a:t> 4 samt exekvering av fördelningsanalys vid Sampers-analys</a:t>
            </a:r>
          </a:p>
          <a:p>
            <a:pPr marL="0" indent="0">
              <a:spcBef>
                <a:spcPts val="0"/>
              </a:spcBef>
              <a:buNone/>
            </a:pPr>
            <a:endParaRPr lang="sv-SE" sz="1800" i="1" dirty="0"/>
          </a:p>
          <a:p>
            <a:pPr>
              <a:spcBef>
                <a:spcPts val="0"/>
              </a:spcBef>
              <a:buFont typeface="Wingdings" panose="05000000000000000000" pitchFamily="2" charset="2"/>
              <a:buChar char="Ø"/>
            </a:pPr>
            <a:r>
              <a:rPr lang="sv-SE" sz="1800" i="1" dirty="0"/>
              <a:t>Prop. ”Framtidens resor och transporter” (</a:t>
            </a:r>
            <a:r>
              <a:rPr lang="sv-SE" sz="1800" i="1" dirty="0" err="1"/>
              <a:t>inkl.uppdateringar</a:t>
            </a:r>
            <a:r>
              <a:rPr lang="sv-SE" sz="1800" i="1" dirty="0"/>
              <a:t>) </a:t>
            </a:r>
          </a:p>
          <a:p>
            <a:pPr>
              <a:spcBef>
                <a:spcPts val="0"/>
              </a:spcBef>
              <a:buFont typeface="Wingdings" panose="05000000000000000000" pitchFamily="2" charset="2"/>
              <a:buChar char="Ø"/>
            </a:pPr>
            <a:r>
              <a:rPr lang="sv-SE" sz="1800" i="1" dirty="0"/>
              <a:t>Trafikverkets utpekade miljöområden (se </a:t>
            </a:r>
            <a:r>
              <a:rPr lang="sv-SE" sz="1800" i="1" dirty="0" err="1"/>
              <a:t>TRVs</a:t>
            </a:r>
            <a:r>
              <a:rPr lang="sv-SE" sz="1800" i="1" dirty="0"/>
              <a:t> årliga Miljörapport) </a:t>
            </a:r>
          </a:p>
          <a:p>
            <a:pPr>
              <a:spcBef>
                <a:spcPts val="0"/>
              </a:spcBef>
              <a:buFont typeface="Wingdings" panose="05000000000000000000" pitchFamily="2" charset="2"/>
              <a:buChar char="Ø"/>
            </a:pPr>
            <a:endParaRPr lang="sv-SE" sz="1800" i="1" dirty="0"/>
          </a:p>
          <a:p>
            <a:pPr marL="0" indent="0">
              <a:buNone/>
            </a:pPr>
            <a:r>
              <a:rPr lang="sv-SE" sz="1800" i="1" dirty="0">
                <a:hlinkClick r:id="rId5"/>
              </a:rPr>
              <a:t>www.trafikverket.se/seb</a:t>
            </a:r>
            <a:endParaRPr lang="sv-SE" sz="1800" i="1" dirty="0"/>
          </a:p>
          <a:p>
            <a:pPr marL="0" indent="0">
              <a:buNone/>
            </a:pPr>
            <a:endParaRPr lang="sv-SE" sz="1800" i="1" dirty="0"/>
          </a:p>
          <a:p>
            <a:pPr marL="0" indent="0">
              <a:buNone/>
            </a:pPr>
            <a:endParaRPr lang="sv-SE" sz="1800" i="1" dirty="0"/>
          </a:p>
        </p:txBody>
      </p:sp>
      <p:pic>
        <p:nvPicPr>
          <p:cNvPr id="6" name="Ljud 5" descr="Här har ni en översikt och en första ingång till de fördjupade underlag som man behöver ta del av för att kunna göra en upprätta en Samlad effektbedömning.&#10;&#10;Metodhandledning Samlad effektbedömning&#10;&#10;Specifikt för den Samhällsekonomiska nyttokostnadsanalysen&#10;ASEK-rapport och kalkylbilaga&#10;Manualer och dokumentation för kalkylverktyg&#10;Vägledning för att bestämma trafikutvecklingstal i vägkalkyler&#10;Samhällsekonomisk nyttokostnadsanalys – Ej beräknade effekter&#10;Tillvägagångssätt vid behov av åtgärdsspecifik känslighetsanalys&#10;&#10;Specifikt för fördelningsanalysen&#10;Rapport Fördelningseffekter av åtgärder i transportsystemet&#10;Vid Samperskörning: Användarhandledning och riggningsbeskrivning – Sampers/Samkalk 4 samt exekvering av fördelningsanalys vid Sampers-analys&#10;&#10;För den Transportpolitiska målanalysen&#10;Prop. ”Framtidens resor och transporter” (inkl.uppdateringar) &#10;Trafikverkets utpekade miljöområden (se TRVs årliga Miljörapport) &#10;&#10;Dessa dokument hittar man på www.trafikverket.se/SEB&#10;">
            <a:hlinkClick r:id="" action="ppaction://media"/>
            <a:extLst>
              <a:ext uri="{FF2B5EF4-FFF2-40B4-BE49-F238E27FC236}">
                <a16:creationId xmlns:a16="http://schemas.microsoft.com/office/drawing/2014/main" id="{E38B7F41-B891-4D12-A136-BDDAAE181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634426"/>
      </p:ext>
    </p:extLst>
  </p:cSld>
  <p:clrMapOvr>
    <a:masterClrMapping/>
  </p:clrMapOvr>
  <mc:AlternateContent xmlns:mc="http://schemas.openxmlformats.org/markup-compatibility/2006" xmlns:p14="http://schemas.microsoft.com/office/powerpoint/2010/main">
    <mc:Choice Requires="p14">
      <p:transition spd="slow" p14:dur="2000" advTm="92044"/>
    </mc:Choice>
    <mc:Fallback xmlns="">
      <p:transition spd="slow" advTm="9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C183D7F6-B498-43B3-948B-1728B52AA6E4}">
                <adec:decorative xmlns:adec="http://schemas.microsoft.com/office/drawing/2017/decorative" val="0"/>
              </a:ext>
            </a:extLst>
          </p:cNvPr>
          <p:cNvSpPr>
            <a:spLocks noGrp="1"/>
          </p:cNvSpPr>
          <p:nvPr>
            <p:ph type="sldNum" sz="quarter" idx="4"/>
          </p:nvPr>
        </p:nvSpPr>
        <p:spPr/>
        <p:txBody>
          <a:bodyPr/>
          <a:lstStyle/>
          <a:p>
            <a:fld id="{816FEC2C-AD63-44F4-896C-A2025F5FB260}" type="slidenum">
              <a:rPr lang="sv-SE" smtClean="0"/>
              <a:pPr/>
              <a:t>5</a:t>
            </a:fld>
            <a:endParaRPr lang="sv-SE" dirty="0"/>
          </a:p>
        </p:txBody>
      </p:sp>
      <p:sp>
        <p:nvSpPr>
          <p:cNvPr id="9" name="Rubrik 1">
            <a:extLst>
              <a:ext uri="{FF2B5EF4-FFF2-40B4-BE49-F238E27FC236}">
                <a16:creationId xmlns:a16="http://schemas.microsoft.com/office/drawing/2014/main" id="{D1DB1D8D-1EB2-4C48-B754-13D7F5E52312}"/>
              </a:ext>
            </a:extLst>
          </p:cNvPr>
          <p:cNvSpPr txBox="1">
            <a:spLocks noGrp="1"/>
          </p:cNvSpPr>
          <p:nvPr>
            <p:ph type="title" idx="4294967295"/>
          </p:nvPr>
        </p:nvSpPr>
        <p:spPr>
          <a:xfrm>
            <a:off x="61772" y="1347458"/>
            <a:ext cx="3952330" cy="90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sv-SE" sz="2800" dirty="0"/>
              <a:t>Metodik</a:t>
            </a:r>
            <a:br>
              <a:rPr lang="sv-SE" sz="2800" dirty="0"/>
            </a:br>
            <a:r>
              <a:rPr lang="sv-SE" sz="2800" dirty="0"/>
              <a:t>&amp;</a:t>
            </a:r>
            <a:br>
              <a:rPr lang="sv-SE" sz="2800" dirty="0"/>
            </a:br>
            <a:r>
              <a:rPr lang="sv-SE" sz="2800" dirty="0"/>
              <a:t>paketering</a:t>
            </a:r>
            <a:endParaRPr kumimoji="0" lang="sv-SE"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3" name="Bildobjekt 12" descr="Redovisning-metodiken för SEB, dvs ”VAD” handlar om att Samlad effektbedömning har ett standardiserat format med fasta rubriker och en bestämd metodik för hur man ska beskriva effekter, och för hur analyserna ska göras. &#10;">
            <a:extLst>
              <a:ext uri="{FF2B5EF4-FFF2-40B4-BE49-F238E27FC236}">
                <a16:creationId xmlns:a16="http://schemas.microsoft.com/office/drawing/2014/main" id="{C76BF2DD-DE64-4363-B743-CFDCC997A77B}"/>
              </a:ext>
            </a:extLst>
          </p:cNvPr>
          <p:cNvPicPr>
            <a:picLocks noChangeAspect="1"/>
          </p:cNvPicPr>
          <p:nvPr/>
        </p:nvPicPr>
        <p:blipFill>
          <a:blip r:embed="rId5"/>
          <a:stretch>
            <a:fillRect/>
          </a:stretch>
        </p:blipFill>
        <p:spPr>
          <a:xfrm>
            <a:off x="424116" y="2690310"/>
            <a:ext cx="3122844" cy="3323636"/>
          </a:xfrm>
          <a:prstGeom prst="rect">
            <a:avLst/>
          </a:prstGeom>
        </p:spPr>
      </p:pic>
      <p:sp>
        <p:nvSpPr>
          <p:cNvPr id="12" name="Rubrik 1">
            <a:extLst>
              <a:ext uri="{FF2B5EF4-FFF2-40B4-BE49-F238E27FC236}">
                <a16:creationId xmlns:a16="http://schemas.microsoft.com/office/drawing/2014/main" id="{1D7E2EBE-BBD3-4A54-AE67-584BCAFBDAA0}"/>
              </a:ext>
            </a:extLst>
          </p:cNvPr>
          <p:cNvSpPr txBox="1">
            <a:spLocks/>
          </p:cNvSpPr>
          <p:nvPr/>
        </p:nvSpPr>
        <p:spPr>
          <a:xfrm>
            <a:off x="4407040" y="1326788"/>
            <a:ext cx="2171181" cy="900000"/>
          </a:xfrm>
          <a:prstGeom prst="rect">
            <a:avLst/>
          </a:prstGeom>
        </p:spPr>
        <p:txBody>
          <a:bodyPr anchor="ct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sz="2800" dirty="0"/>
              <a:t>Granskning</a:t>
            </a:r>
          </a:p>
        </p:txBody>
      </p:sp>
      <p:pic>
        <p:nvPicPr>
          <p:cNvPr id="6" name="Bildobjekt 5" descr="Granskningsprocessen för SEB, dvs ”HUR” handlar om den granskningsprocess som en Samlad effektbedömning måste genomgå innan den får publiceras. Granskningsprocess består av Upprättande, Regionalgranskning, Nationell granskning samt godkännande av två chefer på Trafikverket:  Först chefen på enheten ”Samhällsekonomi” och därefter chefen för enheten ”Genomförandeplanering”.&#10;">
            <a:extLst>
              <a:ext uri="{FF2B5EF4-FFF2-40B4-BE49-F238E27FC236}">
                <a16:creationId xmlns:a16="http://schemas.microsoft.com/office/drawing/2014/main" id="{6DB1F683-73E9-4F36-8753-A0FA051A54B8}"/>
              </a:ext>
              <a:ext uri="{C183D7F6-B498-43B3-948B-1728B52AA6E4}">
                <adec:decorative xmlns:adec="http://schemas.microsoft.com/office/drawing/2017/decorative" val="0"/>
              </a:ext>
            </a:extLst>
          </p:cNvPr>
          <p:cNvPicPr>
            <a:picLocks noChangeAspect="1"/>
          </p:cNvPicPr>
          <p:nvPr/>
        </p:nvPicPr>
        <p:blipFill rotWithShape="1">
          <a:blip r:embed="rId6"/>
          <a:srcRect t="792"/>
          <a:stretch/>
        </p:blipFill>
        <p:spPr>
          <a:xfrm>
            <a:off x="3660740" y="3106117"/>
            <a:ext cx="3952330" cy="2292149"/>
          </a:xfrm>
          <a:prstGeom prst="rect">
            <a:avLst/>
          </a:prstGeom>
        </p:spPr>
      </p:pic>
      <p:sp>
        <p:nvSpPr>
          <p:cNvPr id="8" name="Rubrik 1">
            <a:extLst>
              <a:ext uri="{FF2B5EF4-FFF2-40B4-BE49-F238E27FC236}">
                <a16:creationId xmlns:a16="http://schemas.microsoft.com/office/drawing/2014/main" id="{CA2D7D11-270D-49DC-A0ED-1EFC5C1F9A88}"/>
              </a:ext>
              <a:ext uri="{C183D7F6-B498-43B3-948B-1728B52AA6E4}">
                <adec:decorative xmlns:adec="http://schemas.microsoft.com/office/drawing/2017/decorative" val="0"/>
              </a:ext>
            </a:extLst>
          </p:cNvPr>
          <p:cNvSpPr txBox="1">
            <a:spLocks/>
          </p:cNvSpPr>
          <p:nvPr/>
        </p:nvSpPr>
        <p:spPr>
          <a:xfrm>
            <a:off x="8392215" y="1350413"/>
            <a:ext cx="2640941" cy="900000"/>
          </a:xfrm>
          <a:prstGeom prst="rect">
            <a:avLst/>
          </a:prstGeom>
        </p:spPr>
        <p:txBody>
          <a:bodyPr anchor="ct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sz="2800" dirty="0"/>
              <a:t>Användande</a:t>
            </a:r>
          </a:p>
        </p:txBody>
      </p:sp>
      <p:pic>
        <p:nvPicPr>
          <p:cNvPr id="11" name="Bildobjekt 10" descr="”NÄR” SEB:ar ska tas fram utgår ifrån de leveranser på Trafikverket där SEB:ar ingår. Behovet av SEB:ar i dessa leveranser bestämmer när SEB:ar ska tas fram.&#10;">
            <a:extLst>
              <a:ext uri="{FF2B5EF4-FFF2-40B4-BE49-F238E27FC236}">
                <a16:creationId xmlns:a16="http://schemas.microsoft.com/office/drawing/2014/main" id="{F20B5854-C429-4B05-A38B-97B7136A5EE0}"/>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046790" y="3111202"/>
            <a:ext cx="3122844" cy="2774127"/>
          </a:xfrm>
          <a:prstGeom prst="rect">
            <a:avLst/>
          </a:prstGeom>
        </p:spPr>
      </p:pic>
      <p:pic>
        <p:nvPicPr>
          <p:cNvPr id="3" name="Ljud 2" descr="I bilden ser ni tre olika aspekter av Samlad effektbedömning:&#10;Analys- och redovisningsmetodik&#10;Granskningsprocessen&#10;Användande av Samlad effektbedömning&#10;&#10;Analysmetodik och redovisning-metodik för SEB handlar om att Samlad effektbedömning har ett standardiserat format med fasta rubriker och en bestämd metodik för hur man ska beskriva effekter, och för hur analyserna ska göras. &#10;&#10;Granskningsprocessen för SEB, handlar om den granskningsprocess som en Samlad effektbedömning måste genomgå innan den får publiceras på Trafikverkets externa hemsida. Granskningsprocess består av Upprättande, Regionalgranskning, Nationell granskning samt godkännande av två chefer på Trafikverket:  Först chefen på enheten ”Samhällsekonomi” och därefter chefen för enheten ”Genomförandeplanering”.&#10;&#10;När SEB:ar ska tas fram avgörs främst av dem som ansvarar för sådana leveranser på Trafikverket där SEB:ar ingår. &#10;">
            <a:hlinkClick r:id="" action="ppaction://media"/>
            <a:extLst>
              <a:ext uri="{FF2B5EF4-FFF2-40B4-BE49-F238E27FC236}">
                <a16:creationId xmlns:a16="http://schemas.microsoft.com/office/drawing/2014/main" id="{95A78BB5-B1D9-49CC-ACBC-2AB5DDAF2A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4772036"/>
      </p:ext>
    </p:extLst>
  </p:cSld>
  <p:clrMapOvr>
    <a:masterClrMapping/>
  </p:clrMapOvr>
  <mc:AlternateContent xmlns:mc="http://schemas.openxmlformats.org/markup-compatibility/2006" xmlns:p14="http://schemas.microsoft.com/office/powerpoint/2010/main">
    <mc:Choice Requires="p14">
      <p:transition spd="slow" p14:dur="2000" advTm="92735"/>
    </mc:Choice>
    <mc:Fallback xmlns="">
      <p:transition spd="slow" advTm="9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C183D7F6-B498-43B3-948B-1728B52AA6E4}">
                <adec:decorative xmlns:adec="http://schemas.microsoft.com/office/drawing/2017/decorative" val="0"/>
              </a:ext>
            </a:extLst>
          </p:cNvPr>
          <p:cNvSpPr>
            <a:spLocks noGrp="1"/>
          </p:cNvSpPr>
          <p:nvPr>
            <p:ph type="sldNum" sz="quarter" idx="4"/>
          </p:nvPr>
        </p:nvSpPr>
        <p:spPr/>
        <p:txBody>
          <a:bodyPr/>
          <a:lstStyle/>
          <a:p>
            <a:fld id="{816FEC2C-AD63-44F4-896C-A2025F5FB260}" type="slidenum">
              <a:rPr lang="sv-SE" smtClean="0"/>
              <a:pPr/>
              <a:t>6</a:t>
            </a:fld>
            <a:endParaRPr lang="sv-SE" dirty="0"/>
          </a:p>
        </p:txBody>
      </p:sp>
      <p:sp>
        <p:nvSpPr>
          <p:cNvPr id="7" name="Rubrik 1">
            <a:extLst>
              <a:ext uri="{FF2B5EF4-FFF2-40B4-BE49-F238E27FC236}">
                <a16:creationId xmlns:a16="http://schemas.microsoft.com/office/drawing/2014/main" id="{7C4D977A-C602-4C0D-80E6-1847A742AEE9}"/>
              </a:ext>
            </a:extLst>
          </p:cNvPr>
          <p:cNvSpPr txBox="1">
            <a:spLocks noGrp="1"/>
          </p:cNvSpPr>
          <p:nvPr>
            <p:ph type="title" idx="4294967295"/>
          </p:nvPr>
        </p:nvSpPr>
        <p:spPr>
          <a:xfrm>
            <a:off x="0" y="1559257"/>
            <a:ext cx="3952330" cy="90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j-lt"/>
                <a:ea typeface="+mj-ea"/>
                <a:cs typeface="+mj-cs"/>
              </a:rPr>
              <a:t>Metodik</a:t>
            </a:r>
            <a:br>
              <a:rPr kumimoji="0" lang="sv-SE" sz="2800" b="1" i="0" u="none" strike="noStrike" kern="1200" cap="none" spc="0" normalizeH="0" baseline="0" noProof="0" dirty="0">
                <a:ln>
                  <a:noFill/>
                </a:ln>
                <a:solidFill>
                  <a:schemeClr val="tx1"/>
                </a:solidFill>
                <a:effectLst/>
                <a:uLnTx/>
                <a:uFillTx/>
                <a:latin typeface="+mj-lt"/>
                <a:ea typeface="+mj-ea"/>
                <a:cs typeface="+mj-cs"/>
              </a:rPr>
            </a:br>
            <a:r>
              <a:rPr kumimoji="0" lang="sv-SE" sz="2800" b="1" i="0" u="none" strike="noStrike" kern="1200" cap="none" spc="0" normalizeH="0" baseline="0" noProof="0" dirty="0">
                <a:ln>
                  <a:noFill/>
                </a:ln>
                <a:solidFill>
                  <a:schemeClr val="tx1"/>
                </a:solidFill>
                <a:effectLst/>
                <a:uLnTx/>
                <a:uFillTx/>
                <a:latin typeface="+mj-lt"/>
                <a:ea typeface="+mj-ea"/>
                <a:cs typeface="+mj-cs"/>
              </a:rPr>
              <a:t>&amp;</a:t>
            </a:r>
            <a:br>
              <a:rPr kumimoji="0" lang="sv-SE" sz="2800" b="1" i="0" u="none" strike="noStrike" kern="1200" cap="none" spc="0" normalizeH="0" baseline="0" noProof="0" dirty="0">
                <a:ln>
                  <a:noFill/>
                </a:ln>
                <a:solidFill>
                  <a:schemeClr val="tx1"/>
                </a:solidFill>
                <a:effectLst/>
                <a:uLnTx/>
                <a:uFillTx/>
                <a:latin typeface="+mj-lt"/>
                <a:ea typeface="+mj-ea"/>
                <a:cs typeface="+mj-cs"/>
              </a:rPr>
            </a:br>
            <a:r>
              <a:rPr kumimoji="0" lang="sv-SE" sz="2800" b="1" i="0" u="none" strike="noStrike" kern="1200" cap="none" spc="0" normalizeH="0" baseline="0" noProof="0" dirty="0">
                <a:ln>
                  <a:noFill/>
                </a:ln>
                <a:solidFill>
                  <a:schemeClr val="tx1"/>
                </a:solidFill>
                <a:effectLst/>
                <a:uLnTx/>
                <a:uFillTx/>
                <a:latin typeface="+mj-lt"/>
                <a:ea typeface="+mj-ea"/>
                <a:cs typeface="+mj-cs"/>
              </a:rPr>
              <a:t>paketering</a:t>
            </a:r>
          </a:p>
        </p:txBody>
      </p:sp>
      <p:pic>
        <p:nvPicPr>
          <p:cNvPr id="4" name="Bildobjekt 3" descr="Avgränsningen för denna utbildning är själva innehållet i en Samlad effektbedömning, dvs VAD som ingår i en Samlad effektbedömning. &#10;&#10;Samlad effektbedömning består av tre analyser: Samhällsekonomisk nyttokostnadsanalys, Fördelningsanalys samt Transportpolitisk målanalys. I en Samlad effektbedömning redovisas också åtgärdens kostnad och hur förhållandena är respektive blir med och utan åtgärden. Trafik är exempel på förhållanden som kan skilja sig beroende på om åtgärden genomförs eller inte trafiken.&#10;&#10;De tre analyserna som genomförs i en Samlad effektbedömning utgår från de skillnader i effekter som uppstå om åtgärden genomförs jämfört med om åtgärden inte genomförs. Alla tre analyserna bygger således på samma effekter.&#10;&#10;Samlad effektbedömning förkortas SEB och är en standardiserad redovisningsmetodik som Trafikverket använder för att analysera och redovisa förslag på åtgärder. Analysen kan också göras efter det att åtgärden är genomförd.&#10;&#10;Sammanfattningsvis avgränsas denna utbildning till att inte handlar om hur granskningsprocessen går till eller när och hur Samlad effektbedömning används i Trafikverkets olika leveranser.&#10;Utbildningen handlar däremot om vad en Samlad effektbedömning är och vilken metodik som är relevant då man upprättar en Samlad effektbedömning.&#10;">
            <a:extLst>
              <a:ext uri="{FF2B5EF4-FFF2-40B4-BE49-F238E27FC236}">
                <a16:creationId xmlns:a16="http://schemas.microsoft.com/office/drawing/2014/main" id="{A6BF9DD9-9789-4CDB-BCF9-E3BAB186757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3663595" y="1155242"/>
            <a:ext cx="4864810" cy="5177606"/>
          </a:xfrm>
          <a:prstGeom prst="rect">
            <a:avLst/>
          </a:prstGeom>
        </p:spPr>
      </p:pic>
      <p:pic>
        <p:nvPicPr>
          <p:cNvPr id="9" name="Ljud 8" descr="Innehållet i en SEB består av många olika analyser. SEB är en redovisningsmetodik. Avgränsningen för denna utbildning är själva innehållet i en Samlad effektbedömning, dvs VAD som ingår i en Samlad effektbedömning. &#10;&#10;Samlad effektbedömning består av tre analyser: Samhällsekonomisk nyttokostnadsanalys, Fördelningsanalys samt Transportpolitisk målanalys. I en Samlad effektbedömning redovisas också åtgärdens kostnad och dess effekter.&#10;&#10;De tre analyserna som genomförs i en Samlad effektbedömning utgår från de skillnader i effekter som uppstå om åtgärden genomförs jämfört med om åtgärden inte genomförs. Alla tre analyserna bygger således på samma effekter.&#10;&#10;Samlad effektbedömning förkortas SEB och är en standardiserad redovisningsmetodik som Trafikverket använder för att analysera och redovisa förslag på åtgärder. &#10;&#10;Sammanfattningsvis avgränsas denna utbildning till att inte handlar om hur granskningsprocessen går till eller när och hur Samlad effektbedömning används i Trafikverkets olika leveranser.&#10;Utbildningen handlar däremot om vad en Samlad effektbedömning är och vilken metodik som är relevant då man upprättar en Samlad effektbedömning.&#10;">
            <a:hlinkClick r:id="" action="ppaction://media"/>
            <a:extLst>
              <a:ext uri="{FF2B5EF4-FFF2-40B4-BE49-F238E27FC236}">
                <a16:creationId xmlns:a16="http://schemas.microsoft.com/office/drawing/2014/main" id="{89442C9D-7E20-444D-8F1C-C272849A7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3091608"/>
      </p:ext>
    </p:extLst>
  </p:cSld>
  <p:clrMapOvr>
    <a:masterClrMapping/>
  </p:clrMapOvr>
  <mc:AlternateContent xmlns:mc="http://schemas.openxmlformats.org/markup-compatibility/2006" xmlns:p14="http://schemas.microsoft.com/office/powerpoint/2010/main">
    <mc:Choice Requires="p14">
      <p:transition spd="slow" p14:dur="2000" advTm="113207"/>
    </mc:Choice>
    <mc:Fallback xmlns="">
      <p:transition spd="slow" advTm="11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53351" y="2509417"/>
            <a:ext cx="8369271" cy="919583"/>
          </a:xfrm>
        </p:spPr>
        <p:txBody>
          <a:bodyPr anchor="t"/>
          <a:lstStyle/>
          <a:p>
            <a:pPr algn="ctr"/>
            <a:r>
              <a:rPr lang="sv-SE" sz="3600" dirty="0"/>
              <a:t>Upplägg för utbildningen </a:t>
            </a:r>
            <a:br>
              <a:rPr lang="sv-SE" sz="3600" dirty="0"/>
            </a:br>
            <a:endParaRPr lang="sv-SE" sz="3600"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7</a:t>
            </a:fld>
            <a:endParaRPr lang="sv-SE" dirty="0"/>
          </a:p>
        </p:txBody>
      </p:sp>
      <p:pic>
        <p:nvPicPr>
          <p:cNvPr id="9" name="Ljud 8" descr="Då har ni fått förståelse för utbildningens omfattning och för hur utbildningen är avgränsad.&#10;&#10;Nu kommer jag gå in på hur utbildningen är upplagd.&#10;">
            <a:hlinkClick r:id="" action="ppaction://media"/>
            <a:extLst>
              <a:ext uri="{FF2B5EF4-FFF2-40B4-BE49-F238E27FC236}">
                <a16:creationId xmlns:a16="http://schemas.microsoft.com/office/drawing/2014/main" id="{DB28A024-CBFB-40AA-90A4-1A901D069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1241358"/>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75118" y="2242717"/>
            <a:ext cx="10365763" cy="2783943"/>
          </a:xfrm>
        </p:spPr>
        <p:txBody>
          <a:bodyPr anchor="t"/>
          <a:lstStyle/>
          <a:p>
            <a:r>
              <a:rPr lang="sv-SE" sz="2800" dirty="0"/>
              <a:t>Utbildningens olika delar:</a:t>
            </a:r>
            <a:br>
              <a:rPr lang="sv-SE" sz="2800" dirty="0"/>
            </a:br>
            <a:br>
              <a:rPr lang="sv-SE" sz="2800" dirty="0"/>
            </a:br>
            <a:r>
              <a:rPr lang="sv-SE" sz="2400" b="0" dirty="0"/>
              <a:t>A   En digital föreläsningsserie</a:t>
            </a:r>
            <a:br>
              <a:rPr lang="sv-SE" sz="2400" b="0" dirty="0"/>
            </a:br>
            <a:r>
              <a:rPr lang="sv-SE" sz="2400" b="0" dirty="0"/>
              <a:t>B   Deltagarna skickar in uppkomna frågor</a:t>
            </a:r>
            <a:br>
              <a:rPr lang="sv-SE" sz="2400" b="0" dirty="0"/>
            </a:br>
            <a:r>
              <a:rPr lang="sv-SE" sz="2400" b="0" dirty="0"/>
              <a:t>C   Ett </a:t>
            </a:r>
            <a:r>
              <a:rPr lang="sv-SE" sz="2400" b="0" dirty="0" err="1"/>
              <a:t>webb-baserat</a:t>
            </a:r>
            <a:r>
              <a:rPr lang="sv-SE" sz="2400" b="0" dirty="0"/>
              <a:t> möte</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8</a:t>
            </a:fld>
            <a:endParaRPr lang="sv-SE" dirty="0"/>
          </a:p>
        </p:txBody>
      </p:sp>
      <p:pic>
        <p:nvPicPr>
          <p:cNvPr id="4" name="Ljud 3" descr="Utbildningen har tre huvudmoment: &#10; - En digital föreläsningsserie som deltagarna tar del av individuellt - A&#10; - En möjlighet för deltagarna att skicka in frågor efter genomgångna föreläsningarna - B&#10; - Ett frågetillfälle där inkomna frågor gås igenom och diskuteras - C&#10;">
            <a:hlinkClick r:id="" action="ppaction://media"/>
            <a:extLst>
              <a:ext uri="{FF2B5EF4-FFF2-40B4-BE49-F238E27FC236}">
                <a16:creationId xmlns:a16="http://schemas.microsoft.com/office/drawing/2014/main" id="{F262365B-1A41-4E54-A54C-3EA730D1A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9497250"/>
      </p:ext>
    </p:extLst>
  </p:cSld>
  <p:clrMapOvr>
    <a:masterClrMapping/>
  </p:clrMapOvr>
  <mc:AlternateContent xmlns:mc="http://schemas.openxmlformats.org/markup-compatibility/2006" xmlns:p14="http://schemas.microsoft.com/office/powerpoint/2010/main">
    <mc:Choice Requires="p14">
      <p:transition spd="slow" p14:dur="2000" advTm="31194"/>
    </mc:Choice>
    <mc:Fallback xmlns="">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10337" y="1106824"/>
            <a:ext cx="10365763" cy="4849476"/>
          </a:xfrm>
        </p:spPr>
        <p:txBody>
          <a:bodyPr anchor="t"/>
          <a:lstStyle/>
          <a:p>
            <a:pPr>
              <a:lnSpc>
                <a:spcPct val="150000"/>
              </a:lnSpc>
              <a:spcAft>
                <a:spcPts val="600"/>
              </a:spcAft>
            </a:pPr>
            <a:r>
              <a:rPr lang="sv-SE" sz="2800" dirty="0"/>
              <a:t>A  Digital föreläsningsserie:</a:t>
            </a:r>
            <a:br>
              <a:rPr lang="sv-SE" sz="2800" dirty="0"/>
            </a:br>
            <a:r>
              <a:rPr lang="sv-SE" sz="2800" dirty="0"/>
              <a:t>        </a:t>
            </a:r>
            <a:r>
              <a:rPr lang="sv-SE" sz="2400" b="0" dirty="0"/>
              <a:t>Avgränsning och upplägg för utbildningen</a:t>
            </a:r>
            <a:br>
              <a:rPr lang="sv-SE" sz="2400" b="0" dirty="0"/>
            </a:br>
            <a:r>
              <a:rPr lang="sv-SE" sz="2400" b="0" dirty="0"/>
              <a:t>0.      Generell information</a:t>
            </a:r>
            <a:br>
              <a:rPr lang="sv-SE" sz="2400" b="0" dirty="0"/>
            </a:br>
            <a:r>
              <a:rPr lang="sv-SE" sz="2400" b="0" dirty="0"/>
              <a:t>1.      Åtgärdsbeskrivning</a:t>
            </a:r>
            <a:br>
              <a:rPr lang="sv-SE" sz="2400" b="0" dirty="0"/>
            </a:br>
            <a:r>
              <a:rPr lang="sv-SE" sz="2400" b="0" dirty="0"/>
              <a:t>2.      Samhällsekonomisk nyttokostnadsanalys</a:t>
            </a:r>
            <a:br>
              <a:rPr lang="sv-SE" sz="2400" b="0" dirty="0"/>
            </a:br>
            <a:r>
              <a:rPr lang="sv-SE" sz="2400" b="0" dirty="0"/>
              <a:t>3.      Fördelningsanalys</a:t>
            </a:r>
            <a:br>
              <a:rPr lang="sv-SE" sz="2400" b="0" dirty="0"/>
            </a:br>
            <a:r>
              <a:rPr lang="sv-SE" sz="2400" b="0" dirty="0"/>
              <a:t>4.      Transportpolitisk målanalys</a:t>
            </a:r>
            <a:br>
              <a:rPr lang="sv-SE" sz="2400" b="0" dirty="0"/>
            </a:br>
            <a:r>
              <a:rPr lang="sv-SE" sz="2400" b="0" dirty="0"/>
              <a:t>5.      Process samt ”Bilagor och referenser”     </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9</a:t>
            </a:fld>
            <a:endParaRPr lang="sv-SE" dirty="0"/>
          </a:p>
        </p:txBody>
      </p:sp>
      <p:pic>
        <p:nvPicPr>
          <p:cNvPr id="8" name="Ljud 7" descr="Den digitala föreläsningsserien (A) består av 7 inspelade föreläsningar.&#10;Den första föreläsningen tar upp avgränsningar och upplägg för utbildningen.&#10;De 6 följande avsnitten följer strukturen i webb-verktyget SEB snarare än strukturen i en utskriven SEB. &#10;&#10;A  Digital föreläsningsserie:&#10;&#10;        Avgränsning och upplägg för utbildningen&#10;0.      Generell information&#10;1.      Åtgärdsbeskrivning&#10;2.      Samhällsekonomisk nyttokostnadsanalys&#10;3.      Fördelningsanalys&#10;4.      Transportpolitisk målanalys&#10;5.      Process samt ”Bilagor och referenser”&#10;">
            <a:hlinkClick r:id="" action="ppaction://media"/>
            <a:extLst>
              <a:ext uri="{FF2B5EF4-FFF2-40B4-BE49-F238E27FC236}">
                <a16:creationId xmlns:a16="http://schemas.microsoft.com/office/drawing/2014/main" id="{4ED04B2E-7AFC-4805-B6B3-BE4CD6005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7386055"/>
      </p:ext>
    </p:extLst>
  </p:cSld>
  <p:clrMapOvr>
    <a:masterClrMapping/>
  </p:clrMapOvr>
  <mc:AlternateContent xmlns:mc="http://schemas.openxmlformats.org/markup-compatibility/2006" xmlns:p14="http://schemas.microsoft.com/office/powerpoint/2010/main">
    <mc:Choice Requires="p14">
      <p:transition spd="slow" p14:dur="2000" advTm="54685"/>
    </mc:Choice>
    <mc:Fallback xmlns="">
      <p:transition spd="slow" advTm="5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A93DC1D9-F604-4024-9143-78FB8925322B}"/>
    </a:ext>
  </a:extLst>
</a:theme>
</file>

<file path=ppt/theme/theme2.xml><?xml version="1.0" encoding="utf-8"?>
<a:theme xmlns:a="http://schemas.openxmlformats.org/drawingml/2006/main" name="Rubrik med logg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E91349C9-22C3-4D42-B2B2-01E893807170}"/>
    </a:ext>
  </a:extLst>
</a:theme>
</file>

<file path=ppt/theme/theme3.xml><?xml version="1.0" encoding="utf-8"?>
<a:theme xmlns:a="http://schemas.openxmlformats.org/drawingml/2006/main" name="Rubrik med logga, titel, datum och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5B4D5900-CC3B-48ED-AB25-DF4995913194}"/>
    </a:ext>
  </a:extLst>
</a:theme>
</file>

<file path=ppt/theme/theme4.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9F622F007ECE4BA9EDA7152F451B05" ma:contentTypeVersion="1" ma:contentTypeDescription="Skapa ett nytt dokument." ma:contentTypeScope="" ma:versionID="b0f892cad5303390892d2d01a6eb7ab4">
  <xsd:schema xmlns:xsd="http://www.w3.org/2001/XMLSchema" xmlns:xs="http://www.w3.org/2001/XMLSchema" xmlns:p="http://schemas.microsoft.com/office/2006/metadata/properties" xmlns:ns2="ad670fc7-2d24-4b61-b60b-81aa1078eaba" targetNamespace="http://schemas.microsoft.com/office/2006/metadata/properties" ma:root="true" ma:fieldsID="8b7863d6e85e6e72c2f21dbe7c0df39d" ns2:_="">
    <xsd:import namespace="ad670fc7-2d24-4b61-b60b-81aa1078eab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70fc7-2d24-4b61-b60b-81aa1078eab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E7EC08-5EF6-47F0-83AB-B912B73FE1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70fc7-2d24-4b61-b60b-81aa1078e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7995CE-3062-4DCB-913E-CA7C92E2CDC1}">
  <ds:schemaRefs>
    <ds:schemaRef ds:uri="http://schemas.microsoft.com/sharepoint/v3/contenttype/forms"/>
  </ds:schemaRefs>
</ds:datastoreItem>
</file>

<file path=customXml/itemProps3.xml><?xml version="1.0" encoding="utf-8"?>
<ds:datastoreItem xmlns:ds="http://schemas.openxmlformats.org/officeDocument/2006/customXml" ds:itemID="{E74B4E73-29F5-4C44-AEDC-5752B130AE4E}">
  <ds:schemaRefs>
    <ds:schemaRef ds:uri="http://purl.org/dc/dcmitype/"/>
    <ds:schemaRef ds:uri="http://purl.org/dc/terms/"/>
    <ds:schemaRef ds:uri="http://schemas.microsoft.com/office/2006/documentManagement/types"/>
    <ds:schemaRef ds:uri="ad670fc7-2d24-4b61-b60b-81aa1078eaba"/>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10946</TotalTime>
  <Words>1291</Words>
  <Application>Microsoft Office PowerPoint</Application>
  <PresentationFormat>Bredbild</PresentationFormat>
  <Paragraphs>123</Paragraphs>
  <Slides>13</Slides>
  <Notes>13</Notes>
  <HiddenSlides>0</HiddenSlides>
  <MMClips>13</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13</vt:i4>
      </vt:variant>
    </vt:vector>
  </HeadingPairs>
  <TitlesOfParts>
    <vt:vector size="20" baseType="lpstr">
      <vt:lpstr>Arial</vt:lpstr>
      <vt:lpstr>Calibri Light</vt:lpstr>
      <vt:lpstr>Georgia</vt:lpstr>
      <vt:lpstr>Wingdings</vt:lpstr>
      <vt:lpstr>Start</vt:lpstr>
      <vt:lpstr>Rubrik med logga</vt:lpstr>
      <vt:lpstr>Rubrik med logga, titel, datum och sidnr</vt:lpstr>
      <vt:lpstr>Trafikverket</vt:lpstr>
      <vt:lpstr>Utbildning – Metodik SEB 2024</vt:lpstr>
      <vt:lpstr>Utbildningsseriens omfattning och avgränsningar </vt:lpstr>
      <vt:lpstr>Underlag och vägledningar </vt:lpstr>
      <vt:lpstr>Metodik &amp; paketering</vt:lpstr>
      <vt:lpstr>Metodik &amp; paketering</vt:lpstr>
      <vt:lpstr>Upplägg för utbildningen  </vt:lpstr>
      <vt:lpstr>Utbildningens olika delar:  A   En digital föreläsningsserie B   Deltagarna skickar in uppkomna frågor C   Ett webb-baserat möte</vt:lpstr>
      <vt:lpstr>A  Digital föreläsningsserie:         Avgränsning och upplägg för utbildningen 0.      Generell information 1.      Åtgärdsbeskrivning 2.      Samhällsekonomisk nyttokostnadsanalys 3.      Fördelningsanalys 4.      Transportpolitisk målanalys 5.      Process samt ”Bilagor och referenser”     </vt:lpstr>
      <vt:lpstr>B  Deltagarna skickar in frågor Senast ett dygn innan det digitala mötet (C) hålls.</vt:lpstr>
      <vt:lpstr>C  Ett webb-basterat möte Frågorna tas i den ordning de kommit in till seb@trafikverket.se  Chatt och mikrofoner hålls öppna på detta möte och i mån av tid finns möjlighet att ställa fler frågor. </vt:lpstr>
      <vt:lpstr>Detta bildspel är det första i en serie på sju delar. Bildspelsserien ska ses som en första ingång till de fördjupade underlag och vägledningar som  finns samlade på www.trafikverket.se/seb . Bildspels-serien ger också vägledning kring hur inmatningen i det webb-baserade verktyget för SEB ska göras.  Välkomna att skicka frågor till seb@trafikverket.se </vt:lpstr>
      <vt:lpstr>Tack!</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seb@trafikverket.se</dc:creator>
  <cp:keywords>Version 240328</cp:keywords>
  <cp:lastModifiedBy>von Koch Agnes, PLnpg</cp:lastModifiedBy>
  <cp:revision>307</cp:revision>
  <dcterms:created xsi:type="dcterms:W3CDTF">2022-09-26T04:33:05Z</dcterms:created>
  <dcterms:modified xsi:type="dcterms:W3CDTF">2024-03-28T13:35:33Z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0x010100559F622F007ECE4BA9EDA7152F451B05</vt:lpwstr>
  </property>
  <property fmtid="{D5CDD505-2E9C-101B-9397-08002B2CF9AE}" pid="3" name="TrvDocumentType">
    <vt:lpwstr>32;#ARBETSMATERIAL|a2894791-a90f-4fd8-bd38-5426c743cb42</vt:lpwstr>
  </property>
  <property fmtid="{D5CDD505-2E9C-101B-9397-08002B2CF9AE}" pid="4" name="TrvDocumentTemplateOwner">
    <vt:lpwstr>277;#KM Kommunikation|65ba4904-7f87-411a-bf82-b389570b62aa</vt:lpwstr>
  </property>
  <property fmtid="{D5CDD505-2E9C-101B-9397-08002B2CF9AE}" pid="5" name="TrvDocumentTemplateStatus">
    <vt:lpwstr>Distribuerad</vt:lpwstr>
  </property>
  <property fmtid="{D5CDD505-2E9C-101B-9397-08002B2CF9AE}" pid="6" name="TrvDocumentTemplateCategory">
    <vt:lpwstr>35;#Grundmallar|ba03f0de-f93f-4e70-95f2-fa30c55e4680</vt:lpwstr>
  </property>
  <property fmtid="{D5CDD505-2E9C-101B-9397-08002B2CF9AE}" pid="7" name="TrvConfidentialityLevel">
    <vt:lpwstr/>
  </property>
</Properties>
</file>