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48" r:id="rId5"/>
    <p:sldMasterId id="2147483657" r:id="rId6"/>
  </p:sldMasterIdLst>
  <p:notesMasterIdLst>
    <p:notesMasterId r:id="rId19"/>
  </p:notesMasterIdLst>
  <p:handoutMasterIdLst>
    <p:handoutMasterId r:id="rId20"/>
  </p:handoutMasterIdLst>
  <p:sldIdLst>
    <p:sldId id="300" r:id="rId7"/>
    <p:sldId id="301" r:id="rId8"/>
    <p:sldId id="486" r:id="rId9"/>
    <p:sldId id="485" r:id="rId10"/>
    <p:sldId id="476" r:id="rId11"/>
    <p:sldId id="479" r:id="rId12"/>
    <p:sldId id="313" r:id="rId13"/>
    <p:sldId id="474" r:id="rId14"/>
    <p:sldId id="518" r:id="rId15"/>
    <p:sldId id="516" r:id="rId16"/>
    <p:sldId id="480" r:id="rId17"/>
    <p:sldId id="517"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42" userDrawn="1">
          <p15:clr>
            <a:srgbClr val="A4A3A4"/>
          </p15:clr>
        </p15:guide>
        <p15:guide id="2" orient="horz" pos="799" userDrawn="1">
          <p15:clr>
            <a:srgbClr val="A4A3A4"/>
          </p15:clr>
        </p15:guide>
        <p15:guide id="3" orient="horz" pos="3884" userDrawn="1">
          <p15:clr>
            <a:srgbClr val="A4A3A4"/>
          </p15:clr>
        </p15:guide>
        <p15:guide id="4" orient="horz" pos="2160" userDrawn="1">
          <p15:clr>
            <a:srgbClr val="A4A3A4"/>
          </p15:clr>
        </p15:guide>
        <p15:guide id="5" pos="4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berg Thomas, PLee" initials="BTP" lastIdx="3" clrIdx="0">
    <p:extLst>
      <p:ext uri="{19B8F6BF-5375-455C-9EA6-DF929625EA0E}">
        <p15:presenceInfo xmlns:p15="http://schemas.microsoft.com/office/powerpoint/2012/main" userId="S-1-5-21-3282178652-2823510310-3805757255-6097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0611"/>
    <a:srgbClr val="D80611"/>
    <a:srgbClr val="D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78470" autoAdjust="0"/>
  </p:normalViewPr>
  <p:slideViewPr>
    <p:cSldViewPr snapToGrid="0">
      <p:cViewPr varScale="1">
        <p:scale>
          <a:sx n="132" d="100"/>
          <a:sy n="132" d="100"/>
        </p:scale>
        <p:origin x="138" y="222"/>
      </p:cViewPr>
      <p:guideLst>
        <p:guide pos="7242"/>
        <p:guide orient="horz" pos="799"/>
        <p:guide orient="horz" pos="3884"/>
        <p:guide orient="horz" pos="2160"/>
        <p:guide pos="438"/>
      </p:guideLst>
    </p:cSldViewPr>
  </p:slideViewPr>
  <p:outlineViewPr>
    <p:cViewPr>
      <p:scale>
        <a:sx n="33" d="100"/>
        <a:sy n="33" d="100"/>
      </p:scale>
      <p:origin x="0" y="-540"/>
    </p:cViewPr>
  </p:outlineViewPr>
  <p:notesTextViewPr>
    <p:cViewPr>
      <p:scale>
        <a:sx n="125" d="100"/>
        <a:sy n="125" d="100"/>
      </p:scale>
      <p:origin x="0" y="0"/>
    </p:cViewPr>
  </p:notesTextViewPr>
  <p:notesViewPr>
    <p:cSldViewPr snapToGrid="0" showGuides="1">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48E716-8AB4-428F-8D7C-F73E1AB7669D}" type="datetime1">
              <a:rPr lang="sv-SE" smtClean="0"/>
              <a:t>2024-04-02</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7FD20-7023-47A1-8CB9-6C894199C9E8}" type="datetime1">
              <a:rPr lang="sv-SE" smtClean="0"/>
              <a:t>2024-04-02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egeringen.se/rattsliga-dokument/proposition/1999/03/prop.-19979856"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regeringen.se/regeringens-politik/transporter-och-infrastruktur/mal-for-transporter-och-infrastruktur/" TargetMode="External"/><Relationship Id="rId5" Type="http://schemas.openxmlformats.org/officeDocument/2006/relationships/hyperlink" Target="https://www.trafa.se/globalassets/ovriga-dokument/precisering.pdf" TargetMode="External"/><Relationship Id="rId4" Type="http://schemas.openxmlformats.org/officeDocument/2006/relationships/hyperlink" Target="https://www.regeringen.se/rattsliga-dokument/proposition/2009/03/prop.-2008099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Välkomna till denna Trafikverks-utbildning i metodik för Samlad effektbedömning version 2024.1. </a:t>
            </a:r>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2024-04-02</a:t>
            </a:fld>
            <a:endParaRPr lang="sv-SE"/>
          </a:p>
        </p:txBody>
      </p:sp>
    </p:spTree>
    <p:extLst>
      <p:ext uri="{BB962C8B-B14F-4D97-AF65-F5344CB8AC3E}">
        <p14:creationId xmlns:p14="http://schemas.microsoft.com/office/powerpoint/2010/main" val="307690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Aft>
                <a:spcPts val="1000"/>
              </a:spcAft>
              <a:buNone/>
            </a:pPr>
            <a:r>
              <a:rPr lang="sv-SE" sz="1200" dirty="0">
                <a:solidFill>
                  <a:srgbClr val="212529"/>
                </a:solidFill>
                <a:latin typeface="Open Sans" panose="020B0606030504020204" pitchFamily="34" charset="0"/>
              </a:rPr>
              <a:t>I en Samlad effektbedömning ska en beskrivning göras för hur åtgärden motverkar och/eller bidrar till respektive precisering. En åtgärd kan generera flera olika typer av effekter där vissa motverkar och andra bidrar positivt till en och samma precisering. En sammanvägning ska INTE göras. Däremot ska alla relevanta effekter som påverkar en specifik preciseringen beskrivas med ord och om möjligt ska beskrivningen illustreras med en kvantifiering.</a:t>
            </a:r>
          </a:p>
          <a:p>
            <a:pPr marL="0" indent="0">
              <a:spcAft>
                <a:spcPts val="1000"/>
              </a:spcAft>
              <a:buNone/>
            </a:pPr>
            <a:endParaRPr lang="sv-SE" sz="1200" dirty="0">
              <a:solidFill>
                <a:srgbClr val="212529"/>
              </a:solidFill>
              <a:latin typeface="Open Sans" panose="020B0606030504020204" pitchFamily="34" charset="0"/>
            </a:endParaRPr>
          </a:p>
          <a:p>
            <a:pPr marL="0" indent="0">
              <a:spcAft>
                <a:spcPts val="1000"/>
              </a:spcAft>
              <a:buNone/>
            </a:pPr>
            <a:r>
              <a:rPr lang="sv-SE" sz="1200" dirty="0">
                <a:solidFill>
                  <a:srgbClr val="212529"/>
                </a:solidFill>
                <a:latin typeface="Open Sans" panose="020B0606030504020204" pitchFamily="34" charset="0"/>
              </a:rPr>
              <a:t>Analysen görs med stöd av de effekter och indikatorer som automatiskt hämtas från avsnitt 2 i SEB-verktyget till avsnitt 4. All information hämtas dock inte automatiskt från avsnitt 2. Gå därför även in och läs de tillhörande texterna som finns i avsnitt 2. Glöm till exempel inte att se vad det eventuellt står i ”Övriga indikatorer”. </a:t>
            </a:r>
          </a:p>
          <a:p>
            <a:pPr marL="0" indent="0">
              <a:spcAft>
                <a:spcPts val="1000"/>
              </a:spcAft>
              <a:buNone/>
            </a:pPr>
            <a:endParaRPr lang="sv-SE" sz="1200" dirty="0">
              <a:solidFill>
                <a:srgbClr val="212529"/>
              </a:solidFill>
              <a:latin typeface="Open Sans" panose="020B0606030504020204" pitchFamily="34" charset="0"/>
            </a:endParaRPr>
          </a:p>
          <a:p>
            <a:pPr marL="0" indent="0">
              <a:spcAft>
                <a:spcPts val="1000"/>
              </a:spcAft>
              <a:buNone/>
            </a:pPr>
            <a:r>
              <a:rPr lang="sv-SE" sz="1200" dirty="0">
                <a:solidFill>
                  <a:srgbClr val="212529"/>
                </a:solidFill>
                <a:latin typeface="Open Sans" panose="020B0606030504020204" pitchFamily="34" charset="0"/>
              </a:rPr>
              <a:t>Då en SEB är gjord med SEK (det vill säga med samhällsekonomisk kalkyl) så redovisade ett nyckeltal, NUK för respektive effekthuvudgrupp (till exempel för Trafiksäkerhet). Dessa nyckeltal kan också vara ett stöd i analysen, t.ex. för att identifiera synergier och målkonflikter. Tänk på att målsynergier och målkonflikter inte alltid kommer att vara entydiga och att det är viktigt att beakta osäkerheter – både sådana som har att göra med effekter som inte kunnat kvantifieras men också andra typer av osäkerheter som kan finnas.</a:t>
            </a:r>
            <a:endParaRPr lang="sv-SE" sz="1200" dirty="0"/>
          </a:p>
        </p:txBody>
      </p:sp>
      <p:sp>
        <p:nvSpPr>
          <p:cNvPr id="5" name="Platshållare för datum 4">
            <a:extLst>
              <a:ext uri="{FF2B5EF4-FFF2-40B4-BE49-F238E27FC236}">
                <a16:creationId xmlns:a16="http://schemas.microsoft.com/office/drawing/2014/main" id="{11C92C28-D4CE-43EF-B43D-52C3EBF848EE}"/>
              </a:ext>
            </a:extLst>
          </p:cNvPr>
          <p:cNvSpPr>
            <a:spLocks noGrp="1"/>
          </p:cNvSpPr>
          <p:nvPr>
            <p:ph type="dt" idx="1"/>
          </p:nvPr>
        </p:nvSpPr>
        <p:spPr/>
        <p:txBody>
          <a:bodyPr/>
          <a:lstStyle/>
          <a:p>
            <a:fld id="{3BB2241D-1BD1-4059-86EA-F0EDBAF15F61}" type="datetime1">
              <a:rPr lang="sv-SE" smtClean="0"/>
              <a:t>2024-04-02</a:t>
            </a:fld>
            <a:endParaRPr lang="sv-SE"/>
          </a:p>
        </p:txBody>
      </p:sp>
    </p:spTree>
    <p:extLst>
      <p:ext uri="{BB962C8B-B14F-4D97-AF65-F5344CB8AC3E}">
        <p14:creationId xmlns:p14="http://schemas.microsoft.com/office/powerpoint/2010/main" val="331466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Aft>
                <a:spcPts val="1000"/>
              </a:spcAft>
              <a:buNone/>
            </a:pPr>
            <a:r>
              <a:rPr lang="sv-SE" sz="1200" dirty="0">
                <a:solidFill>
                  <a:srgbClr val="212529"/>
                </a:solidFill>
                <a:latin typeface="Open Sans" panose="020B0606030504020204" pitchFamily="34" charset="0"/>
              </a:rPr>
              <a:t>Här skrivs </a:t>
            </a:r>
            <a:r>
              <a:rPr lang="sv-SE" sz="1200" b="0" dirty="0">
                <a:solidFill>
                  <a:srgbClr val="212529"/>
                </a:solidFill>
                <a:latin typeface="Open Sans" panose="020B0606030504020204" pitchFamily="34" charset="0"/>
              </a:rPr>
              <a:t>sammanfattande</a:t>
            </a:r>
            <a:r>
              <a:rPr lang="sv-SE" sz="1200" b="1" dirty="0">
                <a:solidFill>
                  <a:srgbClr val="212529"/>
                </a:solidFill>
                <a:latin typeface="Open Sans" panose="020B0606030504020204" pitchFamily="34" charset="0"/>
              </a:rPr>
              <a:t> </a:t>
            </a:r>
            <a:r>
              <a:rPr lang="sv-SE" sz="1200" b="0" dirty="0">
                <a:solidFill>
                  <a:srgbClr val="212529"/>
                </a:solidFill>
                <a:latin typeface="Open Sans" panose="020B0606030504020204" pitchFamily="34" charset="0"/>
              </a:rPr>
              <a:t>om</a:t>
            </a:r>
            <a:r>
              <a:rPr lang="sv-SE" sz="1200" dirty="0">
                <a:solidFill>
                  <a:srgbClr val="212529"/>
                </a:solidFill>
                <a:latin typeface="Open Sans" panose="020B0606030504020204" pitchFamily="34" charset="0"/>
              </a:rPr>
              <a:t> målkonflikter och målsynergier. Till stöd har man dels </a:t>
            </a:r>
            <a:r>
              <a:rPr lang="sv-SE" sz="1200" dirty="0" err="1">
                <a:solidFill>
                  <a:srgbClr val="212529"/>
                </a:solidFill>
                <a:latin typeface="Open Sans" panose="020B0606030504020204" pitchFamily="34" charset="0"/>
              </a:rPr>
              <a:t>NUKf</a:t>
            </a:r>
            <a:r>
              <a:rPr lang="sv-SE" sz="1200" dirty="0">
                <a:solidFill>
                  <a:srgbClr val="212529"/>
                </a:solidFill>
                <a:latin typeface="Open Sans" panose="020B0606030504020204" pitchFamily="34" charset="0"/>
              </a:rPr>
              <a:t> (det vill säga NUK för effekter som är relaterad till funktionsmålet), </a:t>
            </a:r>
            <a:r>
              <a:rPr lang="sv-SE" sz="1200" dirty="0" err="1">
                <a:solidFill>
                  <a:srgbClr val="212529"/>
                </a:solidFill>
                <a:latin typeface="Open Sans" panose="020B0606030504020204" pitchFamily="34" charset="0"/>
              </a:rPr>
              <a:t>NUKh</a:t>
            </a:r>
            <a:r>
              <a:rPr lang="sv-SE" sz="1200" dirty="0">
                <a:solidFill>
                  <a:srgbClr val="212529"/>
                </a:solidFill>
                <a:latin typeface="Open Sans" panose="020B0606030504020204" pitchFamily="34" charset="0"/>
              </a:rPr>
              <a:t> (det vill säga NUK för effekter som är relaterad till hänsynsmålet) och dels NUK för respektive effekthuvudgrupp. Observera att NUK för </a:t>
            </a:r>
            <a:r>
              <a:rPr lang="sv-SE" sz="1200" i="1" dirty="0">
                <a:solidFill>
                  <a:srgbClr val="212529"/>
                </a:solidFill>
                <a:latin typeface="Open Sans" panose="020B0606030504020204" pitchFamily="34" charset="0"/>
              </a:rPr>
              <a:t>internaliserade</a:t>
            </a:r>
            <a:r>
              <a:rPr lang="sv-SE" sz="1200" dirty="0">
                <a:solidFill>
                  <a:srgbClr val="212529"/>
                </a:solidFill>
                <a:latin typeface="Open Sans" panose="020B0606030504020204" pitchFamily="34" charset="0"/>
              </a:rPr>
              <a:t> klimatrelaterade effekter ingår i </a:t>
            </a:r>
            <a:r>
              <a:rPr lang="sv-SE" sz="1200" dirty="0" err="1">
                <a:solidFill>
                  <a:srgbClr val="212529"/>
                </a:solidFill>
                <a:latin typeface="Open Sans" panose="020B0606030504020204" pitchFamily="34" charset="0"/>
              </a:rPr>
              <a:t>NUKf</a:t>
            </a:r>
            <a:r>
              <a:rPr lang="sv-SE" sz="1200" dirty="0">
                <a:solidFill>
                  <a:srgbClr val="212529"/>
                </a:solidFill>
                <a:latin typeface="Open Sans" panose="020B0606030504020204" pitchFamily="34" charset="0"/>
              </a:rPr>
              <a:t>, eftersom klimatvärderingen verkar genom trafikanteffekterna. Höghöjdseffekterna är dock inkluderade i </a:t>
            </a:r>
            <a:r>
              <a:rPr lang="sv-SE" sz="1200" dirty="0" err="1">
                <a:solidFill>
                  <a:srgbClr val="212529"/>
                </a:solidFill>
                <a:latin typeface="Open Sans" panose="020B0606030504020204" pitchFamily="34" charset="0"/>
              </a:rPr>
              <a:t>NUKh</a:t>
            </a:r>
            <a:r>
              <a:rPr lang="sv-SE" sz="1200" dirty="0">
                <a:solidFill>
                  <a:srgbClr val="212529"/>
                </a:solidFill>
                <a:latin typeface="Open Sans" panose="020B0606030504020204" pitchFamily="34" charset="0"/>
              </a:rPr>
              <a:t>. </a:t>
            </a:r>
          </a:p>
          <a:p>
            <a:pPr marL="0" indent="0">
              <a:spcAft>
                <a:spcPts val="1000"/>
              </a:spcAft>
              <a:buNone/>
            </a:pPr>
            <a:r>
              <a:rPr lang="sv-SE" sz="1200" dirty="0">
                <a:solidFill>
                  <a:srgbClr val="212529"/>
                </a:solidFill>
                <a:latin typeface="Open Sans" panose="020B0606030504020204" pitchFamily="34" charset="0"/>
              </a:rPr>
              <a:t>Var noga med att ta med osäkerheten i resonemangen, särskilt om beräknade och ej beräknade effekter pekar i olika riktningar. </a:t>
            </a:r>
          </a:p>
          <a:p>
            <a:pPr marL="0" indent="0">
              <a:spcAft>
                <a:spcPts val="1000"/>
              </a:spcAft>
              <a:buNone/>
            </a:pPr>
            <a:endParaRPr lang="sv-SE" sz="1200" dirty="0">
              <a:solidFill>
                <a:srgbClr val="212529"/>
              </a:solidFill>
              <a:latin typeface="Open Sans" panose="020B0606030504020204" pitchFamily="34" charset="0"/>
            </a:endParaRPr>
          </a:p>
          <a:p>
            <a:pPr marL="0" indent="0">
              <a:spcAft>
                <a:spcPts val="1000"/>
              </a:spcAft>
              <a:buNone/>
            </a:pPr>
            <a:r>
              <a:rPr lang="sv-SE" sz="1200" dirty="0">
                <a:solidFill>
                  <a:srgbClr val="212529"/>
                </a:solidFill>
                <a:latin typeface="Open Sans" panose="020B0606030504020204" pitchFamily="34" charset="0"/>
              </a:rPr>
              <a:t>Utgå från följande tre  stycken i sammanfattningen:</a:t>
            </a:r>
          </a:p>
          <a:p>
            <a:pPr marL="0" marR="0" lvl="0" indent="0" algn="l" defTabSz="914400" rtl="0" eaLnBrk="1" fontAlgn="auto" latinLnBrk="0" hangingPunct="1">
              <a:lnSpc>
                <a:spcPct val="100000"/>
              </a:lnSpc>
              <a:spcBef>
                <a:spcPts val="0"/>
              </a:spcBef>
              <a:spcAft>
                <a:spcPts val="1000"/>
              </a:spcAft>
              <a:buClrTx/>
              <a:buSzTx/>
              <a:buFontTx/>
              <a:buNone/>
              <a:tabLst/>
              <a:defRPr/>
            </a:pPr>
            <a:r>
              <a:rPr lang="sv-SE" sz="1200" dirty="0">
                <a:solidFill>
                  <a:srgbClr val="212529"/>
                </a:solidFill>
                <a:latin typeface="Open Sans" panose="020B0606030504020204" pitchFamily="34" charset="0"/>
              </a:rPr>
              <a:t>*  Konflikter och synergier mellan funktionsmålet och hänsynsmålet</a:t>
            </a:r>
          </a:p>
          <a:p>
            <a:pPr>
              <a:spcAft>
                <a:spcPts val="1000"/>
              </a:spcAft>
            </a:pPr>
            <a:r>
              <a:rPr lang="sv-SE" sz="1200" dirty="0">
                <a:solidFill>
                  <a:srgbClr val="212529"/>
                </a:solidFill>
                <a:latin typeface="Open Sans" panose="020B0606030504020204" pitchFamily="34" charset="0"/>
              </a:rPr>
              <a:t>*  Konflikter och synergier inom funktionsmålet</a:t>
            </a:r>
          </a:p>
          <a:p>
            <a:pPr>
              <a:spcAft>
                <a:spcPts val="1000"/>
              </a:spcAft>
            </a:pPr>
            <a:r>
              <a:rPr lang="sv-SE" sz="1200" dirty="0">
                <a:solidFill>
                  <a:srgbClr val="212529"/>
                </a:solidFill>
                <a:latin typeface="Open Sans" panose="020B0606030504020204" pitchFamily="34" charset="0"/>
              </a:rPr>
              <a:t>*  Konflikter och synergier inom hänsynsmålet</a:t>
            </a:r>
          </a:p>
          <a:p>
            <a:pPr marL="0" indent="0">
              <a:spcAft>
                <a:spcPts val="1000"/>
              </a:spcAft>
              <a:buNone/>
            </a:pPr>
            <a:endParaRPr lang="sv-SE" sz="1200" dirty="0">
              <a:solidFill>
                <a:srgbClr val="212529"/>
              </a:solidFill>
              <a:latin typeface="Open Sans" panose="020B0606030504020204" pitchFamily="34" charset="0"/>
            </a:endParaRPr>
          </a:p>
          <a:p>
            <a:pPr marL="0" indent="0">
              <a:spcAft>
                <a:spcPts val="1000"/>
              </a:spcAft>
              <a:buNone/>
            </a:pPr>
            <a:r>
              <a:rPr lang="sv-SE" sz="1200" dirty="0">
                <a:solidFill>
                  <a:srgbClr val="212529"/>
                </a:solidFill>
                <a:latin typeface="Open Sans" panose="020B0606030504020204" pitchFamily="34" charset="0"/>
              </a:rPr>
              <a:t>Om man vill kan man utveckla resonemanget i den kompletterande texten.</a:t>
            </a:r>
          </a:p>
          <a:p>
            <a:endParaRPr lang="sv-SE" dirty="0"/>
          </a:p>
        </p:txBody>
      </p:sp>
      <p:sp>
        <p:nvSpPr>
          <p:cNvPr id="5" name="Platshållare för datum 4">
            <a:extLst>
              <a:ext uri="{FF2B5EF4-FFF2-40B4-BE49-F238E27FC236}">
                <a16:creationId xmlns:a16="http://schemas.microsoft.com/office/drawing/2014/main" id="{D13C3929-DAD6-4EAC-9CD9-5503B1EC49D3}"/>
              </a:ext>
            </a:extLst>
          </p:cNvPr>
          <p:cNvSpPr>
            <a:spLocks noGrp="1"/>
          </p:cNvSpPr>
          <p:nvPr>
            <p:ph type="dt" idx="1"/>
          </p:nvPr>
        </p:nvSpPr>
        <p:spPr/>
        <p:txBody>
          <a:bodyPr/>
          <a:lstStyle/>
          <a:p>
            <a:fld id="{E7D32B74-8D3E-47BD-8EE9-0DC73CC8F9F6}" type="datetime1">
              <a:rPr lang="sv-SE" smtClean="0"/>
              <a:t>2024-04-02</a:t>
            </a:fld>
            <a:endParaRPr lang="sv-SE"/>
          </a:p>
        </p:txBody>
      </p:sp>
    </p:spTree>
    <p:extLst>
      <p:ext uri="{BB962C8B-B14F-4D97-AF65-F5344CB8AC3E}">
        <p14:creationId xmlns:p14="http://schemas.microsoft.com/office/powerpoint/2010/main" val="2164260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bildspel är en del av den digitala utbildningsserien om hur man upprättar en Samlad effektbedömning.</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1143989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denna delen av utbildningen går jag översiktligt igenom den transportpolitiska målanalysen.</a:t>
            </a:r>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2024-04-02</a:t>
            </a:fld>
            <a:endParaRPr lang="sv-SE"/>
          </a:p>
        </p:txBody>
      </p:sp>
    </p:spTree>
    <p:extLst>
      <p:ext uri="{BB962C8B-B14F-4D97-AF65-F5344CB8AC3E}">
        <p14:creationId xmlns:p14="http://schemas.microsoft.com/office/powerpoint/2010/main" val="3674664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Wingdings" panose="05000000000000000000" pitchFamily="2" charset="2"/>
              <a:buNone/>
            </a:pPr>
            <a:r>
              <a:rPr lang="sv-SE" dirty="0"/>
              <a:t>Jag börjar med att gå igenom presentationens omfattning och avgränsning:</a:t>
            </a:r>
          </a:p>
          <a:p>
            <a:pPr>
              <a:buFont typeface="Wingdings" panose="05000000000000000000" pitchFamily="2" charset="2"/>
              <a:buNone/>
            </a:pPr>
            <a:r>
              <a:rPr lang="sv-SE" dirty="0"/>
              <a:t> </a:t>
            </a:r>
          </a:p>
          <a:p>
            <a:pPr>
              <a:buFont typeface="Wingdings" panose="05000000000000000000" pitchFamily="2" charset="2"/>
              <a:buNone/>
            </a:pPr>
            <a:r>
              <a:rPr lang="sv-SE" dirty="0"/>
              <a:t>Presentationen:</a:t>
            </a:r>
          </a:p>
          <a:p>
            <a:pPr>
              <a:buFont typeface="Wingdings" panose="05000000000000000000" pitchFamily="2" charset="2"/>
              <a:buChar char="Ø"/>
            </a:pPr>
            <a:r>
              <a:rPr lang="sv-SE" dirty="0"/>
              <a:t> omfattar den transportpolitiska målanalysen i SEB</a:t>
            </a:r>
          </a:p>
          <a:p>
            <a:pPr>
              <a:buFont typeface="Wingdings" panose="05000000000000000000" pitchFamily="2" charset="2"/>
              <a:buChar char="Ø"/>
            </a:pPr>
            <a:r>
              <a:rPr lang="sv-SE" dirty="0"/>
              <a:t> den redogör för h</a:t>
            </a:r>
            <a:r>
              <a:rPr lang="sv-SE" sz="1200" dirty="0"/>
              <a:t>ur och var olika inmatningar görs rent praktiskt i SEB-verktyget</a:t>
            </a:r>
          </a:p>
          <a:p>
            <a:pPr>
              <a:buFont typeface="Wingdings" panose="05000000000000000000" pitchFamily="2" charset="2"/>
              <a:buChar char="Ø"/>
            </a:pPr>
            <a:r>
              <a:rPr lang="sv-SE" dirty="0"/>
              <a:t> är en första ingång till de underlag och vägledningar man som behöver ta del av innan man genomför analyserna i en Samlad effektbedömning.</a:t>
            </a:r>
          </a:p>
          <a:p>
            <a:pPr>
              <a:buFont typeface="Wingdings" panose="05000000000000000000" pitchFamily="2" charset="2"/>
              <a:buChar char="Ø"/>
            </a:pPr>
            <a:r>
              <a:rPr lang="sv-SE" dirty="0"/>
              <a:t> riktar sig i första hand till den som ska upprätta en Samlad effektbedömning.</a:t>
            </a:r>
          </a:p>
          <a:p>
            <a:endParaRPr lang="sv-SE" dirty="0"/>
          </a:p>
          <a:p>
            <a:r>
              <a:rPr lang="sv-SE" dirty="0"/>
              <a:t>Under fliken 4. Transportpolitisk målanalys i SEB-verktyget finns tre underrubriker: Funktionsmål, Hänsynsmål och Sammanfattning. </a:t>
            </a:r>
          </a:p>
          <a:p>
            <a:endParaRPr lang="sv-SE" dirty="0"/>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2024-04-02</a:t>
            </a:fld>
            <a:endParaRPr lang="sv-SE"/>
          </a:p>
        </p:txBody>
      </p:sp>
    </p:spTree>
    <p:extLst>
      <p:ext uri="{BB962C8B-B14F-4D97-AF65-F5344CB8AC3E}">
        <p14:creationId xmlns:p14="http://schemas.microsoft.com/office/powerpoint/2010/main" val="327229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presentation är tänkt att ge en översikt och en första ingång till de fördjupade underlag som man behöver ta del av för att kunna göra den transportpolitiska målanalysen i en Samlad effektbedömning.</a:t>
            </a:r>
          </a:p>
          <a:p>
            <a:endParaRPr lang="sv-SE" dirty="0"/>
          </a:p>
          <a:p>
            <a:r>
              <a:rPr lang="sv-SE" dirty="0"/>
              <a:t>De dokument som berör analysen av de transportpolitiska målen är: </a:t>
            </a:r>
          </a:p>
          <a:p>
            <a:pPr>
              <a:buFont typeface="Wingdings" panose="05000000000000000000" pitchFamily="2" charset="2"/>
              <a:buChar char="Ø"/>
            </a:pPr>
            <a:r>
              <a:rPr lang="sv-SE" i="1" dirty="0"/>
              <a:t>Metodhandledning Samlad effektbedömning</a:t>
            </a:r>
          </a:p>
          <a:p>
            <a:pPr>
              <a:buFont typeface="Wingdings" panose="05000000000000000000" pitchFamily="2" charset="2"/>
              <a:buChar char="Ø"/>
            </a:pPr>
            <a:r>
              <a:rPr lang="sv-SE" i="1" dirty="0"/>
              <a:t>Prop. ”Framtidens resor och transporter” (inkl. uppdateringar) </a:t>
            </a:r>
          </a:p>
          <a:p>
            <a:pPr>
              <a:buFont typeface="Wingdings" panose="05000000000000000000" pitchFamily="2" charset="2"/>
              <a:buChar char="Ø"/>
            </a:pPr>
            <a:r>
              <a:rPr lang="sv-SE" i="1" dirty="0"/>
              <a:t>Trafikverkets utpekade miljöområden (se </a:t>
            </a:r>
            <a:r>
              <a:rPr lang="sv-SE" i="1" dirty="0" err="1"/>
              <a:t>TRVs</a:t>
            </a:r>
            <a:r>
              <a:rPr lang="sv-SE" i="1" dirty="0"/>
              <a:t> årliga Miljörapport) </a:t>
            </a:r>
          </a:p>
          <a:p>
            <a:endParaRPr lang="sv-SE" dirty="0"/>
          </a:p>
          <a:p>
            <a:r>
              <a:rPr lang="sv-SE" dirty="0"/>
              <a:t>Dessa dokument hittar man på www.trafikverket.se/SEB</a:t>
            </a:r>
          </a:p>
          <a:p>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2024-04-02</a:t>
            </a:fld>
            <a:endParaRPr lang="sv-SE"/>
          </a:p>
        </p:txBody>
      </p:sp>
    </p:spTree>
    <p:extLst>
      <p:ext uri="{BB962C8B-B14F-4D97-AF65-F5344CB8AC3E}">
        <p14:creationId xmlns:p14="http://schemas.microsoft.com/office/powerpoint/2010/main" val="1984456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Vi börjar med att kort gå igenom historiken vad gäller de transportpolitiska målen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Första bilden: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övergripande transportpolitiska målet formulerades 1998 i en propositionen (1997/98:56).</a:t>
            </a:r>
          </a:p>
          <a:p>
            <a:r>
              <a:rPr lang="sv-SE" dirty="0">
                <a:hlinkClick r:id="rId3"/>
              </a:rPr>
              <a:t>Länk till Transportpolitik för en hållbar utveckling - Regeringen.se</a:t>
            </a:r>
            <a:endParaRPr lang="sv-SE" dirty="0"/>
          </a:p>
          <a:p>
            <a:r>
              <a:rPr lang="sv-SE" b="0" i="0" dirty="0">
                <a:solidFill>
                  <a:srgbClr val="4D4D4D"/>
                </a:solidFill>
                <a:effectLst/>
                <a:latin typeface="open_sansregular"/>
              </a:rPr>
              <a:t>Publicerad 05 mars 1999 Uppdaterad 02 april 2015</a:t>
            </a:r>
            <a:endParaRPr lang="sv-SE" dirty="0"/>
          </a:p>
          <a:p>
            <a:endParaRPr lang="sv-SE" dirty="0"/>
          </a:p>
          <a:p>
            <a:r>
              <a:rPr lang="sv-SE" b="1" dirty="0"/>
              <a:t>Andra bilden:</a:t>
            </a:r>
          </a:p>
          <a:p>
            <a:r>
              <a:rPr lang="sv-SE" dirty="0"/>
              <a:t>I propositionen (2008/09:93) ”Mål för framtidens resor och transporter” från 2009 utvecklades de transportpolitiska målen genom att man införde ett funktionsmålet och ett hänsynsmålet samt att dessa försågs med att antal preciseringar. Detta är fastställt av riksdagen och rapporten kan laddas ner från regeringskansliets hemsida. </a:t>
            </a:r>
          </a:p>
          <a:p>
            <a:r>
              <a:rPr lang="sv-SE" dirty="0">
                <a:hlinkClick r:id="rId4"/>
              </a:rPr>
              <a:t>Länk till Mål för framtidens resor och transporter - Regeringen.se</a:t>
            </a:r>
            <a:endParaRPr lang="sv-SE" dirty="0"/>
          </a:p>
          <a:p>
            <a:endParaRPr lang="sv-SE" dirty="0"/>
          </a:p>
          <a:p>
            <a:r>
              <a:rPr lang="sv-SE" b="1" dirty="0"/>
              <a:t>Tredje bilden: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Formulering av Hänsynsmålets samt hänsynsmålets sista preciseringen justerades i samband med att budgetpropositionen 2013 (2012/13:1).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Regeringen beskriver i propositionen (2016/17:21): ”Infrastruktur för framtiden – innovativa lösningar för stärkt konkurrenskraft och hållbar utveckling” från 2017, att funktions- och hänsynsmålen är jämbördiga, och att för att det övergripande transportpolitiska målet ska kunna nås behöver funktionsmålet i huvudsak utvecklas inom ramen för hänsynsmålet.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5"/>
              </a:rPr>
              <a:t>Länk till precisering.pdf (trafa.se)</a:t>
            </a:r>
            <a:endParaRPr lang="sv-SE"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Sista bilden är hämtad från regeringens hemsida 240323. </a:t>
            </a:r>
            <a:endParaRPr lang="sv-SE" dirty="0"/>
          </a:p>
          <a:p>
            <a:r>
              <a:rPr lang="sv-SE" dirty="0"/>
              <a:t>Hänsynsmålet har uppdaterat med avseende på de tidsatta etappmålen för trafiksäkerhet och klimat. </a:t>
            </a:r>
          </a:p>
          <a:p>
            <a:r>
              <a:rPr lang="sv-SE" dirty="0">
                <a:hlinkClick r:id="rId6"/>
              </a:rPr>
              <a:t>Länk till Mål för transportpolitiken - Regeringen.se</a:t>
            </a:r>
            <a:endParaRPr lang="sv-SE" dirty="0"/>
          </a:p>
          <a:p>
            <a:endParaRPr lang="sv-SE" dirty="0"/>
          </a:p>
          <a:p>
            <a:endParaRPr lang="sv-SE" dirty="0"/>
          </a:p>
          <a:p>
            <a:endParaRPr lang="sv-SE" dirty="0"/>
          </a:p>
          <a:p>
            <a:endParaRPr lang="sv-SE" dirty="0"/>
          </a:p>
          <a:p>
            <a:endParaRPr lang="sv-SE" dirty="0"/>
          </a:p>
        </p:txBody>
      </p:sp>
      <p:sp>
        <p:nvSpPr>
          <p:cNvPr id="5" name="Platshållare för datum 4">
            <a:extLst>
              <a:ext uri="{FF2B5EF4-FFF2-40B4-BE49-F238E27FC236}">
                <a16:creationId xmlns:a16="http://schemas.microsoft.com/office/drawing/2014/main" id="{76DB8AEA-EB3D-4D9A-BDAC-9B65E6E80A57}"/>
              </a:ext>
            </a:extLst>
          </p:cNvPr>
          <p:cNvSpPr>
            <a:spLocks noGrp="1"/>
          </p:cNvSpPr>
          <p:nvPr>
            <p:ph type="dt" idx="1"/>
          </p:nvPr>
        </p:nvSpPr>
        <p:spPr/>
        <p:txBody>
          <a:bodyPr/>
          <a:lstStyle/>
          <a:p>
            <a:fld id="{7D2DC8D8-917A-458A-A0B4-BAF11F30C3F3}" type="datetime1">
              <a:rPr lang="sv-SE" smtClean="0"/>
              <a:t>2024-04-02</a:t>
            </a:fld>
            <a:endParaRPr lang="sv-SE"/>
          </a:p>
        </p:txBody>
      </p:sp>
    </p:spTree>
    <p:extLst>
      <p:ext uri="{BB962C8B-B14F-4D97-AF65-F5344CB8AC3E}">
        <p14:creationId xmlns:p14="http://schemas.microsoft.com/office/powerpoint/2010/main" val="330139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effectLst/>
                <a:latin typeface="open_sanslight"/>
              </a:rPr>
              <a:t>Mål för transportpolitiken</a:t>
            </a:r>
          </a:p>
          <a:p>
            <a:pPr marL="0" indent="0" algn="l">
              <a:buNone/>
            </a:pPr>
            <a:endParaRPr lang="sv-SE" sz="1200" b="0" i="0" dirty="0">
              <a:solidFill>
                <a:srgbClr val="000000"/>
              </a:solidFill>
              <a:effectLst/>
              <a:latin typeface="open_sanslight"/>
            </a:endParaRPr>
          </a:p>
          <a:p>
            <a:pPr marL="0" indent="0" algn="l">
              <a:buNone/>
            </a:pPr>
            <a:r>
              <a:rPr lang="sv-SE" sz="1200" b="1" i="0" dirty="0">
                <a:solidFill>
                  <a:srgbClr val="000000"/>
                </a:solidFill>
                <a:effectLst/>
                <a:latin typeface="open_sanslight"/>
              </a:rPr>
              <a:t>T</a:t>
            </a:r>
            <a:r>
              <a:rPr lang="sv-SE" sz="1200" b="1" i="0" dirty="0">
                <a:solidFill>
                  <a:srgbClr val="000000"/>
                </a:solidFill>
                <a:effectLst/>
                <a:latin typeface="open_sansregular"/>
              </a:rPr>
              <a:t>ransportpolitikens övergripande mål</a:t>
            </a:r>
            <a:r>
              <a:rPr lang="sv-SE" sz="1200" b="0" i="0" dirty="0">
                <a:solidFill>
                  <a:srgbClr val="000000"/>
                </a:solidFill>
                <a:effectLst/>
                <a:latin typeface="open_sansregular"/>
              </a:rPr>
              <a:t> är att säkerställa en samhällsekonomiskt effektiv och långsiktigt hållbar transportförsörjning för medborgarna och näringslivet i hela landet.</a:t>
            </a:r>
          </a:p>
          <a:p>
            <a:pPr marL="0" indent="0" algn="l">
              <a:buNone/>
            </a:pPr>
            <a:endParaRPr lang="sv-SE" sz="1200" b="0" i="0" dirty="0">
              <a:solidFill>
                <a:srgbClr val="000000"/>
              </a:solidFill>
              <a:effectLst/>
              <a:latin typeface="open_sanslight"/>
            </a:endParaRPr>
          </a:p>
          <a:p>
            <a:pPr algn="l"/>
            <a:r>
              <a:rPr lang="sv-SE" sz="1200" b="1" i="0" dirty="0">
                <a:solidFill>
                  <a:srgbClr val="000000"/>
                </a:solidFill>
                <a:effectLst/>
                <a:latin typeface="open_sansregular"/>
              </a:rPr>
              <a:t>Funktionsmålet</a:t>
            </a:r>
            <a:r>
              <a:rPr lang="sv-SE" sz="1200" b="0" i="0" dirty="0">
                <a:solidFill>
                  <a:srgbClr val="000000"/>
                </a:solidFill>
                <a:effectLst/>
                <a:latin typeface="open_sansregular"/>
              </a:rPr>
              <a:t> innebär att transportsystemets utformning, funktion och användning ska medverka till att ge alla en grundläggande tillgänglighet med god kvalitet och användbarhet samt bidra till utvecklingskraft i hela landet. Transportsystemet ska vara jämställt, dvs. likvärdigt svara mot kvinnors respektive mäns transportbehov.</a:t>
            </a:r>
          </a:p>
          <a:p>
            <a:pPr marL="0" indent="0" algn="l">
              <a:buNone/>
            </a:pPr>
            <a:endParaRPr lang="sv-SE" sz="1200" b="0" i="0" dirty="0">
              <a:solidFill>
                <a:srgbClr val="000000"/>
              </a:solidFill>
              <a:effectLst/>
              <a:latin typeface="open_sanslight"/>
            </a:endParaRPr>
          </a:p>
          <a:p>
            <a:pPr marL="0" indent="0" algn="l">
              <a:buNone/>
            </a:pPr>
            <a:r>
              <a:rPr lang="sv-SE" sz="1200" b="1" i="0" dirty="0">
                <a:solidFill>
                  <a:srgbClr val="000000"/>
                </a:solidFill>
                <a:effectLst/>
                <a:latin typeface="open_sanslight"/>
              </a:rPr>
              <a:t>Hänsynsmål</a:t>
            </a:r>
            <a:r>
              <a:rPr lang="sv-SE" sz="1200" b="0" i="0" dirty="0">
                <a:solidFill>
                  <a:srgbClr val="000000"/>
                </a:solidFill>
                <a:effectLst/>
                <a:latin typeface="open_sansregular"/>
              </a:rPr>
              <a:t> innebär att transportsystemets utformning, funktion och användning ska anpassas till att ingen ska dödas eller skadas allvarligt, bidra till att det övergripande generationsmålet för miljö och miljökvalitetsmålen nås samt bidra till ökad hälsa.</a:t>
            </a:r>
          </a:p>
          <a:p>
            <a:pPr algn="l"/>
            <a:endParaRPr lang="sv-SE" b="0" i="0" dirty="0">
              <a:solidFill>
                <a:srgbClr val="000000"/>
              </a:solidFill>
              <a:effectLst/>
              <a:latin typeface="open_sanssemibold"/>
            </a:endParaRPr>
          </a:p>
          <a:p>
            <a:pPr marL="0" indent="0" algn="l">
              <a:buNone/>
            </a:pPr>
            <a:endParaRPr lang="sv-SE" sz="1200" b="0" i="0" dirty="0">
              <a:solidFill>
                <a:srgbClr val="000000"/>
              </a:solidFill>
              <a:effectLst/>
              <a:latin typeface="open_sanslight"/>
            </a:endParaRPr>
          </a:p>
          <a:p>
            <a:pPr marL="0" indent="0" algn="l">
              <a:buNone/>
            </a:pPr>
            <a:endParaRPr lang="sv-SE" sz="1200" b="0" i="0" dirty="0">
              <a:solidFill>
                <a:srgbClr val="000000"/>
              </a:solidFill>
              <a:effectLst/>
              <a:latin typeface="open_sanslight"/>
            </a:endParaRPr>
          </a:p>
          <a:p>
            <a:pPr algn="l"/>
            <a:endParaRPr lang="sv-SE" sz="1200" b="0" i="0" dirty="0">
              <a:solidFill>
                <a:srgbClr val="000000"/>
              </a:solidFill>
              <a:effectLst/>
              <a:latin typeface="open_sansregular"/>
            </a:endParaRPr>
          </a:p>
          <a:p>
            <a:endParaRPr lang="sv-SE" dirty="0"/>
          </a:p>
        </p:txBody>
      </p:sp>
      <p:sp>
        <p:nvSpPr>
          <p:cNvPr id="5" name="Platshållare för datum 4">
            <a:extLst>
              <a:ext uri="{FF2B5EF4-FFF2-40B4-BE49-F238E27FC236}">
                <a16:creationId xmlns:a16="http://schemas.microsoft.com/office/drawing/2014/main" id="{7F973FA9-4AB0-4A55-9454-B9A276317782}"/>
              </a:ext>
            </a:extLst>
          </p:cNvPr>
          <p:cNvSpPr>
            <a:spLocks noGrp="1"/>
          </p:cNvSpPr>
          <p:nvPr>
            <p:ph type="dt" idx="1"/>
          </p:nvPr>
        </p:nvSpPr>
        <p:spPr/>
        <p:txBody>
          <a:bodyPr/>
          <a:lstStyle/>
          <a:p>
            <a:fld id="{DCF532C6-7FB6-4361-A08B-2E54BF9281CB}" type="datetime1">
              <a:rPr lang="sv-SE" smtClean="0"/>
              <a:t>2024-04-02</a:t>
            </a:fld>
            <a:endParaRPr lang="sv-SE"/>
          </a:p>
        </p:txBody>
      </p:sp>
    </p:spTree>
    <p:extLst>
      <p:ext uri="{BB962C8B-B14F-4D97-AF65-F5344CB8AC3E}">
        <p14:creationId xmlns:p14="http://schemas.microsoft.com/office/powerpoint/2010/main" val="341925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1" i="0" dirty="0">
                <a:solidFill>
                  <a:srgbClr val="212529"/>
                </a:solidFill>
                <a:effectLst/>
                <a:latin typeface="Open Sans" panose="020B0606030504020204" pitchFamily="34" charset="0"/>
              </a:rPr>
              <a:t>Preciseringarna för funktionsmålet är:</a:t>
            </a:r>
          </a:p>
          <a:p>
            <a:pPr marL="171450" indent="-171450" algn="l">
              <a:buFont typeface="Wingdings" panose="05000000000000000000" pitchFamily="2" charset="2"/>
              <a:buChar char="Ø"/>
            </a:pPr>
            <a:r>
              <a:rPr lang="sv-SE" b="0" i="0" dirty="0">
                <a:solidFill>
                  <a:srgbClr val="212529"/>
                </a:solidFill>
                <a:effectLst/>
                <a:latin typeface="Open Sans" panose="020B0606030504020204" pitchFamily="34" charset="0"/>
              </a:rPr>
              <a:t>Medborgarnas tillgänglighet. Förutsättningar för att välja kollektivtrafik, gång och cykel.</a:t>
            </a:r>
          </a:p>
          <a:p>
            <a:pPr marL="171450" indent="-171450">
              <a:buFont typeface="Wingdings" panose="05000000000000000000" pitchFamily="2" charset="2"/>
              <a:buChar char="Ø"/>
            </a:pPr>
            <a:r>
              <a:rPr lang="sv-SE" dirty="0">
                <a:solidFill>
                  <a:srgbClr val="212529"/>
                </a:solidFill>
                <a:latin typeface="Open Sans" panose="020B0606030504020204" pitchFamily="34" charset="0"/>
              </a:rPr>
              <a:t>Näringslivets tillgänglighet. Stärkt internationell konkurrenskraft.</a:t>
            </a:r>
          </a:p>
          <a:p>
            <a:pPr marL="171450" indent="-171450">
              <a:buFont typeface="Wingdings" panose="05000000000000000000" pitchFamily="2" charset="2"/>
              <a:buChar char="Ø"/>
            </a:pPr>
            <a:r>
              <a:rPr lang="sv-SE" dirty="0">
                <a:solidFill>
                  <a:srgbClr val="212529"/>
                </a:solidFill>
                <a:latin typeface="Open Sans" panose="020B0606030504020204" pitchFamily="34" charset="0"/>
              </a:rPr>
              <a:t>Arbetsformerna, genomförandet och resultaten av transportpolitiken medverkar till ett jämställt samhälle</a:t>
            </a:r>
          </a:p>
          <a:p>
            <a:pPr marL="171450" indent="-171450">
              <a:buFont typeface="Wingdings" panose="05000000000000000000" pitchFamily="2" charset="2"/>
              <a:buChar char="Ø"/>
            </a:pPr>
            <a:r>
              <a:rPr lang="sv-SE" dirty="0">
                <a:solidFill>
                  <a:srgbClr val="212529"/>
                </a:solidFill>
                <a:latin typeface="Open Sans" panose="020B0606030504020204" pitchFamily="34" charset="0"/>
              </a:rPr>
              <a:t>Funktionshindrades </a:t>
            </a:r>
            <a:r>
              <a:rPr lang="sv-SE" b="0" i="0" dirty="0">
                <a:solidFill>
                  <a:srgbClr val="212529"/>
                </a:solidFill>
                <a:effectLst/>
                <a:latin typeface="Open Sans" panose="020B0606030504020204" pitchFamily="34" charset="0"/>
              </a:rPr>
              <a:t>tillgänglighet.</a:t>
            </a:r>
          </a:p>
          <a:p>
            <a:pPr marL="171450" indent="-171450">
              <a:buFont typeface="Wingdings" panose="05000000000000000000" pitchFamily="2" charset="2"/>
              <a:buChar char="Ø"/>
            </a:pPr>
            <a:r>
              <a:rPr lang="sv-SE" b="0" i="0" dirty="0">
                <a:solidFill>
                  <a:srgbClr val="212529"/>
                </a:solidFill>
                <a:effectLst/>
                <a:latin typeface="Open Sans" panose="020B0606030504020204" pitchFamily="34" charset="0"/>
              </a:rPr>
              <a:t>Barns möjligheter att själva på ett säkert sätt använda transportsystemet och vistas i trafikmiljöer.</a:t>
            </a:r>
            <a:endParaRPr lang="sv-SE" dirty="0"/>
          </a:p>
        </p:txBody>
      </p:sp>
      <p:sp>
        <p:nvSpPr>
          <p:cNvPr id="4" name="Platshållare för datum 3"/>
          <p:cNvSpPr>
            <a:spLocks noGrp="1"/>
          </p:cNvSpPr>
          <p:nvPr>
            <p:ph type="dt" idx="1"/>
          </p:nvPr>
        </p:nvSpPr>
        <p:spPr/>
        <p:txBody>
          <a:bodyPr/>
          <a:lstStyle/>
          <a:p>
            <a:fld id="{DFD7FD20-7023-47A1-8CB9-6C894199C9E8}" type="datetime1">
              <a:rPr lang="sv-SE" smtClean="0"/>
              <a:t>2024-04-02</a:t>
            </a:fld>
            <a:endParaRPr lang="sv-SE"/>
          </a:p>
        </p:txBody>
      </p:sp>
    </p:spTree>
    <p:extLst>
      <p:ext uri="{BB962C8B-B14F-4D97-AF65-F5344CB8AC3E}">
        <p14:creationId xmlns:p14="http://schemas.microsoft.com/office/powerpoint/2010/main" val="203371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gn="l">
              <a:buFont typeface="Wingdings" panose="05000000000000000000" pitchFamily="2" charset="2"/>
              <a:buNone/>
            </a:pPr>
            <a:r>
              <a:rPr lang="sv-SE" sz="1200" b="1" i="0" dirty="0">
                <a:solidFill>
                  <a:srgbClr val="000000"/>
                </a:solidFill>
                <a:effectLst/>
                <a:latin typeface="open_sansregular"/>
              </a:rPr>
              <a:t>Preciseringarna för hänsynsmålet är: </a:t>
            </a:r>
            <a:r>
              <a:rPr lang="sv-SE" sz="1200" b="0" i="0" dirty="0">
                <a:solidFill>
                  <a:srgbClr val="000000"/>
                </a:solidFill>
                <a:effectLst/>
                <a:latin typeface="open_sansregular"/>
              </a:rPr>
              <a:t>Trafiksäkerhet, Klimat och Miljö och hälsa</a:t>
            </a:r>
          </a:p>
          <a:p>
            <a:pPr marL="0" indent="0" algn="l">
              <a:buFont typeface="Wingdings" panose="05000000000000000000" pitchFamily="2" charset="2"/>
              <a:buNone/>
            </a:pPr>
            <a:endParaRPr lang="sv-SE" sz="1200" b="1" i="0" dirty="0">
              <a:solidFill>
                <a:srgbClr val="000000"/>
              </a:solidFill>
              <a:effectLst/>
              <a:latin typeface="open_sans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dirty="0">
                <a:solidFill>
                  <a:srgbClr val="000000"/>
                </a:solidFill>
                <a:effectLst/>
                <a:latin typeface="open_sanslight"/>
              </a:rPr>
              <a:t>Trafiksäkerhet:</a:t>
            </a:r>
          </a:p>
          <a:p>
            <a:pPr algn="l"/>
            <a:r>
              <a:rPr lang="sv-SE" sz="1200" b="0" i="0" dirty="0">
                <a:solidFill>
                  <a:srgbClr val="000000"/>
                </a:solidFill>
                <a:effectLst/>
                <a:latin typeface="open_sansregular"/>
              </a:rPr>
              <a:t>Etappmålet för trafiksäkerhet är att: ”Antalet omkomna till följd av trafikolyckor inom vägtrafiken, sjöfarten respektive luftfarten ska halveras till år 2030. Antalet omkomna inom bantrafiken ska halveras till år 2030. Antalet allvarligt skadade inom respektive trafikslag ska till år 2030 minska med minst 25 procent.</a:t>
            </a:r>
            <a:r>
              <a:rPr lang="sv-SE" b="0" i="0" dirty="0">
                <a:solidFill>
                  <a:srgbClr val="000000"/>
                </a:solidFill>
                <a:effectLst/>
                <a:latin typeface="open_sansregular"/>
              </a:rPr>
              <a:t> Utgångsvärdet för etappmålet om trafiksäkerhet utgörs av ett medelvärde av utfallet åren 2017, 2018 och 2019.”</a:t>
            </a:r>
            <a:endParaRPr lang="sv-SE" sz="1200" b="0" i="0" dirty="0">
              <a:solidFill>
                <a:srgbClr val="000000"/>
              </a:solidFill>
              <a:effectLst/>
              <a:latin typeface="open_sansregular"/>
            </a:endParaRPr>
          </a:p>
          <a:p>
            <a:pPr marL="0" indent="0" algn="l">
              <a:buFont typeface="Wingdings" panose="05000000000000000000" pitchFamily="2" charset="2"/>
              <a:buNone/>
            </a:pPr>
            <a:endParaRPr lang="sv-SE" sz="1200" b="1" i="0" dirty="0">
              <a:solidFill>
                <a:srgbClr val="000000"/>
              </a:solidFill>
              <a:effectLst/>
              <a:latin typeface="open_sansregular"/>
            </a:endParaRPr>
          </a:p>
          <a:p>
            <a:pPr marL="0" indent="0" algn="l">
              <a:buFont typeface="Wingdings" panose="05000000000000000000" pitchFamily="2" charset="2"/>
              <a:buNone/>
            </a:pPr>
            <a:r>
              <a:rPr lang="sv-SE" sz="1200" b="1" i="0" dirty="0">
                <a:solidFill>
                  <a:srgbClr val="000000"/>
                </a:solidFill>
                <a:effectLst/>
                <a:latin typeface="open_sansregular"/>
              </a:rPr>
              <a:t>Klimat:</a:t>
            </a:r>
          </a:p>
          <a:p>
            <a:pPr algn="l"/>
            <a:r>
              <a:rPr lang="sv-SE" sz="1200" b="0" i="0" dirty="0">
                <a:solidFill>
                  <a:srgbClr val="000000"/>
                </a:solidFill>
                <a:effectLst/>
                <a:latin typeface="open_sansregular"/>
              </a:rPr>
              <a:t>Etappmålet för klimat är att: ”Växthusgasutsläppen från inrikes transporter – utom inrikes luftfart som ingår i EU:s utsläppshandelssystem – ska minska med minst 70 procent senast 2030 jämfört med 2010.”</a:t>
            </a:r>
            <a:endParaRPr lang="sv-SE" sz="1200" b="1" i="0" dirty="0">
              <a:solidFill>
                <a:srgbClr val="000000"/>
              </a:solidFill>
              <a:effectLst/>
              <a:latin typeface="open_sanslight"/>
            </a:endParaRPr>
          </a:p>
          <a:p>
            <a:pPr algn="l"/>
            <a:endParaRPr lang="sv-SE" sz="1200" b="0" i="0" dirty="0">
              <a:solidFill>
                <a:srgbClr val="000000"/>
              </a:solidFill>
              <a:effectLst/>
              <a:latin typeface="open_sansregular"/>
            </a:endParaRPr>
          </a:p>
          <a:p>
            <a:pPr algn="l"/>
            <a:r>
              <a:rPr lang="sv-SE" sz="1200" b="1" i="0" dirty="0">
                <a:solidFill>
                  <a:srgbClr val="000000"/>
                </a:solidFill>
                <a:effectLst/>
                <a:latin typeface="open_sansregular"/>
              </a:rPr>
              <a:t>Miljö och hälsa:</a:t>
            </a:r>
          </a:p>
          <a:p>
            <a:pPr>
              <a:lnSpc>
                <a:spcPts val="1600"/>
              </a:lnSpc>
              <a:spcAft>
                <a:spcPts val="1000"/>
              </a:spcAft>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”Transportsektorn bidrar till att det övergripande generationsmålet för miljö och övriga miljökvalitetsmål nås, samt till ökad hälsa. Prioritet ges till de miljöpolitiska mål där transportsystemets utveckling är av stor betydelse för möjligheterna att nå uppsatta mål.”</a:t>
            </a:r>
          </a:p>
          <a:p>
            <a:pPr>
              <a:lnSpc>
                <a:spcPts val="1600"/>
              </a:lnSpc>
              <a:spcAft>
                <a:spcPts val="1000"/>
              </a:spcAft>
            </a:pPr>
            <a:endPar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algn="l"/>
            <a:endParaRPr lang="sv-SE" sz="1200" b="0" i="0" dirty="0">
              <a:solidFill>
                <a:srgbClr val="000000"/>
              </a:solidFill>
              <a:effectLst/>
              <a:latin typeface="open_sansregular"/>
            </a:endParaRPr>
          </a:p>
          <a:p>
            <a:pPr algn="l"/>
            <a:endParaRPr lang="sv-SE" sz="1200" b="0" i="0" dirty="0">
              <a:solidFill>
                <a:srgbClr val="000000"/>
              </a:solidFill>
              <a:effectLst/>
              <a:latin typeface="open_sansregular"/>
            </a:endParaRPr>
          </a:p>
          <a:p>
            <a:endParaRPr lang="sv-SE" dirty="0"/>
          </a:p>
        </p:txBody>
      </p:sp>
      <p:sp>
        <p:nvSpPr>
          <p:cNvPr id="5" name="Platshållare för datum 4">
            <a:extLst>
              <a:ext uri="{FF2B5EF4-FFF2-40B4-BE49-F238E27FC236}">
                <a16:creationId xmlns:a16="http://schemas.microsoft.com/office/drawing/2014/main" id="{33D842B5-1A9F-485A-8C77-82B680BE71C4}"/>
              </a:ext>
            </a:extLst>
          </p:cNvPr>
          <p:cNvSpPr>
            <a:spLocks noGrp="1"/>
          </p:cNvSpPr>
          <p:nvPr>
            <p:ph type="dt" idx="1"/>
          </p:nvPr>
        </p:nvSpPr>
        <p:spPr/>
        <p:txBody>
          <a:bodyPr/>
          <a:lstStyle/>
          <a:p>
            <a:fld id="{9D8FDBB5-7E1B-44B4-AEC4-5A1825B2DBD0}" type="datetime1">
              <a:rPr lang="sv-SE" smtClean="0"/>
              <a:t>2024-04-02</a:t>
            </a:fld>
            <a:endParaRPr lang="sv-SE"/>
          </a:p>
        </p:txBody>
      </p:sp>
    </p:spTree>
    <p:extLst>
      <p:ext uri="{BB962C8B-B14F-4D97-AF65-F5344CB8AC3E}">
        <p14:creationId xmlns:p14="http://schemas.microsoft.com/office/powerpoint/2010/main" val="120793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i="0" dirty="0">
                <a:solidFill>
                  <a:srgbClr val="000000"/>
                </a:solidFill>
                <a:effectLst/>
                <a:latin typeface="open_sansregular"/>
              </a:rPr>
              <a:t>Miljö och hälsa:</a:t>
            </a:r>
            <a:endPar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a:lnSpc>
                <a:spcPts val="1600"/>
              </a:lnSpc>
              <a:spcAft>
                <a:spcPts val="1000"/>
              </a:spcAft>
            </a:pPr>
            <a:r>
              <a:rPr lang="sv-SE" sz="2800" dirty="0"/>
              <a:t>I Trafikverkets årliga miljörapport från 2022 (med pu</a:t>
            </a:r>
            <a:r>
              <a:rPr lang="sv-SE" sz="4000" dirty="0"/>
              <a:t>blikationsnummer: 2023:009</a:t>
            </a:r>
            <a:r>
              <a:rPr lang="sv-SE" sz="2800" dirty="0"/>
              <a:t>) står det att ”Trafikverkets miljöarbete är indelat i sju prioriterade miljöområden. Miljöområdena är kopplade till de miljökvalitetsmål som har störst bäring på Trafikverkets verksamhet.” Ett av dessa utpekade miljöområdena redovisas under rubriken ”Klimat”. De resterande sex miljöområdena redovisas i avsnittet ”Transportpolitisk målanalys” i Samlad effektbedömning, under rubriken miljö och hälsa. </a:t>
            </a:r>
          </a:p>
          <a:p>
            <a:pPr>
              <a:lnSpc>
                <a:spcPts val="1600"/>
              </a:lnSpc>
              <a:spcAft>
                <a:spcPts val="1000"/>
              </a:spcAft>
            </a:pPr>
            <a:endParaRPr lang="sv-SE" sz="2800" dirty="0"/>
          </a:p>
          <a:p>
            <a:pPr>
              <a:lnSpc>
                <a:spcPts val="1600"/>
              </a:lnSpc>
              <a:spcAft>
                <a:spcPts val="1000"/>
              </a:spcAft>
            </a:pPr>
            <a:r>
              <a:rPr lang="sv-SE" sz="2800" dirty="0"/>
              <a:t>Dessa sex prioriterade miljöområdena är:</a:t>
            </a:r>
          </a:p>
          <a:p>
            <a:pPr>
              <a:lnSpc>
                <a:spcPts val="1600"/>
              </a:lnSpc>
              <a:spcAft>
                <a:spcPts val="1000"/>
              </a:spcAft>
            </a:pPr>
            <a:r>
              <a:rPr lang="sv-SE" sz="2800" dirty="0"/>
              <a:t> </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Luftkvalitet</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Buller och Vibrationer</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Landskap</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Vatten</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Material och kemiska produkter</a:t>
            </a:r>
          </a:p>
          <a:p>
            <a:pPr marL="285750" indent="-285750">
              <a:lnSpc>
                <a:spcPts val="1600"/>
              </a:lnSpc>
              <a:spcAft>
                <a:spcPts val="1000"/>
              </a:spcAft>
              <a:buFont typeface="Wingdings" panose="05000000000000000000" pitchFamily="2" charset="2"/>
              <a:buChar char="Ø"/>
            </a:pPr>
            <a:r>
              <a:rPr lang="sv-SE" sz="1800"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Förorenade områden och masshantering</a:t>
            </a:r>
          </a:p>
          <a:p>
            <a:pPr marL="0" indent="0">
              <a:lnSpc>
                <a:spcPts val="1600"/>
              </a:lnSpc>
              <a:spcAft>
                <a:spcPts val="1000"/>
              </a:spcAft>
              <a:buFont typeface="Wingdings" panose="05000000000000000000" pitchFamily="2" charset="2"/>
              <a:buNone/>
            </a:pPr>
            <a:endParaRPr lang="sv-SE" sz="1200" b="0" i="0" dirty="0">
              <a:solidFill>
                <a:srgbClr val="000000"/>
              </a:solidFill>
              <a:effectLst/>
              <a:latin typeface="open_sansregular"/>
            </a:endParaRPr>
          </a:p>
          <a:p>
            <a:pPr algn="l"/>
            <a:r>
              <a:rPr lang="sv-SE" sz="1200" b="0" i="0" dirty="0">
                <a:solidFill>
                  <a:srgbClr val="000000"/>
                </a:solidFill>
                <a:effectLst/>
                <a:latin typeface="open_sansregular"/>
              </a:rPr>
              <a:t>I en Samlad effektbedömning beskrivs dessa sex miljöråden under var sin rubrik under ”Miljö och hälsa”.</a:t>
            </a:r>
          </a:p>
          <a:p>
            <a:endParaRPr lang="sv-SE" dirty="0"/>
          </a:p>
        </p:txBody>
      </p:sp>
      <p:sp>
        <p:nvSpPr>
          <p:cNvPr id="5" name="Platshållare för datum 4">
            <a:extLst>
              <a:ext uri="{FF2B5EF4-FFF2-40B4-BE49-F238E27FC236}">
                <a16:creationId xmlns:a16="http://schemas.microsoft.com/office/drawing/2014/main" id="{33D842B5-1A9F-485A-8C77-82B680BE71C4}"/>
              </a:ext>
            </a:extLst>
          </p:cNvPr>
          <p:cNvSpPr>
            <a:spLocks noGrp="1"/>
          </p:cNvSpPr>
          <p:nvPr>
            <p:ph type="dt" idx="1"/>
          </p:nvPr>
        </p:nvSpPr>
        <p:spPr/>
        <p:txBody>
          <a:bodyPr/>
          <a:lstStyle/>
          <a:p>
            <a:fld id="{9D8FDBB5-7E1B-44B4-AEC4-5A1825B2DBD0}" type="datetime1">
              <a:rPr lang="sv-SE" smtClean="0"/>
              <a:t>2024-04-02</a:t>
            </a:fld>
            <a:endParaRPr lang="sv-SE"/>
          </a:p>
        </p:txBody>
      </p:sp>
    </p:spTree>
    <p:extLst>
      <p:ext uri="{BB962C8B-B14F-4D97-AF65-F5344CB8AC3E}">
        <p14:creationId xmlns:p14="http://schemas.microsoft.com/office/powerpoint/2010/main" val="4029598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v">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4087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6" name="Platshållare för diagram 5"/>
          <p:cNvSpPr>
            <a:spLocks noGrp="1"/>
          </p:cNvSpPr>
          <p:nvPr>
            <p:ph type="chart" sz="quarter" idx="12" hasCustomPrompt="1"/>
          </p:nvPr>
        </p:nvSpPr>
        <p:spPr>
          <a:xfrm>
            <a:off x="696000" y="1269000"/>
            <a:ext cx="10800000" cy="4320000"/>
          </a:xfrm>
          <a:prstGeom prst="rect">
            <a:avLst/>
          </a:prstGeom>
        </p:spPr>
        <p:txBody>
          <a:bodyPr/>
          <a:lstStyle>
            <a:lvl1pPr marL="0" indent="0" algn="l">
              <a:buNone/>
              <a:defRPr/>
            </a:lvl1pPr>
          </a:lstStyle>
          <a:p>
            <a:r>
              <a:rPr lang="sv-SE" dirty="0"/>
              <a:t>Diagram</a:t>
            </a:r>
          </a:p>
        </p:txBody>
      </p:sp>
      <p:sp>
        <p:nvSpPr>
          <p:cNvPr id="2" name="Platshållare för datum 1"/>
          <p:cNvSpPr>
            <a:spLocks noGrp="1"/>
          </p:cNvSpPr>
          <p:nvPr>
            <p:ph type="dt" sz="half" idx="13"/>
          </p:nvPr>
        </p:nvSpPr>
        <p:spPr/>
        <p:txBody>
          <a:bodyPr/>
          <a:lstStyle>
            <a:lvl1pPr>
              <a:defRPr sz="1000"/>
            </a:lvl1pPr>
          </a:lstStyle>
          <a:p>
            <a:endParaRPr lang="sv-SE" dirty="0"/>
          </a:p>
        </p:txBody>
      </p:sp>
      <p:sp>
        <p:nvSpPr>
          <p:cNvPr id="7" name="Platshållare för sidfot 6"/>
          <p:cNvSpPr>
            <a:spLocks noGrp="1"/>
          </p:cNvSpPr>
          <p:nvPr>
            <p:ph type="ftr" sz="quarter" idx="14"/>
          </p:nvPr>
        </p:nvSpPr>
        <p:spPr/>
        <p:txBody>
          <a:bodyPr/>
          <a:lstStyle>
            <a:lvl1pPr>
              <a:defRPr sz="1000"/>
            </a:lvl1pPr>
          </a:lstStyle>
          <a:p>
            <a:r>
              <a:rPr lang="sv-SE"/>
              <a:t>Titel</a:t>
            </a:r>
            <a:endParaRPr lang="sv-SE" dirty="0"/>
          </a:p>
        </p:txBody>
      </p:sp>
      <p:sp>
        <p:nvSpPr>
          <p:cNvPr id="8" name="Platshållare för bildnummer 7"/>
          <p:cNvSpPr>
            <a:spLocks noGrp="1"/>
          </p:cNvSpPr>
          <p:nvPr>
            <p:ph type="sldNum" sz="quarter" idx="15"/>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55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text &amp; 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10800000" cy="900000"/>
          </a:xfrm>
          <a:prstGeom prst="rect">
            <a:avLst/>
          </a:prstGeom>
        </p:spPr>
        <p:txBody>
          <a:bodyPr anchor="ctr"/>
          <a:lstStyle>
            <a:lvl1pPr algn="ctr">
              <a:defRPr sz="4000" baseline="0"/>
            </a:lvl1pPr>
          </a:lstStyle>
          <a:p>
            <a:r>
              <a:rPr lang="sv-SE" dirty="0"/>
              <a:t>Klicka – lägg till rubrik</a:t>
            </a:r>
          </a:p>
        </p:txBody>
      </p:sp>
      <p:sp>
        <p:nvSpPr>
          <p:cNvPr id="8" name="Platshållare för text 7"/>
          <p:cNvSpPr>
            <a:spLocks noGrp="1"/>
          </p:cNvSpPr>
          <p:nvPr>
            <p:ph type="body" sz="quarter" idx="12" hasCustomPrompt="1"/>
          </p:nvPr>
        </p:nvSpPr>
        <p:spPr>
          <a:xfrm>
            <a:off x="696000" y="2170062"/>
            <a:ext cx="5040000" cy="3420000"/>
          </a:xfrm>
          <a:prstGeom prst="rect">
            <a:avLst/>
          </a:prstGeom>
        </p:spPr>
        <p:txBody>
          <a:bodyPr/>
          <a:lstStyle>
            <a:lvl1pPr marL="0" indent="0">
              <a:lnSpc>
                <a:spcPct val="100000"/>
              </a:lnSpc>
              <a:buNone/>
              <a:defRPr sz="2000" spc="0"/>
            </a:lvl1pPr>
            <a:lvl2pPr marL="232200" indent="0">
              <a:buNone/>
              <a:defRPr/>
            </a:lvl2pPr>
            <a:lvl3pPr marL="462600" indent="0">
              <a:buNone/>
              <a:defRPr/>
            </a:lvl3pPr>
            <a:lvl4pPr marL="693000" indent="0">
              <a:buNone/>
              <a:defRPr/>
            </a:lvl4pPr>
            <a:lvl5pPr marL="887400" indent="0">
              <a:buNone/>
              <a:defRPr/>
            </a:lvl5pPr>
          </a:lstStyle>
          <a:p>
            <a:pPr lvl="0"/>
            <a:r>
              <a:rPr lang="sv-SE" dirty="0"/>
              <a:t>Skriv text här</a:t>
            </a:r>
          </a:p>
        </p:txBody>
      </p:sp>
      <p:sp>
        <p:nvSpPr>
          <p:cNvPr id="6" name="Platshållare för diagram 5"/>
          <p:cNvSpPr>
            <a:spLocks noGrp="1"/>
          </p:cNvSpPr>
          <p:nvPr>
            <p:ph type="chart" sz="quarter" idx="13" hasCustomPrompt="1"/>
          </p:nvPr>
        </p:nvSpPr>
        <p:spPr>
          <a:xfrm>
            <a:off x="6454800" y="2169000"/>
            <a:ext cx="5040000" cy="3421062"/>
          </a:xfrm>
          <a:prstGeom prst="rect">
            <a:avLst/>
          </a:prstGeom>
        </p:spPr>
        <p:txBody>
          <a:bodyPr/>
          <a:lstStyle>
            <a:lvl1pPr marL="0" indent="0">
              <a:buNone/>
              <a:defRPr/>
            </a:lvl1pPr>
          </a:lstStyle>
          <a:p>
            <a:r>
              <a:rPr lang="sv-SE" dirty="0"/>
              <a:t>Diagram</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71586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amp; text röd bakgrund">
    <p:bg>
      <p:bgPr>
        <a:solidFill>
          <a:srgbClr val="D70000"/>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baseline="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8"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9"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0"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69092224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amp; text - bildbakgrund">
    <p:spTree>
      <p:nvGrpSpPr>
        <p:cNvPr id="1" name=""/>
        <p:cNvGrpSpPr/>
        <p:nvPr/>
      </p:nvGrpSpPr>
      <p:grpSpPr>
        <a:xfrm>
          <a:off x="0" y="0"/>
          <a:ext cx="0" cy="0"/>
          <a:chOff x="0" y="0"/>
          <a:chExt cx="0" cy="0"/>
        </a:xfrm>
      </p:grpSpPr>
      <p:sp>
        <p:nvSpPr>
          <p:cNvPr id="6"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endParaRPr lang="en-US" dirty="0"/>
          </a:p>
        </p:txBody>
      </p:sp>
      <p:sp>
        <p:nvSpPr>
          <p:cNvPr id="5" name="Platshållare för text 4">
            <a:extLst>
              <a:ext uri="{FF2B5EF4-FFF2-40B4-BE49-F238E27FC236}">
                <a16:creationId xmlns:a16="http://schemas.microsoft.com/office/drawing/2014/main" id="{1AAAF19A-C108-416B-94E8-AE411170AA77}"/>
              </a:ext>
            </a:extLst>
          </p:cNvPr>
          <p:cNvSpPr>
            <a:spLocks noGrp="1"/>
          </p:cNvSpPr>
          <p:nvPr>
            <p:ph type="body" sz="quarter" idx="11" hasCustomPrompt="1"/>
          </p:nvPr>
        </p:nvSpPr>
        <p:spPr>
          <a:xfrm>
            <a:off x="696000" y="3789000"/>
            <a:ext cx="10800000" cy="1800000"/>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spc="0">
                <a:solidFill>
                  <a:schemeClr val="bg1"/>
                </a:solidFill>
                <a:latin typeface="+mn-l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Skriv text här</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buNone/>
              <a:defRPr/>
            </a:lvl1pPr>
          </a:lstStyle>
          <a:p>
            <a:pPr lvl="0"/>
            <a:r>
              <a:rPr lang="en-US" dirty="0"/>
              <a:t> </a:t>
            </a:r>
          </a:p>
        </p:txBody>
      </p:sp>
      <p:sp>
        <p:nvSpPr>
          <p:cNvPr id="12"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3"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4"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90728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bildbakgrund">
    <p:spTree>
      <p:nvGrpSpPr>
        <p:cNvPr id="1" name=""/>
        <p:cNvGrpSpPr/>
        <p:nvPr/>
      </p:nvGrpSpPr>
      <p:grpSpPr>
        <a:xfrm>
          <a:off x="0" y="0"/>
          <a:ext cx="0" cy="0"/>
          <a:chOff x="0" y="0"/>
          <a:chExt cx="0" cy="0"/>
        </a:xfrm>
      </p:grpSpPr>
      <p:sp>
        <p:nvSpPr>
          <p:cNvPr id="8" name="Platshållare för bild 5"/>
          <p:cNvSpPr>
            <a:spLocks noGrp="1"/>
          </p:cNvSpPr>
          <p:nvPr>
            <p:ph type="pic" sz="quarter" idx="12" hasCustomPrompt="1"/>
          </p:nvPr>
        </p:nvSpPr>
        <p:spPr>
          <a:xfrm>
            <a:off x="0" y="0"/>
            <a:ext cx="12192000" cy="6858000"/>
          </a:xfrm>
          <a:prstGeom prst="rect">
            <a:avLst/>
          </a:prstGeom>
          <a:solidFill>
            <a:schemeClr val="accent5"/>
          </a:solidFill>
        </p:spPr>
        <p:txBody>
          <a:bodyPr anchor="t"/>
          <a:lstStyle>
            <a:lvl1pPr marL="0" indent="0">
              <a:buNone/>
              <a:defRPr>
                <a:solidFill>
                  <a:schemeClr val="bg1"/>
                </a:solidFill>
              </a:defRPr>
            </a:lvl1pPr>
          </a:lstStyle>
          <a:p>
            <a:r>
              <a:rPr lang="sv-SE" dirty="0"/>
              <a:t>Bild</a:t>
            </a:r>
          </a:p>
        </p:txBody>
      </p:sp>
      <p:sp>
        <p:nvSpPr>
          <p:cNvPr id="2" name="Rubrik 1">
            <a:extLst>
              <a:ext uri="{FF2B5EF4-FFF2-40B4-BE49-F238E27FC236}">
                <a16:creationId xmlns:a16="http://schemas.microsoft.com/office/drawing/2014/main" id="{DAD7E678-F878-4A88-B37F-CF88CE888BB6}"/>
              </a:ext>
            </a:extLst>
          </p:cNvPr>
          <p:cNvSpPr>
            <a:spLocks noGrp="1"/>
          </p:cNvSpPr>
          <p:nvPr>
            <p:ph type="title" hasCustomPrompt="1"/>
          </p:nvPr>
        </p:nvSpPr>
        <p:spPr>
          <a:xfrm>
            <a:off x="696000" y="1998000"/>
            <a:ext cx="10800000" cy="1080000"/>
          </a:xfrm>
          <a:prstGeom prst="rect">
            <a:avLst/>
          </a:prstGeom>
        </p:spPr>
        <p:txBody>
          <a:bodyPr anchor="ctr"/>
          <a:lstStyle>
            <a:lvl1pPr algn="ctr">
              <a:defRPr sz="6000">
                <a:solidFill>
                  <a:schemeClr val="bg1"/>
                </a:solidFill>
              </a:defRPr>
            </a:lvl1pPr>
          </a:lstStyle>
          <a:p>
            <a:r>
              <a:rPr lang="sv-SE" dirty="0"/>
              <a:t>Klicka - lägg till rubrik</a:t>
            </a:r>
            <a:endParaRPr lang="en-US" dirty="0"/>
          </a:p>
        </p:txBody>
      </p:sp>
      <p:sp>
        <p:nvSpPr>
          <p:cNvPr id="4" name="textruta 3">
            <a:extLst>
              <a:ext uri="{FF2B5EF4-FFF2-40B4-BE49-F238E27FC236}">
                <a16:creationId xmlns:a16="http://schemas.microsoft.com/office/drawing/2014/main" id="{2DB92D40-5F44-4A12-A0C2-161F3FFFEFD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 – Högerklicka på bilden. Välj Ändra bild. Välj sedan Från en fil.</a:t>
            </a:r>
          </a:p>
        </p:txBody>
      </p:sp>
      <p:sp>
        <p:nvSpPr>
          <p:cNvPr id="15" name="Platshållare för text 14">
            <a:extLst>
              <a:ext uri="{FF2B5EF4-FFF2-40B4-BE49-F238E27FC236}">
                <a16:creationId xmlns:a16="http://schemas.microsoft.com/office/drawing/2014/main" id="{BC63DBC5-3A01-48A2-B443-DAC14C323B9A}"/>
              </a:ext>
            </a:extLst>
          </p:cNvPr>
          <p:cNvSpPr>
            <a:spLocks noGrp="1"/>
          </p:cNvSpPr>
          <p:nvPr>
            <p:ph type="body" sz="quarter" idx="10" hasCustomPrompt="1"/>
          </p:nvPr>
        </p:nvSpPr>
        <p:spPr>
          <a:xfrm>
            <a:off x="5338665" y="0"/>
            <a:ext cx="1514671" cy="756000"/>
          </a:xfrm>
          <a:prstGeom prst="rect">
            <a:avLst/>
          </a:prstGeom>
          <a:blipFill>
            <a:blip r:embed="rId2"/>
            <a:stretch>
              <a:fillRect/>
            </a:stretch>
          </a:blipFill>
        </p:spPr>
        <p:txBody>
          <a:bodyPr/>
          <a:lstStyle>
            <a:lvl1pPr marL="0" indent="0">
              <a:buNone/>
              <a:defRPr/>
            </a:lvl1pPr>
          </a:lstStyle>
          <a:p>
            <a:pPr lvl="0"/>
            <a:r>
              <a:rPr lang="en-US" dirty="0"/>
              <a:t> </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89252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baseline="0">
                <a:solidFill>
                  <a:schemeClr val="bg1"/>
                </a:solidFill>
              </a:defRPr>
            </a:lvl1pPr>
          </a:lstStyle>
          <a:p>
            <a:r>
              <a:rPr lang="sv-SE" dirty="0"/>
              <a:t>Klicka - lägg till rubrik</a:t>
            </a:r>
          </a:p>
        </p:txBody>
      </p:sp>
      <p:sp>
        <p:nvSpPr>
          <p:cNvPr id="9"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bg1"/>
                </a:solidFill>
              </a:defRPr>
            </a:lvl1pPr>
          </a:lstStyle>
          <a:p>
            <a:endParaRPr lang="sv-SE" dirty="0"/>
          </a:p>
        </p:txBody>
      </p:sp>
      <p:sp>
        <p:nvSpPr>
          <p:cNvPr id="10"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bg1"/>
                </a:solidFill>
              </a:defRPr>
            </a:lvl1pPr>
          </a:lstStyle>
          <a:p>
            <a:r>
              <a:rPr lang="sv-SE"/>
              <a:t>Titel</a:t>
            </a:r>
            <a:endParaRPr lang="sv-SE" dirty="0"/>
          </a:p>
        </p:txBody>
      </p:sp>
      <p:sp>
        <p:nvSpPr>
          <p:cNvPr id="11"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bg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85103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ubrik &amp; punk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4800" y="1270800"/>
            <a:ext cx="10800000" cy="900000"/>
          </a:xfrm>
          <a:prstGeom prst="rect">
            <a:avLst/>
          </a:prstGeom>
        </p:spPr>
        <p:txBody>
          <a:bodyPr anchor="ctr"/>
          <a:lstStyle>
            <a:lvl1pPr algn="l">
              <a:defRPr sz="4000"/>
            </a:lvl1pPr>
          </a:lstStyle>
          <a:p>
            <a:r>
              <a:rPr lang="sv-SE" dirty="0"/>
              <a:t>Klicka – lägg till rubrik</a:t>
            </a:r>
          </a:p>
        </p:txBody>
      </p:sp>
      <p:sp>
        <p:nvSpPr>
          <p:cNvPr id="8" name="Platshållare för text 7"/>
          <p:cNvSpPr>
            <a:spLocks noGrp="1"/>
          </p:cNvSpPr>
          <p:nvPr>
            <p:ph type="body" sz="quarter" idx="12" hasCustomPrompt="1"/>
          </p:nvPr>
        </p:nvSpPr>
        <p:spPr>
          <a:xfrm>
            <a:off x="694800" y="2529000"/>
            <a:ext cx="8607600" cy="306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
        <p:nvSpPr>
          <p:cNvPr id="10"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11"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1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401116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text &amp; logotyp">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998000"/>
            <a:ext cx="10800000" cy="1080000"/>
          </a:xfrm>
          <a:prstGeom prst="rect">
            <a:avLst/>
          </a:prstGeom>
        </p:spPr>
        <p:txBody>
          <a:bodyPr anchor="ctr"/>
          <a:lstStyle>
            <a:lvl1pPr algn="ctr">
              <a:defRPr sz="6000"/>
            </a:lvl1pPr>
          </a:lstStyle>
          <a:p>
            <a:r>
              <a:rPr lang="sv-SE" dirty="0"/>
              <a:t>Klicka – lägg till rubrik</a:t>
            </a:r>
          </a:p>
        </p:txBody>
      </p:sp>
      <p:sp>
        <p:nvSpPr>
          <p:cNvPr id="8" name="Platshållare för text 7"/>
          <p:cNvSpPr>
            <a:spLocks noGrp="1"/>
          </p:cNvSpPr>
          <p:nvPr>
            <p:ph type="body" sz="quarter" idx="12" hasCustomPrompt="1"/>
          </p:nvPr>
        </p:nvSpPr>
        <p:spPr>
          <a:xfrm>
            <a:off x="696000" y="3284970"/>
            <a:ext cx="10800000" cy="1800000"/>
          </a:xfrm>
          <a:prstGeom prst="rect">
            <a:avLst/>
          </a:prstGeom>
        </p:spPr>
        <p:txBody>
          <a:bodyPr/>
          <a:lstStyle>
            <a:lvl1pPr marL="0" indent="0" algn="ctr">
              <a:lnSpc>
                <a:spcPct val="100000"/>
              </a:lnSpc>
              <a:buFont typeface="+mj-lt"/>
              <a:buNone/>
              <a:defRPr sz="2400" spc="0" baseline="0"/>
            </a:lvl1pPr>
            <a:lvl2pPr marL="575100" indent="-342900">
              <a:buFont typeface="+mj-lt"/>
              <a:buAutoNum type="arabicPeriod"/>
              <a:defRPr/>
            </a:lvl2pPr>
            <a:lvl3pPr marL="805500" indent="-342900">
              <a:buFont typeface="+mj-lt"/>
              <a:buAutoNum type="arabicPeriod"/>
              <a:defRPr/>
            </a:lvl3pPr>
            <a:lvl4pPr marL="1035900" indent="-342900">
              <a:buFont typeface="+mj-lt"/>
              <a:buAutoNum type="arabicPeriod"/>
              <a:defRPr/>
            </a:lvl4pPr>
            <a:lvl5pPr marL="1230300" indent="-342900">
              <a:buFont typeface="+mj-lt"/>
              <a:buAutoNum type="arabicPeriod"/>
              <a:defRPr/>
            </a:lvl5pPr>
          </a:lstStyle>
          <a:p>
            <a:pPr lvl="0"/>
            <a:r>
              <a:rPr lang="sv-SE" dirty="0"/>
              <a:t>Skriv text här</a:t>
            </a:r>
          </a:p>
        </p:txBody>
      </p:sp>
      <p:sp>
        <p:nvSpPr>
          <p:cNvPr id="5" name="Platshållare för datum 4"/>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6" name="Platshållare för text 5"/>
          <p:cNvSpPr>
            <a:spLocks noGrp="1"/>
          </p:cNvSpPr>
          <p:nvPr>
            <p:ph type="body" sz="quarter" idx="17" hasCustomPrompt="1"/>
          </p:nvPr>
        </p:nvSpPr>
        <p:spPr>
          <a:xfrm>
            <a:off x="694800" y="5529600"/>
            <a:ext cx="2739600" cy="925200"/>
          </a:xfrm>
          <a:prstGeom prst="rect">
            <a:avLst/>
          </a:prstGeom>
        </p:spPr>
        <p:txBody>
          <a:bodyPr/>
          <a:lstStyle>
            <a:lvl1pPr marL="0" indent="0">
              <a:buNone/>
              <a:defRPr/>
            </a:lvl1pPr>
          </a:lstStyle>
          <a:p>
            <a:pPr lvl="0"/>
            <a:r>
              <a:rPr lang="sv-SE" dirty="0"/>
              <a:t>Plats för EU-logotyp</a:t>
            </a:r>
          </a:p>
        </p:txBody>
      </p:sp>
    </p:spTree>
    <p:extLst>
      <p:ext uri="{BB962C8B-B14F-4D97-AF65-F5344CB8AC3E}">
        <p14:creationId xmlns:p14="http://schemas.microsoft.com/office/powerpoint/2010/main" val="22793110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vä, bild hö">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696000" y="1269000"/>
            <a:ext cx="5040000" cy="900000"/>
          </a:xfrm>
          <a:prstGeom prst="rect">
            <a:avLst/>
          </a:prstGeom>
        </p:spPr>
        <p:txBody>
          <a:bodyPr anchor="ctr"/>
          <a:lstStyle>
            <a:lvl1pPr>
              <a:defRPr sz="4000"/>
            </a:lvl1pPr>
          </a:lstStyle>
          <a:p>
            <a:r>
              <a:rPr lang="sv-SE" dirty="0"/>
              <a:t>Rubrik</a:t>
            </a:r>
          </a:p>
        </p:txBody>
      </p:sp>
      <p:sp>
        <p:nvSpPr>
          <p:cNvPr id="10" name="Platshållare för bild 9"/>
          <p:cNvSpPr>
            <a:spLocks noGrp="1"/>
          </p:cNvSpPr>
          <p:nvPr>
            <p:ph type="pic" sz="quarter" idx="13" hasCustomPrompt="1"/>
          </p:nvPr>
        </p:nvSpPr>
        <p:spPr>
          <a:xfrm>
            <a:off x="6456000" y="1269000"/>
            <a:ext cx="5040000" cy="4320000"/>
          </a:xfrm>
          <a:prstGeom prst="rect">
            <a:avLst/>
          </a:prstGeom>
        </p:spPr>
        <p:txBody>
          <a:bodyPr/>
          <a:lstStyle>
            <a:lvl1pPr marL="0" indent="0">
              <a:buNone/>
              <a:defRPr/>
            </a:lvl1pPr>
          </a:lstStyle>
          <a:p>
            <a:r>
              <a:rPr lang="sv-SE" dirty="0"/>
              <a:t>Bild</a:t>
            </a:r>
          </a:p>
        </p:txBody>
      </p:sp>
      <p:sp>
        <p:nvSpPr>
          <p:cNvPr id="5" name="Platshållare för datum 4"/>
          <p:cNvSpPr>
            <a:spLocks noGrp="1"/>
          </p:cNvSpPr>
          <p:nvPr>
            <p:ph type="dt" sz="half" idx="14"/>
          </p:nvPr>
        </p:nvSpPr>
        <p:spPr>
          <a:xfrm>
            <a:off x="10152000" y="201600"/>
            <a:ext cx="1767114" cy="365125"/>
          </a:xfrm>
        </p:spPr>
        <p:txBody>
          <a:bodyPr/>
          <a:lstStyle>
            <a:lvl1pPr>
              <a:defRPr sz="1000"/>
            </a:lvl1pPr>
          </a:lstStyle>
          <a:p>
            <a:endParaRPr lang="sv-SE" dirty="0"/>
          </a:p>
        </p:txBody>
      </p:sp>
      <p:sp>
        <p:nvSpPr>
          <p:cNvPr id="6" name="Platshållare för sidfot 5"/>
          <p:cNvSpPr>
            <a:spLocks noGrp="1"/>
          </p:cNvSpPr>
          <p:nvPr>
            <p:ph type="ftr" sz="quarter" idx="15"/>
          </p:nvPr>
        </p:nvSpPr>
        <p:spPr>
          <a:xfrm>
            <a:off x="696000" y="201600"/>
            <a:ext cx="3570514" cy="365125"/>
          </a:xfrm>
        </p:spPr>
        <p:txBody>
          <a:bodyPr/>
          <a:lstStyle>
            <a:lvl1pPr>
              <a:defRPr sz="1000"/>
            </a:lvl1pPr>
          </a:lstStyle>
          <a:p>
            <a:r>
              <a:rPr lang="sv-SE"/>
              <a:t>Titel</a:t>
            </a:r>
            <a:endParaRPr lang="sv-SE" dirty="0"/>
          </a:p>
        </p:txBody>
      </p:sp>
      <p:sp>
        <p:nvSpPr>
          <p:cNvPr id="9" name="Platshållare för bildnummer 8"/>
          <p:cNvSpPr>
            <a:spLocks noGrp="1"/>
          </p:cNvSpPr>
          <p:nvPr>
            <p:ph type="sldNum" sz="quarter" idx="16"/>
          </p:nvPr>
        </p:nvSpPr>
        <p:spPr>
          <a:xfrm>
            <a:off x="-1" y="201600"/>
            <a:ext cx="784800" cy="365125"/>
          </a:xfrm>
        </p:spPr>
        <p:txBody>
          <a:bodyPr/>
          <a:lstStyle>
            <a:lvl1pPr>
              <a:defRPr sz="1000"/>
            </a:lvl1pPr>
          </a:lstStyle>
          <a:p>
            <a:fld id="{816FEC2C-AD63-44F4-896C-A2025F5FB260}" type="slidenum">
              <a:rPr lang="sv-SE" smtClean="0"/>
              <a:pPr/>
              <a:t>‹#›</a:t>
            </a:fld>
            <a:endParaRPr lang="sv-SE" dirty="0"/>
          </a:p>
        </p:txBody>
      </p:sp>
      <p:sp>
        <p:nvSpPr>
          <p:cNvPr id="11" name="Platshållare för text 7"/>
          <p:cNvSpPr>
            <a:spLocks noGrp="1"/>
          </p:cNvSpPr>
          <p:nvPr>
            <p:ph type="body" sz="quarter" idx="12" hasCustomPrompt="1"/>
          </p:nvPr>
        </p:nvSpPr>
        <p:spPr>
          <a:xfrm>
            <a:off x="69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292063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hö, bild vä">
    <p:spTree>
      <p:nvGrpSpPr>
        <p:cNvPr id="1" name=""/>
        <p:cNvGrpSpPr/>
        <p:nvPr/>
      </p:nvGrpSpPr>
      <p:grpSpPr>
        <a:xfrm>
          <a:off x="0" y="0"/>
          <a:ext cx="0" cy="0"/>
          <a:chOff x="0" y="0"/>
          <a:chExt cx="0" cy="0"/>
        </a:xfrm>
      </p:grpSpPr>
      <p:sp>
        <p:nvSpPr>
          <p:cNvPr id="5" name="Rubrik 1"/>
          <p:cNvSpPr>
            <a:spLocks noGrp="1"/>
          </p:cNvSpPr>
          <p:nvPr>
            <p:ph type="title" hasCustomPrompt="1"/>
          </p:nvPr>
        </p:nvSpPr>
        <p:spPr>
          <a:xfrm>
            <a:off x="6456000" y="1269000"/>
            <a:ext cx="5040000" cy="900000"/>
          </a:xfrm>
          <a:prstGeom prst="rect">
            <a:avLst/>
          </a:prstGeom>
        </p:spPr>
        <p:txBody>
          <a:bodyPr anchor="ctr"/>
          <a:lstStyle>
            <a:lvl1pPr>
              <a:defRPr sz="4000"/>
            </a:lvl1pPr>
          </a:lstStyle>
          <a:p>
            <a:r>
              <a:rPr lang="sv-SE" dirty="0"/>
              <a:t>Rubrik</a:t>
            </a:r>
          </a:p>
        </p:txBody>
      </p:sp>
      <p:sp>
        <p:nvSpPr>
          <p:cNvPr id="7" name="Platshållare för bild 9"/>
          <p:cNvSpPr>
            <a:spLocks noGrp="1"/>
          </p:cNvSpPr>
          <p:nvPr>
            <p:ph type="pic" sz="quarter" idx="13" hasCustomPrompt="1"/>
          </p:nvPr>
        </p:nvSpPr>
        <p:spPr>
          <a:xfrm>
            <a:off x="694800" y="1269000"/>
            <a:ext cx="5040000" cy="4320000"/>
          </a:xfrm>
          <a:prstGeom prst="rect">
            <a:avLst/>
          </a:prstGeom>
        </p:spPr>
        <p:txBody>
          <a:bodyPr/>
          <a:lstStyle>
            <a:lvl1pPr marL="0" indent="0">
              <a:buNone/>
              <a:defRPr/>
            </a:lvl1pPr>
          </a:lstStyle>
          <a:p>
            <a:r>
              <a:rPr lang="sv-SE" dirty="0"/>
              <a:t>Bild</a:t>
            </a:r>
          </a:p>
        </p:txBody>
      </p:sp>
      <p:sp>
        <p:nvSpPr>
          <p:cNvPr id="2" name="Platshållare för datum 1"/>
          <p:cNvSpPr>
            <a:spLocks noGrp="1"/>
          </p:cNvSpPr>
          <p:nvPr>
            <p:ph type="dt" sz="half" idx="14"/>
          </p:nvPr>
        </p:nvSpPr>
        <p:spPr/>
        <p:txBody>
          <a:bodyPr/>
          <a:lstStyle>
            <a:lvl1pPr>
              <a:defRPr sz="1000"/>
            </a:lvl1pPr>
          </a:lstStyle>
          <a:p>
            <a:endParaRPr lang="sv-SE" dirty="0"/>
          </a:p>
        </p:txBody>
      </p:sp>
      <p:sp>
        <p:nvSpPr>
          <p:cNvPr id="9" name="Platshållare för sidfot 8"/>
          <p:cNvSpPr>
            <a:spLocks noGrp="1"/>
          </p:cNvSpPr>
          <p:nvPr>
            <p:ph type="ftr" sz="quarter" idx="15"/>
          </p:nvPr>
        </p:nvSpPr>
        <p:spPr/>
        <p:txBody>
          <a:bodyPr/>
          <a:lstStyle>
            <a:lvl1pPr>
              <a:defRPr sz="1000"/>
            </a:lvl1pPr>
          </a:lstStyle>
          <a:p>
            <a:r>
              <a:rPr lang="sv-SE"/>
              <a:t>Titel</a:t>
            </a:r>
            <a:endParaRPr lang="sv-SE" dirty="0"/>
          </a:p>
        </p:txBody>
      </p:sp>
      <p:sp>
        <p:nvSpPr>
          <p:cNvPr id="10" name="Platshållare för bildnummer 9"/>
          <p:cNvSpPr>
            <a:spLocks noGrp="1"/>
          </p:cNvSpPr>
          <p:nvPr>
            <p:ph type="sldNum" sz="quarter" idx="16"/>
          </p:nvPr>
        </p:nvSpPr>
        <p:spPr/>
        <p:txBody>
          <a:bodyPr/>
          <a:lstStyle>
            <a:lvl1pPr>
              <a:defRPr sz="1000"/>
            </a:lvl1pPr>
          </a:lstStyle>
          <a:p>
            <a:fld id="{816FEC2C-AD63-44F4-896C-A2025F5FB260}" type="slidenum">
              <a:rPr lang="sv-SE" smtClean="0"/>
              <a:pPr/>
              <a:t>‹#›</a:t>
            </a:fld>
            <a:endParaRPr lang="sv-SE" dirty="0"/>
          </a:p>
        </p:txBody>
      </p:sp>
      <p:sp>
        <p:nvSpPr>
          <p:cNvPr id="8" name="Platshållare för text 7"/>
          <p:cNvSpPr>
            <a:spLocks noGrp="1"/>
          </p:cNvSpPr>
          <p:nvPr>
            <p:ph type="body" sz="quarter" idx="12" hasCustomPrompt="1"/>
          </p:nvPr>
        </p:nvSpPr>
        <p:spPr>
          <a:xfrm>
            <a:off x="6454800" y="2170800"/>
            <a:ext cx="5040000" cy="3420000"/>
          </a:xfrm>
          <a:prstGeom prst="rect">
            <a:avLst/>
          </a:prstGeom>
        </p:spPr>
        <p:txBody>
          <a:bodyPr/>
          <a:lstStyle>
            <a:lvl1pPr marL="360000" indent="-360000" defTabSz="360000">
              <a:lnSpc>
                <a:spcPct val="100000"/>
              </a:lnSpc>
              <a:buFont typeface="Arial" panose="020B0604020202020204" pitchFamily="34" charset="0"/>
              <a:buChar char="•"/>
              <a:defRPr sz="2000" spc="0"/>
            </a:lvl1pPr>
            <a:lvl2pPr marL="720000" marR="0" indent="-360000" algn="l" defTabSz="3600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lang="sv-SE" sz="1800" kern="1200" spc="0" baseline="0" dirty="0" smtClean="0">
                <a:solidFill>
                  <a:schemeClr val="tx1"/>
                </a:solidFill>
                <a:latin typeface="+mn-lt"/>
                <a:ea typeface="+mn-ea"/>
                <a:cs typeface="+mn-cs"/>
              </a:defRPr>
            </a:lvl2pPr>
            <a:lvl3pPr marL="108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3pPr>
            <a:lvl4pPr marL="144000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sv-SE" sz="1800" kern="1200" spc="0" baseline="0" dirty="0" smtClean="0">
                <a:solidFill>
                  <a:schemeClr val="tx1"/>
                </a:solidFill>
                <a:latin typeface="+mn-lt"/>
                <a:ea typeface="+mn-ea"/>
                <a:cs typeface="+mn-cs"/>
              </a:defRPr>
            </a:lvl4pPr>
            <a:lvl5pPr marL="1800000" indent="-360000" defTabSz="3240000">
              <a:buFont typeface="Arial" panose="020B0604020202020204" pitchFamily="34" charset="0"/>
              <a:buChar char="‒"/>
              <a:tabLst>
                <a:tab pos="360000" algn="l"/>
                <a:tab pos="720000" algn="l"/>
                <a:tab pos="1080000" algn="l"/>
                <a:tab pos="1440000" algn="l"/>
                <a:tab pos="1800000" algn="l"/>
                <a:tab pos="2160000" algn="l"/>
                <a:tab pos="2520000" algn="l"/>
                <a:tab pos="2880000" algn="l"/>
                <a:tab pos="3240000" algn="l"/>
              </a:tabLst>
              <a:defRPr lang="sv-SE" sz="1800" kern="1200" spc="0" baseline="0" dirty="0" smtClean="0">
                <a:solidFill>
                  <a:schemeClr val="tx1"/>
                </a:solidFill>
                <a:latin typeface="+mn-lt"/>
                <a:ea typeface="+mn-ea"/>
                <a:cs typeface="+mn-cs"/>
              </a:defRPr>
            </a:lvl5pPr>
            <a:lvl6pPr marL="2160000" indent="-360000">
              <a:buFont typeface="Arial" panose="020B0604020202020204" pitchFamily="34" charset="0"/>
              <a:buChar char="‒"/>
              <a:defRPr lang="sv-SE" sz="1800" kern="1200" spc="0" baseline="0" dirty="0" smtClean="0">
                <a:solidFill>
                  <a:schemeClr val="tx1"/>
                </a:solidFill>
                <a:latin typeface="+mn-lt"/>
                <a:ea typeface="+mn-ea"/>
                <a:cs typeface="+mn-cs"/>
              </a:defRPr>
            </a:lvl6pPr>
            <a:lvl7pPr marL="2520000" indent="-360000">
              <a:buFont typeface="Arial" panose="020B0604020202020204" pitchFamily="34" charset="0"/>
              <a:buChar char="‒"/>
              <a:defRPr lang="sv-SE" sz="1800" kern="1200" spc="0" baseline="0" dirty="0" smtClean="0">
                <a:solidFill>
                  <a:schemeClr val="tx1"/>
                </a:solidFill>
                <a:latin typeface="+mn-lt"/>
                <a:ea typeface="+mn-ea"/>
                <a:cs typeface="+mn-cs"/>
              </a:defRPr>
            </a:lvl7pPr>
            <a:lvl8pPr marL="2880000" indent="-360000">
              <a:buFont typeface="Arial" panose="020B0604020202020204" pitchFamily="34" charset="0"/>
              <a:buChar char="‒"/>
              <a:defRPr lang="sv-SE" sz="1800" kern="1200" spc="0" baseline="0" dirty="0" smtClean="0">
                <a:solidFill>
                  <a:schemeClr val="tx1"/>
                </a:solidFill>
                <a:latin typeface="+mn-lt"/>
                <a:ea typeface="+mn-ea"/>
                <a:cs typeface="+mn-cs"/>
              </a:defRPr>
            </a:lvl8pPr>
            <a:lvl9pPr marL="3240000" indent="-324000">
              <a:buFont typeface="Arial" panose="020B0604020202020204" pitchFamily="34" charset="0"/>
              <a:buChar char="‒"/>
              <a:defRPr lang="sv-SE" sz="1800" kern="1200" spc="0" baseline="0" dirty="0" smtClean="0">
                <a:solidFill>
                  <a:schemeClr val="tx1"/>
                </a:solidFill>
                <a:latin typeface="+mn-lt"/>
                <a:ea typeface="+mn-ea"/>
                <a:cs typeface="+mn-cs"/>
              </a:defRPr>
            </a:lvl9pPr>
          </a:lstStyle>
          <a:p>
            <a:pPr lvl="0"/>
            <a:r>
              <a:rPr lang="sv-SE" dirty="0"/>
              <a:t>Skriv text här</a:t>
            </a:r>
          </a:p>
        </p:txBody>
      </p:sp>
    </p:spTree>
    <p:extLst>
      <p:ext uri="{BB962C8B-B14F-4D97-AF65-F5344CB8AC3E}">
        <p14:creationId xmlns:p14="http://schemas.microsoft.com/office/powerpoint/2010/main" val="11060660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03571"/>
      </p:ext>
    </p:extLst>
  </p:cSld>
  <p:clrMap bg1="lt1" tx1="dk1" bg2="lt2" tx2="dk2" accent1="accent1" accent2="accent2" accent3="accent3" accent4="accent4" accent5="accent5" accent6="accent6" hlink="hlink" folHlink="folHlink"/>
  <p:sldLayoutIdLst>
    <p:sldLayoutId id="214748365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38665" y="0"/>
            <a:ext cx="1514670" cy="756000"/>
          </a:xfrm>
          <a:prstGeom prst="rect">
            <a:avLst/>
          </a:prstGeom>
          <a:blipFill>
            <a:blip r:embed="rId9"/>
            <a:stretch>
              <a:fillRect/>
            </a:stretch>
          </a:blipFill>
          <a:effectLst>
            <a:reflection stA="45000" endPos="1000" dist="50800" dir="5400000" sy="-100000" algn="bl" rotWithShape="0"/>
          </a:effectLst>
        </p:spPr>
      </p:pic>
      <p:sp>
        <p:nvSpPr>
          <p:cNvPr id="6"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8"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9"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8" r:id="rId4"/>
    <p:sldLayoutId id="2147483672"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7" orient="horz" pos="2160" userDrawn="1">
          <p15:clr>
            <a:srgbClr val="F26B43"/>
          </p15:clr>
        </p15:guide>
        <p15:guide id="8" pos="438" userDrawn="1">
          <p15:clr>
            <a:srgbClr val="F26B43"/>
          </p15:clr>
        </p15:guide>
        <p15:guide id="9" pos="7242" userDrawn="1">
          <p15:clr>
            <a:srgbClr val="F26B43"/>
          </p15:clr>
        </p15:guide>
        <p15:guide id="10" orient="horz" pos="3884" userDrawn="1">
          <p15:clr>
            <a:srgbClr val="F26B43"/>
          </p15:clr>
        </p15:guide>
        <p15:guide id="11" orient="horz" pos="79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F6D06EDD-E5A3-40F5-94E9-EF10146AE4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338665" y="0"/>
            <a:ext cx="1514670" cy="756000"/>
          </a:xfrm>
          <a:prstGeom prst="rect">
            <a:avLst/>
          </a:prstGeom>
          <a:effectLst>
            <a:reflection stA="45000" endPos="1000" dist="50800" dir="5400000" sy="-100000" algn="bl" rotWithShape="0"/>
          </a:effectLst>
        </p:spPr>
      </p:pic>
      <p:sp>
        <p:nvSpPr>
          <p:cNvPr id="3" name="Platshållare för datum 2"/>
          <p:cNvSpPr>
            <a:spLocks noGrp="1"/>
          </p:cNvSpPr>
          <p:nvPr>
            <p:ph type="dt" sz="half" idx="2"/>
          </p:nvPr>
        </p:nvSpPr>
        <p:spPr>
          <a:xfrm>
            <a:off x="10152000" y="201600"/>
            <a:ext cx="1767114" cy="365125"/>
          </a:xfrm>
          <a:prstGeom prst="rect">
            <a:avLst/>
          </a:prstGeom>
          <a:noFill/>
        </p:spPr>
        <p:txBody>
          <a:bodyPr vert="horz" lIns="91440" tIns="45720" rIns="91440" bIns="45720" rtlCol="0" anchor="ctr"/>
          <a:lstStyle>
            <a:lvl1pPr algn="r">
              <a:defRPr sz="1000">
                <a:solidFill>
                  <a:schemeClr val="tx1"/>
                </a:solidFill>
              </a:defRPr>
            </a:lvl1pPr>
          </a:lstStyle>
          <a:p>
            <a:endParaRPr lang="sv-SE" dirty="0"/>
          </a:p>
        </p:txBody>
      </p:sp>
      <p:sp>
        <p:nvSpPr>
          <p:cNvPr id="5" name="Platshållare för sidfot 4"/>
          <p:cNvSpPr>
            <a:spLocks noGrp="1"/>
          </p:cNvSpPr>
          <p:nvPr>
            <p:ph type="ftr" sz="quarter" idx="3"/>
          </p:nvPr>
        </p:nvSpPr>
        <p:spPr>
          <a:xfrm>
            <a:off x="694800" y="201600"/>
            <a:ext cx="4050000" cy="365125"/>
          </a:xfrm>
          <a:prstGeom prst="rect">
            <a:avLst/>
          </a:prstGeom>
        </p:spPr>
        <p:txBody>
          <a:bodyPr vert="horz" lIns="91440" tIns="45720" rIns="91440" bIns="45720" rtlCol="0" anchor="ctr"/>
          <a:lstStyle>
            <a:lvl1pPr algn="l">
              <a:defRPr sz="1000">
                <a:solidFill>
                  <a:schemeClr val="tx1"/>
                </a:solidFill>
              </a:defRPr>
            </a:lvl1pPr>
          </a:lstStyle>
          <a:p>
            <a:r>
              <a:rPr lang="sv-SE"/>
              <a:t>Titel</a:t>
            </a:r>
            <a:endParaRPr lang="sv-SE" dirty="0"/>
          </a:p>
        </p:txBody>
      </p:sp>
      <p:sp>
        <p:nvSpPr>
          <p:cNvPr id="2" name="Platshållare för bildnummer 1"/>
          <p:cNvSpPr>
            <a:spLocks noGrp="1"/>
          </p:cNvSpPr>
          <p:nvPr>
            <p:ph type="sldNum" sz="quarter" idx="4"/>
          </p:nvPr>
        </p:nvSpPr>
        <p:spPr>
          <a:xfrm>
            <a:off x="0" y="201600"/>
            <a:ext cx="784800" cy="365125"/>
          </a:xfrm>
          <a:prstGeom prst="rect">
            <a:avLst/>
          </a:prstGeom>
        </p:spPr>
        <p:txBody>
          <a:bodyPr vert="horz" lIns="91440" tIns="45720" rIns="91440" bIns="45720" rtlCol="0" anchor="ctr"/>
          <a:lstStyle>
            <a:lvl1pPr algn="ctr">
              <a:defRPr sz="1000">
                <a:solidFill>
                  <a:schemeClr val="tx1"/>
                </a:solidFill>
              </a:defRPr>
            </a:lvl1pPr>
          </a:lstStyle>
          <a:p>
            <a:fld id="{816FEC2C-AD63-44F4-896C-A2025F5FB260}" type="slidenum">
              <a:rPr lang="sv-SE" smtClean="0"/>
              <a:pPr/>
              <a:t>‹#›</a:t>
            </a:fld>
            <a:endParaRPr lang="sv-SE" dirty="0"/>
          </a:p>
        </p:txBody>
      </p:sp>
    </p:spTree>
    <p:extLst>
      <p:ext uri="{BB962C8B-B14F-4D97-AF65-F5344CB8AC3E}">
        <p14:creationId xmlns:p14="http://schemas.microsoft.com/office/powerpoint/2010/main" val="170742857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p:hf hdr="0" ftr="0"/>
  <p:txStyles>
    <p:title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spc="120" baseline="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2pPr>
      <a:lvl3pPr marL="6912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3pPr>
      <a:lvl4pPr marL="9216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Arial" panose="020B0604020202020204" pitchFamily="34" charset="0"/>
        <a:buChar char="•"/>
        <a:defRPr sz="1800" kern="1200" spc="1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14" pos="3840" userDrawn="1">
          <p15:clr>
            <a:srgbClr val="F26B43"/>
          </p15:clr>
        </p15:guide>
        <p15:guide id="15" pos="438" userDrawn="1">
          <p15:clr>
            <a:srgbClr val="F26B43"/>
          </p15:clr>
        </p15:guide>
        <p15:guide id="16" pos="7242" userDrawn="1">
          <p15:clr>
            <a:srgbClr val="F26B43"/>
          </p15:clr>
        </p15:guide>
        <p15:guide id="17" orient="horz" pos="3884" userDrawn="1">
          <p15:clr>
            <a:srgbClr val="F26B43"/>
          </p15:clr>
        </p15:guide>
        <p15:guide id="18"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www.trafikverket.se/seb"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92EEC26-749A-4381-AE6C-EE986084AA71}"/>
              </a:ext>
            </a:extLst>
          </p:cNvPr>
          <p:cNvSpPr>
            <a:spLocks noGrp="1"/>
          </p:cNvSpPr>
          <p:nvPr>
            <p:ph type="title" idx="4294967295"/>
          </p:nvPr>
        </p:nvSpPr>
        <p:spPr>
          <a:xfrm>
            <a:off x="838200" y="-1325563"/>
            <a:ext cx="10515600" cy="1325563"/>
          </a:xfrm>
          <a:prstGeom prst="rect">
            <a:avLst/>
          </a:prstGeom>
        </p:spPr>
        <p:txBody>
          <a:bodyPr anchor="b"/>
          <a:lstStyle/>
          <a:p>
            <a:r>
              <a:rPr lang="sv-SE" dirty="0"/>
              <a:t>Trafikverket</a:t>
            </a:r>
          </a:p>
        </p:txBody>
      </p:sp>
      <p:pic>
        <p:nvPicPr>
          <p:cNvPr id="2" name="Ljud 1" descr="Välkomna till denna Trafikverks-utbildning i metodik för Samlad effektbedömning version 2024.1. &#10;">
            <a:hlinkClick r:id="" action="ppaction://media"/>
            <a:extLst>
              <a:ext uri="{FF2B5EF4-FFF2-40B4-BE49-F238E27FC236}">
                <a16:creationId xmlns:a16="http://schemas.microsoft.com/office/drawing/2014/main" id="{D7F888B0-2860-4281-B44E-A0B389622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2160486"/>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I en Samlad effektbedömning ska en beskrivning göras för hur åtgärden motverkar och/eller bidrar till respektive precisering. En åtgärd kan generera flera olika typer av effekter där vissa motverkar och andra bidrar positivt till en och samma precisering. En sammanvägning ska INTE göras. Däremot ska alla relevanta effekter som påverkar en specifik preciseringen beskrivas med ord och om möjligt ska beskrivningen illustreras med en kvantifiering.&#10;">
            <a:extLst>
              <a:ext uri="{FF2B5EF4-FFF2-40B4-BE49-F238E27FC236}">
                <a16:creationId xmlns:a16="http://schemas.microsoft.com/office/drawing/2014/main" id="{67D485D4-2417-466D-99B8-DE212C03286F}"/>
              </a:ext>
            </a:extLst>
          </p:cNvPr>
          <p:cNvPicPr>
            <a:picLocks noChangeAspect="1"/>
          </p:cNvPicPr>
          <p:nvPr/>
        </p:nvPicPr>
        <p:blipFill>
          <a:blip r:embed="rId5"/>
          <a:stretch>
            <a:fillRect/>
          </a:stretch>
        </p:blipFill>
        <p:spPr>
          <a:xfrm>
            <a:off x="1146260" y="1906209"/>
            <a:ext cx="3437916" cy="3045582"/>
          </a:xfrm>
          <a:prstGeom prst="rect">
            <a:avLst/>
          </a:prstGeom>
        </p:spPr>
      </p:pic>
      <p:sp>
        <p:nvSpPr>
          <p:cNvPr id="2" name="Rubrik 1">
            <a:extLst>
              <a:ext uri="{C183D7F6-B498-43B3-948B-1728B52AA6E4}">
                <adec:decorative xmlns:adec="http://schemas.microsoft.com/office/drawing/2017/decorative" val="0"/>
              </a:ext>
            </a:extLst>
          </p:cNvPr>
          <p:cNvSpPr>
            <a:spLocks noGrp="1"/>
          </p:cNvSpPr>
          <p:nvPr>
            <p:ph type="title"/>
          </p:nvPr>
        </p:nvSpPr>
        <p:spPr>
          <a:xfrm>
            <a:off x="245740" y="780003"/>
            <a:ext cx="10800000" cy="1258200"/>
          </a:xfrm>
        </p:spPr>
        <p:txBody>
          <a:bodyPr anchor="t"/>
          <a:lstStyle/>
          <a:p>
            <a:r>
              <a:rPr lang="sv-SE" sz="3200" dirty="0"/>
              <a:t>Analys i Samlad effektbedömning</a:t>
            </a:r>
            <a:br>
              <a:rPr lang="sv-SE" sz="3600" dirty="0"/>
            </a:br>
            <a:r>
              <a:rPr lang="sv-SE" sz="2800" b="0" dirty="0"/>
              <a:t>- exempel trafiksäkerhet</a:t>
            </a:r>
          </a:p>
        </p:txBody>
      </p:sp>
      <p:cxnSp>
        <p:nvCxnSpPr>
          <p:cNvPr id="11" name="Rak pilkoppling 10" descr="Pilen pekar på rutan där man ska beskriva hur åtgärden bidrar till och/eller motverkar till preciseringen för Trafiksäkerhet.">
            <a:extLst>
              <a:ext uri="{FF2B5EF4-FFF2-40B4-BE49-F238E27FC236}">
                <a16:creationId xmlns:a16="http://schemas.microsoft.com/office/drawing/2014/main" id="{9FCF6CDD-D4C7-4C41-BA54-1EF6AE1A781F}"/>
              </a:ext>
              <a:ext uri="{C183D7F6-B498-43B3-948B-1728B52AA6E4}">
                <adec:decorative xmlns:adec="http://schemas.microsoft.com/office/drawing/2017/decorative" val="0"/>
              </a:ext>
            </a:extLst>
          </p:cNvPr>
          <p:cNvCxnSpPr>
            <a:cxnSpLocks/>
          </p:cNvCxnSpPr>
          <p:nvPr/>
        </p:nvCxnSpPr>
        <p:spPr>
          <a:xfrm>
            <a:off x="2975399" y="4070872"/>
            <a:ext cx="0" cy="3534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8" name="Bildobjekt 7" descr="All information hämtas inte automatiskt från avsnitt 2. Gå därför även in och läs de tillhörande texterna som finns i avsnitt 2. Glöm till exempel inte att se vad det eventuellt står i ”Övriga indikatorer”.">
            <a:extLst>
              <a:ext uri="{FF2B5EF4-FFF2-40B4-BE49-F238E27FC236}">
                <a16:creationId xmlns:a16="http://schemas.microsoft.com/office/drawing/2014/main" id="{CC6957D0-8215-4D8D-B683-8EFA916C19A3}"/>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69073" y="5113669"/>
            <a:ext cx="5703683" cy="1055181"/>
          </a:xfrm>
          <a:prstGeom prst="rect">
            <a:avLst/>
          </a:prstGeom>
        </p:spPr>
      </p:pic>
      <p:cxnSp>
        <p:nvCxnSpPr>
          <p:cNvPr id="10" name="Rak pilkoppling 9" descr="Pilen pekar på rutan där man ska beskriva hur åtgärden bidrar till och/eller motverkar till preciseringen för Trafiksäkerhet.">
            <a:extLst>
              <a:ext uri="{FF2B5EF4-FFF2-40B4-BE49-F238E27FC236}">
                <a16:creationId xmlns:a16="http://schemas.microsoft.com/office/drawing/2014/main" id="{0BEA165D-02AD-4F6E-B697-1A2B14A6D111}"/>
              </a:ext>
            </a:extLst>
          </p:cNvPr>
          <p:cNvCxnSpPr>
            <a:cxnSpLocks/>
          </p:cNvCxnSpPr>
          <p:nvPr/>
        </p:nvCxnSpPr>
        <p:spPr>
          <a:xfrm flipV="1">
            <a:off x="3038117" y="4607169"/>
            <a:ext cx="0" cy="8813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descr="Pilen pekar på rutan där man ska beskriva hur åtgärden bidrar till och/eller motverkar till preciseringen för Trafiksäkerhet.">
            <a:extLst>
              <a:ext uri="{FF2B5EF4-FFF2-40B4-BE49-F238E27FC236}">
                <a16:creationId xmlns:a16="http://schemas.microsoft.com/office/drawing/2014/main" id="{B8245B53-8E34-4F53-864E-7B935AE3484B}"/>
              </a:ext>
            </a:extLst>
          </p:cNvPr>
          <p:cNvCxnSpPr>
            <a:cxnSpLocks/>
          </p:cNvCxnSpPr>
          <p:nvPr/>
        </p:nvCxnSpPr>
        <p:spPr>
          <a:xfrm flipH="1">
            <a:off x="4473526" y="3967089"/>
            <a:ext cx="2898225" cy="5486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4" name="Ljud 13" descr="I en Samlad effektbedömning ska en beskrivning göras för hur åtgärden motverkar och/eller bidrar till respektive precisering. En åtgärd kan generera flera olika typer av effekter där vissa motverkar och andra bidrar positivt till en och samma precisering. En sammanvägning ska INTE göras. Däremot ska alla relevanta effekter som påverkar en specifik preciseringen beskrivas med ord och om möjligt ska beskrivningen illustreras med en kvantifiering.&#10;&#10;Analysen görs med stöd av de effekter och indikatorer som automatiskt hämtas från avsnitt 2 i SEB-verktyget till avsnitt 4. All information hämtas dock inte automatiskt från avsnitt 2. Gå därför även in och läs de tillhörande texterna som finns i avsnitt 2. Glöm till exempel inte att se vad det eventuellt står i ”Övriga indikatorer”. &#10;&#10;Då en SEB är gjord med SEK (det vill säga med samhällsekonomisk kalkyl) så redovisade ett nyckeltal, NUK för respektive effekthuvudgrupp (till exempel för Trafiksäkerhet). Dessa nyckeltal kan också vara ett stöd i analysen, t.ex. för att identifiera synergier och målkonflikter. Tänk på att målsynergier och målkonflikter inte alltid kommer att vara entydiga och att det är viktigt att beakta osäkerheter – både sådana som har att göra med effekter som inte kunnat kvantifieras men också andra typer av osäkerheter som kan finnas.">
            <a:hlinkClick r:id="" action="ppaction://media"/>
            <a:extLst>
              <a:ext uri="{FF2B5EF4-FFF2-40B4-BE49-F238E27FC236}">
                <a16:creationId xmlns:a16="http://schemas.microsoft.com/office/drawing/2014/main" id="{1BBA6A91-6173-4F31-A1A1-00EDFA4AC5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17" name="Bildobjekt 16" descr="Analysen görs med stöd av de effekter och indikatorer som automatiskt hämtas från avsnitt 2 i SEB-verktyget till avsnitt 4. All information hämtas dock inte automatiskt från avsnitt 2. Gå därför även in och läs de tillhörande texterna som finns i avsnitt 2. Glöm till exempel inte att se vad det eventuellt står i ”Övriga indikatorer”. &#10;">
            <a:extLst>
              <a:ext uri="{FF2B5EF4-FFF2-40B4-BE49-F238E27FC236}">
                <a16:creationId xmlns:a16="http://schemas.microsoft.com/office/drawing/2014/main" id="{0CF5CA71-5CF6-4505-9FB1-88BEA86DE1A3}"/>
              </a:ext>
            </a:extLst>
          </p:cNvPr>
          <p:cNvPicPr>
            <a:picLocks noChangeAspect="1"/>
          </p:cNvPicPr>
          <p:nvPr/>
        </p:nvPicPr>
        <p:blipFill>
          <a:blip r:embed="rId8"/>
          <a:stretch>
            <a:fillRect/>
          </a:stretch>
        </p:blipFill>
        <p:spPr>
          <a:xfrm>
            <a:off x="7371751" y="863792"/>
            <a:ext cx="3811034" cy="5130416"/>
          </a:xfrm>
          <a:prstGeom prst="rect">
            <a:avLst/>
          </a:prstGeom>
        </p:spPr>
      </p:pic>
    </p:spTree>
    <p:extLst>
      <p:ext uri="{BB962C8B-B14F-4D97-AF65-F5344CB8AC3E}">
        <p14:creationId xmlns:p14="http://schemas.microsoft.com/office/powerpoint/2010/main" val="1122380256"/>
      </p:ext>
    </p:extLst>
  </p:cSld>
  <p:clrMapOvr>
    <a:masterClrMapping/>
  </p:clrMapOvr>
  <mc:AlternateContent xmlns:mc="http://schemas.openxmlformats.org/markup-compatibility/2006" xmlns:p14="http://schemas.microsoft.com/office/powerpoint/2010/main">
    <mc:Choice Requires="p14">
      <p:transition spd="slow" p14:dur="2000" advTm="129601"/>
    </mc:Choice>
    <mc:Fallback xmlns="">
      <p:transition spd="slow" advTm="12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EE647A2-3B4B-4A19-8EAB-3C314334D665}"/>
              </a:ext>
            </a:extLst>
          </p:cNvPr>
          <p:cNvSpPr>
            <a:spLocks noGrp="1"/>
          </p:cNvSpPr>
          <p:nvPr>
            <p:ph type="body" sz="quarter" idx="12"/>
          </p:nvPr>
        </p:nvSpPr>
        <p:spPr>
          <a:xfrm>
            <a:off x="279539" y="2015097"/>
            <a:ext cx="6134418" cy="4741837"/>
          </a:xfrm>
        </p:spPr>
        <p:txBody>
          <a:bodyPr/>
          <a:lstStyle/>
          <a:p>
            <a:pPr marL="0" indent="0">
              <a:spcAft>
                <a:spcPts val="1000"/>
              </a:spcAft>
              <a:buNone/>
            </a:pPr>
            <a:r>
              <a:rPr lang="sv-SE" sz="1800" dirty="0">
                <a:solidFill>
                  <a:srgbClr val="212529"/>
                </a:solidFill>
                <a:latin typeface="Open Sans" panose="020B0606030504020204" pitchFamily="34" charset="0"/>
              </a:rPr>
              <a:t>Här beskrivs sammanfattande målkonflikter och målsynergier med stöd av </a:t>
            </a:r>
            <a:r>
              <a:rPr lang="sv-SE" sz="1800" dirty="0" err="1">
                <a:solidFill>
                  <a:srgbClr val="212529"/>
                </a:solidFill>
                <a:latin typeface="Open Sans" panose="020B0606030504020204" pitchFamily="34" charset="0"/>
              </a:rPr>
              <a:t>NUKf</a:t>
            </a:r>
            <a:r>
              <a:rPr lang="sv-SE" sz="1800" dirty="0">
                <a:solidFill>
                  <a:srgbClr val="212529"/>
                </a:solidFill>
                <a:latin typeface="Open Sans" panose="020B0606030504020204" pitchFamily="34" charset="0"/>
              </a:rPr>
              <a:t> och </a:t>
            </a:r>
            <a:r>
              <a:rPr lang="sv-SE" sz="1800" dirty="0" err="1">
                <a:solidFill>
                  <a:srgbClr val="212529"/>
                </a:solidFill>
                <a:latin typeface="Open Sans" panose="020B0606030504020204" pitchFamily="34" charset="0"/>
              </a:rPr>
              <a:t>NUKh</a:t>
            </a:r>
            <a:r>
              <a:rPr lang="sv-SE" sz="1800" dirty="0">
                <a:solidFill>
                  <a:srgbClr val="212529"/>
                </a:solidFill>
                <a:latin typeface="Open Sans" panose="020B0606030504020204" pitchFamily="34" charset="0"/>
              </a:rPr>
              <a:t>. Var noga med att ta med osäkerheten i resonemangen, särskilt om beräknade och ej beräknade effekter pekar i olika riktningar. </a:t>
            </a:r>
          </a:p>
          <a:p>
            <a:pPr marL="0" indent="0">
              <a:spcAft>
                <a:spcPts val="1000"/>
              </a:spcAft>
              <a:buNone/>
            </a:pPr>
            <a:r>
              <a:rPr lang="sv-SE" sz="1800" dirty="0">
                <a:solidFill>
                  <a:srgbClr val="212529"/>
                </a:solidFill>
                <a:latin typeface="Open Sans" panose="020B0606030504020204" pitchFamily="34" charset="0"/>
              </a:rPr>
              <a:t>Bedöm/beskriv åtgärden med utgångspunkt i:</a:t>
            </a:r>
          </a:p>
          <a:p>
            <a:pPr>
              <a:spcAft>
                <a:spcPts val="1000"/>
              </a:spcAft>
            </a:pPr>
            <a:r>
              <a:rPr lang="sv-SE" sz="1800" dirty="0">
                <a:solidFill>
                  <a:srgbClr val="212529"/>
                </a:solidFill>
                <a:latin typeface="Open Sans" panose="020B0606030504020204" pitchFamily="34" charset="0"/>
              </a:rPr>
              <a:t>konflikter och synergier mellan funktions- och hänsynsmålet</a:t>
            </a:r>
          </a:p>
          <a:p>
            <a:pPr>
              <a:spcAft>
                <a:spcPts val="1000"/>
              </a:spcAft>
            </a:pPr>
            <a:r>
              <a:rPr lang="sv-SE" sz="1800" dirty="0">
                <a:solidFill>
                  <a:srgbClr val="212529"/>
                </a:solidFill>
                <a:latin typeface="Open Sans" panose="020B0606030504020204" pitchFamily="34" charset="0"/>
              </a:rPr>
              <a:t>konflikter och synergier inom funktionsmålet</a:t>
            </a:r>
          </a:p>
          <a:p>
            <a:pPr>
              <a:spcAft>
                <a:spcPts val="1000"/>
              </a:spcAft>
            </a:pPr>
            <a:r>
              <a:rPr lang="sv-SE" sz="1800" dirty="0">
                <a:solidFill>
                  <a:srgbClr val="212529"/>
                </a:solidFill>
                <a:latin typeface="Open Sans" panose="020B0606030504020204" pitchFamily="34" charset="0"/>
              </a:rPr>
              <a:t>konflikter och synergier inom hänsynsmålet</a:t>
            </a:r>
          </a:p>
          <a:p>
            <a:pPr marL="0" indent="0">
              <a:spcAft>
                <a:spcPts val="1000"/>
              </a:spcAft>
              <a:buNone/>
            </a:pPr>
            <a:r>
              <a:rPr lang="sv-SE" sz="1800" dirty="0">
                <a:solidFill>
                  <a:srgbClr val="212529"/>
                </a:solidFill>
                <a:latin typeface="Open Sans" panose="020B0606030504020204" pitchFamily="34" charset="0"/>
              </a:rPr>
              <a:t>Om man vill kan man utveckla resonemanget i den kompletterande texten.</a:t>
            </a:r>
          </a:p>
          <a:p>
            <a:pPr>
              <a:spcAft>
                <a:spcPts val="1000"/>
              </a:spcAft>
            </a:pPr>
            <a:endParaRPr lang="sv-SE" sz="1800" dirty="0">
              <a:solidFill>
                <a:srgbClr val="212529"/>
              </a:solidFill>
              <a:latin typeface="Open Sans" panose="020B0606030504020204" pitchFamily="34" charset="0"/>
            </a:endParaRPr>
          </a:p>
          <a:p>
            <a:endParaRPr lang="sv-SE" sz="1800" dirty="0"/>
          </a:p>
        </p:txBody>
      </p:sp>
      <p:sp>
        <p:nvSpPr>
          <p:cNvPr id="6" name="Rubrik 1">
            <a:extLst>
              <a:ext uri="{FF2B5EF4-FFF2-40B4-BE49-F238E27FC236}">
                <a16:creationId xmlns:a16="http://schemas.microsoft.com/office/drawing/2014/main" id="{88F80CDD-A6C0-443B-A78D-9056F018AC15}"/>
              </a:ext>
            </a:extLst>
          </p:cNvPr>
          <p:cNvSpPr txBox="1">
            <a:spLocks noGrp="1"/>
          </p:cNvSpPr>
          <p:nvPr>
            <p:ph type="title" idx="4294967295"/>
          </p:nvPr>
        </p:nvSpPr>
        <p:spPr>
          <a:xfrm>
            <a:off x="279539" y="758051"/>
            <a:ext cx="10800000" cy="14017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latin typeface="+mj-lt"/>
                <a:ea typeface="+mj-ea"/>
                <a:cs typeface="+mj-cs"/>
              </a:rPr>
              <a:t>Målanalys för funktions- och hänsynsmålet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400" b="0" i="0" u="none" strike="noStrike" kern="1200" cap="none" spc="0" normalizeH="0" baseline="0" noProof="0" dirty="0">
                <a:ln>
                  <a:noFill/>
                </a:ln>
                <a:solidFill>
                  <a:schemeClr val="tx1"/>
                </a:solidFill>
                <a:effectLst/>
                <a:uLnTx/>
                <a:uFillTx/>
                <a:latin typeface="+mj-lt"/>
                <a:ea typeface="+mj-ea"/>
                <a:cs typeface="+mj-cs"/>
              </a:rPr>
              <a:t>- inklusive analys av målkonflikter och målsynergier</a:t>
            </a:r>
          </a:p>
        </p:txBody>
      </p:sp>
      <p:pic>
        <p:nvPicPr>
          <p:cNvPr id="8" name="Ljud 7" descr="Här skrivs sammanfattande om målkonflikter och målsynergier. Till stöd har man dels NUKf (det vill säga NUK för effekter som är relaterad till funktionsmålet), NUKh (det vill säga NUK för effekter som är relaterad till hänsynsmålet) och dels NUK för respektive effekthuvudgrupp. Observera att NUK för internaliserade klimatrelaterade effekter ingår i NUKf, eftersom klimatvärderingen verkar genom trafikanteffekterna. Höghöjdseffekterna är dock inkluderade i NUKh. &#10;Var noga med att ta med osäkerheten i resonemangen, särskilt om beräknade och ej beräknade effekter pekar i olika riktningar. &#10;&#10;Utgå från följande tre  stycken i sammanfattningen:&#10;*  Konflikter och synergier mellan funktionsmålet och hänsynsmålet&#10;*  Konflikter och synergier inom funktionsmålet&#10;*  Konflikter och synergier inom hänsynsmålet&#10;&#10;Om man vill kan man utveckla resonemanget i den kompletterande texten.&#10;">
            <a:hlinkClick r:id="" action="ppaction://media"/>
            <a:extLst>
              <a:ext uri="{FF2B5EF4-FFF2-40B4-BE49-F238E27FC236}">
                <a16:creationId xmlns:a16="http://schemas.microsoft.com/office/drawing/2014/main" id="{0BB91D99-7E80-4667-A8E0-86340D5DBF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4" name="Bildobjekt 3" descr="Här skriver man en sammanfattande kommentar som inkluderar resonemang om målkonflikter.">
            <a:extLst>
              <a:ext uri="{FF2B5EF4-FFF2-40B4-BE49-F238E27FC236}">
                <a16:creationId xmlns:a16="http://schemas.microsoft.com/office/drawing/2014/main" id="{8ED73D75-B251-4B78-A69F-A385F95AF81E}"/>
              </a:ext>
            </a:extLst>
          </p:cNvPr>
          <p:cNvPicPr>
            <a:picLocks noChangeAspect="1"/>
          </p:cNvPicPr>
          <p:nvPr/>
        </p:nvPicPr>
        <p:blipFill>
          <a:blip r:embed="rId6"/>
          <a:stretch>
            <a:fillRect/>
          </a:stretch>
        </p:blipFill>
        <p:spPr>
          <a:xfrm>
            <a:off x="6744505" y="2159823"/>
            <a:ext cx="4420035" cy="3859083"/>
          </a:xfrm>
          <a:prstGeom prst="rect">
            <a:avLst/>
          </a:prstGeom>
        </p:spPr>
      </p:pic>
    </p:spTree>
    <p:extLst>
      <p:ext uri="{BB962C8B-B14F-4D97-AF65-F5344CB8AC3E}">
        <p14:creationId xmlns:p14="http://schemas.microsoft.com/office/powerpoint/2010/main" val="552440677"/>
      </p:ext>
    </p:extLst>
  </p:cSld>
  <p:clrMapOvr>
    <a:masterClrMapping/>
  </p:clrMapOvr>
  <mc:AlternateContent xmlns:mc="http://schemas.openxmlformats.org/markup-compatibility/2006" xmlns:p14="http://schemas.microsoft.com/office/powerpoint/2010/main">
    <mc:Choice Requires="p14">
      <p:transition spd="slow" p14:dur="2000" advTm="90009"/>
    </mc:Choice>
    <mc:Fallback xmlns="">
      <p:transition spd="slow" advTm="9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BF2D10E-0E4F-4FC6-AC3A-CC38E25AB6A4}"/>
              </a:ext>
              <a:ext uri="{C183D7F6-B498-43B3-948B-1728B52AA6E4}">
                <adec:decorative xmlns:adec="http://schemas.microsoft.com/office/drawing/2017/decorative" val="0"/>
              </a:ext>
            </a:extLst>
          </p:cNvPr>
          <p:cNvSpPr>
            <a:spLocks noGrp="1"/>
          </p:cNvSpPr>
          <p:nvPr>
            <p:ph type="title"/>
          </p:nvPr>
        </p:nvSpPr>
        <p:spPr/>
        <p:txBody>
          <a:bodyPr/>
          <a:lstStyle/>
          <a:p>
            <a:r>
              <a:rPr lang="sv-SE" dirty="0"/>
              <a:t>Tack!</a:t>
            </a:r>
          </a:p>
        </p:txBody>
      </p:sp>
      <p:pic>
        <p:nvPicPr>
          <p:cNvPr id="3" name="Ljud 2" descr="Detta bildspel är en del av den digitala utbildningsserien om hur man upprättar en Samlad effektbedömning.&#10;">
            <a:hlinkClick r:id="" action="ppaction://media"/>
            <a:extLst>
              <a:ext uri="{FF2B5EF4-FFF2-40B4-BE49-F238E27FC236}">
                <a16:creationId xmlns:a16="http://schemas.microsoft.com/office/drawing/2014/main" id="{16D5E4D9-2B1E-4A28-98D9-6C6CFDBDFC1A}"/>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9429132"/>
      </p:ext>
    </p:extLst>
  </p:cSld>
  <p:clrMapOvr>
    <a:masterClrMapping/>
  </p:clrMapOvr>
  <mc:AlternateContent xmlns:mc="http://schemas.openxmlformats.org/markup-compatibility/2006" xmlns:p14="http://schemas.microsoft.com/office/powerpoint/2010/main">
    <mc:Choice Requires="p14">
      <p:transition spd="slow" p14:dur="2000" advTm="13463"/>
    </mc:Choice>
    <mc:Fallback xmlns="">
      <p:transition spd="slow" advTm="1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96000" y="1699592"/>
            <a:ext cx="10800000" cy="1587130"/>
          </a:xfrm>
        </p:spPr>
        <p:txBody>
          <a:bodyPr/>
          <a:lstStyle/>
          <a:p>
            <a:r>
              <a:rPr lang="sv-SE" sz="5400" dirty="0"/>
              <a:t>Utbildning – Metodik</a:t>
            </a:r>
            <a:br>
              <a:rPr lang="sv-SE" sz="5400" dirty="0"/>
            </a:br>
            <a:r>
              <a:rPr lang="sv-SE" sz="5400" dirty="0"/>
              <a:t>SEB 2024</a:t>
            </a:r>
          </a:p>
        </p:txBody>
      </p:sp>
      <p:sp>
        <p:nvSpPr>
          <p:cNvPr id="3" name="Platshållare för text 2"/>
          <p:cNvSpPr>
            <a:spLocks noGrp="1"/>
          </p:cNvSpPr>
          <p:nvPr>
            <p:ph type="body" sz="quarter" idx="11"/>
          </p:nvPr>
        </p:nvSpPr>
        <p:spPr/>
        <p:txBody>
          <a:bodyPr/>
          <a:lstStyle/>
          <a:p>
            <a:r>
              <a:rPr lang="sv-SE" dirty="0"/>
              <a:t>4. Transportpolitisk målanalys</a:t>
            </a:r>
          </a:p>
        </p:txBody>
      </p:sp>
      <p:pic>
        <p:nvPicPr>
          <p:cNvPr id="4" name="Ljud 3" descr="I denna delen av utbildningen går jag översiktligt igenom den transportpolitiska målanalysen.&#10;">
            <a:hlinkClick r:id="" action="ppaction://media"/>
            <a:extLst>
              <a:ext uri="{FF2B5EF4-FFF2-40B4-BE49-F238E27FC236}">
                <a16:creationId xmlns:a16="http://schemas.microsoft.com/office/drawing/2014/main" id="{E0EFA313-BC1C-47F7-9AB7-11962159AD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1216541"/>
      </p:ext>
    </p:extLst>
  </p:cSld>
  <p:clrMapOvr>
    <a:masterClrMapping/>
  </p:clrMapOvr>
  <mc:AlternateContent xmlns:mc="http://schemas.openxmlformats.org/markup-compatibility/2006" xmlns:p14="http://schemas.microsoft.com/office/powerpoint/2010/main">
    <mc:Choice Requires="p14">
      <p:transition spd="slow" p14:dur="2000" advTm="10458"/>
    </mc:Choice>
    <mc:Fallback xmlns="">
      <p:transition spd="slow" advTm="10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Presentationens omfattning och avgränsningar </a:t>
            </a:r>
          </a:p>
        </p:txBody>
      </p:sp>
      <p:sp>
        <p:nvSpPr>
          <p:cNvPr id="3" name="Platshållare för text 2"/>
          <p:cNvSpPr>
            <a:spLocks noGrp="1"/>
          </p:cNvSpPr>
          <p:nvPr>
            <p:ph type="body" sz="quarter" idx="12"/>
          </p:nvPr>
        </p:nvSpPr>
        <p:spPr>
          <a:xfrm>
            <a:off x="694799" y="2309512"/>
            <a:ext cx="5545981" cy="3634088"/>
          </a:xfrm>
        </p:spPr>
        <p:txBody>
          <a:bodyPr/>
          <a:lstStyle/>
          <a:p>
            <a:pPr>
              <a:buFont typeface="Wingdings" panose="05000000000000000000" pitchFamily="2" charset="2"/>
              <a:buChar char="Ø"/>
            </a:pPr>
            <a:r>
              <a:rPr lang="sv-SE" dirty="0"/>
              <a:t>Denna presentation omfattar den transportpolitiska målanalysen i SEB.</a:t>
            </a:r>
          </a:p>
          <a:p>
            <a:pPr>
              <a:buFont typeface="Wingdings" panose="05000000000000000000" pitchFamily="2" charset="2"/>
              <a:buChar char="Ø"/>
            </a:pPr>
            <a:r>
              <a:rPr lang="sv-SE" dirty="0"/>
              <a:t>H</a:t>
            </a:r>
            <a:r>
              <a:rPr lang="sv-SE" sz="2000" dirty="0"/>
              <a:t>ur och var olika inmatningar </a:t>
            </a:r>
            <a:r>
              <a:rPr lang="sv-SE" dirty="0"/>
              <a:t>görs rent </a:t>
            </a:r>
            <a:r>
              <a:rPr lang="sv-SE" sz="2000" dirty="0"/>
              <a:t>praktiskt i SEB-verktyget.</a:t>
            </a:r>
          </a:p>
          <a:p>
            <a:pPr>
              <a:buFont typeface="Wingdings" panose="05000000000000000000" pitchFamily="2" charset="2"/>
              <a:buChar char="Ø"/>
            </a:pPr>
            <a:r>
              <a:rPr lang="sv-SE" dirty="0"/>
              <a:t>En första ingång till de underlag och vägledningar som man behöver ta del av innan man genomför analyserna i en Samlad effektbedömning.</a:t>
            </a:r>
          </a:p>
          <a:p>
            <a:pPr>
              <a:buFont typeface="Wingdings" panose="05000000000000000000" pitchFamily="2" charset="2"/>
              <a:buChar char="Ø"/>
            </a:pPr>
            <a:r>
              <a:rPr lang="sv-SE" dirty="0"/>
              <a:t>Presentationen riktar sig i första hand till den som ska upprätta en Samlad effektbedömning.</a:t>
            </a:r>
          </a:p>
          <a:p>
            <a:pPr marL="0" indent="0">
              <a:buNone/>
            </a:pPr>
            <a:endParaRPr lang="sv-SE" sz="2000" i="1" dirty="0"/>
          </a:p>
        </p:txBody>
      </p:sp>
      <p:pic>
        <p:nvPicPr>
          <p:cNvPr id="5" name="Bildobjekt 4" descr="Under fliken 4. Transportpolitisk målanalys i SEB-verktyget finns tre underrubriker: Funktionsmål, Hänsynsmål och Sammanfattning. ">
            <a:extLst>
              <a:ext uri="{FF2B5EF4-FFF2-40B4-BE49-F238E27FC236}">
                <a16:creationId xmlns:a16="http://schemas.microsoft.com/office/drawing/2014/main" id="{AD329B6B-EFF2-4FDA-85BD-8C1818E8CC6B}"/>
              </a:ext>
            </a:extLst>
          </p:cNvPr>
          <p:cNvPicPr>
            <a:picLocks noChangeAspect="1"/>
          </p:cNvPicPr>
          <p:nvPr/>
        </p:nvPicPr>
        <p:blipFill>
          <a:blip r:embed="rId5"/>
          <a:stretch>
            <a:fillRect/>
          </a:stretch>
        </p:blipFill>
        <p:spPr>
          <a:xfrm>
            <a:off x="6394607" y="2561786"/>
            <a:ext cx="4670501" cy="1605484"/>
          </a:xfrm>
          <a:prstGeom prst="rect">
            <a:avLst/>
          </a:prstGeom>
        </p:spPr>
      </p:pic>
      <p:pic>
        <p:nvPicPr>
          <p:cNvPr id="7" name="Ljud 6" descr="Jag börjar med att gå igenom presentationens omfattning och avgränsning:&#10; &#10;Presentationen:&#10; omfattar den transportpolitiska målanalysen i SEB&#10; den redogör för hur och var olika inmatningar görs rent praktiskt i SEB-verktyget&#10; är en första ingång till de underlag och vägledningar man som behöver ta del av innan man genomför analyserna i en Samlad effektbedömning.&#10; riktar sig i första hand till den som ska upprätta en Samlad effektbedömning.&#10;&#10;Under fliken 4. Transportpolitisk målanalys i SEB-verktyget finns tre underrubriker: Funktionsmål, Hänsynsmål och Sammanfattning. &#10;">
            <a:hlinkClick r:id="" action="ppaction://media"/>
            <a:extLst>
              <a:ext uri="{FF2B5EF4-FFF2-40B4-BE49-F238E27FC236}">
                <a16:creationId xmlns:a16="http://schemas.microsoft.com/office/drawing/2014/main" id="{4FFA6712-8A39-49ED-8181-88668F75F9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1507654"/>
      </p:ext>
    </p:extLst>
  </p:cSld>
  <p:clrMapOvr>
    <a:masterClrMapping/>
  </p:clrMapOvr>
  <mc:AlternateContent xmlns:mc="http://schemas.openxmlformats.org/markup-compatibility/2006" xmlns:p14="http://schemas.microsoft.com/office/powerpoint/2010/main">
    <mc:Choice Requires="p14">
      <p:transition spd="slow" p14:dur="2000" advTm="56367"/>
    </mc:Choice>
    <mc:Fallback xmlns="">
      <p:transition spd="slow" advTm="5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Underlag och vägledningar </a:t>
            </a:r>
          </a:p>
        </p:txBody>
      </p:sp>
      <p:sp>
        <p:nvSpPr>
          <p:cNvPr id="3" name="Platshållare för text 2"/>
          <p:cNvSpPr>
            <a:spLocks noGrp="1"/>
          </p:cNvSpPr>
          <p:nvPr>
            <p:ph type="body" sz="quarter" idx="12"/>
          </p:nvPr>
        </p:nvSpPr>
        <p:spPr/>
        <p:txBody>
          <a:bodyPr/>
          <a:lstStyle/>
          <a:p>
            <a:pPr>
              <a:buFont typeface="Wingdings" panose="05000000000000000000" pitchFamily="2" charset="2"/>
              <a:buChar char="Ø"/>
            </a:pPr>
            <a:r>
              <a:rPr lang="sv-SE" i="1" dirty="0"/>
              <a:t>Metodhandledning Samlad effektbedömning</a:t>
            </a:r>
          </a:p>
          <a:p>
            <a:pPr>
              <a:buFont typeface="Wingdings" panose="05000000000000000000" pitchFamily="2" charset="2"/>
              <a:buChar char="Ø"/>
            </a:pPr>
            <a:r>
              <a:rPr lang="sv-SE" i="1" dirty="0"/>
              <a:t>Prop. ”Framtidens resor och transporter” (</a:t>
            </a:r>
            <a:r>
              <a:rPr lang="sv-SE" i="1" dirty="0" err="1"/>
              <a:t>inkl.uppdateringar</a:t>
            </a:r>
            <a:r>
              <a:rPr lang="sv-SE" i="1" dirty="0"/>
              <a:t>) </a:t>
            </a:r>
          </a:p>
          <a:p>
            <a:pPr>
              <a:buFont typeface="Wingdings" panose="05000000000000000000" pitchFamily="2" charset="2"/>
              <a:buChar char="Ø"/>
            </a:pPr>
            <a:r>
              <a:rPr lang="sv-SE" i="1" dirty="0"/>
              <a:t>Trafikverkets utpekade miljöområden (se </a:t>
            </a:r>
            <a:r>
              <a:rPr lang="sv-SE" i="1" dirty="0" err="1"/>
              <a:t>TRVs</a:t>
            </a:r>
            <a:r>
              <a:rPr lang="sv-SE" i="1" dirty="0"/>
              <a:t> årliga Miljörapport) </a:t>
            </a:r>
          </a:p>
          <a:p>
            <a:pPr marL="0" indent="0">
              <a:buNone/>
            </a:pPr>
            <a:endParaRPr lang="sv-SE" i="1" dirty="0"/>
          </a:p>
          <a:p>
            <a:pPr marL="0" indent="0">
              <a:buNone/>
            </a:pPr>
            <a:r>
              <a:rPr lang="sv-SE" i="1" dirty="0">
                <a:hlinkClick r:id="rId5"/>
              </a:rPr>
              <a:t>www.t</a:t>
            </a:r>
            <a:r>
              <a:rPr lang="sv-SE" sz="2000" i="1" dirty="0">
                <a:hlinkClick r:id="rId5"/>
              </a:rPr>
              <a:t>rafikverket.se/seb</a:t>
            </a:r>
            <a:endParaRPr lang="sv-SE" sz="2000" i="1" dirty="0"/>
          </a:p>
          <a:p>
            <a:pPr marL="0" indent="0">
              <a:buNone/>
            </a:pPr>
            <a:endParaRPr lang="sv-SE" sz="2000" i="1" dirty="0"/>
          </a:p>
          <a:p>
            <a:pPr marL="0" indent="0">
              <a:buNone/>
            </a:pPr>
            <a:endParaRPr lang="sv-SE" sz="2000" i="1" dirty="0"/>
          </a:p>
        </p:txBody>
      </p:sp>
      <p:pic>
        <p:nvPicPr>
          <p:cNvPr id="7" name="Ljud 6" descr="Denna presentation är tänkt att ge en översikt och en första ingång till de fördjupade underlag som man behöver ta del av för att kunna göra den transportpolitiska målanalysen i en Samlad effektbedömning.&#10;&#10;De dokument som berör analysen av de transportpolitiska målen är: &#10;Metodhandledning Samlad effektbedömning&#10;Prop. ”Framtidens resor och transporter” (inkl. uppdateringar) &#10;Trafikverkets utpekade miljöområden (se TRVs årliga Miljörapport) &#10;&#10;Dessa dokument hittar man på www.trafikverket.se/SEB&#10;">
            <a:hlinkClick r:id="" action="ppaction://media"/>
            <a:extLst>
              <a:ext uri="{FF2B5EF4-FFF2-40B4-BE49-F238E27FC236}">
                <a16:creationId xmlns:a16="http://schemas.microsoft.com/office/drawing/2014/main" id="{B3256BDF-F632-4D4C-B25F-B80A907F24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634426"/>
      </p:ext>
    </p:extLst>
  </p:cSld>
  <p:clrMapOvr>
    <a:masterClrMapping/>
  </p:clrMapOvr>
  <mc:AlternateContent xmlns:mc="http://schemas.openxmlformats.org/markup-compatibility/2006" xmlns:p14="http://schemas.microsoft.com/office/powerpoint/2010/main">
    <mc:Choice Requires="p14">
      <p:transition spd="slow" p14:dur="2000" advTm="52146"/>
    </mc:Choice>
    <mc:Fallback xmlns="">
      <p:transition spd="slow" advTm="5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D253F45-6171-470B-93BF-2D7379EF0A40}"/>
              </a:ext>
            </a:extLst>
          </p:cNvPr>
          <p:cNvSpPr>
            <a:spLocks noGrp="1"/>
          </p:cNvSpPr>
          <p:nvPr>
            <p:ph type="title"/>
          </p:nvPr>
        </p:nvSpPr>
        <p:spPr>
          <a:xfrm>
            <a:off x="694800" y="1277150"/>
            <a:ext cx="10800000" cy="900000"/>
          </a:xfrm>
        </p:spPr>
        <p:txBody>
          <a:bodyPr/>
          <a:lstStyle/>
          <a:p>
            <a:r>
              <a:rPr lang="sv-SE" sz="2400" dirty="0"/>
              <a:t>De transportpolitiska målen - historik</a:t>
            </a:r>
          </a:p>
        </p:txBody>
      </p:sp>
      <p:pic>
        <p:nvPicPr>
          <p:cNvPr id="13" name="Bildobjekt 12" descr="Första bilden:&#10;Det övergripande transportpolitiska målet formulerades 1998 i en propositionen (1997/98:56).&#10;Länk till Transportpolitik för en hållbar utveckling - Regeringen.se&#10;Publicerad 05 mars 1999 Uppdaterad 02 april 2015&#10;">
            <a:extLst>
              <a:ext uri="{FF2B5EF4-FFF2-40B4-BE49-F238E27FC236}">
                <a16:creationId xmlns:a16="http://schemas.microsoft.com/office/drawing/2014/main" id="{57C1FC6E-B8E1-4E16-BB99-86D54E92CC09}"/>
              </a:ext>
            </a:extLst>
          </p:cNvPr>
          <p:cNvPicPr>
            <a:picLocks noChangeAspect="1"/>
          </p:cNvPicPr>
          <p:nvPr/>
        </p:nvPicPr>
        <p:blipFill>
          <a:blip r:embed="rId5"/>
          <a:stretch>
            <a:fillRect/>
          </a:stretch>
        </p:blipFill>
        <p:spPr>
          <a:xfrm>
            <a:off x="784800" y="2123717"/>
            <a:ext cx="2661328" cy="3945709"/>
          </a:xfrm>
          <a:prstGeom prst="rect">
            <a:avLst/>
          </a:prstGeom>
        </p:spPr>
      </p:pic>
      <p:pic>
        <p:nvPicPr>
          <p:cNvPr id="7" name="Bildobjekt 6" descr="Andra bilden:&#10;I propositionen (2008/09:93) ”Mål för framtidens resor och transporter” från 2009 utvecklades de transportpolitiska målen genom att man införde ett funktionsmålet och ett hänsynsmålet samt att dessa försågs med att antal preciseringar. Detta är fastställt av riksdagen och rapporten kan laddas ner från regeringskansliets hemsida. &#10;Länk till Mål för framtidens resor och transporter - Regeringen.se&#10;">
            <a:extLst>
              <a:ext uri="{FF2B5EF4-FFF2-40B4-BE49-F238E27FC236}">
                <a16:creationId xmlns:a16="http://schemas.microsoft.com/office/drawing/2014/main" id="{CD0E2272-4179-43B8-BE73-E6F3D39370BE}"/>
              </a:ext>
            </a:extLst>
          </p:cNvPr>
          <p:cNvPicPr>
            <a:picLocks noChangeAspect="1"/>
          </p:cNvPicPr>
          <p:nvPr/>
        </p:nvPicPr>
        <p:blipFill>
          <a:blip r:embed="rId6"/>
          <a:stretch>
            <a:fillRect/>
          </a:stretch>
        </p:blipFill>
        <p:spPr>
          <a:xfrm>
            <a:off x="3536128" y="2123717"/>
            <a:ext cx="2656237" cy="3851543"/>
          </a:xfrm>
          <a:prstGeom prst="rect">
            <a:avLst/>
          </a:prstGeom>
        </p:spPr>
      </p:pic>
      <p:pic>
        <p:nvPicPr>
          <p:cNvPr id="11" name="Bildobjekt 10" descr="Tredje bilden:&#10;Formulering av Hänsynsmålets samt hänsynsmålets sista preciseringen justerades i samband med att budgetpropositionen 2013 (2012/13:1). &#10;&#10;Regeringen beskriver i propositionen (2016/17:21): ”Infrastruktur för framtiden – innovativa lösningar för stärkt konkurrenskraft och hållbar utveckling” från 2017, att funktions- och hänsynsmålen är jämbördiga, och att för att det övergripande transportpolitiska målet ska kunna nås behöver funktionsmålet i huvudsak utvecklas inom ramen för hänsynsmålet. &#10;Länk till precisering.pdf (trafa.se)&#10;">
            <a:extLst>
              <a:ext uri="{FF2B5EF4-FFF2-40B4-BE49-F238E27FC236}">
                <a16:creationId xmlns:a16="http://schemas.microsoft.com/office/drawing/2014/main" id="{C966A99D-3998-4B69-B3E1-EFA3371B602A}"/>
              </a:ext>
            </a:extLst>
          </p:cNvPr>
          <p:cNvPicPr>
            <a:picLocks noChangeAspect="1"/>
          </p:cNvPicPr>
          <p:nvPr/>
        </p:nvPicPr>
        <p:blipFill rotWithShape="1">
          <a:blip r:embed="rId7"/>
          <a:srcRect l="10129" t="6305" r="5822" b="2256"/>
          <a:stretch/>
        </p:blipFill>
        <p:spPr>
          <a:xfrm>
            <a:off x="6229010" y="2058727"/>
            <a:ext cx="2516864" cy="3854568"/>
          </a:xfrm>
          <a:prstGeom prst="rect">
            <a:avLst/>
          </a:prstGeom>
        </p:spPr>
      </p:pic>
      <p:pic>
        <p:nvPicPr>
          <p:cNvPr id="12" name="Bildobjekt 11" descr="Sista bilden är hämtad från regeringens hemsida 240323. &#10;Hänsynsmålet har uppdaterat med avseende på de tidsatta etappmålen för trafiksäkerhet och klimat. &#10;Länk till Mål för transportpolitiken - Regeringen.se&#10;">
            <a:extLst>
              <a:ext uri="{FF2B5EF4-FFF2-40B4-BE49-F238E27FC236}">
                <a16:creationId xmlns:a16="http://schemas.microsoft.com/office/drawing/2014/main" id="{15C61EED-BE62-41C4-A9A8-918053B26287}"/>
              </a:ext>
            </a:extLst>
          </p:cNvPr>
          <p:cNvPicPr>
            <a:picLocks noChangeAspect="1"/>
          </p:cNvPicPr>
          <p:nvPr/>
        </p:nvPicPr>
        <p:blipFill>
          <a:blip r:embed="rId8"/>
          <a:stretch>
            <a:fillRect/>
          </a:stretch>
        </p:blipFill>
        <p:spPr>
          <a:xfrm>
            <a:off x="8975247" y="2123717"/>
            <a:ext cx="3010592" cy="3524596"/>
          </a:xfrm>
          <a:prstGeom prst="rect">
            <a:avLst/>
          </a:prstGeom>
        </p:spPr>
      </p:pic>
      <p:pic>
        <p:nvPicPr>
          <p:cNvPr id="15" name="Ljud 14" descr="Vi börjar med att kort gå igenom historiken vad gäller de transportpolitiska målen &#10;&#10;Första bilden:&#10;Det övergripande transportpolitiska målet formulerades 1998 i en propositionen (1997/98:56).&#10;Länk till Transportpolitik för en hållbar utveckling - Regeringen.se&#10;Publicerad 05 mars 1999 Uppdaterad 02 april 2015&#10;&#10;Andra bilden:&#10;I propositionen (2008/09:93) ”Mål för framtidens resor och transporter” från 2009 utvecklades de transportpolitiska målen genom att man införde ett funktionsmålet och ett hänsynsmålet samt att dessa försågs med att antal preciseringar. Detta är fastställt av riksdagen och rapporten kan laddas ner från regeringskansliets hemsida. &#10;Länk till Mål för framtidens resor och transporter - Regeringen.se&#10;&#10;Tredje bilden:&#10;Formulering av Hänsynsmålets samt hänsynsmålets sista preciseringen justerades i samband med att budgetpropositionen 2013 (2012/13:1). &#10;&#10;Regeringen beskriver i propositionen (2016/17:21): ”Infrastruktur för framtiden – innovativa lösningar för stärkt konkurrenskraft och hållbar utveckling” från 2017, att funktions- och hänsynsmålen är jämbördiga, och att för att det övergripande transportpolitiska målet ska kunna nås behöver funktionsmålet i huvudsak utvecklas inom ramen för hänsynsmålet. &#10;Länk till precisering.pdf (trafa.se)&#10;&#10;Sista bilden är hämtad från regeringens hemsida 240323. &#10;Hänsynsmålet har uppdaterat med avseende på de tidsatta etappmålen för trafiksäkerhet och klimat. &#10;Länk till Mål för transportpolitiken - Regeringen.se&#10;">
            <a:hlinkClick r:id="" action="ppaction://media"/>
            <a:extLst>
              <a:ext uri="{FF2B5EF4-FFF2-40B4-BE49-F238E27FC236}">
                <a16:creationId xmlns:a16="http://schemas.microsoft.com/office/drawing/2014/main" id="{18CD735D-8FC9-421E-B003-01A91BE2E4E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2591202"/>
      </p:ext>
    </p:extLst>
  </p:cSld>
  <p:clrMapOvr>
    <a:masterClrMapping/>
  </p:clrMapOvr>
  <mc:AlternateContent xmlns:mc="http://schemas.openxmlformats.org/markup-compatibility/2006" xmlns:p14="http://schemas.microsoft.com/office/powerpoint/2010/main">
    <mc:Choice Requires="p14">
      <p:transition spd="slow" p14:dur="2000" advTm="113091"/>
    </mc:Choice>
    <mc:Fallback xmlns="">
      <p:transition spd="slow" advTm="11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ubrik 16">
            <a:extLst>
              <a:ext uri="{FF2B5EF4-FFF2-40B4-BE49-F238E27FC236}">
                <a16:creationId xmlns:a16="http://schemas.microsoft.com/office/drawing/2014/main" id="{4F99B2D4-EE8B-456E-A1EC-C76719CE1EEA}"/>
              </a:ext>
            </a:extLst>
          </p:cNvPr>
          <p:cNvSpPr>
            <a:spLocks noGrp="1"/>
          </p:cNvSpPr>
          <p:nvPr>
            <p:ph type="title"/>
          </p:nvPr>
        </p:nvSpPr>
        <p:spPr>
          <a:xfrm>
            <a:off x="811411" y="1213650"/>
            <a:ext cx="10800000" cy="900000"/>
          </a:xfrm>
        </p:spPr>
        <p:txBody>
          <a:bodyPr/>
          <a:lstStyle/>
          <a:p>
            <a:r>
              <a:rPr lang="sv-SE" sz="2800" dirty="0"/>
              <a:t>Mål för transportpolitiken</a:t>
            </a:r>
          </a:p>
        </p:txBody>
      </p:sp>
      <p:sp>
        <p:nvSpPr>
          <p:cNvPr id="3" name="Platshållare för text 2">
            <a:extLst>
              <a:ext uri="{FF2B5EF4-FFF2-40B4-BE49-F238E27FC236}">
                <a16:creationId xmlns:a16="http://schemas.microsoft.com/office/drawing/2014/main" id="{C416B0E5-BE54-49E3-99CF-C3B016AAEDB1}"/>
              </a:ext>
            </a:extLst>
          </p:cNvPr>
          <p:cNvSpPr>
            <a:spLocks noGrp="1"/>
          </p:cNvSpPr>
          <p:nvPr>
            <p:ph type="body" sz="quarter" idx="12"/>
          </p:nvPr>
        </p:nvSpPr>
        <p:spPr>
          <a:xfrm>
            <a:off x="811411" y="2053505"/>
            <a:ext cx="9073889" cy="4713772"/>
          </a:xfrm>
        </p:spPr>
        <p:txBody>
          <a:bodyPr/>
          <a:lstStyle/>
          <a:p>
            <a:pPr marL="0" indent="0" algn="l">
              <a:buNone/>
            </a:pPr>
            <a:r>
              <a:rPr lang="sv-SE" sz="1600" b="0" i="0" dirty="0">
                <a:solidFill>
                  <a:srgbClr val="000000"/>
                </a:solidFill>
                <a:effectLst/>
                <a:latin typeface="open_sanslight"/>
              </a:rPr>
              <a:t>Övergripande mål</a:t>
            </a:r>
          </a:p>
          <a:p>
            <a:pPr algn="l"/>
            <a:r>
              <a:rPr lang="sv-SE" sz="1600" b="0" i="0" dirty="0">
                <a:solidFill>
                  <a:srgbClr val="000000"/>
                </a:solidFill>
                <a:effectLst/>
                <a:latin typeface="open_sansregular"/>
              </a:rPr>
              <a:t>Transportpolitikens övergripande mål är att säkerställa en samhällsekonomiskt effektiv och långsiktigt hållbar transportförsörjning för medborgarna och näringslivet i hela landet.</a:t>
            </a:r>
          </a:p>
          <a:p>
            <a:pPr marL="0" indent="0" algn="l">
              <a:buNone/>
            </a:pPr>
            <a:r>
              <a:rPr lang="sv-SE" sz="1600" b="0" i="0" dirty="0">
                <a:solidFill>
                  <a:srgbClr val="000000"/>
                </a:solidFill>
                <a:effectLst/>
                <a:latin typeface="open_sanslight"/>
              </a:rPr>
              <a:t>Funktionsmål</a:t>
            </a:r>
          </a:p>
          <a:p>
            <a:pPr algn="l"/>
            <a:r>
              <a:rPr lang="sv-SE" sz="1600" b="0" i="0" dirty="0">
                <a:solidFill>
                  <a:srgbClr val="000000"/>
                </a:solidFill>
                <a:effectLst/>
                <a:latin typeface="open_sansregular"/>
              </a:rPr>
              <a:t>Funktionsmålet innebär att transportsystemets utformning, funktion och användning ska medverka till att ge alla en grundläggande tillgänglighet med god kvalitet och användbarhet samt bidra till utvecklingskraft i hela landet. Transportsystemet ska vara jämställt, dvs. likvärdigt svara mot kvinnors respektive mäns transportbehov.</a:t>
            </a:r>
          </a:p>
          <a:p>
            <a:pPr marL="0" indent="0" algn="l">
              <a:buNone/>
            </a:pPr>
            <a:r>
              <a:rPr lang="sv-SE" sz="1600" b="0" i="0" dirty="0">
                <a:solidFill>
                  <a:srgbClr val="000000"/>
                </a:solidFill>
                <a:effectLst/>
                <a:latin typeface="open_sanslight"/>
              </a:rPr>
              <a:t>Hänsynsmål</a:t>
            </a:r>
          </a:p>
          <a:p>
            <a:pPr algn="l"/>
            <a:r>
              <a:rPr lang="sv-SE" sz="1600" b="0" i="0" dirty="0">
                <a:solidFill>
                  <a:srgbClr val="000000"/>
                </a:solidFill>
                <a:effectLst/>
                <a:latin typeface="open_sansregular"/>
              </a:rPr>
              <a:t>Hänsynsmålet innebär att transportsystemets utformning, funktion och användning ska anpassas till att ingen ska dödas eller skadas allvarligt, bidra till att det övergripande generationsmålet för miljö och miljökvalitetsmålen nås samt bidra till ökad hälsa.</a:t>
            </a:r>
          </a:p>
          <a:p>
            <a:endParaRPr lang="sv-SE" sz="1600" dirty="0"/>
          </a:p>
        </p:txBody>
      </p:sp>
      <p:pic>
        <p:nvPicPr>
          <p:cNvPr id="16" name="Ljud 15" descr="Mål för transportpolitiken&#10;&#10;Transportpolitikens övergripande mål är att säkerställa en samhällsekonomiskt effektiv och långsiktigt hållbar transportförsörjning för medborgarna och näringslivet i hela landet.&#10;&#10;Funktionsmålet innebär att transportsystemets utformning, funktion och användning ska medverka till att ge alla en grundläggande tillgänglighet med god kvalitet och användbarhet samt bidra till utvecklingskraft i hela landet. Transportsystemet ska vara jämställt, dvs. likvärdigt svara mot kvinnors respektive mäns transportbehov.&#10;&#10;Hänsynsmål innebär att transportsystemets utformning, funktion och användning ska anpassas till att ingen ska dödas eller skadas allvarligt, bidra till att det övergripande generationsmålet för miljö och miljökvalitetsmålen nås samt bidra till ökad hälsa.&#10;">
            <a:hlinkClick r:id="" action="ppaction://media"/>
            <a:extLst>
              <a:ext uri="{FF2B5EF4-FFF2-40B4-BE49-F238E27FC236}">
                <a16:creationId xmlns:a16="http://schemas.microsoft.com/office/drawing/2014/main" id="{986FD706-1C86-4B9D-B465-C47144775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8327725"/>
      </p:ext>
    </p:extLst>
  </p:cSld>
  <p:clrMapOvr>
    <a:masterClrMapping/>
  </p:clrMapOvr>
  <mc:AlternateContent xmlns:mc="http://schemas.openxmlformats.org/markup-compatibility/2006" xmlns:p14="http://schemas.microsoft.com/office/powerpoint/2010/main">
    <mc:Choice Requires="p14">
      <p:transition spd="slow" p14:dur="2000" advTm="68272"/>
    </mc:Choice>
    <mc:Fallback xmlns="">
      <p:transition spd="slow" advTm="68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200" dirty="0"/>
              <a:t>Preciseringar för Funktionsmålet:</a:t>
            </a:r>
          </a:p>
        </p:txBody>
      </p:sp>
      <p:sp>
        <p:nvSpPr>
          <p:cNvPr id="3" name="Platshållare för text 2"/>
          <p:cNvSpPr>
            <a:spLocks noGrp="1"/>
          </p:cNvSpPr>
          <p:nvPr>
            <p:ph type="body" sz="quarter" idx="12"/>
          </p:nvPr>
        </p:nvSpPr>
        <p:spPr>
          <a:xfrm>
            <a:off x="694800" y="2269117"/>
            <a:ext cx="9761165" cy="3911557"/>
          </a:xfrm>
        </p:spPr>
        <p:txBody>
          <a:bodyPr/>
          <a:lstStyle/>
          <a:p>
            <a:pPr algn="l"/>
            <a:r>
              <a:rPr lang="sv-SE" b="0" i="0" dirty="0">
                <a:solidFill>
                  <a:srgbClr val="212529"/>
                </a:solidFill>
                <a:effectLst/>
                <a:latin typeface="Open Sans" panose="020B0606030504020204" pitchFamily="34" charset="0"/>
              </a:rPr>
              <a:t>Medborgarnas tillgänglighet. Förutsättningar för att välja kollektivtrafik, gång och cykel.</a:t>
            </a:r>
          </a:p>
          <a:p>
            <a:r>
              <a:rPr lang="sv-SE" dirty="0">
                <a:solidFill>
                  <a:srgbClr val="212529"/>
                </a:solidFill>
                <a:latin typeface="Open Sans" panose="020B0606030504020204" pitchFamily="34" charset="0"/>
              </a:rPr>
              <a:t>Näringslivets tillgänglighet. Stärkt internationell konkurrenskraft.</a:t>
            </a:r>
          </a:p>
          <a:p>
            <a:r>
              <a:rPr lang="sv-SE" dirty="0">
                <a:solidFill>
                  <a:srgbClr val="212529"/>
                </a:solidFill>
                <a:latin typeface="Open Sans" panose="020B0606030504020204" pitchFamily="34" charset="0"/>
              </a:rPr>
              <a:t>Arbetsformerna, genomförandet och resultaten av transportpolitiken medverkar till ett jämställt samhälle</a:t>
            </a:r>
          </a:p>
          <a:p>
            <a:r>
              <a:rPr lang="sv-SE" dirty="0">
                <a:solidFill>
                  <a:srgbClr val="212529"/>
                </a:solidFill>
                <a:latin typeface="Open Sans" panose="020B0606030504020204" pitchFamily="34" charset="0"/>
              </a:rPr>
              <a:t>Funktionshindrades </a:t>
            </a:r>
            <a:r>
              <a:rPr lang="sv-SE" b="0" i="0" dirty="0">
                <a:solidFill>
                  <a:srgbClr val="212529"/>
                </a:solidFill>
                <a:effectLst/>
                <a:latin typeface="Open Sans" panose="020B0606030504020204" pitchFamily="34" charset="0"/>
              </a:rPr>
              <a:t>tillgänglighet.</a:t>
            </a:r>
          </a:p>
          <a:p>
            <a:r>
              <a:rPr lang="sv-SE" b="0" i="0" dirty="0">
                <a:solidFill>
                  <a:srgbClr val="212529"/>
                </a:solidFill>
                <a:effectLst/>
                <a:latin typeface="Open Sans" panose="020B0606030504020204" pitchFamily="34" charset="0"/>
              </a:rPr>
              <a:t>Barns möjligheter att själva på ett säkert sätt använda transportsystemet och vistas i trafikmiljöer.</a:t>
            </a:r>
            <a:br>
              <a:rPr lang="sv-SE" b="0" i="0" dirty="0">
                <a:solidFill>
                  <a:srgbClr val="212529"/>
                </a:solidFill>
                <a:effectLst/>
                <a:latin typeface="Open Sans" panose="020B0606030504020204" pitchFamily="34" charset="0"/>
              </a:rPr>
            </a:br>
            <a:endParaRPr lang="sv-SE" dirty="0"/>
          </a:p>
        </p:txBody>
      </p:sp>
      <p:pic>
        <p:nvPicPr>
          <p:cNvPr id="5" name="Ljud 4" descr="Preciseringarna för funktionsmålet är:&#10;Medborgarnas tillgänglighet. Förutsättningar för att välja kollektivtrafik, gång och cykel.&#10;Näringslivets tillgänglighet. Stärkt internationell konkurrenskraft.&#10;Arbetsformerna, genomförandet och resultaten av transportpolitiken medverkar till ett jämställt samhälle&#10;Funktionshindrades tillgänglighet.&#10;Barns möjligheter att själva på ett säkert sätt använda transportsystemet och vistas i trafikmiljöer.">
            <a:hlinkClick r:id="" action="ppaction://media"/>
            <a:extLst>
              <a:ext uri="{FF2B5EF4-FFF2-40B4-BE49-F238E27FC236}">
                <a16:creationId xmlns:a16="http://schemas.microsoft.com/office/drawing/2014/main" id="{169AE239-FDAE-4998-9342-50B4856C56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73520924"/>
      </p:ext>
    </p:extLst>
  </p:cSld>
  <p:clrMapOvr>
    <a:masterClrMapping/>
  </p:clrMapOvr>
  <mc:AlternateContent xmlns:mc="http://schemas.openxmlformats.org/markup-compatibility/2006" xmlns:p14="http://schemas.microsoft.com/office/powerpoint/2010/main">
    <mc:Choice Requires="p14">
      <p:transition spd="slow" p14:dur="2000" advTm="42341"/>
    </mc:Choice>
    <mc:Fallback xmlns="">
      <p:transition spd="slow" advTm="4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Preciseringar för Hänsynsmålet:</a:t>
            </a:r>
          </a:p>
        </p:txBody>
      </p:sp>
      <p:sp>
        <p:nvSpPr>
          <p:cNvPr id="3" name="Platshållare för text 2"/>
          <p:cNvSpPr>
            <a:spLocks noGrp="1"/>
          </p:cNvSpPr>
          <p:nvPr>
            <p:ph type="body" sz="quarter" idx="12"/>
          </p:nvPr>
        </p:nvSpPr>
        <p:spPr>
          <a:xfrm>
            <a:off x="694799" y="2528999"/>
            <a:ext cx="9761165" cy="3911557"/>
          </a:xfrm>
        </p:spPr>
        <p:txBody>
          <a:bodyPr/>
          <a:lstStyle/>
          <a:p>
            <a:pPr algn="l"/>
            <a:r>
              <a:rPr lang="sv-SE" b="0" i="0" dirty="0">
                <a:solidFill>
                  <a:srgbClr val="212529"/>
                </a:solidFill>
                <a:effectLst/>
                <a:latin typeface="Open Sans" panose="020B0606030504020204" pitchFamily="34" charset="0"/>
              </a:rPr>
              <a:t>Trafiksäkerhet</a:t>
            </a:r>
          </a:p>
          <a:p>
            <a:pPr algn="l"/>
            <a:r>
              <a:rPr lang="sv-SE" b="0" i="0" dirty="0">
                <a:solidFill>
                  <a:srgbClr val="212529"/>
                </a:solidFill>
                <a:effectLst/>
                <a:latin typeface="Open Sans" panose="020B0606030504020204" pitchFamily="34" charset="0"/>
              </a:rPr>
              <a:t>Klimat</a:t>
            </a:r>
          </a:p>
          <a:p>
            <a:pPr algn="l"/>
            <a:r>
              <a:rPr lang="sv-SE" dirty="0">
                <a:solidFill>
                  <a:srgbClr val="212529"/>
                </a:solidFill>
                <a:latin typeface="Open Sans" panose="020B0606030504020204" pitchFamily="34" charset="0"/>
              </a:rPr>
              <a:t>Miljö och hälsa</a:t>
            </a:r>
            <a:endParaRPr lang="sv-SE" b="0" i="0" dirty="0">
              <a:solidFill>
                <a:srgbClr val="212529"/>
              </a:solidFill>
              <a:effectLst/>
              <a:latin typeface="Open Sans" panose="020B0606030504020204" pitchFamily="34" charset="0"/>
            </a:endParaRPr>
          </a:p>
          <a:p>
            <a:pPr algn="l"/>
            <a:endParaRPr lang="sv-SE" dirty="0"/>
          </a:p>
        </p:txBody>
      </p:sp>
      <p:pic>
        <p:nvPicPr>
          <p:cNvPr id="10" name="Ljud 9" descr="Preciseringarna för hänsynsmålet är: Trafiksäkerhet, Klimat och Miljö och hälsa&#10;&#10;Trafiksäkerhet:&#10;Etappmålet för trafiksäkerhet är att: ”Antalet omkomna till följd av trafikolyckor inom vägtrafiken, sjöfarten respektive luftfarten ska halveras till år 2030. Antalet omkomna inom bantrafiken ska halveras till år 2030. Antalet allvarligt skadade inom respektive trafikslag ska till år 2030 minska med minst 25 procent. Utgångsvärdet för etappmålet om trafiksäkerhet utgörs av ett medelvärde av utfallet åren 2017, 2018 och 2019.”&#10;&#10;Klimat:&#10;Etappmålet för klimat är att: ”Växthusgasutsläppen från inrikes transporter – utom inrikes luftfart som ingår i EU:s utsläppshandelssystem – ska minska med minst 70 procent senast 2030 jämfört med 2010.”&#10;&#10;Miljö och hälsa:&#10;”Transportsektorn bidrar till att det övergripande generationsmålet för miljö och övriga miljökvalitetsmål nås, samt till ökad hälsa. Prioritet ges till de miljöpolitiska mål där transportsystemets utveckling är av stor betydelse för möjligheterna att nå uppsatta mål.”">
            <a:hlinkClick r:id="" action="ppaction://media"/>
            <a:extLst>
              <a:ext uri="{FF2B5EF4-FFF2-40B4-BE49-F238E27FC236}">
                <a16:creationId xmlns:a16="http://schemas.microsoft.com/office/drawing/2014/main" id="{CA929CCF-8A86-45E9-B401-87B7DA1B28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9489958"/>
      </p:ext>
    </p:extLst>
  </p:cSld>
  <p:clrMapOvr>
    <a:masterClrMapping/>
  </p:clrMapOvr>
  <mc:AlternateContent xmlns:mc="http://schemas.openxmlformats.org/markup-compatibility/2006" xmlns:p14="http://schemas.microsoft.com/office/powerpoint/2010/main">
    <mc:Choice Requires="p14">
      <p:transition spd="slow" p14:dur="2000" advTm="103395"/>
    </mc:Choice>
    <mc:Fallback xmlns="">
      <p:transition spd="slow" advTm="10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171878" y="1469583"/>
            <a:ext cx="10800000" cy="900000"/>
          </a:xfrm>
        </p:spPr>
        <p:txBody>
          <a:bodyPr/>
          <a:lstStyle/>
          <a:p>
            <a:r>
              <a:rPr lang="sv-SE" dirty="0"/>
              <a:t>Miljö och hälsa:</a:t>
            </a:r>
          </a:p>
        </p:txBody>
      </p:sp>
      <p:sp>
        <p:nvSpPr>
          <p:cNvPr id="3" name="Platshållare för text 2"/>
          <p:cNvSpPr>
            <a:spLocks noGrp="1"/>
          </p:cNvSpPr>
          <p:nvPr>
            <p:ph type="body" sz="quarter" idx="12"/>
          </p:nvPr>
        </p:nvSpPr>
        <p:spPr>
          <a:xfrm>
            <a:off x="694799" y="2528999"/>
            <a:ext cx="9761165" cy="3911557"/>
          </a:xfrm>
        </p:spPr>
        <p:txBody>
          <a:bodyPr/>
          <a:lstStyle/>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Luftkvalitet</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Buller och Vibrationer</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Landskap</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Vatten</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Material och kemiska produkter</a:t>
            </a:r>
          </a:p>
          <a:p>
            <a:pPr lvl="1">
              <a:lnSpc>
                <a:spcPts val="1600"/>
              </a:lnSpc>
              <a:spcAft>
                <a:spcPts val="1000"/>
              </a:spcAft>
              <a:buFont typeface="Wingdings" panose="05000000000000000000" pitchFamily="2" charset="2"/>
              <a:buChar char="ü"/>
            </a:pPr>
            <a:r>
              <a:rPr lang="sv-SE" b="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Förorenade områden och masshantering</a:t>
            </a:r>
          </a:p>
          <a:p>
            <a:pPr algn="l"/>
            <a:endParaRPr lang="sv-SE" dirty="0"/>
          </a:p>
        </p:txBody>
      </p:sp>
      <p:pic>
        <p:nvPicPr>
          <p:cNvPr id="5" name="Ljud 4" descr="Miljö och hälsa:&#10;I Trafikverkets årliga miljörapport från 2022 (med publikationsnummer: 2023:009) står det att ”Trafikverkets miljöarbete är indelat i sju prioriterade miljöområden. Miljöområdena är kopplade till de miljökvalitetsmål som har störst bäring på Trafikverkets verksamhet.” Ett av dessa utpekade miljöområdena redovisas under rubriken ”Klimat”. De resterande sex miljöområdena redovisas i avsnittet ”Transportpolitisk målanalys” i Samlad effektbedömning, under rubriken miljö och hälsa. &#10;&#10;Dessa sex prioriterade miljöområdena är:&#10; &#10;Luftkvalitet&#10;Buller och Vibrationer&#10;Landskap&#10;Vatten&#10;Material och kemiska produkter&#10;Förorenade områden och masshantering&#10;&#10;I en Samlad effektbedömning beskrivs dessa sex miljöråden under var sin rubrik under ”Miljö och hälsa”.&#10;">
            <a:hlinkClick r:id="" action="ppaction://media"/>
            <a:extLst>
              <a:ext uri="{FF2B5EF4-FFF2-40B4-BE49-F238E27FC236}">
                <a16:creationId xmlns:a16="http://schemas.microsoft.com/office/drawing/2014/main" id="{6F238CC7-C9B6-4A68-A83B-5E8A6D5CB0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3474322"/>
      </p:ext>
    </p:extLst>
  </p:cSld>
  <p:clrMapOvr>
    <a:masterClrMapping/>
  </p:clrMapOvr>
  <mc:AlternateContent xmlns:mc="http://schemas.openxmlformats.org/markup-compatibility/2006" xmlns:p14="http://schemas.microsoft.com/office/powerpoint/2010/main">
    <mc:Choice Requires="p14">
      <p:transition spd="slow" p14:dur="2000" advTm="48191"/>
    </mc:Choice>
    <mc:Fallback xmlns="">
      <p:transition spd="slow" advTm="4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tar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A93DC1D9-F604-4024-9143-78FB8925322B}"/>
    </a:ext>
  </a:extLst>
</a:theme>
</file>

<file path=ppt/theme/theme2.xml><?xml version="1.0" encoding="utf-8"?>
<a:theme xmlns:a="http://schemas.openxmlformats.org/drawingml/2006/main" name="Rubrik med logg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E91349C9-22C3-4D42-B2B2-01E893807170}"/>
    </a:ext>
  </a:extLst>
</a:theme>
</file>

<file path=ppt/theme/theme3.xml><?xml version="1.0" encoding="utf-8"?>
<a:theme xmlns:a="http://schemas.openxmlformats.org/drawingml/2006/main" name="Rubrik med logga, titel, datum och sidnr">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rafikverket.potm" id="{E4C32268-6B05-4A14-A7CC-925A1902777C}" vid="{5B4D5900-CC3B-48ED-AB25-DF4995913194}"/>
    </a:ext>
  </a:extLst>
</a:theme>
</file>

<file path=ppt/theme/theme4.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TrV_Colour">
      <a:dk1>
        <a:sysClr val="windowText" lastClr="000000"/>
      </a:dk1>
      <a:lt1>
        <a:sysClr val="window" lastClr="FFFFFF"/>
      </a:lt1>
      <a:dk2>
        <a:srgbClr val="000000"/>
      </a:dk2>
      <a:lt2>
        <a:srgbClr val="F8F8F8"/>
      </a:lt2>
      <a:accent1>
        <a:srgbClr val="D70000"/>
      </a:accent1>
      <a:accent2>
        <a:srgbClr val="505050"/>
      </a:accent2>
      <a:accent3>
        <a:srgbClr val="870000"/>
      </a:accent3>
      <a:accent4>
        <a:srgbClr val="FF0000"/>
      </a:accent4>
      <a:accent5>
        <a:srgbClr val="A0A0A0"/>
      </a:accent5>
      <a:accent6>
        <a:srgbClr val="5F0000"/>
      </a:accent6>
      <a:hlink>
        <a:srgbClr val="0070C0"/>
      </a:hlink>
      <a:folHlink>
        <a:srgbClr val="870000"/>
      </a:folHlink>
    </a:clrScheme>
    <a:fontScheme name="TrV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9F622F007ECE4BA9EDA7152F451B05" ma:contentTypeVersion="1" ma:contentTypeDescription="Skapa ett nytt dokument." ma:contentTypeScope="" ma:versionID="b0f892cad5303390892d2d01a6eb7ab4">
  <xsd:schema xmlns:xsd="http://www.w3.org/2001/XMLSchema" xmlns:xs="http://www.w3.org/2001/XMLSchema" xmlns:p="http://schemas.microsoft.com/office/2006/metadata/properties" xmlns:ns2="ad670fc7-2d24-4b61-b60b-81aa1078eaba" targetNamespace="http://schemas.microsoft.com/office/2006/metadata/properties" ma:root="true" ma:fieldsID="8b7863d6e85e6e72c2f21dbe7c0df39d" ns2:_="">
    <xsd:import namespace="ad670fc7-2d24-4b61-b60b-81aa1078eab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70fc7-2d24-4b61-b60b-81aa1078eab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9A6615-A36B-409A-800C-5BCB10788E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70fc7-2d24-4b61-b60b-81aa1078ea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7995CE-3062-4DCB-913E-CA7C92E2CDC1}">
  <ds:schemaRefs>
    <ds:schemaRef ds:uri="http://schemas.microsoft.com/sharepoint/v3/contenttype/forms"/>
  </ds:schemaRefs>
</ds:datastoreItem>
</file>

<file path=customXml/itemProps3.xml><?xml version="1.0" encoding="utf-8"?>
<ds:datastoreItem xmlns:ds="http://schemas.openxmlformats.org/officeDocument/2006/customXml" ds:itemID="{E74B4E73-29F5-4C44-AEDC-5752B130AE4E}">
  <ds:schemaRefs>
    <ds:schemaRef ds:uri="ad670fc7-2d24-4b61-b60b-81aa1078eaba"/>
    <ds:schemaRef ds:uri="http://purl.org/dc/dcmitype/"/>
    <ds:schemaRef ds:uri="http://purl.org/dc/elements/1.1/"/>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Presentation_Trafikverket</Template>
  <TotalTime>3616</TotalTime>
  <Words>1656</Words>
  <Application>Microsoft Office PowerPoint</Application>
  <PresentationFormat>Bredbild</PresentationFormat>
  <Paragraphs>159</Paragraphs>
  <Slides>12</Slides>
  <Notes>12</Notes>
  <HiddenSlides>0</HiddenSlides>
  <MMClips>12</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12</vt:i4>
      </vt:variant>
    </vt:vector>
  </HeadingPairs>
  <TitlesOfParts>
    <vt:vector size="23" baseType="lpstr">
      <vt:lpstr>Arial</vt:lpstr>
      <vt:lpstr>Calibri Light</vt:lpstr>
      <vt:lpstr>Georgia</vt:lpstr>
      <vt:lpstr>Open Sans</vt:lpstr>
      <vt:lpstr>open_sanslight</vt:lpstr>
      <vt:lpstr>open_sansregular</vt:lpstr>
      <vt:lpstr>open_sanssemibold</vt:lpstr>
      <vt:lpstr>Wingdings</vt:lpstr>
      <vt:lpstr>Start</vt:lpstr>
      <vt:lpstr>Rubrik med logga</vt:lpstr>
      <vt:lpstr>Rubrik med logga, titel, datum och sidnr</vt:lpstr>
      <vt:lpstr>Trafikverket</vt:lpstr>
      <vt:lpstr>Utbildning – Metodik SEB 2024</vt:lpstr>
      <vt:lpstr>Presentationens omfattning och avgränsningar </vt:lpstr>
      <vt:lpstr>Underlag och vägledningar </vt:lpstr>
      <vt:lpstr>De transportpolitiska målen - historik</vt:lpstr>
      <vt:lpstr>Mål för transportpolitiken</vt:lpstr>
      <vt:lpstr>Preciseringar för Funktionsmålet:</vt:lpstr>
      <vt:lpstr>Preciseringar för Hänsynsmålet:</vt:lpstr>
      <vt:lpstr>Miljö och hälsa:</vt:lpstr>
      <vt:lpstr>Analys i Samlad effektbedömning - exempel trafiksäkerhet</vt:lpstr>
      <vt:lpstr>Målanalys för funktions- och hänsynsmålet  - inklusive analys av målkonflikter och målsynergier</vt:lpstr>
      <vt:lpstr>Tack!</vt:lpstr>
    </vt:vector>
  </TitlesOfParts>
  <Company>Trafikverket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SEB2024_4 Transportpolitisk målanalys</dc:title>
  <dc:creator/>
  <cp:keywords>Version 240402</cp:keywords>
  <cp:lastModifiedBy>von Koch Agnes, PLnpg</cp:lastModifiedBy>
  <cp:revision>6</cp:revision>
  <dcterms:created xsi:type="dcterms:W3CDTF">2023-08-17T06:06:28Z</dcterms:created>
  <dcterms:modified xsi:type="dcterms:W3CDTF">2024-04-02T13:29:55Z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0x010100559F622F007ECE4BA9EDA7152F451B05</vt:lpwstr>
  </property>
  <property fmtid="{D5CDD505-2E9C-101B-9397-08002B2CF9AE}" pid="3" name="TrvDocumentType">
    <vt:lpwstr>32;#ARBETSMATERIAL|a2894791-a90f-4fd8-bd38-5426c743cb42</vt:lpwstr>
  </property>
  <property fmtid="{D5CDD505-2E9C-101B-9397-08002B2CF9AE}" pid="4" name="TrvDocumentTemplateOwner">
    <vt:lpwstr>277;#KM Kommunikation|65ba4904-7f87-411a-bf82-b389570b62aa</vt:lpwstr>
  </property>
  <property fmtid="{D5CDD505-2E9C-101B-9397-08002B2CF9AE}" pid="5" name="TrvDocumentTemplateStatus">
    <vt:lpwstr>Distribuerad</vt:lpwstr>
  </property>
  <property fmtid="{D5CDD505-2E9C-101B-9397-08002B2CF9AE}" pid="6" name="TrvDocumentTemplateCategory">
    <vt:lpwstr>35;#Grundmallar|ba03f0de-f93f-4e70-95f2-fa30c55e4680</vt:lpwstr>
  </property>
  <property fmtid="{D5CDD505-2E9C-101B-9397-08002B2CF9AE}" pid="7" name="TrvConfidentialityLevel">
    <vt:lpwstr/>
  </property>
</Properties>
</file>