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48" r:id="rId5"/>
    <p:sldMasterId id="2147483657" r:id="rId6"/>
  </p:sldMasterIdLst>
  <p:notesMasterIdLst>
    <p:notesMasterId r:id="rId15"/>
  </p:notesMasterIdLst>
  <p:handoutMasterIdLst>
    <p:handoutMasterId r:id="rId16"/>
  </p:handoutMasterIdLst>
  <p:sldIdLst>
    <p:sldId id="300" r:id="rId7"/>
    <p:sldId id="301" r:id="rId8"/>
    <p:sldId id="486" r:id="rId9"/>
    <p:sldId id="485" r:id="rId10"/>
    <p:sldId id="311" r:id="rId11"/>
    <p:sldId id="487" r:id="rId12"/>
    <p:sldId id="312" r:id="rId13"/>
    <p:sldId id="51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65752" autoAdjust="0"/>
  </p:normalViewPr>
  <p:slideViewPr>
    <p:cSldViewPr snapToGrid="0">
      <p:cViewPr varScale="1">
        <p:scale>
          <a:sx n="114" d="100"/>
          <a:sy n="114" d="100"/>
        </p:scale>
        <p:origin x="4284" y="108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b@trafikverket.s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Välkomna till denna Trafikverks-utbildning i metodik för Samlad effektbedömning version 2024.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här delen av utbildningen kommer att handla om fördelningsanalys och fördjupade analyser.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7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v-SE" dirty="0"/>
              <a:t>Jag börjar med att gå igenom presentationens omfattning och avgränsning:</a:t>
            </a:r>
          </a:p>
          <a:p>
            <a:pPr>
              <a:buFont typeface="Wingdings" panose="05000000000000000000" pitchFamily="2" charset="2"/>
              <a:buNone/>
            </a:pPr>
            <a:r>
              <a:rPr lang="sv-SE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sv-SE" dirty="0"/>
              <a:t>Presentationen: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omfattar fördelningsanalysen i SEB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den redogör för h</a:t>
            </a:r>
            <a:r>
              <a:rPr lang="sv-SE" sz="1200" dirty="0"/>
              <a:t>ur och var olika inmatningar görs rent praktiskt SEB-verktyget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är en första ingång till de underlag och vägledningar som man behöver ta del av innan man genomför analyserna i en Samlad effektbedömning.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riktar sig i första hand till den som ska upprätta en Samlad effektbedömning.</a:t>
            </a:r>
          </a:p>
          <a:p>
            <a:endParaRPr lang="sv-SE" dirty="0"/>
          </a:p>
          <a:p>
            <a:r>
              <a:rPr lang="sv-SE" dirty="0"/>
              <a:t>Under fliken ”3. Fördelningsanalys” i SEB-verktyget ligger det två flikar: ”Fördelningsanalys och Fördjupad fördelningsanalys.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D7FD20-7023-47A1-8CB9-6C894199C9E8}" type="datetime1">
              <a:rPr lang="sv-SE" smtClean="0"/>
              <a:t>2024-04-02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29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 kommer här att få en översikt och en första ingång till de fördjupade underlag som man behöver ta del av för att kunna göra en fördelningsanalys i en Samlad effektbedömning.</a:t>
            </a:r>
          </a:p>
          <a:p>
            <a:endParaRPr lang="sv-SE" dirty="0"/>
          </a:p>
          <a:p>
            <a:r>
              <a:rPr lang="sv-SE" dirty="0"/>
              <a:t>De dokument som berör fördelningsanalysen är: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Metodhandledning Samlad effektbedömning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Rapport Fördelningseffekter av åtgärder i transportsystemet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Användarhandledning och riggningsbeskrivning – Sampers/Samkalk 4</a:t>
            </a:r>
          </a:p>
          <a:p>
            <a:endParaRPr lang="sv-SE" dirty="0"/>
          </a:p>
          <a:p>
            <a:r>
              <a:rPr lang="sv-SE" dirty="0"/>
              <a:t>Dessa dokument hittar man på www.trafikverket.se/SEB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D7FD20-7023-47A1-8CB9-6C894199C9E8}" type="datetime1">
              <a:rPr lang="sv-SE" smtClean="0"/>
              <a:t>2024-04-02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45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Fördelningsanalys Kan göras med utgångspunkt i PM </a:t>
            </a:r>
            <a:r>
              <a:rPr lang="sv-SE" sz="2000" i="1" dirty="0"/>
              <a:t>Fördelningseffekter av åtgärder i transportsystemet</a:t>
            </a:r>
            <a:r>
              <a:rPr lang="sv-SE" sz="2000" dirty="0"/>
              <a:t> eller med den kunskap som finns om åtgärd, lokala förutsättningar m.m.</a:t>
            </a:r>
            <a:endParaRPr lang="sv-S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/>
              <a:t>Om Sampers/</a:t>
            </a:r>
            <a:r>
              <a:rPr lang="sv-SE" sz="2000" dirty="0" err="1"/>
              <a:t>Samkalk</a:t>
            </a:r>
            <a:r>
              <a:rPr lang="sv-SE" sz="2000" dirty="0"/>
              <a:t> har använts för den samhällsekonomiska kalkylen finns möjlighet att använda en rapport från programmet som underlag till den fördelningsanalys som ska göras i SEB.</a:t>
            </a:r>
          </a:p>
          <a:p>
            <a:pPr lvl="1"/>
            <a:r>
              <a:rPr lang="sv-SE" dirty="0"/>
              <a:t>- I sådana fall skall de diagram/tabeller som använts importeras som bilder under 3.2 Fördelningsanalyser – Fördjupade analyser.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10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Under avsnittet Fördjupade analyser kan bilder infogas i SEB. Dessa bilder ska utgöra information om åtgärden och/eller dess effekter, utöver den information och de analyser som redan görs i SEB.</a:t>
            </a:r>
            <a:endParaRPr lang="sv-SE" dirty="0"/>
          </a:p>
          <a:p>
            <a:endParaRPr lang="sv-SE" sz="1200" dirty="0"/>
          </a:p>
          <a:p>
            <a:r>
              <a:rPr lang="sv-SE" sz="1200" dirty="0"/>
              <a:t>Om en bild infogas i SEB ska den ha en bildtext som förklarar och förtydligar vad bilden visar.</a:t>
            </a:r>
          </a:p>
          <a:p>
            <a:endParaRPr lang="sv-SE" dirty="0"/>
          </a:p>
          <a:p>
            <a:r>
              <a:rPr lang="sv-SE" dirty="0"/>
              <a:t>Det är inte obligatoriskt att lägga in något under detta avsnitt.</a:t>
            </a:r>
          </a:p>
          <a:p>
            <a:endParaRPr lang="sv-SE" dirty="0"/>
          </a:p>
          <a:p>
            <a:r>
              <a:rPr lang="sv-SE" dirty="0"/>
              <a:t>Förutom underlag från Sampers fördelningsanalys tar SEB-förvaltningen inte ansvar för innehållet i detta kapitel. Det kan beslutas att materialet inte är relevant och därmed ska tas bort. Kontakta </a:t>
            </a:r>
            <a:r>
              <a:rPr lang="sv-SE" dirty="0">
                <a:hlinkClick r:id="rId3"/>
              </a:rPr>
              <a:t>seb@trafikverket.se</a:t>
            </a:r>
            <a:r>
              <a:rPr lang="sv-SE" dirty="0"/>
              <a:t> om ni är osäkra.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7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Här matar man in en bild och en text i SEB-verktyget, tex när man kört Sampers fördelningsanalys.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Om det läggs in en bild ska också en förklarande bildtext skrivas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81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bildspel är en del av den digitala utbildningsserien om hur man upprättar en Samlad effektbedömning.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98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hyperlink" Target="http://www.trafikverket.se/seb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hyperlink" Target="mailto:seb@trafikverket.se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18E888-6EBC-47BA-AB94-6074F60B12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Trafikverket</a:t>
            </a:r>
          </a:p>
        </p:txBody>
      </p:sp>
      <p:pic>
        <p:nvPicPr>
          <p:cNvPr id="3" name="Ljud 2" descr="Välkomna till denna Trafikverks-utbildning i metodik för Samlad effektbedömning version 2024. &#10;">
            <a:hlinkClick r:id="" action="ppaction://media"/>
            <a:extLst>
              <a:ext uri="{FF2B5EF4-FFF2-40B4-BE49-F238E27FC236}">
                <a16:creationId xmlns:a16="http://schemas.microsoft.com/office/drawing/2014/main" id="{49A508E1-3728-493A-89D1-357D38094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/>
    </mc:Choice>
    <mc:Fallback xmlns="">
      <p:transition spd="slow" advTm="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000" y="1699592"/>
            <a:ext cx="10800000" cy="1587130"/>
          </a:xfrm>
        </p:spPr>
        <p:txBody>
          <a:bodyPr/>
          <a:lstStyle/>
          <a:p>
            <a:r>
              <a:rPr lang="sv-SE" sz="5400" dirty="0"/>
              <a:t>Utbildning – Metodik</a:t>
            </a:r>
            <a:br>
              <a:rPr lang="sv-SE" sz="5400" dirty="0"/>
            </a:br>
            <a:r>
              <a:rPr lang="sv-SE" sz="5400" dirty="0"/>
              <a:t>SEB 2024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3. Fördelningsanalys och fördjupade analyser</a:t>
            </a:r>
          </a:p>
        </p:txBody>
      </p:sp>
      <p:pic>
        <p:nvPicPr>
          <p:cNvPr id="4" name="Ljud 3" descr="Den här delen av utbildningen kommer att handla om fördelningsanalys och fördjupade analyser.&#10;">
            <a:hlinkClick r:id="" action="ppaction://media"/>
            <a:extLst>
              <a:ext uri="{FF2B5EF4-FFF2-40B4-BE49-F238E27FC236}">
                <a16:creationId xmlns:a16="http://schemas.microsoft.com/office/drawing/2014/main" id="{6EF30586-20DB-4080-97AF-2D98BCB18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0"/>
    </mc:Choice>
    <mc:Fallback xmlns="">
      <p:transition spd="slow" advTm="1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Presentationens omfattning och avgränsningar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2309511"/>
            <a:ext cx="5545981" cy="3933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Denna presentation omfattar fördelningsanalysen i SEB.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H</a:t>
            </a:r>
            <a:r>
              <a:rPr lang="sv-SE" sz="2000" dirty="0"/>
              <a:t>ur och var olika </a:t>
            </a:r>
            <a:r>
              <a:rPr lang="sv-SE" dirty="0"/>
              <a:t>inmatningar görs </a:t>
            </a:r>
            <a:r>
              <a:rPr lang="sv-SE" sz="2000" dirty="0"/>
              <a:t>rent praktiskt i SEB-verktyget.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En första ingång till de underlag och vägledningar som man behöver ta del av innan man genomför analyserna i en Samlad effektbedömning.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Presentationen riktar sig i första hand till den som ska upprätta en Samlad effektbedömning.</a:t>
            </a:r>
          </a:p>
          <a:p>
            <a:pPr marL="0" indent="0">
              <a:buNone/>
            </a:pPr>
            <a:endParaRPr lang="sv-SE" sz="2000" i="1" dirty="0"/>
          </a:p>
        </p:txBody>
      </p:sp>
      <p:pic>
        <p:nvPicPr>
          <p:cNvPr id="6" name="Bildobjekt 5" descr="Under fliken ”3. Fördelningsanalys” i SEB-verktyget ligger det två flikar: ”Fördelningsanalys och Fördjupad fördelningsanalys.&#10;">
            <a:extLst>
              <a:ext uri="{FF2B5EF4-FFF2-40B4-BE49-F238E27FC236}">
                <a16:creationId xmlns:a16="http://schemas.microsoft.com/office/drawing/2014/main" id="{7A7A25D4-B7E1-4161-B31E-C0AB257C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792" y="2309512"/>
            <a:ext cx="3795849" cy="1983088"/>
          </a:xfrm>
          <a:prstGeom prst="rect">
            <a:avLst/>
          </a:prstGeom>
        </p:spPr>
      </p:pic>
      <p:pic>
        <p:nvPicPr>
          <p:cNvPr id="4" name="Ljud 3" descr="Jag börjar med att gå igenom presentationens omfattning och avgränsning:&#10; &#10;Presentationen:&#10; omfattar fördelningsanalysen i SEB&#10; den redogör för hur och var olika inmatningar görs rent praktiskt SEB-verktyget&#10; är en första ingång till de underlag och vägledningar som man behöver ta del av innan man genomför analyserna i en Samlad effektbedömning.&#10; riktar sig i första hand till den som ska upprätta en Samlad effektbedömning.&#10;&#10;Under fliken ”3. Fördelningsanalys” i SEB-verktyget ligger det två flikar: ”Fördelningsanalys och Fördjupad fördelningsanalys.&#10;">
            <a:hlinkClick r:id="" action="ppaction://media"/>
            <a:extLst>
              <a:ext uri="{FF2B5EF4-FFF2-40B4-BE49-F238E27FC236}">
                <a16:creationId xmlns:a16="http://schemas.microsoft.com/office/drawing/2014/main" id="{7760D689-FA7D-4ACB-BD66-F3E995C46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4"/>
    </mc:Choice>
    <mc:Fallback xmlns="">
      <p:transition spd="slow" advTm="3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Underlag och vägledningar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800" y="2529000"/>
            <a:ext cx="11001900" cy="306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Metodhandledning Samlad effektbedömning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/>
              <a:t>Generella </a:t>
            </a:r>
            <a:r>
              <a:rPr lang="sv-SE" i="1" dirty="0"/>
              <a:t>fördelningseffekter av åtgärder i transportsystemet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i="1" dirty="0"/>
              <a:t>Vid Samperskörning: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Användarhandledning och riggningsbeskrivning – Sampers/</a:t>
            </a:r>
            <a:r>
              <a:rPr lang="sv-SE" i="1" dirty="0" err="1"/>
              <a:t>Samkalk</a:t>
            </a:r>
            <a:r>
              <a:rPr lang="sv-SE" i="1" dirty="0"/>
              <a:t> 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i="1" dirty="0"/>
              <a:t>Exekvering av fördelningsanalys vid Sampers-analys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i="1" dirty="0">
                <a:hlinkClick r:id="rId5"/>
              </a:rPr>
              <a:t>www.t</a:t>
            </a:r>
            <a:r>
              <a:rPr lang="sv-SE" sz="2000" i="1" dirty="0">
                <a:hlinkClick r:id="rId5"/>
              </a:rPr>
              <a:t>rafikverket.se/seb</a:t>
            </a:r>
            <a:endParaRPr lang="sv-SE" sz="2000" i="1" dirty="0"/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endParaRPr lang="sv-SE" sz="2000" i="1" dirty="0"/>
          </a:p>
        </p:txBody>
      </p:sp>
      <p:pic>
        <p:nvPicPr>
          <p:cNvPr id="8" name="Ljud 7" descr="Ni kommer här att få en översikt och en första ingång till de fördjupade underlag som man behöver ta del av för att kunna göra en fördelningsanalys i en Samlad effektbedömning.&#10;&#10;De dokument som berör fördelningsanalysen är: &#10;Metodhandledning Samlad effektbedömning&#10;Rapport Fördelningseffekter av åtgärder i transportsystemet&#10;Användarhandledning och riggningsbeskrivning – Sampers/Samkalk 4&#10;&#10;Dessa dokument hittar man på www.trafikverket.se/SEB&#10;">
            <a:hlinkClick r:id="" action="ppaction://media"/>
            <a:extLst>
              <a:ext uri="{FF2B5EF4-FFF2-40B4-BE49-F238E27FC236}">
                <a16:creationId xmlns:a16="http://schemas.microsoft.com/office/drawing/2014/main" id="{0043C808-1705-4372-8BA2-3A3053F82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7"/>
    </mc:Choice>
    <mc:Fallback xmlns="">
      <p:transition spd="slow" advTm="4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Fördelningsanalys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2000" dirty="0"/>
              <a:t>Kan göras med utgångspunkt i PM </a:t>
            </a:r>
            <a:r>
              <a:rPr lang="sv-SE" sz="2000" i="1" dirty="0"/>
              <a:t>Fördelningseffekter av åtgärder i transportsystemet</a:t>
            </a:r>
            <a:r>
              <a:rPr lang="sv-SE" sz="2000" dirty="0"/>
              <a:t> eller med den kunskap som finns om åtgärd, lokala förutsättningar m.m.</a:t>
            </a:r>
            <a:endParaRPr lang="sv-SE" dirty="0"/>
          </a:p>
          <a:p>
            <a:r>
              <a:rPr lang="sv-SE" sz="2000" dirty="0"/>
              <a:t>Om Sampers/Samkalk har använts för den samhällsekonomiska kalkylen finns möjlighet att använda en rapport från programmet som underlag till den fördelningsanalys som ska göras i SEB.</a:t>
            </a:r>
          </a:p>
          <a:p>
            <a:pPr lvl="1"/>
            <a:r>
              <a:rPr lang="sv-SE" dirty="0"/>
              <a:t>I sådana fall skall de diagram/tabeller som använts importeras som bilder under 3.2 Fördelningsanalyser – Fördjupade analyser.</a:t>
            </a:r>
          </a:p>
        </p:txBody>
      </p:sp>
      <p:pic>
        <p:nvPicPr>
          <p:cNvPr id="5" name="Ljud 4" descr="Fördelningsanalys Kan göras med utgångspunkt i PM Fördelningseffekter av åtgärder i transportsystemet eller med den kunskap som finns om åtgärd, lokala förutsättningar m.m.&#10;Om Sampers/Samkalk har använts för den samhällsekonomiska kalkylen finns möjlighet att använda en rapport från programmet som underlag till den fördelningsanalys som ska göras i SEB.&#10;- I sådana fall skall de diagram/tabeller som använts importeras som bilder under 3.2 Fördelningsanalyser – Fördjupade analyser.&#10;">
            <a:hlinkClick r:id="" action="ppaction://media"/>
            <a:extLst>
              <a:ext uri="{FF2B5EF4-FFF2-40B4-BE49-F238E27FC236}">
                <a16:creationId xmlns:a16="http://schemas.microsoft.com/office/drawing/2014/main" id="{B8A9F892-E248-4E3F-B612-7B05CC073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16"/>
    </mc:Choice>
    <mc:Fallback xmlns="">
      <p:transition spd="slow" advTm="46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Fördjupade analyser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2528999"/>
            <a:ext cx="9761165" cy="3911557"/>
          </a:xfrm>
        </p:spPr>
        <p:txBody>
          <a:bodyPr/>
          <a:lstStyle/>
          <a:p>
            <a:r>
              <a:rPr lang="sv-SE" sz="2000" dirty="0"/>
              <a:t>Under avsnittet Fördjupade analyser kan bilder infogas i SEB. Dessa bilder ska utgöra ett komplement till den information och de analyser som redan görs i SEB.</a:t>
            </a:r>
            <a:endParaRPr lang="sv-SE" dirty="0"/>
          </a:p>
          <a:p>
            <a:r>
              <a:rPr lang="sv-SE" sz="2000" dirty="0"/>
              <a:t>Om en bild infogas i SEB ska den ha en bildtext.</a:t>
            </a:r>
          </a:p>
          <a:p>
            <a:r>
              <a:rPr lang="sv-SE" dirty="0"/>
              <a:t>Det är inte obligatoriskt att lägga in något under detta avsnitt.</a:t>
            </a:r>
          </a:p>
          <a:p>
            <a:r>
              <a:rPr lang="sv-SE" dirty="0"/>
              <a:t>Förutom underlag från Sampers fördelningsanalys tar SEB-förvaltningen inte ansvar för innehållet i detta kapitel. Det kan beslutas att materialet inte är relevant och därmed ska tas bort. Kontakta </a:t>
            </a:r>
            <a:r>
              <a:rPr lang="sv-SE" dirty="0">
                <a:hlinkClick r:id="rId5"/>
              </a:rPr>
              <a:t>seb@trafikverket.se</a:t>
            </a:r>
            <a:r>
              <a:rPr lang="sv-SE" dirty="0"/>
              <a:t> om ni är osäkra.</a:t>
            </a:r>
          </a:p>
        </p:txBody>
      </p:sp>
      <p:pic>
        <p:nvPicPr>
          <p:cNvPr id="5" name="Ljud 4" descr="Under avsnittet Fördjupade analyser kan bilder infogas i SEB. Dessa bilder ska utgöra information om åtgärden och/eller dess effekter, utöver den information och de analyser som redan görs i SEB.&#10;&#10;Om en bild infogas i SEB ska den ha en bildtext som förklarar och förtydligar vad bilden visar.&#10;&#10;Det är inte obligatoriskt att lägga in något under detta avsnitt.&#10;&#10;Förutom underlag från Sampers fördelningsanalys tar SEB-förvaltningen inte ansvar för innehållet i detta kapitel. Det kan beslutas att materialet inte är relevant och därmed ska tas bort. Kontakta seb@trafikverket.se om ni är osäkra.&#10;">
            <a:hlinkClick r:id="" action="ppaction://media"/>
            <a:extLst>
              <a:ext uri="{FF2B5EF4-FFF2-40B4-BE49-F238E27FC236}">
                <a16:creationId xmlns:a16="http://schemas.microsoft.com/office/drawing/2014/main" id="{8B41ACA6-6958-402F-9D9D-A2CABA890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1"/>
    </mc:Choice>
    <mc:Fallback xmlns="">
      <p:transition spd="slow" advTm="5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Fördjupade analyser – inmatning i SEB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2529000"/>
            <a:ext cx="8675538" cy="67592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Här matas en bild och en text in i SEB-verktyget, t.ex. när det gjorts en fördelningsanalys i Sampers. </a:t>
            </a:r>
          </a:p>
        </p:txBody>
      </p:sp>
      <p:pic>
        <p:nvPicPr>
          <p:cNvPr id="5" name="Bildobjekt 4" descr="Här matar man in en bild och en text i SEB-verktyget, tex när man kört Sampers fördelningsanalys.&#10;Om det läggs in en bild ska också en förklarande bildtext skrivas in.&#10;">
            <a:extLst>
              <a:ext uri="{FF2B5EF4-FFF2-40B4-BE49-F238E27FC236}">
                <a16:creationId xmlns:a16="http://schemas.microsoft.com/office/drawing/2014/main" id="{7F44E43A-F8B2-4B4A-B017-8AF7377F3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35"/>
          <a:stretch/>
        </p:blipFill>
        <p:spPr>
          <a:xfrm>
            <a:off x="2241395" y="3383852"/>
            <a:ext cx="6920712" cy="3012646"/>
          </a:xfrm>
          <a:prstGeom prst="rect">
            <a:avLst/>
          </a:prstGeom>
        </p:spPr>
      </p:pic>
      <p:pic>
        <p:nvPicPr>
          <p:cNvPr id="6" name="Ljud 5" descr="Här matar man in en bild och en text i SEB-verktyget, tex när man kört Sampers fördelningsanalys.&#10;Om det läggs in en bild ska också en förklarande bildtext skrivas in.&#10;">
            <a:hlinkClick r:id="" action="ppaction://media"/>
            <a:extLst>
              <a:ext uri="{FF2B5EF4-FFF2-40B4-BE49-F238E27FC236}">
                <a16:creationId xmlns:a16="http://schemas.microsoft.com/office/drawing/2014/main" id="{5CB8FB68-E170-4430-A6EB-79B3D432B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5"/>
    </mc:Choice>
    <mc:Fallback xmlns="">
      <p:transition spd="slow" advTm="2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BF2D10E-0E4F-4FC6-AC3A-CC38E25A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pic>
        <p:nvPicPr>
          <p:cNvPr id="2" name="Ljud 1" descr="Detta bildspel är en del av den digitala utbildningsserien om hur man upprättar en Samlad effektbedömning.&#10;">
            <a:hlinkClick r:id="" action="ppaction://media"/>
            <a:extLst>
              <a:ext uri="{FF2B5EF4-FFF2-40B4-BE49-F238E27FC236}">
                <a16:creationId xmlns:a16="http://schemas.microsoft.com/office/drawing/2014/main" id="{55028001-72CA-43A3-A84A-79136F1BD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5"/>
    </mc:Choice>
    <mc:Fallback xmlns="">
      <p:transition spd="slow" advTm="10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477" x="11053763" y="2686050"/>
          <p14:tracePt t="6956" x="11061700" y="2686050"/>
          <p14:tracePt t="7036" x="11071225" y="2686050"/>
          <p14:tracePt t="8196" x="0" y="0"/>
        </p14:tracePtLst>
      </p14:laserTraceLst>
    </p:ext>
  </p:extLst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9F622F007ECE4BA9EDA7152F451B05" ma:contentTypeVersion="1" ma:contentTypeDescription="Skapa ett nytt dokument." ma:contentTypeScope="" ma:versionID="b0f892cad5303390892d2d01a6eb7ab4">
  <xsd:schema xmlns:xsd="http://www.w3.org/2001/XMLSchema" xmlns:xs="http://www.w3.org/2001/XMLSchema" xmlns:p="http://schemas.microsoft.com/office/2006/metadata/properties" xmlns:ns2="ad670fc7-2d24-4b61-b60b-81aa1078eaba" targetNamespace="http://schemas.microsoft.com/office/2006/metadata/properties" ma:root="true" ma:fieldsID="8b7863d6e85e6e72c2f21dbe7c0df39d" ns2:_="">
    <xsd:import namespace="ad670fc7-2d24-4b61-b60b-81aa1078eab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70fc7-2d24-4b61-b60b-81aa1078ea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9A6615-A36B-409A-800C-5BCB10788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70fc7-2d24-4b61-b60b-81aa1078e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B4E73-29F5-4C44-AEDC-5752B130AE4E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d670fc7-2d24-4b61-b60b-81aa1078ea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517</TotalTime>
  <Words>736</Words>
  <Application>Microsoft Office PowerPoint</Application>
  <PresentationFormat>Bredbild</PresentationFormat>
  <Paragraphs>69</Paragraphs>
  <Slides>8</Slides>
  <Notes>8</Notes>
  <HiddenSlides>0</HiddenSlides>
  <MMClips>8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Wingdings</vt:lpstr>
      <vt:lpstr>Start</vt:lpstr>
      <vt:lpstr>Rubrik med logga</vt:lpstr>
      <vt:lpstr>Rubrik med logga, titel, datum och sidnr</vt:lpstr>
      <vt:lpstr>Trafikverket</vt:lpstr>
      <vt:lpstr>Utbildning – Metodik SEB 2024</vt:lpstr>
      <vt:lpstr>Presentationens omfattning och avgränsningar </vt:lpstr>
      <vt:lpstr>Underlag och vägledningar </vt:lpstr>
      <vt:lpstr>Fördelningsanalys</vt:lpstr>
      <vt:lpstr>Fördjupade analyser</vt:lpstr>
      <vt:lpstr>Fördjupade analyser – inmatning i SEB</vt:lpstr>
      <vt:lpstr>Tack!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SEB2024_3 Fördelningsanalys</dc:title>
  <dc:creator>seb@trafikverket.se</dc:creator>
  <cp:keywords>Version 24402</cp:keywords>
  <cp:lastModifiedBy>von Koch Agnes, PLnpg</cp:lastModifiedBy>
  <cp:revision>7</cp:revision>
  <dcterms:created xsi:type="dcterms:W3CDTF">2023-08-17T06:06:28Z</dcterms:created>
  <dcterms:modified xsi:type="dcterms:W3CDTF">2024-04-02T14:13:10Z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0x010100559F622F007ECE4BA9EDA7152F451B05</vt:lpwstr>
  </property>
  <property fmtid="{D5CDD505-2E9C-101B-9397-08002B2CF9AE}" pid="3" name="TrvDocumentType">
    <vt:lpwstr>32;#ARBETSMATERIAL|a2894791-a90f-4fd8-bd38-5426c743cb42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/>
  </property>
</Properties>
</file>