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3" r:id="rId4"/>
    <p:sldMasterId id="2147483648" r:id="rId5"/>
    <p:sldMasterId id="2147483657" r:id="rId6"/>
  </p:sldMasterIdLst>
  <p:notesMasterIdLst>
    <p:notesMasterId r:id="rId40"/>
  </p:notesMasterIdLst>
  <p:handoutMasterIdLst>
    <p:handoutMasterId r:id="rId41"/>
  </p:handoutMasterIdLst>
  <p:sldIdLst>
    <p:sldId id="300" r:id="rId7"/>
    <p:sldId id="480" r:id="rId8"/>
    <p:sldId id="486" r:id="rId9"/>
    <p:sldId id="485" r:id="rId10"/>
    <p:sldId id="473" r:id="rId11"/>
    <p:sldId id="311" r:id="rId12"/>
    <p:sldId id="477" r:id="rId13"/>
    <p:sldId id="521" r:id="rId14"/>
    <p:sldId id="478" r:id="rId15"/>
    <p:sldId id="522" r:id="rId16"/>
    <p:sldId id="523" r:id="rId17"/>
    <p:sldId id="483" r:id="rId18"/>
    <p:sldId id="487" r:id="rId19"/>
    <p:sldId id="482" r:id="rId20"/>
    <p:sldId id="488" r:id="rId21"/>
    <p:sldId id="513" r:id="rId22"/>
    <p:sldId id="514" r:id="rId23"/>
    <p:sldId id="481" r:id="rId24"/>
    <p:sldId id="491" r:id="rId25"/>
    <p:sldId id="494" r:id="rId26"/>
    <p:sldId id="495" r:id="rId27"/>
    <p:sldId id="498" r:id="rId28"/>
    <p:sldId id="499" r:id="rId29"/>
    <p:sldId id="484" r:id="rId30"/>
    <p:sldId id="500" r:id="rId31"/>
    <p:sldId id="502" r:id="rId32"/>
    <p:sldId id="501" r:id="rId33"/>
    <p:sldId id="503" r:id="rId34"/>
    <p:sldId id="519" r:id="rId35"/>
    <p:sldId id="520" r:id="rId36"/>
    <p:sldId id="505" r:id="rId37"/>
    <p:sldId id="512" r:id="rId38"/>
    <p:sldId id="307" r:id="rId39"/>
  </p:sldIdLst>
  <p:sldSz cx="12192000" cy="6858000"/>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7242" userDrawn="1">
          <p15:clr>
            <a:srgbClr val="A4A3A4"/>
          </p15:clr>
        </p15:guide>
        <p15:guide id="2" orient="horz" pos="799" userDrawn="1">
          <p15:clr>
            <a:srgbClr val="A4A3A4"/>
          </p15:clr>
        </p15:guide>
        <p15:guide id="3" orient="horz" pos="3884" userDrawn="1">
          <p15:clr>
            <a:srgbClr val="A4A3A4"/>
          </p15:clr>
        </p15:guide>
        <p15:guide id="4" orient="horz" pos="2160" userDrawn="1">
          <p15:clr>
            <a:srgbClr val="A4A3A4"/>
          </p15:clr>
        </p15:guide>
        <p15:guide id="5" pos="438"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anielsson Jennie, PLnpg" initials="DJP" lastIdx="1" clrIdx="0">
    <p:extLst>
      <p:ext uri="{19B8F6BF-5375-455C-9EA6-DF929625EA0E}">
        <p15:presenceInfo xmlns:p15="http://schemas.microsoft.com/office/powerpoint/2012/main" userId="S-1-5-21-3282178652-2823510310-3805757255-420938" providerId="AD"/>
      </p:ext>
    </p:extLst>
  </p:cmAuthor>
  <p:cmAuthor id="2" name="von Koch Agnes, PLnpg" initials="vKAP" lastIdx="12" clrIdx="1">
    <p:extLst>
      <p:ext uri="{19B8F6BF-5375-455C-9EA6-DF929625EA0E}">
        <p15:presenceInfo xmlns:p15="http://schemas.microsoft.com/office/powerpoint/2012/main" userId="S-1-5-21-3282178652-2823510310-3805757255-10629" providerId="AD"/>
      </p:ext>
    </p:extLst>
  </p:cmAuthor>
  <p:cmAuthor id="3" name="Broberg Thomas, PLee" initials="BTP" lastIdx="1" clrIdx="2">
    <p:extLst>
      <p:ext uri="{19B8F6BF-5375-455C-9EA6-DF929625EA0E}">
        <p15:presenceInfo xmlns:p15="http://schemas.microsoft.com/office/powerpoint/2012/main" userId="S-1-5-21-3282178652-2823510310-3805757255-60970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D90611"/>
    <a:srgbClr val="D80611"/>
    <a:srgbClr val="D7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795" autoAdjust="0"/>
    <p:restoredTop sz="90025" autoAdjust="0"/>
  </p:normalViewPr>
  <p:slideViewPr>
    <p:cSldViewPr snapToGrid="0">
      <p:cViewPr varScale="1">
        <p:scale>
          <a:sx n="106" d="100"/>
          <a:sy n="106" d="100"/>
        </p:scale>
        <p:origin x="138" y="1230"/>
      </p:cViewPr>
      <p:guideLst>
        <p:guide pos="7242"/>
        <p:guide orient="horz" pos="799"/>
        <p:guide orient="horz" pos="3884"/>
        <p:guide orient="horz" pos="2160"/>
        <p:guide pos="438"/>
      </p:guideLst>
    </p:cSldViewPr>
  </p:slideViewPr>
  <p:outlineViewPr>
    <p:cViewPr>
      <p:scale>
        <a:sx n="33" d="100"/>
        <a:sy n="33" d="100"/>
      </p:scale>
      <p:origin x="0" y="-21612"/>
    </p:cViewPr>
  </p:outlineViewPr>
  <p:notesTextViewPr>
    <p:cViewPr>
      <p:scale>
        <a:sx n="1" d="1"/>
        <a:sy n="1" d="1"/>
      </p:scale>
      <p:origin x="0" y="0"/>
    </p:cViewPr>
  </p:notesTextViewPr>
  <p:notesViewPr>
    <p:cSldViewPr snapToGrid="0" showGuides="1">
      <p:cViewPr varScale="1">
        <p:scale>
          <a:sx n="89" d="100"/>
          <a:sy n="89" d="100"/>
        </p:scale>
        <p:origin x="3798" y="7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commentAuthors" Target="commentAuthor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notesMaster" Target="notesMasters/notesMaster1.xml"/><Relationship Id="rId45"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presProps" Target="presProps.xml"/><Relationship Id="rId8" Type="http://schemas.openxmlformats.org/officeDocument/2006/relationships/slide" Target="slides/slide2.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tableStyles" Target="tableStyles.xml"/><Relationship Id="rId20" Type="http://schemas.openxmlformats.org/officeDocument/2006/relationships/slide" Target="slides/slide14.xml"/><Relationship Id="rId41" Type="http://schemas.openxmlformats.org/officeDocument/2006/relationships/handoutMaster" Target="handoutMasters/handoutMaster1.xml"/></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897DF69-1B10-40DB-BF03-E15132F0CFA9}" type="doc">
      <dgm:prSet loTypeId="urn:microsoft.com/office/officeart/2005/8/layout/equation1" loCatId="process" qsTypeId="urn:microsoft.com/office/officeart/2005/8/quickstyle/simple1" qsCatId="simple" csTypeId="urn:microsoft.com/office/officeart/2005/8/colors/colorful3" csCatId="colorful" phldr="1"/>
      <dgm:spPr/>
    </dgm:pt>
    <dgm:pt modelId="{2AAE0773-C2AD-4CB5-AC9C-6DB6282BBF5E}">
      <dgm:prSet phldrT="[Text]" custT="1"/>
      <dgm:spPr>
        <a:solidFill>
          <a:srgbClr val="FF0000"/>
        </a:solidFill>
      </dgm:spPr>
      <dgm:t>
        <a:bodyPr/>
        <a:lstStyle/>
        <a:p>
          <a:r>
            <a:rPr lang="sv-SE" sz="1200" dirty="0" err="1"/>
            <a:t>Samhällekonomisk</a:t>
          </a:r>
          <a:r>
            <a:rPr lang="sv-SE" sz="1200" dirty="0"/>
            <a:t> kalkyl</a:t>
          </a:r>
        </a:p>
      </dgm:t>
    </dgm:pt>
    <dgm:pt modelId="{EC88AA7D-5F45-4BB4-BF1D-594C937EF7BE}" type="parTrans" cxnId="{0C3BB675-EED3-431F-BF9F-5E6925489E8F}">
      <dgm:prSet/>
      <dgm:spPr/>
      <dgm:t>
        <a:bodyPr/>
        <a:lstStyle/>
        <a:p>
          <a:endParaRPr lang="sv-SE"/>
        </a:p>
      </dgm:t>
    </dgm:pt>
    <dgm:pt modelId="{6485ED9E-073E-4C81-B315-0E116A13F3E2}" type="sibTrans" cxnId="{0C3BB675-EED3-431F-BF9F-5E6925489E8F}">
      <dgm:prSet/>
      <dgm:spPr>
        <a:solidFill>
          <a:schemeClr val="bg1">
            <a:lumMod val="65000"/>
          </a:schemeClr>
        </a:solidFill>
      </dgm:spPr>
      <dgm:t>
        <a:bodyPr/>
        <a:lstStyle/>
        <a:p>
          <a:endParaRPr lang="sv-SE"/>
        </a:p>
      </dgm:t>
    </dgm:pt>
    <dgm:pt modelId="{9ABF6EA7-1E01-428F-B8DD-9684B75B79B0}">
      <dgm:prSet phldrT="[Text]" custT="1"/>
      <dgm:spPr>
        <a:solidFill>
          <a:srgbClr val="FF0000"/>
        </a:solidFill>
      </dgm:spPr>
      <dgm:t>
        <a:bodyPr/>
        <a:lstStyle/>
        <a:p>
          <a:r>
            <a:rPr lang="sv-SE" sz="1200" dirty="0"/>
            <a:t>Ej beräknade effekter</a:t>
          </a:r>
        </a:p>
      </dgm:t>
    </dgm:pt>
    <dgm:pt modelId="{79E20073-A5FF-42B7-9CB5-DA0DAED3A74D}" type="parTrans" cxnId="{6FEED3B2-DCB8-485F-9793-6FB1269855D6}">
      <dgm:prSet/>
      <dgm:spPr/>
      <dgm:t>
        <a:bodyPr/>
        <a:lstStyle/>
        <a:p>
          <a:endParaRPr lang="sv-SE"/>
        </a:p>
      </dgm:t>
    </dgm:pt>
    <dgm:pt modelId="{46E5FA1E-798C-4B67-8B71-585DA75265B5}" type="sibTrans" cxnId="{6FEED3B2-DCB8-485F-9793-6FB1269855D6}">
      <dgm:prSet/>
      <dgm:spPr>
        <a:solidFill>
          <a:schemeClr val="bg1">
            <a:lumMod val="65000"/>
          </a:schemeClr>
        </a:solidFill>
      </dgm:spPr>
      <dgm:t>
        <a:bodyPr/>
        <a:lstStyle/>
        <a:p>
          <a:endParaRPr lang="sv-SE"/>
        </a:p>
      </dgm:t>
    </dgm:pt>
    <dgm:pt modelId="{1A7512C0-208C-4E60-85C3-790B665EBB5C}">
      <dgm:prSet phldrT="[Text]" custT="1"/>
      <dgm:spPr>
        <a:solidFill>
          <a:srgbClr val="C00000"/>
        </a:solidFill>
      </dgm:spPr>
      <dgm:t>
        <a:bodyPr/>
        <a:lstStyle/>
        <a:p>
          <a:r>
            <a:rPr lang="sv-SE" sz="1200" dirty="0"/>
            <a:t>Samhällsekonomisk nyttokostnadsanalys</a:t>
          </a:r>
        </a:p>
        <a:p>
          <a:r>
            <a:rPr lang="sv-SE" sz="1200" dirty="0"/>
            <a:t>(BCA)</a:t>
          </a:r>
        </a:p>
      </dgm:t>
    </dgm:pt>
    <dgm:pt modelId="{0C4B22F6-0543-46C8-B449-7B6FDF7F611D}" type="parTrans" cxnId="{E4F185FD-CAFA-478E-9CD1-C1CFA9FDFD1B}">
      <dgm:prSet/>
      <dgm:spPr/>
      <dgm:t>
        <a:bodyPr/>
        <a:lstStyle/>
        <a:p>
          <a:endParaRPr lang="sv-SE"/>
        </a:p>
      </dgm:t>
    </dgm:pt>
    <dgm:pt modelId="{FCABDE18-4604-42D8-AB7A-F58D567FBA0A}" type="sibTrans" cxnId="{E4F185FD-CAFA-478E-9CD1-C1CFA9FDFD1B}">
      <dgm:prSet/>
      <dgm:spPr/>
      <dgm:t>
        <a:bodyPr/>
        <a:lstStyle/>
        <a:p>
          <a:endParaRPr lang="sv-SE"/>
        </a:p>
      </dgm:t>
    </dgm:pt>
    <dgm:pt modelId="{3082D2A3-669C-4FC0-B068-652860666DDB}" type="pres">
      <dgm:prSet presAssocID="{A897DF69-1B10-40DB-BF03-E15132F0CFA9}" presName="linearFlow" presStyleCnt="0">
        <dgm:presLayoutVars>
          <dgm:dir/>
          <dgm:resizeHandles val="exact"/>
        </dgm:presLayoutVars>
      </dgm:prSet>
      <dgm:spPr/>
    </dgm:pt>
    <dgm:pt modelId="{76BF607B-B8F8-480E-B5C0-6C8FF522DA9C}" type="pres">
      <dgm:prSet presAssocID="{2AAE0773-C2AD-4CB5-AC9C-6DB6282BBF5E}" presName="node" presStyleLbl="node1" presStyleIdx="0" presStyleCnt="3" custScaleX="361732" custScaleY="279529" custLinFactNeighborX="-7057" custLinFactNeighborY="0">
        <dgm:presLayoutVars>
          <dgm:bulletEnabled val="1"/>
        </dgm:presLayoutVars>
      </dgm:prSet>
      <dgm:spPr/>
    </dgm:pt>
    <dgm:pt modelId="{3518FCC3-E313-4D20-975B-E630BD41D912}" type="pres">
      <dgm:prSet presAssocID="{6485ED9E-073E-4C81-B315-0E116A13F3E2}" presName="spacerL" presStyleCnt="0"/>
      <dgm:spPr/>
    </dgm:pt>
    <dgm:pt modelId="{4CB1191E-A974-4501-8396-74C05362FABB}" type="pres">
      <dgm:prSet presAssocID="{6485ED9E-073E-4C81-B315-0E116A13F3E2}" presName="sibTrans" presStyleLbl="sibTrans2D1" presStyleIdx="0" presStyleCnt="2"/>
      <dgm:spPr/>
    </dgm:pt>
    <dgm:pt modelId="{72B6EA75-7289-47A5-A323-C791E71065AB}" type="pres">
      <dgm:prSet presAssocID="{6485ED9E-073E-4C81-B315-0E116A13F3E2}" presName="spacerR" presStyleCnt="0"/>
      <dgm:spPr/>
    </dgm:pt>
    <dgm:pt modelId="{4377E167-C24B-47A0-9BA7-BA157805E9E1}" type="pres">
      <dgm:prSet presAssocID="{9ABF6EA7-1E01-428F-B8DD-9684B75B79B0}" presName="node" presStyleLbl="node1" presStyleIdx="1" presStyleCnt="3" custScaleX="361732" custScaleY="279529" custLinFactNeighborX="-7057" custLinFactNeighborY="0">
        <dgm:presLayoutVars>
          <dgm:bulletEnabled val="1"/>
        </dgm:presLayoutVars>
      </dgm:prSet>
      <dgm:spPr/>
    </dgm:pt>
    <dgm:pt modelId="{29898DC9-64AE-4675-A35D-4FA3C2EF35FA}" type="pres">
      <dgm:prSet presAssocID="{46E5FA1E-798C-4B67-8B71-585DA75265B5}" presName="spacerL" presStyleCnt="0"/>
      <dgm:spPr/>
    </dgm:pt>
    <dgm:pt modelId="{563162C7-8FBB-4588-A18F-7960377F6DE0}" type="pres">
      <dgm:prSet presAssocID="{46E5FA1E-798C-4B67-8B71-585DA75265B5}" presName="sibTrans" presStyleLbl="sibTrans2D1" presStyleIdx="1" presStyleCnt="2"/>
      <dgm:spPr/>
    </dgm:pt>
    <dgm:pt modelId="{BEB3519B-D7A1-4889-BB5A-D98191FC2C6A}" type="pres">
      <dgm:prSet presAssocID="{46E5FA1E-798C-4B67-8B71-585DA75265B5}" presName="spacerR" presStyleCnt="0"/>
      <dgm:spPr/>
    </dgm:pt>
    <dgm:pt modelId="{04A0FD0E-A051-44A3-B7FC-B967851038C4}" type="pres">
      <dgm:prSet presAssocID="{1A7512C0-208C-4E60-85C3-790B665EBB5C}" presName="node" presStyleLbl="node1" presStyleIdx="2" presStyleCnt="3" custScaleX="524561" custScaleY="279529" custLinFactNeighborX="-7057" custLinFactNeighborY="0">
        <dgm:presLayoutVars>
          <dgm:bulletEnabled val="1"/>
        </dgm:presLayoutVars>
      </dgm:prSet>
      <dgm:spPr/>
    </dgm:pt>
  </dgm:ptLst>
  <dgm:cxnLst>
    <dgm:cxn modelId="{99CCE50B-646D-4C32-9404-29010467213E}" type="presOf" srcId="{46E5FA1E-798C-4B67-8B71-585DA75265B5}" destId="{563162C7-8FBB-4588-A18F-7960377F6DE0}" srcOrd="0" destOrd="0" presId="urn:microsoft.com/office/officeart/2005/8/layout/equation1"/>
    <dgm:cxn modelId="{613B3F2F-1FEC-4B53-9E4D-283F86FB25D3}" type="presOf" srcId="{1A7512C0-208C-4E60-85C3-790B665EBB5C}" destId="{04A0FD0E-A051-44A3-B7FC-B967851038C4}" srcOrd="0" destOrd="0" presId="urn:microsoft.com/office/officeart/2005/8/layout/equation1"/>
    <dgm:cxn modelId="{E61F5364-8CDB-43CF-B076-D72CC705CD8E}" type="presOf" srcId="{2AAE0773-C2AD-4CB5-AC9C-6DB6282BBF5E}" destId="{76BF607B-B8F8-480E-B5C0-6C8FF522DA9C}" srcOrd="0" destOrd="0" presId="urn:microsoft.com/office/officeart/2005/8/layout/equation1"/>
    <dgm:cxn modelId="{F956D044-C6BA-4D28-A5F2-45A0A02931F0}" type="presOf" srcId="{6485ED9E-073E-4C81-B315-0E116A13F3E2}" destId="{4CB1191E-A974-4501-8396-74C05362FABB}" srcOrd="0" destOrd="0" presId="urn:microsoft.com/office/officeart/2005/8/layout/equation1"/>
    <dgm:cxn modelId="{0C3BB675-EED3-431F-BF9F-5E6925489E8F}" srcId="{A897DF69-1B10-40DB-BF03-E15132F0CFA9}" destId="{2AAE0773-C2AD-4CB5-AC9C-6DB6282BBF5E}" srcOrd="0" destOrd="0" parTransId="{EC88AA7D-5F45-4BB4-BF1D-594C937EF7BE}" sibTransId="{6485ED9E-073E-4C81-B315-0E116A13F3E2}"/>
    <dgm:cxn modelId="{1D0B685A-E01C-4F27-A546-94CBE2DC5DD1}" type="presOf" srcId="{A897DF69-1B10-40DB-BF03-E15132F0CFA9}" destId="{3082D2A3-669C-4FC0-B068-652860666DDB}" srcOrd="0" destOrd="0" presId="urn:microsoft.com/office/officeart/2005/8/layout/equation1"/>
    <dgm:cxn modelId="{6FEED3B2-DCB8-485F-9793-6FB1269855D6}" srcId="{A897DF69-1B10-40DB-BF03-E15132F0CFA9}" destId="{9ABF6EA7-1E01-428F-B8DD-9684B75B79B0}" srcOrd="1" destOrd="0" parTransId="{79E20073-A5FF-42B7-9CB5-DA0DAED3A74D}" sibTransId="{46E5FA1E-798C-4B67-8B71-585DA75265B5}"/>
    <dgm:cxn modelId="{956119FD-717F-461B-A898-0DDD662852D3}" type="presOf" srcId="{9ABF6EA7-1E01-428F-B8DD-9684B75B79B0}" destId="{4377E167-C24B-47A0-9BA7-BA157805E9E1}" srcOrd="0" destOrd="0" presId="urn:microsoft.com/office/officeart/2005/8/layout/equation1"/>
    <dgm:cxn modelId="{E4F185FD-CAFA-478E-9CD1-C1CFA9FDFD1B}" srcId="{A897DF69-1B10-40DB-BF03-E15132F0CFA9}" destId="{1A7512C0-208C-4E60-85C3-790B665EBB5C}" srcOrd="2" destOrd="0" parTransId="{0C4B22F6-0543-46C8-B449-7B6FDF7F611D}" sibTransId="{FCABDE18-4604-42D8-AB7A-F58D567FBA0A}"/>
    <dgm:cxn modelId="{1089E142-E007-4981-9A6D-76F81AAFA045}" type="presParOf" srcId="{3082D2A3-669C-4FC0-B068-652860666DDB}" destId="{76BF607B-B8F8-480E-B5C0-6C8FF522DA9C}" srcOrd="0" destOrd="0" presId="urn:microsoft.com/office/officeart/2005/8/layout/equation1"/>
    <dgm:cxn modelId="{1D29FAF3-ED05-4B21-99B2-084AECA44074}" type="presParOf" srcId="{3082D2A3-669C-4FC0-B068-652860666DDB}" destId="{3518FCC3-E313-4D20-975B-E630BD41D912}" srcOrd="1" destOrd="0" presId="urn:microsoft.com/office/officeart/2005/8/layout/equation1"/>
    <dgm:cxn modelId="{421B9501-6D73-465A-A542-3282BA99BDF2}" type="presParOf" srcId="{3082D2A3-669C-4FC0-B068-652860666DDB}" destId="{4CB1191E-A974-4501-8396-74C05362FABB}" srcOrd="2" destOrd="0" presId="urn:microsoft.com/office/officeart/2005/8/layout/equation1"/>
    <dgm:cxn modelId="{16785DC6-4667-4CEF-B1D4-C17DFCA2A889}" type="presParOf" srcId="{3082D2A3-669C-4FC0-B068-652860666DDB}" destId="{72B6EA75-7289-47A5-A323-C791E71065AB}" srcOrd="3" destOrd="0" presId="urn:microsoft.com/office/officeart/2005/8/layout/equation1"/>
    <dgm:cxn modelId="{DA7A40A4-D277-4A6E-AFC8-22294710BCE2}" type="presParOf" srcId="{3082D2A3-669C-4FC0-B068-652860666DDB}" destId="{4377E167-C24B-47A0-9BA7-BA157805E9E1}" srcOrd="4" destOrd="0" presId="urn:microsoft.com/office/officeart/2005/8/layout/equation1"/>
    <dgm:cxn modelId="{1E4D76A3-62E1-40C3-8343-2790F5F24828}" type="presParOf" srcId="{3082D2A3-669C-4FC0-B068-652860666DDB}" destId="{29898DC9-64AE-4675-A35D-4FA3C2EF35FA}" srcOrd="5" destOrd="0" presId="urn:microsoft.com/office/officeart/2005/8/layout/equation1"/>
    <dgm:cxn modelId="{757D6B4D-5BB3-4384-9D6F-6E531BBA75A3}" type="presParOf" srcId="{3082D2A3-669C-4FC0-B068-652860666DDB}" destId="{563162C7-8FBB-4588-A18F-7960377F6DE0}" srcOrd="6" destOrd="0" presId="urn:microsoft.com/office/officeart/2005/8/layout/equation1"/>
    <dgm:cxn modelId="{C780756C-4C9C-4BC7-8435-0C91D00138BB}" type="presParOf" srcId="{3082D2A3-669C-4FC0-B068-652860666DDB}" destId="{BEB3519B-D7A1-4889-BB5A-D98191FC2C6A}" srcOrd="7" destOrd="0" presId="urn:microsoft.com/office/officeart/2005/8/layout/equation1"/>
    <dgm:cxn modelId="{588485B4-21D3-4EB7-8E29-AEEBFA7C9D99}" type="presParOf" srcId="{3082D2A3-669C-4FC0-B068-652860666DDB}" destId="{04A0FD0E-A051-44A3-B7FC-B967851038C4}" srcOrd="8" destOrd="0" presId="urn:microsoft.com/office/officeart/2005/8/layout/equation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BF607B-B8F8-480E-B5C0-6C8FF522DA9C}">
      <dsp:nvSpPr>
        <dsp:cNvPr id="0" name=""/>
        <dsp:cNvSpPr/>
      </dsp:nvSpPr>
      <dsp:spPr>
        <a:xfrm>
          <a:off x="826" y="681778"/>
          <a:ext cx="1984261" cy="1533341"/>
        </a:xfrm>
        <a:prstGeom prst="ellipse">
          <a:avLst/>
        </a:prstGeom>
        <a:solidFill>
          <a:srgbClr val="FF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sv-SE" sz="1200" kern="1200" dirty="0" err="1"/>
            <a:t>Samhällekonomisk</a:t>
          </a:r>
          <a:r>
            <a:rPr lang="sv-SE" sz="1200" kern="1200" dirty="0"/>
            <a:t> kalkyl</a:t>
          </a:r>
        </a:p>
      </dsp:txBody>
      <dsp:txXfrm>
        <a:off x="291414" y="906331"/>
        <a:ext cx="1403085" cy="1084235"/>
      </dsp:txXfrm>
    </dsp:sp>
    <dsp:sp modelId="{4CB1191E-A974-4501-8396-74C05362FABB}">
      <dsp:nvSpPr>
        <dsp:cNvPr id="0" name=""/>
        <dsp:cNvSpPr/>
      </dsp:nvSpPr>
      <dsp:spPr>
        <a:xfrm>
          <a:off x="2032772" y="1289371"/>
          <a:ext cx="318155" cy="318155"/>
        </a:xfrm>
        <a:prstGeom prst="mathPlus">
          <a:avLst/>
        </a:prstGeom>
        <a:solidFill>
          <a:schemeClr val="bg1">
            <a:lumMod val="6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lang="sv-SE" sz="500" kern="1200"/>
        </a:p>
      </dsp:txBody>
      <dsp:txXfrm>
        <a:off x="2074943" y="1411033"/>
        <a:ext cx="233813" cy="74831"/>
      </dsp:txXfrm>
    </dsp:sp>
    <dsp:sp modelId="{4377E167-C24B-47A0-9BA7-BA157805E9E1}">
      <dsp:nvSpPr>
        <dsp:cNvPr id="0" name=""/>
        <dsp:cNvSpPr/>
      </dsp:nvSpPr>
      <dsp:spPr>
        <a:xfrm>
          <a:off x="2392327" y="681778"/>
          <a:ext cx="1984261" cy="1533341"/>
        </a:xfrm>
        <a:prstGeom prst="ellipse">
          <a:avLst/>
        </a:prstGeom>
        <a:solidFill>
          <a:srgbClr val="FF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sv-SE" sz="1200" kern="1200" dirty="0"/>
            <a:t>Ej beräknade effekter</a:t>
          </a:r>
        </a:p>
      </dsp:txBody>
      <dsp:txXfrm>
        <a:off x="2682915" y="906331"/>
        <a:ext cx="1403085" cy="1084235"/>
      </dsp:txXfrm>
    </dsp:sp>
    <dsp:sp modelId="{563162C7-8FBB-4588-A18F-7960377F6DE0}">
      <dsp:nvSpPr>
        <dsp:cNvPr id="0" name=""/>
        <dsp:cNvSpPr/>
      </dsp:nvSpPr>
      <dsp:spPr>
        <a:xfrm>
          <a:off x="4424273" y="1289371"/>
          <a:ext cx="318155" cy="318155"/>
        </a:xfrm>
        <a:prstGeom prst="mathEqual">
          <a:avLst/>
        </a:prstGeom>
        <a:solidFill>
          <a:schemeClr val="bg1">
            <a:lumMod val="6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sv-SE" sz="1400" kern="1200"/>
        </a:p>
      </dsp:txBody>
      <dsp:txXfrm>
        <a:off x="4466444" y="1354911"/>
        <a:ext cx="233813" cy="187075"/>
      </dsp:txXfrm>
    </dsp:sp>
    <dsp:sp modelId="{04A0FD0E-A051-44A3-B7FC-B967851038C4}">
      <dsp:nvSpPr>
        <dsp:cNvPr id="0" name=""/>
        <dsp:cNvSpPr/>
      </dsp:nvSpPr>
      <dsp:spPr>
        <a:xfrm>
          <a:off x="4783828" y="681778"/>
          <a:ext cx="2877451" cy="1533341"/>
        </a:xfrm>
        <a:prstGeom prst="ellipse">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sv-SE" sz="1200" kern="1200" dirty="0"/>
            <a:t>Samhällsekonomisk nyttokostnadsanalys</a:t>
          </a:r>
        </a:p>
        <a:p>
          <a:pPr marL="0" lvl="0" indent="0" algn="ctr" defTabSz="533400">
            <a:lnSpc>
              <a:spcPct val="90000"/>
            </a:lnSpc>
            <a:spcBef>
              <a:spcPct val="0"/>
            </a:spcBef>
            <a:spcAft>
              <a:spcPct val="35000"/>
            </a:spcAft>
            <a:buNone/>
          </a:pPr>
          <a:r>
            <a:rPr lang="sv-SE" sz="1200" kern="1200" dirty="0"/>
            <a:t>(BCA)</a:t>
          </a:r>
        </a:p>
      </dsp:txBody>
      <dsp:txXfrm>
        <a:off x="5205221" y="906331"/>
        <a:ext cx="2034665" cy="1084235"/>
      </dsp:txXfrm>
    </dsp:sp>
  </dsp:spTree>
</dsp:drawing>
</file>

<file path=ppt/diagrams/layout1.xml><?xml version="1.0" encoding="utf-8"?>
<dgm:layoutDef xmlns:dgm="http://schemas.openxmlformats.org/drawingml/2006/diagram" xmlns:a="http://schemas.openxmlformats.org/drawingml/2006/main" uniqueId="urn:microsoft.com/office/officeart/2005/8/layout/equation1">
  <dgm:title val=""/>
  <dgm:desc val=""/>
  <dgm:catLst>
    <dgm:cat type="relationship" pri="17000"/>
    <dgm:cat type="process"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choose name="Name0">
      <dgm:if name="Name1" func="var" arg="dir" op="equ" val="norm">
        <dgm:alg type="lin">
          <dgm:param type="fallback" val="2D"/>
        </dgm:alg>
      </dgm:if>
      <dgm:else name="Name2">
        <dgm:alg type="lin">
          <dgm:param type="linDir" val="fromR"/>
          <dgm:param type="fallback" val="2D"/>
        </dgm:alg>
      </dgm:else>
    </dgm:choose>
    <dgm:shape xmlns:r="http://schemas.openxmlformats.org/officeDocument/2006/relationships" r:blip="">
      <dgm:adjLst/>
    </dgm:shape>
    <dgm:presOf/>
    <dgm:constrLst>
      <dgm:constr type="w" for="ch" ptType="node" refType="w"/>
      <dgm:constr type="w" for="ch" ptType="sibTrans" refType="w" refFor="ch" refPtType="node" fact="0.58"/>
      <dgm:constr type="primFontSz" for="ch" ptType="node" op="equ" val="65"/>
      <dgm:constr type="primFontSz" for="ch" ptType="sibTrans" op="equ" val="55"/>
      <dgm:constr type="primFontSz" for="ch" ptType="sibTrans" refType="primFontSz" refFor="ch" refPtType="node" op="lte" fact="0.8"/>
      <dgm:constr type="w" for="ch" forName="spacerL" refType="w" refFor="ch" refPtType="sibTrans" fact="0.14"/>
      <dgm:constr type="w" for="ch" forName="spacerR" refType="w" refFor="ch" refPtType="sibTrans" fact="0.14"/>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sibTransForEach" axis="followSib" ptType="sibTrans" cnt="1">
        <dgm:layoutNode name="spacerL">
          <dgm:alg type="sp"/>
          <dgm:shape xmlns:r="http://schemas.openxmlformats.org/officeDocument/2006/relationships" r:blip="">
            <dgm:adjLst/>
          </dgm:shape>
          <dgm:presOf/>
          <dgm:constrLst/>
          <dgm:ruleLst/>
        </dgm:layoutNode>
        <dgm:layoutNode name="sibTrans">
          <dgm:alg type="tx"/>
          <dgm:choose name="Name3">
            <dgm:if name="Name4" axis="followSib" ptType="sibTrans" func="cnt" op="equ" val="0">
              <dgm:shape xmlns:r="http://schemas.openxmlformats.org/officeDocument/2006/relationships" type="mathEqual" r:blip="">
                <dgm:adjLst/>
              </dgm:shape>
            </dgm:if>
            <dgm:else name="Name5">
              <dgm:shape xmlns:r="http://schemas.openxmlformats.org/officeDocument/2006/relationships" type="mathPlus" r:blip="">
                <dgm:adjLst/>
              </dgm:shape>
            </dgm:else>
          </dgm:choose>
          <dgm:presOf axis="self"/>
          <dgm:constrLst>
            <dgm:constr type="h" refType="w"/>
            <dgm:constr type="lMarg"/>
            <dgm:constr type="rMarg"/>
            <dgm:constr type="tMarg"/>
            <dgm:constr type="bMarg"/>
          </dgm:constrLst>
          <dgm:ruleLst>
            <dgm:rule type="primFontSz" val="5" fact="NaN" max="NaN"/>
          </dgm:ruleLst>
        </dgm:layoutNode>
        <dgm:layoutNode name="spacerR">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C96ED4D-9974-4266-9636-7DF9434CB37C}" type="datetimeFigureOut">
              <a:rPr lang="sv-SE" smtClean="0"/>
              <a:t>2024-04-02</a:t>
            </a:fld>
            <a:endParaRPr lang="sv-SE"/>
          </a:p>
        </p:txBody>
      </p:sp>
      <p:sp>
        <p:nvSpPr>
          <p:cNvPr id="4" name="Platshållare för sidfot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5" name="Platshållare för bildnumm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875A873-DB4E-4F59-A8B1-757F0F4852CB}" type="slidenum">
              <a:rPr lang="sv-SE" smtClean="0"/>
              <a:t>‹#›</a:t>
            </a:fld>
            <a:endParaRPr lang="sv-SE"/>
          </a:p>
        </p:txBody>
      </p:sp>
    </p:spTree>
    <p:extLst>
      <p:ext uri="{BB962C8B-B14F-4D97-AF65-F5344CB8AC3E}">
        <p14:creationId xmlns:p14="http://schemas.microsoft.com/office/powerpoint/2010/main" val="401686774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7592141-416E-49B0-82D1-A68B9C506992}" type="datetimeFigureOut">
              <a:rPr lang="sv-SE" smtClean="0"/>
              <a:t>2024-04-02</a:t>
            </a:fld>
            <a:endParaRPr lang="sv-SE"/>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0B863A3-F6DA-432C-A68C-0B1EB56ED58E}" type="slidenum">
              <a:rPr lang="sv-SE" smtClean="0"/>
              <a:t>‹#›</a:t>
            </a:fld>
            <a:endParaRPr lang="sv-SE"/>
          </a:p>
        </p:txBody>
      </p:sp>
    </p:spTree>
    <p:extLst>
      <p:ext uri="{BB962C8B-B14F-4D97-AF65-F5344CB8AC3E}">
        <p14:creationId xmlns:p14="http://schemas.microsoft.com/office/powerpoint/2010/main" val="5064933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D0B863A3-F6DA-432C-A68C-0B1EB56ED58E}" type="slidenum">
              <a:rPr lang="sv-SE" smtClean="0"/>
              <a:t>1</a:t>
            </a:fld>
            <a:endParaRPr lang="sv-SE"/>
          </a:p>
        </p:txBody>
      </p:sp>
    </p:spTree>
    <p:extLst>
      <p:ext uri="{BB962C8B-B14F-4D97-AF65-F5344CB8AC3E}">
        <p14:creationId xmlns:p14="http://schemas.microsoft.com/office/powerpoint/2010/main" val="17825145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nSpc>
                <a:spcPct val="107000"/>
              </a:lnSpc>
              <a:spcAft>
                <a:spcPts val="800"/>
              </a:spcAft>
            </a:pPr>
            <a:r>
              <a:rPr lang="sv-SE" sz="1800" dirty="0">
                <a:effectLst/>
                <a:latin typeface="Calibri" panose="020F0502020204030204" pitchFamily="34" charset="0"/>
                <a:ea typeface="Calibri" panose="020F0502020204030204" pitchFamily="34" charset="0"/>
                <a:cs typeface="Times New Roman" panose="02020603050405020304" pitchFamily="18" charset="0"/>
              </a:rPr>
              <a:t>De åtgärdsspecifika känslighetsanalyserna läggs vid behov till manuellt. Varje sådan känslighetsanalys måste namnges. </a:t>
            </a:r>
          </a:p>
          <a:p>
            <a:pPr>
              <a:lnSpc>
                <a:spcPct val="107000"/>
              </a:lnSpc>
              <a:spcAft>
                <a:spcPts val="800"/>
              </a:spcAft>
            </a:pPr>
            <a:r>
              <a:rPr lang="sv-SE" sz="1800" dirty="0">
                <a:effectLst/>
                <a:latin typeface="Calibri" panose="020F0502020204030204" pitchFamily="34" charset="0"/>
                <a:ea typeface="Calibri" panose="020F0502020204030204" pitchFamily="34" charset="0"/>
                <a:cs typeface="Times New Roman" panose="02020603050405020304" pitchFamily="18" charset="0"/>
              </a:rPr>
              <a:t>För åtgärdsspecifika känslighetsanalyser redovisas först åtgärdens totala utgifter i nuvärdestermer, dvs. summan av ”omräknade investeringskostnader” och ”övriga utgifter”. Sedan redovisas nettonuvärdet och nettonuvärdeskvoten.</a:t>
            </a:r>
          </a:p>
          <a:p>
            <a:pPr>
              <a:lnSpc>
                <a:spcPct val="107000"/>
              </a:lnSpc>
              <a:spcAft>
                <a:spcPts val="800"/>
              </a:spcAft>
            </a:pPr>
            <a:r>
              <a:rPr lang="sv-SE" sz="1800" dirty="0">
                <a:effectLst/>
                <a:latin typeface="Calibri" panose="020F0502020204030204" pitchFamily="34" charset="0"/>
                <a:ea typeface="Calibri" panose="020F0502020204030204" pitchFamily="34" charset="0"/>
                <a:cs typeface="Times New Roman" panose="02020603050405020304" pitchFamily="18" charset="0"/>
              </a:rPr>
              <a:t>Behovet av att göra åtgärdsspecifika känslighetsanalyser kan bero på olika omständigheter som är att betrakta som ovanliga. Det kan t.ex. handla om prognosförutsättningar, markanvändning eller finansieringslösningar. För att analyserna ska bli av god kvalitet och för att underlätta granskningen av SEB ska, i ett tidigt skede, behovet och genomförandet av åtgärdsspecifika känslighetsanalyser stämmas av med en expertgrupp på nationell nivå. Tillvägagångssättet för denna avstämning beskrivs i en särskild handledning som finns på den externa hemsidan för samlad effektbedömning. </a:t>
            </a:r>
          </a:p>
          <a:p>
            <a:endParaRPr lang="sv-SE" dirty="0"/>
          </a:p>
        </p:txBody>
      </p:sp>
      <p:sp>
        <p:nvSpPr>
          <p:cNvPr id="4" name="Platshållare för bildnummer 3"/>
          <p:cNvSpPr>
            <a:spLocks noGrp="1"/>
          </p:cNvSpPr>
          <p:nvPr>
            <p:ph type="sldNum" sz="quarter" idx="5"/>
          </p:nvPr>
        </p:nvSpPr>
        <p:spPr/>
        <p:txBody>
          <a:bodyPr/>
          <a:lstStyle/>
          <a:p>
            <a:fld id="{D0B863A3-F6DA-432C-A68C-0B1EB56ED58E}" type="slidenum">
              <a:rPr lang="sv-SE" smtClean="0"/>
              <a:t>10</a:t>
            </a:fld>
            <a:endParaRPr lang="sv-SE"/>
          </a:p>
        </p:txBody>
      </p:sp>
    </p:spTree>
    <p:extLst>
      <p:ext uri="{BB962C8B-B14F-4D97-AF65-F5344CB8AC3E}">
        <p14:creationId xmlns:p14="http://schemas.microsoft.com/office/powerpoint/2010/main" val="4346577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nSpc>
                <a:spcPct val="107000"/>
              </a:lnSpc>
              <a:spcAft>
                <a:spcPts val="800"/>
              </a:spcAft>
            </a:pPr>
            <a:r>
              <a:rPr lang="sv-SE" sz="1800" dirty="0">
                <a:effectLst/>
                <a:latin typeface="Calibri" panose="020F0502020204030204" pitchFamily="34" charset="0"/>
                <a:ea typeface="Calibri" panose="020F0502020204030204" pitchFamily="34" charset="0"/>
                <a:cs typeface="Times New Roman" panose="02020603050405020304" pitchFamily="18" charset="0"/>
              </a:rPr>
              <a:t>En känslighetsanalys kopplat till stråk ska göras när en samlad effektbedömning avser en åtgärd som ingår i ett större åtgärdspaket och där betydande systemnyttor skapas när hela åtgärdspaketet är genomfört. Detta är främst relevant för järnvägsstråk.</a:t>
            </a:r>
          </a:p>
          <a:p>
            <a:pPr>
              <a:lnSpc>
                <a:spcPct val="107000"/>
              </a:lnSpc>
              <a:spcAft>
                <a:spcPts val="800"/>
              </a:spcAft>
            </a:pPr>
            <a:r>
              <a:rPr lang="sv-SE" sz="1800" dirty="0">
                <a:effectLst/>
                <a:latin typeface="Calibri" panose="020F0502020204030204" pitchFamily="34" charset="0"/>
                <a:ea typeface="Calibri" panose="020F0502020204030204" pitchFamily="34" charset="0"/>
                <a:cs typeface="Times New Roman" panose="02020603050405020304" pitchFamily="18" charset="0"/>
              </a:rPr>
              <a:t>När ett behov av att genomföra en känslighetsanalys kopplat till stråk identifierats ska kontakt tas med avdelningen ”Nationell planering” via SEB-brevlådan. En sådan känslighetsanalys måste godkännas innan den genomförs.</a:t>
            </a:r>
          </a:p>
          <a:p>
            <a:pPr>
              <a:lnSpc>
                <a:spcPct val="107000"/>
              </a:lnSpc>
              <a:spcAft>
                <a:spcPts val="800"/>
              </a:spcAft>
            </a:pPr>
            <a:r>
              <a:rPr lang="sv-SE" sz="1800" dirty="0">
                <a:effectLst/>
                <a:latin typeface="Calibri" panose="020F0502020204030204" pitchFamily="34" charset="0"/>
                <a:ea typeface="Calibri" panose="020F0502020204030204" pitchFamily="34" charset="0"/>
                <a:cs typeface="Times New Roman" panose="02020603050405020304" pitchFamily="18" charset="0"/>
              </a:rPr>
              <a:t>Den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kommentarsruta</a:t>
            </a:r>
            <a:r>
              <a:rPr lang="sv-SE" sz="1800" dirty="0">
                <a:effectLst/>
                <a:latin typeface="Calibri" panose="020F0502020204030204" pitchFamily="34" charset="0"/>
                <a:ea typeface="Calibri" panose="020F0502020204030204" pitchFamily="34" charset="0"/>
                <a:cs typeface="Times New Roman" panose="02020603050405020304" pitchFamily="18" charset="0"/>
              </a:rPr>
              <a:t> som finns på denna sida SKA alltid fyllas i, dvs. oavsett om en känslighetsanalys kopplat till stråk gjorts eller inte. I rutan ska återges alla betydande kopplingar till andra infrastrukturprojekt som kan påverka lönsamheten för den åtgärd som analyseras. Det kan utöver stråkeffekter t.ex. handla om konkurrerande åtgärder i tidiga planeringsskeden som medför att nyttoberäkningar blir överskattade eftersom sådana åtgärder inte ligger med i prognosförutsättningarna.  </a:t>
            </a:r>
          </a:p>
          <a:p>
            <a:pPr>
              <a:lnSpc>
                <a:spcPct val="107000"/>
              </a:lnSpc>
              <a:spcAft>
                <a:spcPts val="800"/>
              </a:spcAft>
            </a:pPr>
            <a:r>
              <a:rPr lang="sv-SE" sz="1800" dirty="0">
                <a:effectLst/>
                <a:latin typeface="Calibri" panose="020F0502020204030204" pitchFamily="34" charset="0"/>
                <a:ea typeface="Calibri" panose="020F0502020204030204" pitchFamily="34" charset="0"/>
                <a:cs typeface="Times New Roman" panose="02020603050405020304" pitchFamily="18" charset="0"/>
              </a:rPr>
              <a:t>I en utskriven SEB kommer texten som skrivs i rutan att återfinnas under rubriken Samhällsekonomisk bedömning – kvalitetsbedömning – Beroenden till andra infrastruktursatsningar.</a:t>
            </a:r>
          </a:p>
          <a:p>
            <a:endParaRPr lang="sv-SE" dirty="0"/>
          </a:p>
        </p:txBody>
      </p:sp>
      <p:sp>
        <p:nvSpPr>
          <p:cNvPr id="4" name="Platshållare för bildnummer 3"/>
          <p:cNvSpPr>
            <a:spLocks noGrp="1"/>
          </p:cNvSpPr>
          <p:nvPr>
            <p:ph type="sldNum" sz="quarter" idx="5"/>
          </p:nvPr>
        </p:nvSpPr>
        <p:spPr/>
        <p:txBody>
          <a:bodyPr/>
          <a:lstStyle/>
          <a:p>
            <a:fld id="{D0B863A3-F6DA-432C-A68C-0B1EB56ED58E}" type="slidenum">
              <a:rPr lang="sv-SE" smtClean="0"/>
              <a:t>11</a:t>
            </a:fld>
            <a:endParaRPr lang="sv-SE"/>
          </a:p>
        </p:txBody>
      </p:sp>
    </p:spTree>
    <p:extLst>
      <p:ext uri="{BB962C8B-B14F-4D97-AF65-F5344CB8AC3E}">
        <p14:creationId xmlns:p14="http://schemas.microsoft.com/office/powerpoint/2010/main" val="35214067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nSpc>
                <a:spcPct val="107000"/>
              </a:lnSpc>
              <a:spcAft>
                <a:spcPts val="800"/>
              </a:spcAft>
            </a:pPr>
            <a:r>
              <a:rPr lang="sv-SE" sz="1800" dirty="0">
                <a:effectLst/>
                <a:latin typeface="Calibri" panose="020F0502020204030204" pitchFamily="34" charset="0"/>
                <a:ea typeface="Calibri" panose="020F0502020204030204" pitchFamily="34" charset="0"/>
                <a:cs typeface="Times New Roman" panose="02020603050405020304" pitchFamily="18" charset="0"/>
              </a:rPr>
              <a:t>Under fliken nyttokostnadsanalys (förkortat BCA för benefit-</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cost</a:t>
            </a:r>
            <a:r>
              <a:rPr lang="sv-SE" sz="1800" dirty="0">
                <a:effectLst/>
                <a:latin typeface="Calibri" panose="020F0502020204030204" pitchFamily="34" charset="0"/>
                <a:ea typeface="Calibri" panose="020F0502020204030204" pitchFamily="34" charset="0"/>
                <a:cs typeface="Times New Roman" panose="02020603050405020304" pitchFamily="18" charset="0"/>
              </a:rPr>
              <a:t>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analysis</a:t>
            </a:r>
            <a:r>
              <a:rPr lang="sv-SE" sz="1800" dirty="0">
                <a:effectLst/>
                <a:latin typeface="Calibri" panose="020F0502020204030204" pitchFamily="34" charset="0"/>
                <a:ea typeface="Calibri" panose="020F0502020204030204" pitchFamily="34" charset="0"/>
                <a:cs typeface="Times New Roman" panose="02020603050405020304" pitchFamily="18" charset="0"/>
              </a:rPr>
              <a:t>) redovisas relativt mycket. Det är här viktigt att förstå var informationen redovisas i en utskriven SEB. </a:t>
            </a:r>
          </a:p>
          <a:p>
            <a:pPr>
              <a:lnSpc>
                <a:spcPct val="107000"/>
              </a:lnSpc>
              <a:spcAft>
                <a:spcPts val="800"/>
              </a:spcAft>
            </a:pPr>
            <a:r>
              <a:rPr lang="sv-SE" sz="1800" dirty="0">
                <a:effectLst/>
                <a:latin typeface="Calibri" panose="020F0502020204030204" pitchFamily="34" charset="0"/>
                <a:ea typeface="Calibri" panose="020F0502020204030204" pitchFamily="34" charset="0"/>
                <a:cs typeface="Times New Roman" panose="02020603050405020304" pitchFamily="18" charset="0"/>
              </a:rPr>
              <a:t>I SEB-verktyget redovisas </a:t>
            </a:r>
          </a:p>
          <a:p>
            <a:pPr marL="342900" lvl="0" indent="-342900">
              <a:lnSpc>
                <a:spcPct val="107000"/>
              </a:lnSpc>
              <a:buFont typeface="Calibri" panose="020F0502020204030204" pitchFamily="34" charset="0"/>
              <a:buChar char="-"/>
            </a:pPr>
            <a:r>
              <a:rPr lang="sv-SE" sz="1800" dirty="0">
                <a:effectLst/>
                <a:latin typeface="Calibri" panose="020F0502020204030204" pitchFamily="34" charset="0"/>
                <a:ea typeface="Calibri" panose="020F0502020204030204" pitchFamily="34" charset="0"/>
                <a:cs typeface="Times New Roman" panose="02020603050405020304" pitchFamily="18" charset="0"/>
              </a:rPr>
              <a:t>enskilda effekter </a:t>
            </a:r>
          </a:p>
          <a:p>
            <a:pPr marL="342900" lvl="0" indent="-342900">
              <a:lnSpc>
                <a:spcPct val="107000"/>
              </a:lnSpc>
              <a:spcAft>
                <a:spcPts val="800"/>
              </a:spcAft>
              <a:buFont typeface="Calibri" panose="020F0502020204030204" pitchFamily="34" charset="0"/>
              <a:buChar char="-"/>
            </a:pPr>
            <a:r>
              <a:rPr lang="sv-SE" sz="1800" dirty="0">
                <a:effectLst/>
                <a:latin typeface="Calibri" panose="020F0502020204030204" pitchFamily="34" charset="0"/>
                <a:ea typeface="Calibri" panose="020F0502020204030204" pitchFamily="34" charset="0"/>
                <a:cs typeface="Times New Roman" panose="02020603050405020304" pitchFamily="18" charset="0"/>
              </a:rPr>
              <a:t>sammanvägda effekter och en översikt av effekter </a:t>
            </a:r>
          </a:p>
          <a:p>
            <a:pPr>
              <a:lnSpc>
                <a:spcPct val="107000"/>
              </a:lnSpc>
              <a:spcAft>
                <a:spcPts val="800"/>
              </a:spcAft>
            </a:pPr>
            <a:r>
              <a:rPr lang="sv-SE" sz="1800" dirty="0">
                <a:effectLst/>
                <a:latin typeface="Calibri" panose="020F0502020204030204" pitchFamily="34" charset="0"/>
                <a:ea typeface="Calibri" panose="020F0502020204030204" pitchFamily="34" charset="0"/>
                <a:cs typeface="Times New Roman" panose="02020603050405020304" pitchFamily="18" charset="0"/>
              </a:rPr>
              <a:t>De enskilda effekterna återfinns i en utskriven SEB i avsnittet ”Effekter och indikatorer” medan de sammanvägda effekterna och översikten återfinns i avsnittet ”Samhällsekonomisk lönsamhet”.</a:t>
            </a:r>
          </a:p>
          <a:p>
            <a:pPr>
              <a:lnSpc>
                <a:spcPct val="107000"/>
              </a:lnSpc>
              <a:spcAft>
                <a:spcPts val="800"/>
              </a:spcAft>
            </a:pPr>
            <a:r>
              <a:rPr lang="sv-SE" sz="1800" dirty="0">
                <a:effectLst/>
                <a:latin typeface="Calibri" panose="020F0502020204030204" pitchFamily="34" charset="0"/>
                <a:ea typeface="Calibri" panose="020F0502020204030204" pitchFamily="34" charset="0"/>
                <a:cs typeface="Times New Roman" panose="02020603050405020304" pitchFamily="18" charset="0"/>
              </a:rPr>
              <a:t>Redovisningen av effekter inkluderar både beräknade effekter och ej beräknade effekter.</a:t>
            </a:r>
          </a:p>
          <a:p>
            <a:endParaRPr lang="sv-SE" dirty="0"/>
          </a:p>
        </p:txBody>
      </p:sp>
      <p:sp>
        <p:nvSpPr>
          <p:cNvPr id="4" name="Platshållare för bildnummer 3"/>
          <p:cNvSpPr>
            <a:spLocks noGrp="1"/>
          </p:cNvSpPr>
          <p:nvPr>
            <p:ph type="sldNum" sz="quarter" idx="5"/>
          </p:nvPr>
        </p:nvSpPr>
        <p:spPr/>
        <p:txBody>
          <a:bodyPr/>
          <a:lstStyle/>
          <a:p>
            <a:fld id="{D0B863A3-F6DA-432C-A68C-0B1EB56ED58E}" type="slidenum">
              <a:rPr lang="sv-SE" smtClean="0"/>
              <a:t>12</a:t>
            </a:fld>
            <a:endParaRPr lang="sv-SE"/>
          </a:p>
        </p:txBody>
      </p:sp>
    </p:spTree>
    <p:extLst>
      <p:ext uri="{BB962C8B-B14F-4D97-AF65-F5344CB8AC3E}">
        <p14:creationId xmlns:p14="http://schemas.microsoft.com/office/powerpoint/2010/main" val="36629815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nSpc>
                <a:spcPct val="107000"/>
              </a:lnSpc>
              <a:spcAft>
                <a:spcPts val="800"/>
              </a:spcAft>
            </a:pPr>
            <a:r>
              <a:rPr lang="sv-SE" sz="1800" dirty="0">
                <a:effectLst/>
                <a:latin typeface="Calibri" panose="020F0502020204030204" pitchFamily="34" charset="0"/>
                <a:ea typeface="Calibri" panose="020F0502020204030204" pitchFamily="34" charset="0"/>
                <a:cs typeface="Times New Roman" panose="02020603050405020304" pitchFamily="18" charset="0"/>
              </a:rPr>
              <a:t>I avsnittet finns fyra delavsnitt:</a:t>
            </a:r>
          </a:p>
          <a:p>
            <a:pPr marL="342900" lvl="0" indent="-342900">
              <a:lnSpc>
                <a:spcPct val="107000"/>
              </a:lnSpc>
              <a:buFont typeface="Calibri" panose="020F0502020204030204" pitchFamily="34" charset="0"/>
              <a:buChar char="-"/>
            </a:pPr>
            <a:r>
              <a:rPr lang="sv-SE" sz="1800" dirty="0">
                <a:effectLst/>
                <a:latin typeface="Calibri" panose="020F0502020204030204" pitchFamily="34" charset="0"/>
                <a:ea typeface="Calibri" panose="020F0502020204030204" pitchFamily="34" charset="0"/>
                <a:cs typeface="Times New Roman" panose="02020603050405020304" pitchFamily="18" charset="0"/>
              </a:rPr>
              <a:t>Trafikanteffekter</a:t>
            </a:r>
          </a:p>
          <a:p>
            <a:pPr marL="342900" lvl="0" indent="-342900">
              <a:lnSpc>
                <a:spcPct val="107000"/>
              </a:lnSpc>
              <a:buFont typeface="Calibri" panose="020F0502020204030204" pitchFamily="34" charset="0"/>
              <a:buChar char="-"/>
            </a:pPr>
            <a:r>
              <a:rPr lang="sv-SE" sz="1800" dirty="0">
                <a:effectLst/>
                <a:latin typeface="Calibri" panose="020F0502020204030204" pitchFamily="34" charset="0"/>
                <a:ea typeface="Calibri" panose="020F0502020204030204" pitchFamily="34" charset="0"/>
                <a:cs typeface="Times New Roman" panose="02020603050405020304" pitchFamily="18" charset="0"/>
              </a:rPr>
              <a:t>Externa effekter</a:t>
            </a:r>
          </a:p>
          <a:p>
            <a:pPr marL="342900" lvl="0" indent="-342900">
              <a:lnSpc>
                <a:spcPct val="107000"/>
              </a:lnSpc>
              <a:buFont typeface="Calibri" panose="020F0502020204030204" pitchFamily="34" charset="0"/>
              <a:buChar char="-"/>
            </a:pPr>
            <a:r>
              <a:rPr lang="sv-SE" sz="1800" dirty="0">
                <a:effectLst/>
                <a:latin typeface="Calibri" panose="020F0502020204030204" pitchFamily="34" charset="0"/>
                <a:ea typeface="Calibri" panose="020F0502020204030204" pitchFamily="34" charset="0"/>
                <a:cs typeface="Times New Roman" panose="02020603050405020304" pitchFamily="18" charset="0"/>
              </a:rPr>
              <a:t>Ekonomiska effekter</a:t>
            </a:r>
          </a:p>
          <a:p>
            <a:pPr marL="342900" lvl="0" indent="-342900">
              <a:lnSpc>
                <a:spcPct val="107000"/>
              </a:lnSpc>
              <a:spcAft>
                <a:spcPts val="800"/>
              </a:spcAft>
              <a:buFont typeface="Calibri" panose="020F0502020204030204" pitchFamily="34" charset="0"/>
              <a:buChar char="-"/>
            </a:pPr>
            <a:r>
              <a:rPr lang="sv-SE" sz="1800" dirty="0">
                <a:effectLst/>
                <a:latin typeface="Calibri" panose="020F0502020204030204" pitchFamily="34" charset="0"/>
                <a:ea typeface="Calibri" panose="020F0502020204030204" pitchFamily="34" charset="0"/>
                <a:cs typeface="Times New Roman" panose="02020603050405020304" pitchFamily="18" charset="0"/>
              </a:rPr>
              <a:t>Översikt</a:t>
            </a:r>
          </a:p>
          <a:p>
            <a:pPr>
              <a:lnSpc>
                <a:spcPct val="107000"/>
              </a:lnSpc>
              <a:spcAft>
                <a:spcPts val="800"/>
              </a:spcAft>
            </a:pPr>
            <a:r>
              <a:rPr lang="sv-SE" sz="1800" dirty="0">
                <a:effectLst/>
                <a:latin typeface="Calibri" panose="020F0502020204030204" pitchFamily="34" charset="0"/>
                <a:ea typeface="Calibri" panose="020F0502020204030204" pitchFamily="34" charset="0"/>
                <a:cs typeface="Times New Roman" panose="02020603050405020304" pitchFamily="18" charset="0"/>
              </a:rPr>
              <a:t>Vi går nu igenom dessa delar i tur och ordning.</a:t>
            </a:r>
          </a:p>
          <a:p>
            <a:endParaRPr lang="sv-SE" dirty="0"/>
          </a:p>
        </p:txBody>
      </p:sp>
      <p:sp>
        <p:nvSpPr>
          <p:cNvPr id="4" name="Platshållare för bildnummer 3"/>
          <p:cNvSpPr>
            <a:spLocks noGrp="1"/>
          </p:cNvSpPr>
          <p:nvPr>
            <p:ph type="sldNum" sz="quarter" idx="5"/>
          </p:nvPr>
        </p:nvSpPr>
        <p:spPr/>
        <p:txBody>
          <a:bodyPr/>
          <a:lstStyle/>
          <a:p>
            <a:fld id="{D0B863A3-F6DA-432C-A68C-0B1EB56ED58E}" type="slidenum">
              <a:rPr lang="sv-SE" smtClean="0"/>
              <a:t>13</a:t>
            </a:fld>
            <a:endParaRPr lang="sv-SE"/>
          </a:p>
        </p:txBody>
      </p:sp>
    </p:spTree>
    <p:extLst>
      <p:ext uri="{BB962C8B-B14F-4D97-AF65-F5344CB8AC3E}">
        <p14:creationId xmlns:p14="http://schemas.microsoft.com/office/powerpoint/2010/main" val="10289884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nSpc>
                <a:spcPct val="107000"/>
              </a:lnSpc>
              <a:spcAft>
                <a:spcPts val="800"/>
              </a:spcAft>
            </a:pPr>
            <a:r>
              <a:rPr lang="sv-SE" sz="1800" dirty="0">
                <a:effectLst/>
                <a:latin typeface="Calibri" panose="020F0502020204030204" pitchFamily="34" charset="0"/>
                <a:ea typeface="Calibri" panose="020F0502020204030204" pitchFamily="34" charset="0"/>
                <a:cs typeface="Times New Roman" panose="02020603050405020304" pitchFamily="18" charset="0"/>
              </a:rPr>
              <a:t>Trafikanteffekterna består av ”huvudrubrikerna”:</a:t>
            </a:r>
          </a:p>
          <a:p>
            <a:pPr>
              <a:lnSpc>
                <a:spcPct val="107000"/>
              </a:lnSpc>
              <a:spcAft>
                <a:spcPts val="800"/>
              </a:spcAft>
            </a:pPr>
            <a:r>
              <a:rPr lang="sv-SE" sz="1800" dirty="0">
                <a:effectLst/>
                <a:latin typeface="Calibri" panose="020F0502020204030204" pitchFamily="34" charset="0"/>
                <a:ea typeface="Calibri" panose="020F0502020204030204" pitchFamily="34" charset="0"/>
                <a:cs typeface="Times New Roman" panose="02020603050405020304" pitchFamily="18" charset="0"/>
              </a:rPr>
              <a:t>Personresor, Godstransporter, Persontransportföretag</a:t>
            </a:r>
          </a:p>
          <a:p>
            <a:pPr>
              <a:lnSpc>
                <a:spcPct val="107000"/>
              </a:lnSpc>
              <a:spcAft>
                <a:spcPts val="800"/>
              </a:spcAft>
            </a:pPr>
            <a:r>
              <a:rPr lang="sv-SE" sz="1800" dirty="0">
                <a:effectLst/>
                <a:latin typeface="Calibri" panose="020F0502020204030204" pitchFamily="34" charset="0"/>
                <a:ea typeface="Calibri" panose="020F0502020204030204" pitchFamily="34" charset="0"/>
                <a:cs typeface="Times New Roman" panose="02020603050405020304" pitchFamily="18" charset="0"/>
              </a:rPr>
              <a:t>Under Personresor redovisas effekter avseende olika typer av restider, reskostnader, komfort och tillgänglighet för funktionshindrade. </a:t>
            </a:r>
          </a:p>
          <a:p>
            <a:pPr>
              <a:lnSpc>
                <a:spcPct val="107000"/>
              </a:lnSpc>
              <a:spcAft>
                <a:spcPts val="800"/>
              </a:spcAft>
            </a:pPr>
            <a:r>
              <a:rPr lang="sv-SE" sz="1800" dirty="0">
                <a:effectLst/>
                <a:latin typeface="Calibri" panose="020F0502020204030204" pitchFamily="34" charset="0"/>
                <a:ea typeface="Calibri" panose="020F0502020204030204" pitchFamily="34" charset="0"/>
                <a:cs typeface="Times New Roman" panose="02020603050405020304" pitchFamily="18" charset="0"/>
              </a:rPr>
              <a:t>Under godstransporter redovisas effekter avseende transporttid, trafikeringskostnader och trafikstörningar och förseningar. </a:t>
            </a:r>
          </a:p>
          <a:p>
            <a:pPr>
              <a:lnSpc>
                <a:spcPct val="107000"/>
              </a:lnSpc>
              <a:spcAft>
                <a:spcPts val="800"/>
              </a:spcAft>
            </a:pPr>
            <a:r>
              <a:rPr lang="sv-SE" sz="1800" dirty="0">
                <a:effectLst/>
                <a:latin typeface="Calibri" panose="020F0502020204030204" pitchFamily="34" charset="0"/>
                <a:ea typeface="Calibri" panose="020F0502020204030204" pitchFamily="34" charset="0"/>
                <a:cs typeface="Times New Roman" panose="02020603050405020304" pitchFamily="18" charset="0"/>
              </a:rPr>
              <a:t>Under huvudrubriken persontransportföretag redovisas effekter avseende biljettintäkter och trafikeringskostnader.</a:t>
            </a:r>
          </a:p>
          <a:p>
            <a:endParaRPr lang="sv-SE" dirty="0"/>
          </a:p>
        </p:txBody>
      </p:sp>
      <p:sp>
        <p:nvSpPr>
          <p:cNvPr id="4" name="Platshållare för bildnummer 3"/>
          <p:cNvSpPr>
            <a:spLocks noGrp="1"/>
          </p:cNvSpPr>
          <p:nvPr>
            <p:ph type="sldNum" sz="quarter" idx="5"/>
          </p:nvPr>
        </p:nvSpPr>
        <p:spPr/>
        <p:txBody>
          <a:bodyPr/>
          <a:lstStyle/>
          <a:p>
            <a:fld id="{D0B863A3-F6DA-432C-A68C-0B1EB56ED58E}" type="slidenum">
              <a:rPr lang="sv-SE" smtClean="0"/>
              <a:t>14</a:t>
            </a:fld>
            <a:endParaRPr lang="sv-SE"/>
          </a:p>
        </p:txBody>
      </p:sp>
    </p:spTree>
    <p:extLst>
      <p:ext uri="{BB962C8B-B14F-4D97-AF65-F5344CB8AC3E}">
        <p14:creationId xmlns:p14="http://schemas.microsoft.com/office/powerpoint/2010/main" val="18037552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nSpc>
                <a:spcPct val="107000"/>
              </a:lnSpc>
              <a:spcAft>
                <a:spcPts val="800"/>
              </a:spcAft>
            </a:pPr>
            <a:r>
              <a:rPr lang="sv-SE" sz="1800" dirty="0">
                <a:effectLst/>
                <a:latin typeface="Calibri" panose="020F0502020204030204" pitchFamily="34" charset="0"/>
                <a:ea typeface="Calibri" panose="020F0502020204030204" pitchFamily="34" charset="0"/>
                <a:cs typeface="Times New Roman" panose="02020603050405020304" pitchFamily="18" charset="0"/>
              </a:rPr>
              <a:t>Här visas hur SEB-verktyget ser ut för huvudrubriken Persontransporter. </a:t>
            </a:r>
          </a:p>
          <a:p>
            <a:pPr>
              <a:lnSpc>
                <a:spcPct val="107000"/>
              </a:lnSpc>
              <a:spcAft>
                <a:spcPts val="800"/>
              </a:spcAft>
            </a:pPr>
            <a:r>
              <a:rPr lang="sv-SE" sz="1800" dirty="0">
                <a:effectLst/>
                <a:latin typeface="Calibri" panose="020F0502020204030204" pitchFamily="34" charset="0"/>
                <a:ea typeface="Calibri" panose="020F0502020204030204" pitchFamily="34" charset="0"/>
                <a:cs typeface="Times New Roman" panose="02020603050405020304" pitchFamily="18" charset="0"/>
              </a:rPr>
              <a:t>För beräknade effekter redovisas:</a:t>
            </a:r>
          </a:p>
          <a:p>
            <a:pPr marL="342900" lvl="0" indent="-342900">
              <a:lnSpc>
                <a:spcPct val="107000"/>
              </a:lnSpc>
              <a:buFont typeface="Calibri" panose="020F0502020204030204" pitchFamily="34" charset="0"/>
              <a:buChar char="-"/>
            </a:pPr>
            <a:r>
              <a:rPr lang="sv-SE" sz="1800" dirty="0">
                <a:effectLst/>
                <a:latin typeface="Calibri" panose="020F0502020204030204" pitchFamily="34" charset="0"/>
                <a:ea typeface="Calibri" panose="020F0502020204030204" pitchFamily="34" charset="0"/>
                <a:cs typeface="Times New Roman" panose="02020603050405020304" pitchFamily="18" charset="0"/>
              </a:rPr>
              <a:t>Importerade värden från kalkylverktyg</a:t>
            </a:r>
          </a:p>
          <a:p>
            <a:pPr marL="342900" lvl="0" indent="-342900">
              <a:lnSpc>
                <a:spcPct val="107000"/>
              </a:lnSpc>
              <a:buFont typeface="Calibri" panose="020F0502020204030204" pitchFamily="34" charset="0"/>
              <a:buChar char="-"/>
            </a:pPr>
            <a:r>
              <a:rPr lang="sv-SE" sz="1800" dirty="0">
                <a:effectLst/>
                <a:latin typeface="Calibri" panose="020F0502020204030204" pitchFamily="34" charset="0"/>
                <a:ea typeface="Calibri" panose="020F0502020204030204" pitchFamily="34" charset="0"/>
                <a:cs typeface="Times New Roman" panose="02020603050405020304" pitchFamily="18" charset="0"/>
              </a:rPr>
              <a:t>Manuellt tillagda effekter (via funktionen lägg till beräknad effekt)</a:t>
            </a:r>
          </a:p>
          <a:p>
            <a:pPr marL="342900" lvl="0" indent="-342900">
              <a:lnSpc>
                <a:spcPct val="107000"/>
              </a:lnSpc>
              <a:spcAft>
                <a:spcPts val="800"/>
              </a:spcAft>
              <a:buFont typeface="Calibri" panose="020F0502020204030204" pitchFamily="34" charset="0"/>
              <a:buChar char="-"/>
            </a:pPr>
            <a:r>
              <a:rPr lang="sv-SE" sz="1800" dirty="0">
                <a:effectLst/>
                <a:latin typeface="Calibri" panose="020F0502020204030204" pitchFamily="34" charset="0"/>
                <a:ea typeface="Calibri" panose="020F0502020204030204" pitchFamily="34" charset="0"/>
                <a:cs typeface="Times New Roman" panose="02020603050405020304" pitchFamily="18" charset="0"/>
              </a:rPr>
              <a:t>Beskrivningar</a:t>
            </a:r>
          </a:p>
          <a:p>
            <a:pPr>
              <a:lnSpc>
                <a:spcPct val="107000"/>
              </a:lnSpc>
              <a:spcAft>
                <a:spcPts val="800"/>
              </a:spcAft>
            </a:pPr>
            <a:r>
              <a:rPr lang="sv-SE" sz="1800" dirty="0">
                <a:effectLst/>
                <a:latin typeface="Calibri" panose="020F0502020204030204" pitchFamily="34" charset="0"/>
                <a:ea typeface="Calibri" panose="020F0502020204030204" pitchFamily="34" charset="0"/>
                <a:cs typeface="Times New Roman" panose="02020603050405020304" pitchFamily="18" charset="0"/>
              </a:rPr>
              <a:t>Varje effekt har en benämning. För varje effekt redovisas en fysisk effekt för prognosår 1 i relevant enhet, t.ex. antal restimmar. Sedan redovisas ett nuvärde i miljoner kronor för hela kalkylperioden. Efter det redovisas vilket verktyg som använts för beräkning av effekten. Om effekten beräknats i en handkalkyl anges det. Kolumnen ”bedömning” avser Ej beräknade effekter och lämnas här blank. Slutligen skrivs en beskrivning av den beräknade effekten. </a:t>
            </a:r>
          </a:p>
          <a:p>
            <a:pPr>
              <a:lnSpc>
                <a:spcPct val="107000"/>
              </a:lnSpc>
              <a:spcAft>
                <a:spcPts val="800"/>
              </a:spcAft>
            </a:pPr>
            <a:r>
              <a:rPr lang="sv-SE" sz="1800" dirty="0">
                <a:effectLst/>
                <a:latin typeface="Calibri" panose="020F0502020204030204" pitchFamily="34" charset="0"/>
                <a:ea typeface="Calibri" panose="020F0502020204030204" pitchFamily="34" charset="0"/>
                <a:cs typeface="Times New Roman" panose="02020603050405020304" pitchFamily="18" charset="0"/>
              </a:rPr>
              <a:t>Syftet med beskrivningen är att ge läsaren av SEB en ökad förståelse för de beräkningar som gjorts. Tänk därför på att ge en beskrivning som förklarar hur effekten uppkommer, t.ex. huruvida inbesparad restid beror på en resvägsförkortning eller en hastighetsökning. </a:t>
            </a:r>
          </a:p>
          <a:p>
            <a:endParaRPr lang="sv-SE" dirty="0"/>
          </a:p>
        </p:txBody>
      </p:sp>
      <p:sp>
        <p:nvSpPr>
          <p:cNvPr id="4" name="Platshållare för bildnummer 3"/>
          <p:cNvSpPr>
            <a:spLocks noGrp="1"/>
          </p:cNvSpPr>
          <p:nvPr>
            <p:ph type="sldNum" sz="quarter" idx="5"/>
          </p:nvPr>
        </p:nvSpPr>
        <p:spPr/>
        <p:txBody>
          <a:bodyPr/>
          <a:lstStyle/>
          <a:p>
            <a:fld id="{D0B863A3-F6DA-432C-A68C-0B1EB56ED58E}" type="slidenum">
              <a:rPr lang="sv-SE" smtClean="0"/>
              <a:t>15</a:t>
            </a:fld>
            <a:endParaRPr lang="sv-SE"/>
          </a:p>
        </p:txBody>
      </p:sp>
    </p:spTree>
    <p:extLst>
      <p:ext uri="{BB962C8B-B14F-4D97-AF65-F5344CB8AC3E}">
        <p14:creationId xmlns:p14="http://schemas.microsoft.com/office/powerpoint/2010/main" val="39152440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nSpc>
                <a:spcPct val="107000"/>
              </a:lnSpc>
              <a:spcAft>
                <a:spcPts val="800"/>
              </a:spcAft>
            </a:pPr>
            <a:r>
              <a:rPr lang="sv-SE" sz="1800" dirty="0">
                <a:effectLst/>
                <a:latin typeface="Calibri" panose="020F0502020204030204" pitchFamily="34" charset="0"/>
                <a:ea typeface="Calibri" panose="020F0502020204030204" pitchFamily="34" charset="0"/>
                <a:cs typeface="Times New Roman" panose="02020603050405020304" pitchFamily="18" charset="0"/>
              </a:rPr>
              <a:t>Ej beräknade effekter läggs till via en valmeny av bestämda effektbenämningar. För varje sådan effekt görs en bedömning och en beskrivning. </a:t>
            </a:r>
          </a:p>
          <a:p>
            <a:pPr>
              <a:lnSpc>
                <a:spcPct val="107000"/>
              </a:lnSpc>
              <a:spcAft>
                <a:spcPts val="800"/>
              </a:spcAft>
            </a:pPr>
            <a:r>
              <a:rPr lang="sv-SE" sz="1800" dirty="0">
                <a:effectLst/>
                <a:latin typeface="Calibri" panose="020F0502020204030204" pitchFamily="34" charset="0"/>
                <a:ea typeface="Calibri" panose="020F0502020204030204" pitchFamily="34" charset="0"/>
                <a:cs typeface="Times New Roman" panose="02020603050405020304" pitchFamily="18" charset="0"/>
              </a:rPr>
              <a:t>Ej beräknade effekter ska analyseras på samma sätt som beräknade effekter. Därför ska en ej beräknad effekt bedömas i förhållande till åtgärdens utgifter. På så sätt görs en direkt koppling till åtgärdens nettonuvärdeskvot. </a:t>
            </a:r>
          </a:p>
          <a:p>
            <a:pPr>
              <a:lnSpc>
                <a:spcPct val="107000"/>
              </a:lnSpc>
              <a:spcAft>
                <a:spcPts val="800"/>
              </a:spcAft>
            </a:pPr>
            <a:r>
              <a:rPr lang="sv-SE" sz="1800" dirty="0">
                <a:effectLst/>
                <a:latin typeface="Calibri" panose="020F0502020204030204" pitchFamily="34" charset="0"/>
                <a:ea typeface="Calibri" panose="020F0502020204030204" pitchFamily="34" charset="0"/>
                <a:cs typeface="Times New Roman" panose="02020603050405020304" pitchFamily="18" charset="0"/>
              </a:rPr>
              <a:t>Bedömningen gör på skalan Försämring, Försumbar eller Förbättring.</a:t>
            </a:r>
          </a:p>
          <a:p>
            <a:pPr>
              <a:lnSpc>
                <a:spcPct val="107000"/>
              </a:lnSpc>
              <a:spcAft>
                <a:spcPts val="800"/>
              </a:spcAft>
            </a:pPr>
            <a:r>
              <a:rPr lang="sv-SE" sz="1800" dirty="0">
                <a:effectLst/>
                <a:latin typeface="Calibri" panose="020F0502020204030204" pitchFamily="34" charset="0"/>
                <a:ea typeface="Calibri" panose="020F0502020204030204" pitchFamily="34" charset="0"/>
                <a:cs typeface="Times New Roman" panose="02020603050405020304" pitchFamily="18" charset="0"/>
              </a:rPr>
              <a:t>Bedömningen ”Försumbar” ska göras om det inte är sannolikt att effekten överstiger 1% av åtgärdens utgifter, dvs. effekten skulle sannolikt påverka NNK med mindre än +/- o,1 om effekten hade beräknats.</a:t>
            </a:r>
          </a:p>
          <a:p>
            <a:pPr>
              <a:lnSpc>
                <a:spcPct val="107000"/>
              </a:lnSpc>
              <a:spcAft>
                <a:spcPts val="800"/>
              </a:spcAft>
            </a:pPr>
            <a:r>
              <a:rPr lang="sv-SE" sz="1800" dirty="0">
                <a:effectLst/>
                <a:latin typeface="Calibri" panose="020F0502020204030204" pitchFamily="34" charset="0"/>
                <a:ea typeface="Calibri" panose="020F0502020204030204" pitchFamily="34" charset="0"/>
                <a:cs typeface="Times New Roman" panose="02020603050405020304" pitchFamily="18" charset="0"/>
              </a:rPr>
              <a:t>Beskrivningen ska vara kort, koncis och tydlig. Motivera i beskrivningen den bedömning som gjorts. </a:t>
            </a:r>
          </a:p>
          <a:p>
            <a:pPr>
              <a:lnSpc>
                <a:spcPct val="107000"/>
              </a:lnSpc>
              <a:spcAft>
                <a:spcPts val="800"/>
              </a:spcAft>
            </a:pPr>
            <a:r>
              <a:rPr lang="sv-SE" sz="1800" dirty="0">
                <a:effectLst/>
                <a:latin typeface="Calibri" panose="020F0502020204030204" pitchFamily="34" charset="0"/>
                <a:ea typeface="Calibri" panose="020F0502020204030204" pitchFamily="34" charset="0"/>
                <a:cs typeface="Times New Roman" panose="02020603050405020304" pitchFamily="18" charset="0"/>
              </a:rPr>
              <a:t>Utförligare texter kan skrivas i arbets-</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pm</a:t>
            </a:r>
            <a:r>
              <a:rPr lang="sv-SE" sz="1800" dirty="0">
                <a:effectLst/>
                <a:latin typeface="Calibri" panose="020F0502020204030204" pitchFamily="34" charset="0"/>
                <a:ea typeface="Calibri" panose="020F0502020204030204" pitchFamily="34" charset="0"/>
                <a:cs typeface="Times New Roman" panose="02020603050405020304" pitchFamily="18" charset="0"/>
              </a:rPr>
              <a:t>, i vilket det bör framgå att alla effektbenämningar i valmenyn tänkts igenom.</a:t>
            </a:r>
          </a:p>
          <a:p>
            <a:pPr>
              <a:lnSpc>
                <a:spcPct val="107000"/>
              </a:lnSpc>
              <a:spcAft>
                <a:spcPts val="800"/>
              </a:spcAft>
            </a:pPr>
            <a:r>
              <a:rPr lang="sv-SE" sz="1800" dirty="0">
                <a:effectLst/>
                <a:latin typeface="Calibri" panose="020F0502020204030204" pitchFamily="34" charset="0"/>
                <a:ea typeface="Calibri" panose="020F0502020204030204" pitchFamily="34" charset="0"/>
                <a:cs typeface="Times New Roman" panose="02020603050405020304" pitchFamily="18" charset="0"/>
              </a:rPr>
              <a:t>Kvantifiera gärna i löpande text, t.ex. bedöm hur många personer som påverkas.</a:t>
            </a:r>
          </a:p>
          <a:p>
            <a:endParaRPr lang="sv-SE" dirty="0"/>
          </a:p>
        </p:txBody>
      </p:sp>
      <p:sp>
        <p:nvSpPr>
          <p:cNvPr id="4" name="Platshållare för bildnummer 3"/>
          <p:cNvSpPr>
            <a:spLocks noGrp="1"/>
          </p:cNvSpPr>
          <p:nvPr>
            <p:ph type="sldNum" sz="quarter" idx="5"/>
          </p:nvPr>
        </p:nvSpPr>
        <p:spPr/>
        <p:txBody>
          <a:bodyPr/>
          <a:lstStyle/>
          <a:p>
            <a:fld id="{D0B863A3-F6DA-432C-A68C-0B1EB56ED58E}" type="slidenum">
              <a:rPr lang="sv-SE" smtClean="0"/>
              <a:t>16</a:t>
            </a:fld>
            <a:endParaRPr lang="sv-SE"/>
          </a:p>
        </p:txBody>
      </p:sp>
    </p:spTree>
    <p:extLst>
      <p:ext uri="{BB962C8B-B14F-4D97-AF65-F5344CB8AC3E}">
        <p14:creationId xmlns:p14="http://schemas.microsoft.com/office/powerpoint/2010/main" val="4982945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nSpc>
                <a:spcPct val="107000"/>
              </a:lnSpc>
              <a:spcAft>
                <a:spcPts val="800"/>
              </a:spcAft>
            </a:pPr>
            <a:r>
              <a:rPr lang="sv-SE" sz="1800" dirty="0">
                <a:effectLst/>
                <a:latin typeface="Calibri" panose="020F0502020204030204" pitchFamily="34" charset="0"/>
                <a:ea typeface="Calibri" panose="020F0502020204030204" pitchFamily="34" charset="0"/>
                <a:cs typeface="Times New Roman" panose="02020603050405020304" pitchFamily="18" charset="0"/>
              </a:rPr>
              <a:t>Den sammanlagda bedömningen för personresor förutsätter att olika effekter sammanvägs, t.ex. avseende restid och reskostnad. Ett sammanlagt nuvärde redovisas för beräknade effekter. I beskrivningen återges kortfattat vad som bidrar mest till detta nuvärde.</a:t>
            </a:r>
          </a:p>
          <a:p>
            <a:pPr>
              <a:lnSpc>
                <a:spcPct val="107000"/>
              </a:lnSpc>
              <a:spcAft>
                <a:spcPts val="800"/>
              </a:spcAft>
            </a:pPr>
            <a:r>
              <a:rPr lang="sv-SE" sz="1800" dirty="0">
                <a:effectLst/>
                <a:latin typeface="Calibri" panose="020F0502020204030204" pitchFamily="34" charset="0"/>
                <a:ea typeface="Calibri" panose="020F0502020204030204" pitchFamily="34" charset="0"/>
                <a:cs typeface="Times New Roman" panose="02020603050405020304" pitchFamily="18" charset="0"/>
              </a:rPr>
              <a:t>Här redovisas även automatiskt ett nyckeltal som kallas nyttoutgiftskvot (förkortat NUK). Detta nyckeltal visar nytta per huvudrubrik per satsad krona. I det här fallet anger NUK personresenytta per satsad krona. Detta nyckeltal behöver inte kommenteras här utan återkommer senare i målanalysen.</a:t>
            </a:r>
          </a:p>
          <a:p>
            <a:pPr>
              <a:lnSpc>
                <a:spcPct val="107000"/>
              </a:lnSpc>
              <a:spcAft>
                <a:spcPts val="800"/>
              </a:spcAft>
            </a:pPr>
            <a:r>
              <a:rPr lang="sv-SE" sz="1800" dirty="0">
                <a:effectLst/>
                <a:latin typeface="Calibri" panose="020F0502020204030204" pitchFamily="34" charset="0"/>
                <a:ea typeface="Calibri" panose="020F0502020204030204" pitchFamily="34" charset="0"/>
                <a:cs typeface="Times New Roman" panose="02020603050405020304" pitchFamily="18" charset="0"/>
              </a:rPr>
              <a:t>För ej beräknade effekter måste eventuellt flera effekter sammanvägas i bedömningen. Bedömningen ”Försumbar” ska göras om det inte är sannolikt att den sammanvägda effekten överstiger 1% av åtgärdens utgifter, dvs. effekten av alla ej beräknade effekter som berör Personresor skulle sannolikt påverka NNK med mindre än o,1 om de hade beräknats.</a:t>
            </a:r>
          </a:p>
          <a:p>
            <a:pPr>
              <a:lnSpc>
                <a:spcPct val="107000"/>
              </a:lnSpc>
              <a:spcAft>
                <a:spcPts val="800"/>
              </a:spcAft>
            </a:pPr>
            <a:r>
              <a:rPr lang="sv-SE" sz="1800" dirty="0">
                <a:effectLst/>
                <a:latin typeface="Calibri" panose="020F0502020204030204" pitchFamily="34" charset="0"/>
                <a:ea typeface="Calibri" panose="020F0502020204030204" pitchFamily="34" charset="0"/>
                <a:cs typeface="Times New Roman" panose="02020603050405020304" pitchFamily="18" charset="0"/>
              </a:rPr>
              <a:t>Notera att flera försumbara effekter tillsammans kan vara betydande.</a:t>
            </a:r>
          </a:p>
          <a:p>
            <a:pPr>
              <a:lnSpc>
                <a:spcPct val="107000"/>
              </a:lnSpc>
              <a:spcAft>
                <a:spcPts val="800"/>
              </a:spcAft>
            </a:pPr>
            <a:r>
              <a:rPr lang="sv-SE" sz="1800" dirty="0">
                <a:effectLst/>
                <a:latin typeface="Calibri" panose="020F0502020204030204" pitchFamily="34" charset="0"/>
                <a:ea typeface="Calibri" panose="020F0502020204030204" pitchFamily="34" charset="0"/>
                <a:cs typeface="Times New Roman" panose="02020603050405020304" pitchFamily="18" charset="0"/>
              </a:rPr>
              <a:t>I beskrivningen ges en motivering till bedömningen. Förklara vilken effekt som bidragit mest till bedömningen. Kom ihåg att de enskilda effekterna beskrivits och bedömts tidigare. Undvik upprepningar.</a:t>
            </a:r>
          </a:p>
          <a:p>
            <a:endParaRPr lang="sv-SE" dirty="0"/>
          </a:p>
        </p:txBody>
      </p:sp>
      <p:sp>
        <p:nvSpPr>
          <p:cNvPr id="4" name="Platshållare för bildnummer 3"/>
          <p:cNvSpPr>
            <a:spLocks noGrp="1"/>
          </p:cNvSpPr>
          <p:nvPr>
            <p:ph type="sldNum" sz="quarter" idx="5"/>
          </p:nvPr>
        </p:nvSpPr>
        <p:spPr/>
        <p:txBody>
          <a:bodyPr/>
          <a:lstStyle/>
          <a:p>
            <a:fld id="{D0B863A3-F6DA-432C-A68C-0B1EB56ED58E}" type="slidenum">
              <a:rPr lang="sv-SE" smtClean="0"/>
              <a:t>17</a:t>
            </a:fld>
            <a:endParaRPr lang="sv-SE"/>
          </a:p>
        </p:txBody>
      </p:sp>
    </p:spTree>
    <p:extLst>
      <p:ext uri="{BB962C8B-B14F-4D97-AF65-F5344CB8AC3E}">
        <p14:creationId xmlns:p14="http://schemas.microsoft.com/office/powerpoint/2010/main" val="42541162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nSpc>
                <a:spcPct val="107000"/>
              </a:lnSpc>
              <a:spcAft>
                <a:spcPts val="800"/>
              </a:spcAft>
            </a:pPr>
            <a:r>
              <a:rPr lang="sv-SE" sz="1800" dirty="0">
                <a:effectLst/>
                <a:latin typeface="Calibri" panose="020F0502020204030204" pitchFamily="34" charset="0"/>
                <a:ea typeface="Calibri" panose="020F0502020204030204" pitchFamily="34" charset="0"/>
                <a:cs typeface="Times New Roman" panose="02020603050405020304" pitchFamily="18" charset="0"/>
              </a:rPr>
              <a:t>Under fliken Externa effekter finns huvudrubrikerna:</a:t>
            </a:r>
          </a:p>
          <a:p>
            <a:pPr marL="342900" lvl="0" indent="-342900">
              <a:lnSpc>
                <a:spcPct val="107000"/>
              </a:lnSpc>
              <a:buFont typeface="Calibri" panose="020F0502020204030204" pitchFamily="34" charset="0"/>
              <a:buChar char="-"/>
            </a:pPr>
            <a:r>
              <a:rPr lang="sv-SE" sz="1800" dirty="0">
                <a:effectLst/>
                <a:latin typeface="Calibri" panose="020F0502020204030204" pitchFamily="34" charset="0"/>
                <a:ea typeface="Calibri" panose="020F0502020204030204" pitchFamily="34" charset="0"/>
                <a:cs typeface="Times New Roman" panose="02020603050405020304" pitchFamily="18" charset="0"/>
              </a:rPr>
              <a:t>Trafiksäkerhet</a:t>
            </a:r>
          </a:p>
          <a:p>
            <a:pPr marL="342900" lvl="0" indent="-342900">
              <a:lnSpc>
                <a:spcPct val="107000"/>
              </a:lnSpc>
              <a:buFont typeface="Calibri" panose="020F0502020204030204" pitchFamily="34" charset="0"/>
              <a:buChar char="-"/>
            </a:pPr>
            <a:r>
              <a:rPr lang="sv-SE" sz="1800" dirty="0">
                <a:effectLst/>
                <a:latin typeface="Calibri" panose="020F0502020204030204" pitchFamily="34" charset="0"/>
                <a:ea typeface="Calibri" panose="020F0502020204030204" pitchFamily="34" charset="0"/>
                <a:cs typeface="Times New Roman" panose="02020603050405020304" pitchFamily="18" charset="0"/>
              </a:rPr>
              <a:t>Hälsa</a:t>
            </a:r>
          </a:p>
          <a:p>
            <a:pPr marL="342900" lvl="0" indent="-342900">
              <a:lnSpc>
                <a:spcPct val="107000"/>
              </a:lnSpc>
              <a:buFont typeface="Calibri" panose="020F0502020204030204" pitchFamily="34" charset="0"/>
              <a:buChar char="-"/>
            </a:pPr>
            <a:r>
              <a:rPr lang="sv-SE" sz="1800" dirty="0">
                <a:effectLst/>
                <a:latin typeface="Calibri" panose="020F0502020204030204" pitchFamily="34" charset="0"/>
                <a:ea typeface="Calibri" panose="020F0502020204030204" pitchFamily="34" charset="0"/>
                <a:cs typeface="Times New Roman" panose="02020603050405020304" pitchFamily="18" charset="0"/>
              </a:rPr>
              <a:t>Natur- och kulturmiljö</a:t>
            </a:r>
          </a:p>
          <a:p>
            <a:pPr marL="342900" lvl="0" indent="-342900">
              <a:lnSpc>
                <a:spcPct val="107000"/>
              </a:lnSpc>
              <a:buFont typeface="Calibri" panose="020F0502020204030204" pitchFamily="34" charset="0"/>
              <a:buChar char="-"/>
            </a:pPr>
            <a:r>
              <a:rPr lang="sv-SE" sz="1800" dirty="0">
                <a:effectLst/>
                <a:latin typeface="Calibri" panose="020F0502020204030204" pitchFamily="34" charset="0"/>
                <a:ea typeface="Calibri" panose="020F0502020204030204" pitchFamily="34" charset="0"/>
                <a:cs typeface="Times New Roman" panose="02020603050405020304" pitchFamily="18" charset="0"/>
              </a:rPr>
              <a:t>Klimat</a:t>
            </a:r>
          </a:p>
          <a:p>
            <a:pPr marL="342900" lvl="0" indent="-342900">
              <a:lnSpc>
                <a:spcPct val="107000"/>
              </a:lnSpc>
              <a:spcAft>
                <a:spcPts val="800"/>
              </a:spcAft>
              <a:buFont typeface="Calibri" panose="020F0502020204030204" pitchFamily="34" charset="0"/>
              <a:buChar char="-"/>
            </a:pPr>
            <a:r>
              <a:rPr lang="sv-SE" sz="1800" dirty="0">
                <a:effectLst/>
                <a:latin typeface="Calibri" panose="020F0502020204030204" pitchFamily="34" charset="0"/>
                <a:ea typeface="Calibri" panose="020F0502020204030204" pitchFamily="34" charset="0"/>
                <a:cs typeface="Times New Roman" panose="02020603050405020304" pitchFamily="18" charset="0"/>
              </a:rPr>
              <a:t>Övriga effekter</a:t>
            </a:r>
          </a:p>
          <a:p>
            <a:pPr>
              <a:lnSpc>
                <a:spcPct val="107000"/>
              </a:lnSpc>
              <a:spcAft>
                <a:spcPts val="800"/>
              </a:spcAft>
            </a:pPr>
            <a:r>
              <a:rPr lang="sv-SE" sz="1800" dirty="0">
                <a:effectLst/>
                <a:latin typeface="Calibri" panose="020F0502020204030204" pitchFamily="34" charset="0"/>
                <a:ea typeface="Calibri" panose="020F0502020204030204" pitchFamily="34" charset="0"/>
                <a:cs typeface="Times New Roman" panose="02020603050405020304" pitchFamily="18" charset="0"/>
              </a:rPr>
              <a:t>I vissa fall finns importerade värden från kalkylverktygen och en möjlighet att lägga till beräknade effekter manuellt. </a:t>
            </a:r>
          </a:p>
          <a:p>
            <a:pPr>
              <a:lnSpc>
                <a:spcPct val="107000"/>
              </a:lnSpc>
              <a:spcAft>
                <a:spcPts val="800"/>
              </a:spcAft>
            </a:pPr>
            <a:r>
              <a:rPr lang="sv-SE" sz="1800" dirty="0">
                <a:effectLst/>
                <a:latin typeface="Calibri" panose="020F0502020204030204" pitchFamily="34" charset="0"/>
                <a:ea typeface="Calibri" panose="020F0502020204030204" pitchFamily="34" charset="0"/>
                <a:cs typeface="Times New Roman" panose="02020603050405020304" pitchFamily="18" charset="0"/>
              </a:rPr>
              <a:t>Under huvudrubriken Klimat redovisas i normalfallet ingen beräknad effekt. Undantaget är kalkyler med verktyget Samkalk där antalet flygresor påverkas. </a:t>
            </a:r>
          </a:p>
          <a:p>
            <a:pPr>
              <a:lnSpc>
                <a:spcPct val="107000"/>
              </a:lnSpc>
              <a:spcAft>
                <a:spcPts val="800"/>
              </a:spcAft>
            </a:pPr>
            <a:r>
              <a:rPr lang="sv-SE" sz="1800" dirty="0">
                <a:effectLst/>
                <a:latin typeface="Calibri" panose="020F0502020204030204" pitchFamily="34" charset="0"/>
                <a:ea typeface="Calibri" panose="020F0502020204030204" pitchFamily="34" charset="0"/>
                <a:cs typeface="Times New Roman" panose="02020603050405020304" pitchFamily="18" charset="0"/>
              </a:rPr>
              <a:t>Hanteringen av klimatrelaterade effekter beror på att värderingen av sådana inkluderats i trafikantnyttorna via antaganden om drivmedelspriser. Detta följer av att Basprognos 2024 baseras på antagandet om att utsläppen i transportsektorn i princip är noll i prognosår 1, dvs. klimatmålet 2045 uppnås. Den värdering av klimatrelaterade effekter som implicit gjorts i kalkylen redovisas i SEB-verktyget under fliken ”Indikatorer”. </a:t>
            </a:r>
          </a:p>
          <a:p>
            <a:endParaRPr lang="sv-SE" dirty="0"/>
          </a:p>
        </p:txBody>
      </p:sp>
      <p:sp>
        <p:nvSpPr>
          <p:cNvPr id="4" name="Platshållare för bildnummer 3"/>
          <p:cNvSpPr>
            <a:spLocks noGrp="1"/>
          </p:cNvSpPr>
          <p:nvPr>
            <p:ph type="sldNum" sz="quarter" idx="5"/>
          </p:nvPr>
        </p:nvSpPr>
        <p:spPr/>
        <p:txBody>
          <a:bodyPr/>
          <a:lstStyle/>
          <a:p>
            <a:fld id="{D0B863A3-F6DA-432C-A68C-0B1EB56ED58E}" type="slidenum">
              <a:rPr lang="sv-SE" smtClean="0"/>
              <a:t>18</a:t>
            </a:fld>
            <a:endParaRPr lang="sv-SE"/>
          </a:p>
        </p:txBody>
      </p:sp>
    </p:spTree>
    <p:extLst>
      <p:ext uri="{BB962C8B-B14F-4D97-AF65-F5344CB8AC3E}">
        <p14:creationId xmlns:p14="http://schemas.microsoft.com/office/powerpoint/2010/main" val="8446698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800" dirty="0">
                <a:effectLst/>
                <a:latin typeface="Calibri" panose="020F0502020204030204" pitchFamily="34" charset="0"/>
                <a:ea typeface="Calibri" panose="020F0502020204030204" pitchFamily="34" charset="0"/>
                <a:cs typeface="Times New Roman" panose="02020603050405020304" pitchFamily="18" charset="0"/>
              </a:rPr>
              <a:t>Här visas hur SEB-verktyget ser ut för huvudrubriken Trafiksäkerhet. Tillvägagångssättet är helt analogt till det som tidigare beskrevs för huvudrubriken Personresor.</a:t>
            </a:r>
          </a:p>
          <a:p>
            <a:endParaRPr lang="sv-SE" dirty="0"/>
          </a:p>
        </p:txBody>
      </p:sp>
      <p:sp>
        <p:nvSpPr>
          <p:cNvPr id="4" name="Platshållare för bildnummer 3"/>
          <p:cNvSpPr>
            <a:spLocks noGrp="1"/>
          </p:cNvSpPr>
          <p:nvPr>
            <p:ph type="sldNum" sz="quarter" idx="5"/>
          </p:nvPr>
        </p:nvSpPr>
        <p:spPr/>
        <p:txBody>
          <a:bodyPr/>
          <a:lstStyle/>
          <a:p>
            <a:fld id="{D0B863A3-F6DA-432C-A68C-0B1EB56ED58E}" type="slidenum">
              <a:rPr lang="sv-SE" smtClean="0"/>
              <a:t>19</a:t>
            </a:fld>
            <a:endParaRPr lang="sv-SE"/>
          </a:p>
        </p:txBody>
      </p:sp>
    </p:spTree>
    <p:extLst>
      <p:ext uri="{BB962C8B-B14F-4D97-AF65-F5344CB8AC3E}">
        <p14:creationId xmlns:p14="http://schemas.microsoft.com/office/powerpoint/2010/main" val="14531526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800" dirty="0">
                <a:effectLst/>
                <a:latin typeface="Calibri" panose="020F0502020204030204" pitchFamily="34" charset="0"/>
                <a:ea typeface="Calibri" panose="020F0502020204030204" pitchFamily="34" charset="0"/>
                <a:cs typeface="Times New Roman" panose="02020603050405020304" pitchFamily="18" charset="0"/>
              </a:rPr>
              <a:t>Välkommen till den här utbildningen om Metodik i SEB 2024 och avsnittet om samhällsekonomisk nyttokostnadsanalys. Samhällsekonomisk nyttokostnadsanalys förkortas BCA som står för Benefit-</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Cost</a:t>
            </a:r>
            <a:r>
              <a:rPr lang="sv-SE" sz="1800" dirty="0">
                <a:effectLst/>
                <a:latin typeface="Calibri" panose="020F0502020204030204" pitchFamily="34" charset="0"/>
                <a:ea typeface="Calibri" panose="020F0502020204030204" pitchFamily="34" charset="0"/>
                <a:cs typeface="Times New Roman" panose="02020603050405020304" pitchFamily="18" charset="0"/>
              </a:rPr>
              <a:t>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Analysis</a:t>
            </a:r>
            <a:r>
              <a:rPr lang="sv-SE" sz="1800" dirty="0">
                <a:effectLst/>
                <a:latin typeface="Calibri" panose="020F0502020204030204" pitchFamily="34" charset="0"/>
                <a:ea typeface="Calibri" panose="020F0502020204030204" pitchFamily="34" charset="0"/>
                <a:cs typeface="Times New Roman" panose="02020603050405020304" pitchFamily="18" charset="0"/>
              </a:rPr>
              <a:t>.</a:t>
            </a:r>
          </a:p>
          <a:p>
            <a:endParaRPr lang="sv-SE" dirty="0"/>
          </a:p>
        </p:txBody>
      </p:sp>
      <p:sp>
        <p:nvSpPr>
          <p:cNvPr id="4" name="Platshållare för bildnummer 3"/>
          <p:cNvSpPr>
            <a:spLocks noGrp="1"/>
          </p:cNvSpPr>
          <p:nvPr>
            <p:ph type="sldNum" sz="quarter" idx="5"/>
          </p:nvPr>
        </p:nvSpPr>
        <p:spPr/>
        <p:txBody>
          <a:bodyPr/>
          <a:lstStyle/>
          <a:p>
            <a:fld id="{D0B863A3-F6DA-432C-A68C-0B1EB56ED58E}" type="slidenum">
              <a:rPr lang="sv-SE" smtClean="0"/>
              <a:t>2</a:t>
            </a:fld>
            <a:endParaRPr lang="sv-SE"/>
          </a:p>
        </p:txBody>
      </p:sp>
    </p:spTree>
    <p:extLst>
      <p:ext uri="{BB962C8B-B14F-4D97-AF65-F5344CB8AC3E}">
        <p14:creationId xmlns:p14="http://schemas.microsoft.com/office/powerpoint/2010/main" val="12385418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nSpc>
                <a:spcPct val="107000"/>
              </a:lnSpc>
              <a:spcAft>
                <a:spcPts val="800"/>
              </a:spcAft>
            </a:pPr>
            <a:r>
              <a:rPr lang="sv-SE" sz="1800" dirty="0">
                <a:effectLst/>
                <a:latin typeface="Calibri" panose="020F0502020204030204" pitchFamily="34" charset="0"/>
                <a:ea typeface="Calibri" panose="020F0502020204030204" pitchFamily="34" charset="0"/>
                <a:cs typeface="Times New Roman" panose="02020603050405020304" pitchFamily="18" charset="0"/>
              </a:rPr>
              <a:t>För natur- och kulturmiljö redovisas enbart ej beräknade effekter. Det är alltså inte möjligt att lägga till beräknade effekter. </a:t>
            </a:r>
          </a:p>
          <a:p>
            <a:pPr>
              <a:lnSpc>
                <a:spcPct val="107000"/>
              </a:lnSpc>
              <a:spcAft>
                <a:spcPts val="800"/>
              </a:spcAft>
            </a:pPr>
            <a:r>
              <a:rPr lang="sv-SE" sz="1800" dirty="0">
                <a:effectLst/>
                <a:latin typeface="Calibri" panose="020F0502020204030204" pitchFamily="34" charset="0"/>
                <a:ea typeface="Calibri" panose="020F0502020204030204" pitchFamily="34" charset="0"/>
                <a:cs typeface="Times New Roman" panose="02020603050405020304" pitchFamily="18" charset="0"/>
              </a:rPr>
              <a:t>Vissa effekter som egentligen hör till denna rubrik hamnar av praktiska skäl under huvudrubriken hälsa, t.ex. vissa effekter kopplade till luftförorenande utsläpp.</a:t>
            </a:r>
          </a:p>
          <a:p>
            <a:endParaRPr lang="sv-SE" dirty="0"/>
          </a:p>
        </p:txBody>
      </p:sp>
      <p:sp>
        <p:nvSpPr>
          <p:cNvPr id="4" name="Platshållare för bildnummer 3"/>
          <p:cNvSpPr>
            <a:spLocks noGrp="1"/>
          </p:cNvSpPr>
          <p:nvPr>
            <p:ph type="sldNum" sz="quarter" idx="5"/>
          </p:nvPr>
        </p:nvSpPr>
        <p:spPr/>
        <p:txBody>
          <a:bodyPr/>
          <a:lstStyle/>
          <a:p>
            <a:fld id="{D0B863A3-F6DA-432C-A68C-0B1EB56ED58E}" type="slidenum">
              <a:rPr lang="sv-SE" smtClean="0"/>
              <a:t>20</a:t>
            </a:fld>
            <a:endParaRPr lang="sv-SE"/>
          </a:p>
        </p:txBody>
      </p:sp>
    </p:spTree>
    <p:extLst>
      <p:ext uri="{BB962C8B-B14F-4D97-AF65-F5344CB8AC3E}">
        <p14:creationId xmlns:p14="http://schemas.microsoft.com/office/powerpoint/2010/main" val="3958715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nSpc>
                <a:spcPct val="107000"/>
              </a:lnSpc>
              <a:spcAft>
                <a:spcPts val="800"/>
              </a:spcAft>
            </a:pPr>
            <a:r>
              <a:rPr lang="sv-SE" sz="1800" dirty="0">
                <a:effectLst/>
                <a:latin typeface="Calibri" panose="020F0502020204030204" pitchFamily="34" charset="0"/>
                <a:ea typeface="Calibri" panose="020F0502020204030204" pitchFamily="34" charset="0"/>
                <a:cs typeface="Times New Roman" panose="02020603050405020304" pitchFamily="18" charset="0"/>
              </a:rPr>
              <a:t>I avsnittet ekonomiska effekter finns huvudrubrikerna:</a:t>
            </a:r>
          </a:p>
          <a:p>
            <a:pPr marL="342900" lvl="0" indent="-342900">
              <a:lnSpc>
                <a:spcPct val="107000"/>
              </a:lnSpc>
              <a:buFont typeface="Calibri" panose="020F0502020204030204" pitchFamily="34" charset="0"/>
              <a:buChar char="-"/>
            </a:pPr>
            <a:r>
              <a:rPr lang="sv-SE" sz="1800" dirty="0">
                <a:effectLst/>
                <a:latin typeface="Calibri" panose="020F0502020204030204" pitchFamily="34" charset="0"/>
                <a:ea typeface="Calibri" panose="020F0502020204030204" pitchFamily="34" charset="0"/>
                <a:cs typeface="Times New Roman" panose="02020603050405020304" pitchFamily="18" charset="0"/>
              </a:rPr>
              <a:t>Skatte- och avgiftsintäkter (budgeteffekter)</a:t>
            </a:r>
          </a:p>
          <a:p>
            <a:pPr marL="342900" lvl="0" indent="-342900">
              <a:lnSpc>
                <a:spcPct val="107000"/>
              </a:lnSpc>
              <a:buFont typeface="Calibri" panose="020F0502020204030204" pitchFamily="34" charset="0"/>
              <a:buChar char="-"/>
            </a:pPr>
            <a:r>
              <a:rPr lang="sv-SE" sz="1800" dirty="0">
                <a:effectLst/>
                <a:latin typeface="Calibri" panose="020F0502020204030204" pitchFamily="34" charset="0"/>
                <a:ea typeface="Calibri" panose="020F0502020204030204" pitchFamily="34" charset="0"/>
                <a:cs typeface="Times New Roman" panose="02020603050405020304" pitchFamily="18" charset="0"/>
              </a:rPr>
              <a:t>Drift och underhåll</a:t>
            </a:r>
          </a:p>
          <a:p>
            <a:pPr marL="342900" lvl="0" indent="-342900">
              <a:lnSpc>
                <a:spcPct val="107000"/>
              </a:lnSpc>
              <a:spcAft>
                <a:spcPts val="800"/>
              </a:spcAft>
              <a:buFont typeface="Calibri" panose="020F0502020204030204" pitchFamily="34" charset="0"/>
              <a:buChar char="-"/>
            </a:pPr>
            <a:r>
              <a:rPr lang="sv-SE" sz="1800" dirty="0">
                <a:effectLst/>
                <a:latin typeface="Calibri" panose="020F0502020204030204" pitchFamily="34" charset="0"/>
                <a:ea typeface="Calibri" panose="020F0502020204030204" pitchFamily="34" charset="0"/>
                <a:cs typeface="Times New Roman" panose="02020603050405020304" pitchFamily="18" charset="0"/>
              </a:rPr>
              <a:t>Reinvesteringar </a:t>
            </a:r>
          </a:p>
          <a:p>
            <a:pPr>
              <a:lnSpc>
                <a:spcPct val="107000"/>
              </a:lnSpc>
              <a:spcAft>
                <a:spcPts val="800"/>
              </a:spcAft>
            </a:pPr>
            <a:r>
              <a:rPr lang="sv-SE" sz="1800" dirty="0">
                <a:effectLst/>
                <a:latin typeface="Calibri" panose="020F0502020204030204" pitchFamily="34" charset="0"/>
                <a:ea typeface="Calibri" panose="020F0502020204030204" pitchFamily="34" charset="0"/>
                <a:cs typeface="Times New Roman" panose="02020603050405020304" pitchFamily="18" charset="0"/>
              </a:rPr>
              <a:t>Dessa effekter importeras från verktygen, läggs till manuellt eller redovisas som ej beräknade effekter.</a:t>
            </a:r>
          </a:p>
          <a:p>
            <a:pPr>
              <a:lnSpc>
                <a:spcPct val="107000"/>
              </a:lnSpc>
              <a:spcAft>
                <a:spcPts val="800"/>
              </a:spcAft>
            </a:pPr>
            <a:r>
              <a:rPr lang="sv-SE" sz="1800" dirty="0">
                <a:effectLst/>
                <a:latin typeface="Calibri" panose="020F0502020204030204" pitchFamily="34" charset="0"/>
                <a:ea typeface="Calibri" panose="020F0502020204030204" pitchFamily="34" charset="0"/>
                <a:cs typeface="Times New Roman" panose="02020603050405020304" pitchFamily="18" charset="0"/>
              </a:rPr>
              <a:t>Reinvesteringskostnader ingår ibland i drift- och underhållskostnader men ibland redovisas de separat. Under rubriken Reinvesteringar redovisas också reinvesteringskostnader i jämförelsealternativet. I slutändan redovisas skillnaden i reinvesteringskostnader mellan UA och JA.</a:t>
            </a:r>
          </a:p>
          <a:p>
            <a:pPr>
              <a:lnSpc>
                <a:spcPct val="107000"/>
              </a:lnSpc>
              <a:spcAft>
                <a:spcPts val="800"/>
              </a:spcAft>
            </a:pPr>
            <a:r>
              <a:rPr lang="sv-SE" sz="1800" dirty="0">
                <a:effectLst/>
                <a:latin typeface="Calibri" panose="020F0502020204030204" pitchFamily="34" charset="0"/>
                <a:ea typeface="Calibri" panose="020F0502020204030204" pitchFamily="34" charset="0"/>
                <a:cs typeface="Times New Roman" panose="02020603050405020304" pitchFamily="18" charset="0"/>
              </a:rPr>
              <a:t>När det gäller reinvesteringskostnader i JA är det viktigt att i arbets-</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pm</a:t>
            </a:r>
            <a:r>
              <a:rPr lang="sv-SE" sz="1800" dirty="0">
                <a:effectLst/>
                <a:latin typeface="Calibri" panose="020F0502020204030204" pitchFamily="34" charset="0"/>
                <a:ea typeface="Calibri" panose="020F0502020204030204" pitchFamily="34" charset="0"/>
                <a:cs typeface="Times New Roman" panose="02020603050405020304" pitchFamily="18" charset="0"/>
              </a:rPr>
              <a:t> redovisa hur dessa kostnader tagits fram och verifiera att de är jämförbara med omräknade investeringskostnader och övriga utgifter. Det ska framgå vilka år det förväntas krävas reinvesteringskostnader i jämförelsealternativet och varför dessa kostnader inte uppkommer, eller uppkommer vid en annan tidpunkt, i utredningsalternativet. </a:t>
            </a:r>
          </a:p>
          <a:p>
            <a:endParaRPr lang="sv-SE" dirty="0"/>
          </a:p>
        </p:txBody>
      </p:sp>
      <p:sp>
        <p:nvSpPr>
          <p:cNvPr id="4" name="Platshållare för bildnummer 3"/>
          <p:cNvSpPr>
            <a:spLocks noGrp="1"/>
          </p:cNvSpPr>
          <p:nvPr>
            <p:ph type="sldNum" sz="quarter" idx="5"/>
          </p:nvPr>
        </p:nvSpPr>
        <p:spPr/>
        <p:txBody>
          <a:bodyPr/>
          <a:lstStyle/>
          <a:p>
            <a:fld id="{D0B863A3-F6DA-432C-A68C-0B1EB56ED58E}" type="slidenum">
              <a:rPr lang="sv-SE" smtClean="0"/>
              <a:t>21</a:t>
            </a:fld>
            <a:endParaRPr lang="sv-SE"/>
          </a:p>
        </p:txBody>
      </p:sp>
    </p:spTree>
    <p:extLst>
      <p:ext uri="{BB962C8B-B14F-4D97-AF65-F5344CB8AC3E}">
        <p14:creationId xmlns:p14="http://schemas.microsoft.com/office/powerpoint/2010/main" val="429417393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800" dirty="0">
                <a:effectLst/>
                <a:latin typeface="Calibri" panose="020F0502020204030204" pitchFamily="34" charset="0"/>
                <a:ea typeface="Calibri" panose="020F0502020204030204" pitchFamily="34" charset="0"/>
                <a:cs typeface="Times New Roman" panose="02020603050405020304" pitchFamily="18" charset="0"/>
              </a:rPr>
              <a:t>Här visas hur SEB-verktyget ser ut för huvudrubriken Drift och underhåll. Tillvägagångssättet är helt analogt till det som tidigare beskrevs för huvudrubriken Personresor.</a:t>
            </a:r>
          </a:p>
          <a:p>
            <a:endParaRPr lang="sv-SE" dirty="0"/>
          </a:p>
        </p:txBody>
      </p:sp>
      <p:sp>
        <p:nvSpPr>
          <p:cNvPr id="4" name="Platshållare för bildnummer 3"/>
          <p:cNvSpPr>
            <a:spLocks noGrp="1"/>
          </p:cNvSpPr>
          <p:nvPr>
            <p:ph type="sldNum" sz="quarter" idx="5"/>
          </p:nvPr>
        </p:nvSpPr>
        <p:spPr/>
        <p:txBody>
          <a:bodyPr/>
          <a:lstStyle/>
          <a:p>
            <a:fld id="{D0B863A3-F6DA-432C-A68C-0B1EB56ED58E}" type="slidenum">
              <a:rPr lang="sv-SE" smtClean="0"/>
              <a:t>22</a:t>
            </a:fld>
            <a:endParaRPr lang="sv-SE"/>
          </a:p>
        </p:txBody>
      </p:sp>
    </p:spTree>
    <p:extLst>
      <p:ext uri="{BB962C8B-B14F-4D97-AF65-F5344CB8AC3E}">
        <p14:creationId xmlns:p14="http://schemas.microsoft.com/office/powerpoint/2010/main" val="388085504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nSpc>
                <a:spcPct val="107000"/>
              </a:lnSpc>
              <a:spcAft>
                <a:spcPts val="800"/>
              </a:spcAft>
            </a:pPr>
            <a:r>
              <a:rPr lang="sv-SE" sz="1800" dirty="0">
                <a:effectLst/>
                <a:latin typeface="Calibri" panose="020F0502020204030204" pitchFamily="34" charset="0"/>
                <a:ea typeface="Calibri" panose="020F0502020204030204" pitchFamily="34" charset="0"/>
                <a:cs typeface="Times New Roman" panose="02020603050405020304" pitchFamily="18" charset="0"/>
              </a:rPr>
              <a:t>I översikten redovisas och motiveras åtgärdens samhällsekonomiska lönsamhet. </a:t>
            </a:r>
          </a:p>
          <a:p>
            <a:pPr>
              <a:lnSpc>
                <a:spcPct val="107000"/>
              </a:lnSpc>
              <a:spcAft>
                <a:spcPts val="800"/>
              </a:spcAft>
            </a:pPr>
            <a:r>
              <a:rPr lang="sv-SE" sz="1800" dirty="0">
                <a:effectLst/>
                <a:latin typeface="Calibri" panose="020F0502020204030204" pitchFamily="34" charset="0"/>
                <a:ea typeface="Calibri" panose="020F0502020204030204" pitchFamily="34" charset="0"/>
                <a:cs typeface="Times New Roman" panose="02020603050405020304" pitchFamily="18" charset="0"/>
              </a:rPr>
              <a:t>Översikten innehåller följande:</a:t>
            </a:r>
          </a:p>
          <a:p>
            <a:pPr marL="342900" lvl="0" indent="-342900">
              <a:lnSpc>
                <a:spcPct val="107000"/>
              </a:lnSpc>
              <a:buFont typeface="Calibri" panose="020F0502020204030204" pitchFamily="34" charset="0"/>
              <a:buChar char="-"/>
            </a:pPr>
            <a:r>
              <a:rPr lang="sv-SE" sz="1800" dirty="0">
                <a:effectLst/>
                <a:latin typeface="Calibri" panose="020F0502020204030204" pitchFamily="34" charset="0"/>
                <a:ea typeface="Calibri" panose="020F0502020204030204" pitchFamily="34" charset="0"/>
                <a:cs typeface="Times New Roman" panose="02020603050405020304" pitchFamily="18" charset="0"/>
              </a:rPr>
              <a:t>Sammanställning av redovisade effekter</a:t>
            </a:r>
          </a:p>
          <a:p>
            <a:pPr marL="342900" lvl="0" indent="-342900">
              <a:lnSpc>
                <a:spcPct val="107000"/>
              </a:lnSpc>
              <a:buFont typeface="Calibri" panose="020F0502020204030204" pitchFamily="34" charset="0"/>
              <a:buChar char="-"/>
            </a:pPr>
            <a:r>
              <a:rPr lang="sv-SE" sz="1800" dirty="0">
                <a:effectLst/>
                <a:latin typeface="Calibri" panose="020F0502020204030204" pitchFamily="34" charset="0"/>
                <a:ea typeface="Calibri" panose="020F0502020204030204" pitchFamily="34" charset="0"/>
                <a:cs typeface="Times New Roman" panose="02020603050405020304" pitchFamily="18" charset="0"/>
              </a:rPr>
              <a:t>Beräknade effekter – sammanvägt </a:t>
            </a:r>
          </a:p>
          <a:p>
            <a:pPr marL="342900" lvl="0" indent="-342900">
              <a:lnSpc>
                <a:spcPct val="107000"/>
              </a:lnSpc>
              <a:buFont typeface="Calibri" panose="020F0502020204030204" pitchFamily="34" charset="0"/>
              <a:buChar char="-"/>
            </a:pPr>
            <a:r>
              <a:rPr lang="sv-SE" sz="1800" dirty="0">
                <a:effectLst/>
                <a:latin typeface="Calibri" panose="020F0502020204030204" pitchFamily="34" charset="0"/>
                <a:ea typeface="Calibri" panose="020F0502020204030204" pitchFamily="34" charset="0"/>
                <a:cs typeface="Times New Roman" panose="02020603050405020304" pitchFamily="18" charset="0"/>
              </a:rPr>
              <a:t>Sammanvägning av ej beräknade effekter</a:t>
            </a:r>
          </a:p>
          <a:p>
            <a:pPr marL="342900" lvl="0" indent="-342900">
              <a:lnSpc>
                <a:spcPct val="107000"/>
              </a:lnSpc>
              <a:spcAft>
                <a:spcPts val="800"/>
              </a:spcAft>
              <a:buFont typeface="Calibri" panose="020F0502020204030204" pitchFamily="34" charset="0"/>
              <a:buChar char="-"/>
            </a:pPr>
            <a:r>
              <a:rPr lang="sv-SE" sz="1800" dirty="0">
                <a:effectLst/>
                <a:latin typeface="Calibri" panose="020F0502020204030204" pitchFamily="34" charset="0"/>
                <a:ea typeface="Calibri" panose="020F0502020204030204" pitchFamily="34" charset="0"/>
                <a:cs typeface="Times New Roman" panose="02020603050405020304" pitchFamily="18" charset="0"/>
              </a:rPr>
              <a:t>Slutlig bedömd sammanvägd lönsamhet</a:t>
            </a:r>
          </a:p>
          <a:p>
            <a:pPr>
              <a:lnSpc>
                <a:spcPct val="107000"/>
              </a:lnSpc>
              <a:spcAft>
                <a:spcPts val="800"/>
              </a:spcAft>
            </a:pPr>
            <a:r>
              <a:rPr lang="sv-SE" sz="1800" dirty="0">
                <a:effectLst/>
                <a:latin typeface="Calibri" panose="020F0502020204030204" pitchFamily="34" charset="0"/>
                <a:ea typeface="Calibri" panose="020F0502020204030204" pitchFamily="34" charset="0"/>
                <a:cs typeface="Times New Roman" panose="02020603050405020304" pitchFamily="18" charset="0"/>
              </a:rPr>
              <a:t>I översikten görs även vissa sammanvägningar som behövs i målanalysen men som inte är direkt relevant för åtgärdens samhällsekonomiska lönsamhet. Dessa sammanvägningar görs för ej beräknade effekter kopplade till:</a:t>
            </a:r>
          </a:p>
          <a:p>
            <a:pPr marL="342900" lvl="0" indent="-342900">
              <a:lnSpc>
                <a:spcPct val="107000"/>
              </a:lnSpc>
              <a:buFont typeface="Calibri" panose="020F0502020204030204" pitchFamily="34" charset="0"/>
              <a:buChar char="-"/>
            </a:pPr>
            <a:r>
              <a:rPr lang="sv-SE" sz="1800" dirty="0">
                <a:effectLst/>
                <a:latin typeface="Calibri" panose="020F0502020204030204" pitchFamily="34" charset="0"/>
                <a:ea typeface="Calibri" panose="020F0502020204030204" pitchFamily="34" charset="0"/>
                <a:cs typeface="Times New Roman" panose="02020603050405020304" pitchFamily="18" charset="0"/>
              </a:rPr>
              <a:t>Funktionsmålet (Trafikanteffekter)</a:t>
            </a:r>
          </a:p>
          <a:p>
            <a:pPr marL="342900" lvl="0" indent="-342900">
              <a:lnSpc>
                <a:spcPct val="107000"/>
              </a:lnSpc>
              <a:spcAft>
                <a:spcPts val="800"/>
              </a:spcAft>
              <a:buFont typeface="Calibri" panose="020F0502020204030204" pitchFamily="34" charset="0"/>
              <a:buChar char="-"/>
            </a:pPr>
            <a:r>
              <a:rPr lang="sv-SE" sz="1800" dirty="0">
                <a:effectLst/>
                <a:latin typeface="Calibri" panose="020F0502020204030204" pitchFamily="34" charset="0"/>
                <a:ea typeface="Calibri" panose="020F0502020204030204" pitchFamily="34" charset="0"/>
                <a:cs typeface="Times New Roman" panose="02020603050405020304" pitchFamily="18" charset="0"/>
              </a:rPr>
              <a:t>Hänsynsmålet (Externa effekter)</a:t>
            </a:r>
          </a:p>
          <a:p>
            <a:endParaRPr lang="sv-SE" dirty="0"/>
          </a:p>
        </p:txBody>
      </p:sp>
      <p:sp>
        <p:nvSpPr>
          <p:cNvPr id="4" name="Platshållare för bildnummer 3"/>
          <p:cNvSpPr>
            <a:spLocks noGrp="1"/>
          </p:cNvSpPr>
          <p:nvPr>
            <p:ph type="sldNum" sz="quarter" idx="5"/>
          </p:nvPr>
        </p:nvSpPr>
        <p:spPr/>
        <p:txBody>
          <a:bodyPr/>
          <a:lstStyle/>
          <a:p>
            <a:fld id="{D0B863A3-F6DA-432C-A68C-0B1EB56ED58E}" type="slidenum">
              <a:rPr lang="sv-SE" smtClean="0"/>
              <a:t>23</a:t>
            </a:fld>
            <a:endParaRPr lang="sv-SE"/>
          </a:p>
        </p:txBody>
      </p:sp>
    </p:spTree>
    <p:extLst>
      <p:ext uri="{BB962C8B-B14F-4D97-AF65-F5344CB8AC3E}">
        <p14:creationId xmlns:p14="http://schemas.microsoft.com/office/powerpoint/2010/main" val="183841029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800" dirty="0">
                <a:effectLst/>
                <a:latin typeface="Calibri" panose="020F0502020204030204" pitchFamily="34" charset="0"/>
                <a:ea typeface="Calibri" panose="020F0502020204030204" pitchFamily="34" charset="0"/>
                <a:cs typeface="Times New Roman" panose="02020603050405020304" pitchFamily="18" charset="0"/>
              </a:rPr>
              <a:t>Översikten börjar med en sammanställning av redovisade effekter. Alla värden, bedömningar och beskrivningar är här sådana som redovisats i tidigare delar. Undantaget är skattefinansieringskostnaden som beräknas automatiskt i SEB-verktyget och är lika med 20 % av åtgärdens utgifter minus eventuella avgiftsintäkter (t.ex. intäkter från banavgifter).</a:t>
            </a:r>
          </a:p>
          <a:p>
            <a:endParaRPr lang="sv-SE" dirty="0"/>
          </a:p>
        </p:txBody>
      </p:sp>
      <p:sp>
        <p:nvSpPr>
          <p:cNvPr id="4" name="Platshållare för bildnummer 3"/>
          <p:cNvSpPr>
            <a:spLocks noGrp="1"/>
          </p:cNvSpPr>
          <p:nvPr>
            <p:ph type="sldNum" sz="quarter" idx="5"/>
          </p:nvPr>
        </p:nvSpPr>
        <p:spPr/>
        <p:txBody>
          <a:bodyPr/>
          <a:lstStyle/>
          <a:p>
            <a:fld id="{D0B863A3-F6DA-432C-A68C-0B1EB56ED58E}" type="slidenum">
              <a:rPr lang="sv-SE" smtClean="0"/>
              <a:t>24</a:t>
            </a:fld>
            <a:endParaRPr lang="sv-SE"/>
          </a:p>
        </p:txBody>
      </p:sp>
    </p:spTree>
    <p:extLst>
      <p:ext uri="{BB962C8B-B14F-4D97-AF65-F5344CB8AC3E}">
        <p14:creationId xmlns:p14="http://schemas.microsoft.com/office/powerpoint/2010/main" val="410641780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nSpc>
                <a:spcPct val="107000"/>
              </a:lnSpc>
              <a:spcAft>
                <a:spcPts val="800"/>
              </a:spcAft>
            </a:pPr>
            <a:r>
              <a:rPr lang="sv-SE" sz="1800" dirty="0">
                <a:effectLst/>
                <a:latin typeface="Calibri" panose="020F0502020204030204" pitchFamily="34" charset="0"/>
                <a:ea typeface="Calibri" panose="020F0502020204030204" pitchFamily="34" charset="0"/>
                <a:cs typeface="Times New Roman" panose="02020603050405020304" pitchFamily="18" charset="0"/>
              </a:rPr>
              <a:t>Sedan följer en redovisning av nyckeltal för beräknade effekter. Här redovisas:</a:t>
            </a:r>
          </a:p>
          <a:p>
            <a:pPr marL="342900" lvl="0" indent="-342900">
              <a:lnSpc>
                <a:spcPct val="107000"/>
              </a:lnSpc>
              <a:spcAft>
                <a:spcPts val="800"/>
              </a:spcAft>
              <a:buFont typeface="Calibri" panose="020F0502020204030204" pitchFamily="34" charset="0"/>
              <a:buChar char="-"/>
            </a:pPr>
            <a:r>
              <a:rPr lang="sv-SE" sz="1800" dirty="0">
                <a:effectLst/>
                <a:latin typeface="Calibri" panose="020F0502020204030204" pitchFamily="34" charset="0"/>
                <a:ea typeface="Calibri" panose="020F0502020204030204" pitchFamily="34" charset="0"/>
                <a:cs typeface="Times New Roman" panose="02020603050405020304" pitchFamily="18" charset="0"/>
              </a:rPr>
              <a:t>Nettonuvärde, Nyttoutgiftskvot, Nettonuvärdeskvot</a:t>
            </a:r>
          </a:p>
          <a:p>
            <a:pPr>
              <a:lnSpc>
                <a:spcPct val="107000"/>
              </a:lnSpc>
              <a:spcAft>
                <a:spcPts val="800"/>
              </a:spcAft>
            </a:pPr>
            <a:r>
              <a:rPr lang="sv-SE" sz="1800" dirty="0">
                <a:effectLst/>
                <a:latin typeface="Calibri" panose="020F0502020204030204" pitchFamily="34" charset="0"/>
                <a:ea typeface="Calibri" panose="020F0502020204030204" pitchFamily="34" charset="0"/>
                <a:cs typeface="Times New Roman" panose="02020603050405020304" pitchFamily="18" charset="0"/>
              </a:rPr>
              <a:t>Nyttoutgiftskvoten är här summan av alla nyttoutgiftskvoter på huvudrubriksnivå, dvs. den totala nyttoutgiftskvoten som alltid är lika med nettonuvärdeskvoten plus 1.</a:t>
            </a:r>
          </a:p>
          <a:p>
            <a:pPr>
              <a:lnSpc>
                <a:spcPct val="107000"/>
              </a:lnSpc>
              <a:spcAft>
                <a:spcPts val="800"/>
              </a:spcAft>
            </a:pPr>
            <a:r>
              <a:rPr lang="sv-SE" sz="1800" dirty="0">
                <a:effectLst/>
                <a:latin typeface="Calibri" panose="020F0502020204030204" pitchFamily="34" charset="0"/>
                <a:ea typeface="Calibri" panose="020F0502020204030204" pitchFamily="34" charset="0"/>
                <a:cs typeface="Times New Roman" panose="02020603050405020304" pitchFamily="18" charset="0"/>
              </a:rPr>
              <a:t>Här görs också en kvalitetsbedömning av de beräknade effekterna. </a:t>
            </a:r>
          </a:p>
          <a:p>
            <a:pPr marL="342900" lvl="0" indent="-342900">
              <a:lnSpc>
                <a:spcPct val="107000"/>
              </a:lnSpc>
              <a:buFont typeface="Calibri" panose="020F0502020204030204" pitchFamily="34" charset="0"/>
              <a:buChar char="-"/>
            </a:pPr>
            <a:r>
              <a:rPr lang="sv-SE" sz="1800" dirty="0">
                <a:effectLst/>
                <a:latin typeface="Calibri" panose="020F0502020204030204" pitchFamily="34" charset="0"/>
                <a:ea typeface="Calibri" panose="020F0502020204030204" pitchFamily="34" charset="0"/>
                <a:cs typeface="Times New Roman" panose="02020603050405020304" pitchFamily="18" charset="0"/>
              </a:rPr>
              <a:t>Vilken kvalitet håller indata? Är använt kalkylverktyg anpassat för åtgärden som studeras, t.ex. i fråga om överflyttad trafik?</a:t>
            </a:r>
          </a:p>
          <a:p>
            <a:pPr marL="342900" lvl="0" indent="-342900">
              <a:lnSpc>
                <a:spcPct val="107000"/>
              </a:lnSpc>
              <a:spcAft>
                <a:spcPts val="800"/>
              </a:spcAft>
              <a:buFont typeface="Calibri" panose="020F0502020204030204" pitchFamily="34" charset="0"/>
              <a:buChar char="-"/>
            </a:pPr>
            <a:r>
              <a:rPr lang="sv-SE" sz="1800" dirty="0">
                <a:effectLst/>
                <a:latin typeface="Calibri" panose="020F0502020204030204" pitchFamily="34" charset="0"/>
                <a:ea typeface="Calibri" panose="020F0502020204030204" pitchFamily="34" charset="0"/>
                <a:cs typeface="Times New Roman" panose="02020603050405020304" pitchFamily="18" charset="0"/>
              </a:rPr>
              <a:t>I vilken utsträckning fångas relevanta effekter? Är det många betydande nyttor som måste hanteras som ej beräknade effekter?</a:t>
            </a:r>
          </a:p>
          <a:p>
            <a:endParaRPr lang="sv-SE" dirty="0"/>
          </a:p>
        </p:txBody>
      </p:sp>
      <p:sp>
        <p:nvSpPr>
          <p:cNvPr id="4" name="Platshållare för bildnummer 3"/>
          <p:cNvSpPr>
            <a:spLocks noGrp="1"/>
          </p:cNvSpPr>
          <p:nvPr>
            <p:ph type="sldNum" sz="quarter" idx="5"/>
          </p:nvPr>
        </p:nvSpPr>
        <p:spPr/>
        <p:txBody>
          <a:bodyPr/>
          <a:lstStyle/>
          <a:p>
            <a:fld id="{D0B863A3-F6DA-432C-A68C-0B1EB56ED58E}" type="slidenum">
              <a:rPr lang="sv-SE" smtClean="0"/>
              <a:t>25</a:t>
            </a:fld>
            <a:endParaRPr lang="sv-SE"/>
          </a:p>
        </p:txBody>
      </p:sp>
    </p:spTree>
    <p:extLst>
      <p:ext uri="{BB962C8B-B14F-4D97-AF65-F5344CB8AC3E}">
        <p14:creationId xmlns:p14="http://schemas.microsoft.com/office/powerpoint/2010/main" val="128937505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nSpc>
                <a:spcPct val="107000"/>
              </a:lnSpc>
              <a:spcAft>
                <a:spcPts val="800"/>
              </a:spcAft>
            </a:pPr>
            <a:r>
              <a:rPr lang="sv-SE" sz="1800" dirty="0">
                <a:effectLst/>
                <a:latin typeface="Calibri" panose="020F0502020204030204" pitchFamily="34" charset="0"/>
                <a:ea typeface="Calibri" panose="020F0502020204030204" pitchFamily="34" charset="0"/>
                <a:cs typeface="Times New Roman" panose="02020603050405020304" pitchFamily="18" charset="0"/>
              </a:rPr>
              <a:t>Sammanvägningen av ej beräknade effekter inbegriper alla ej beräknade effekter som tidigare redovisats. Här ska bedömningen göras om det är sannolikt att det samlade värdet av alla ej beräknade effekter överstiger 10% av åtgärdens utgifter, dvs. huruvida det är sannolikt att ej beräknade effekter hade påverkat NNK med mer än +/- 0,1 om de hade beräknats. Om detta inte är sannolikt görs bedömningen ”Försumbar”.</a:t>
            </a:r>
          </a:p>
          <a:p>
            <a:pPr>
              <a:lnSpc>
                <a:spcPct val="107000"/>
              </a:lnSpc>
              <a:spcAft>
                <a:spcPts val="800"/>
              </a:spcAft>
            </a:pPr>
            <a:r>
              <a:rPr lang="sv-SE" sz="1800" dirty="0">
                <a:effectLst/>
                <a:latin typeface="Calibri" panose="020F0502020204030204" pitchFamily="34" charset="0"/>
                <a:ea typeface="Calibri" panose="020F0502020204030204" pitchFamily="34" charset="0"/>
                <a:cs typeface="Times New Roman" panose="02020603050405020304" pitchFamily="18" charset="0"/>
              </a:rPr>
              <a:t>Notera att bedömningen ”Försämring” eller ”Förbättring” kommer att rendera i ett ”krokodiltecken” i anslutning till nettonuvärdeskvoten i utskriven SEB. Krokodiltecknet anger om nettonuvärdeskvoten är under- eller överskattad med avseende på ej beräknade effekter.</a:t>
            </a:r>
          </a:p>
          <a:p>
            <a:pPr>
              <a:lnSpc>
                <a:spcPct val="107000"/>
              </a:lnSpc>
              <a:spcAft>
                <a:spcPts val="800"/>
              </a:spcAft>
            </a:pPr>
            <a:r>
              <a:rPr lang="sv-SE" sz="1800" dirty="0">
                <a:effectLst/>
                <a:latin typeface="Calibri" panose="020F0502020204030204" pitchFamily="34" charset="0"/>
                <a:ea typeface="Calibri" panose="020F0502020204030204" pitchFamily="34" charset="0"/>
                <a:cs typeface="Times New Roman" panose="02020603050405020304" pitchFamily="18" charset="0"/>
              </a:rPr>
              <a:t>Den samlade bedömningen av ej beräknade effekter ska tydligt motiveras och det ska anges hur säker bedömningen är. Ange vilka effekter bedömningen i huvudsak baseras på.</a:t>
            </a:r>
          </a:p>
          <a:p>
            <a:pPr>
              <a:lnSpc>
                <a:spcPct val="107000"/>
              </a:lnSpc>
              <a:spcAft>
                <a:spcPts val="800"/>
              </a:spcAft>
            </a:pPr>
            <a:r>
              <a:rPr lang="sv-SE" sz="1800" dirty="0">
                <a:effectLst/>
                <a:latin typeface="Calibri" panose="020F0502020204030204" pitchFamily="34" charset="0"/>
                <a:ea typeface="Calibri" panose="020F0502020204030204" pitchFamily="34" charset="0"/>
                <a:cs typeface="Times New Roman" panose="02020603050405020304" pitchFamily="18" charset="0"/>
              </a:rPr>
              <a:t>Notera att många försumbara effekter tillsammans kan vara betydande. Det kan också vara så att flera betydande effekter tar ut varandra så att den samlade effekten blir försumbar.  </a:t>
            </a:r>
          </a:p>
          <a:p>
            <a:endParaRPr lang="sv-SE" dirty="0"/>
          </a:p>
        </p:txBody>
      </p:sp>
      <p:sp>
        <p:nvSpPr>
          <p:cNvPr id="4" name="Platshållare för bildnummer 3"/>
          <p:cNvSpPr>
            <a:spLocks noGrp="1"/>
          </p:cNvSpPr>
          <p:nvPr>
            <p:ph type="sldNum" sz="quarter" idx="5"/>
          </p:nvPr>
        </p:nvSpPr>
        <p:spPr/>
        <p:txBody>
          <a:bodyPr/>
          <a:lstStyle/>
          <a:p>
            <a:fld id="{D0B863A3-F6DA-432C-A68C-0B1EB56ED58E}" type="slidenum">
              <a:rPr lang="sv-SE" smtClean="0"/>
              <a:t>26</a:t>
            </a:fld>
            <a:endParaRPr lang="sv-SE"/>
          </a:p>
        </p:txBody>
      </p:sp>
    </p:spTree>
    <p:extLst>
      <p:ext uri="{BB962C8B-B14F-4D97-AF65-F5344CB8AC3E}">
        <p14:creationId xmlns:p14="http://schemas.microsoft.com/office/powerpoint/2010/main" val="321031547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nSpc>
                <a:spcPct val="107000"/>
              </a:lnSpc>
              <a:spcAft>
                <a:spcPts val="800"/>
              </a:spcAft>
            </a:pPr>
            <a:r>
              <a:rPr lang="sv-SE" sz="1800" dirty="0">
                <a:effectLst/>
                <a:latin typeface="Calibri" panose="020F0502020204030204" pitchFamily="34" charset="0"/>
                <a:ea typeface="Calibri" panose="020F0502020204030204" pitchFamily="34" charset="0"/>
                <a:cs typeface="Times New Roman" panose="02020603050405020304" pitchFamily="18" charset="0"/>
              </a:rPr>
              <a:t>Slutlig sammanvägd lönsamhet görs baserat på nettonuvärdeskvoten och sammanvägningen av ej beräknade effekter. I huvudsak måste här avgöras om ej beräknade effekter medför en annan bedömning än den som följer av beräknad nettonuvärdeskvot.</a:t>
            </a:r>
          </a:p>
          <a:p>
            <a:pPr>
              <a:lnSpc>
                <a:spcPct val="107000"/>
              </a:lnSpc>
              <a:spcAft>
                <a:spcPts val="800"/>
              </a:spcAft>
            </a:pPr>
            <a:r>
              <a:rPr lang="sv-SE" sz="1800" dirty="0">
                <a:effectLst/>
                <a:latin typeface="Calibri" panose="020F0502020204030204" pitchFamily="34" charset="0"/>
                <a:ea typeface="Calibri" panose="020F0502020204030204" pitchFamily="34" charset="0"/>
                <a:cs typeface="Times New Roman" panose="02020603050405020304" pitchFamily="18" charset="0"/>
              </a:rPr>
              <a:t>Även känslighetsanalyser ska tas i beaktande.</a:t>
            </a:r>
          </a:p>
          <a:p>
            <a:pPr>
              <a:lnSpc>
                <a:spcPct val="107000"/>
              </a:lnSpc>
              <a:spcAft>
                <a:spcPts val="800"/>
              </a:spcAft>
            </a:pPr>
            <a:r>
              <a:rPr lang="sv-SE" sz="1800" dirty="0">
                <a:effectLst/>
                <a:latin typeface="Calibri" panose="020F0502020204030204" pitchFamily="34" charset="0"/>
                <a:ea typeface="Calibri" panose="020F0502020204030204" pitchFamily="34" charset="0"/>
                <a:cs typeface="Times New Roman" panose="02020603050405020304" pitchFamily="18" charset="0"/>
              </a:rPr>
              <a:t>De lönsamhetsbedömningar som är möjliga framgår på nästa bild. </a:t>
            </a:r>
          </a:p>
          <a:p>
            <a:pPr>
              <a:lnSpc>
                <a:spcPct val="107000"/>
              </a:lnSpc>
              <a:spcAft>
                <a:spcPts val="800"/>
              </a:spcAft>
            </a:pPr>
            <a:r>
              <a:rPr lang="sv-SE" sz="1800" dirty="0">
                <a:effectLst/>
                <a:latin typeface="Calibri" panose="020F0502020204030204" pitchFamily="34" charset="0"/>
                <a:ea typeface="Calibri" panose="020F0502020204030204" pitchFamily="34" charset="0"/>
                <a:cs typeface="Times New Roman" panose="02020603050405020304" pitchFamily="18" charset="0"/>
              </a:rPr>
              <a:t>Det ska här framgå om lönsamhetsbedömningen är gjord av en expertgrupp eller en enskild person.</a:t>
            </a:r>
          </a:p>
          <a:p>
            <a:pPr>
              <a:lnSpc>
                <a:spcPct val="107000"/>
              </a:lnSpc>
              <a:spcAft>
                <a:spcPts val="800"/>
              </a:spcAft>
            </a:pPr>
            <a:r>
              <a:rPr lang="sv-SE" sz="1800" dirty="0">
                <a:effectLst/>
                <a:latin typeface="Calibri" panose="020F0502020204030204" pitchFamily="34" charset="0"/>
                <a:ea typeface="Calibri" panose="020F0502020204030204" pitchFamily="34" charset="0"/>
                <a:cs typeface="Times New Roman" panose="02020603050405020304" pitchFamily="18" charset="0"/>
              </a:rPr>
              <a:t>Bedömningen ska också tydligt motiveras. En bra motivering fångar följande:</a:t>
            </a:r>
          </a:p>
          <a:p>
            <a:pPr marL="342900" lvl="0" indent="-342900">
              <a:lnSpc>
                <a:spcPct val="107000"/>
              </a:lnSpc>
              <a:buFont typeface="Calibri" panose="020F0502020204030204" pitchFamily="34" charset="0"/>
              <a:buChar char="-"/>
            </a:pPr>
            <a:r>
              <a:rPr lang="sv-SE" sz="1800" dirty="0">
                <a:effectLst/>
                <a:latin typeface="Calibri" panose="020F0502020204030204" pitchFamily="34" charset="0"/>
                <a:ea typeface="Calibri" panose="020F0502020204030204" pitchFamily="34" charset="0"/>
                <a:cs typeface="Times New Roman" panose="02020603050405020304" pitchFamily="18" charset="0"/>
              </a:rPr>
              <a:t>Storleken på beräknade och ej beräknade effekter</a:t>
            </a:r>
          </a:p>
          <a:p>
            <a:pPr marL="342900" lvl="0" indent="-342900">
              <a:lnSpc>
                <a:spcPct val="107000"/>
              </a:lnSpc>
              <a:buFont typeface="Calibri" panose="020F0502020204030204" pitchFamily="34" charset="0"/>
              <a:buChar char="-"/>
            </a:pPr>
            <a:r>
              <a:rPr lang="sv-SE" sz="1800" dirty="0">
                <a:effectLst/>
                <a:latin typeface="Calibri" panose="020F0502020204030204" pitchFamily="34" charset="0"/>
                <a:ea typeface="Calibri" panose="020F0502020204030204" pitchFamily="34" charset="0"/>
                <a:cs typeface="Times New Roman" panose="02020603050405020304" pitchFamily="18" charset="0"/>
              </a:rPr>
              <a:t>Kvaliteten och osäkerheten i beräkningar och bedömningar</a:t>
            </a:r>
          </a:p>
          <a:p>
            <a:pPr marL="342900" lvl="0" indent="-342900">
              <a:lnSpc>
                <a:spcPct val="107000"/>
              </a:lnSpc>
              <a:buFont typeface="Calibri" panose="020F0502020204030204" pitchFamily="34" charset="0"/>
              <a:buChar char="-"/>
            </a:pPr>
            <a:r>
              <a:rPr lang="sv-SE" sz="1800" dirty="0">
                <a:effectLst/>
                <a:latin typeface="Calibri" panose="020F0502020204030204" pitchFamily="34" charset="0"/>
                <a:ea typeface="Calibri" panose="020F0502020204030204" pitchFamily="34" charset="0"/>
                <a:cs typeface="Times New Roman" panose="02020603050405020304" pitchFamily="18" charset="0"/>
              </a:rPr>
              <a:t>Kopplingar till andra infrastrukturprojekt</a:t>
            </a:r>
          </a:p>
          <a:p>
            <a:pPr marL="342900" lvl="0" indent="-342900">
              <a:lnSpc>
                <a:spcPct val="107000"/>
              </a:lnSpc>
              <a:spcAft>
                <a:spcPts val="800"/>
              </a:spcAft>
              <a:buFont typeface="Calibri" panose="020F0502020204030204" pitchFamily="34" charset="0"/>
              <a:buChar char="-"/>
            </a:pPr>
            <a:r>
              <a:rPr lang="sv-SE" sz="1800" dirty="0">
                <a:effectLst/>
                <a:latin typeface="Calibri" panose="020F0502020204030204" pitchFamily="34" charset="0"/>
                <a:ea typeface="Calibri" panose="020F0502020204030204" pitchFamily="34" charset="0"/>
                <a:cs typeface="Times New Roman" panose="02020603050405020304" pitchFamily="18" charset="0"/>
              </a:rPr>
              <a:t>Resultat från känslighetsanalyser</a:t>
            </a:r>
          </a:p>
          <a:p>
            <a:pPr>
              <a:lnSpc>
                <a:spcPct val="107000"/>
              </a:lnSpc>
              <a:spcAft>
                <a:spcPts val="800"/>
              </a:spcAft>
            </a:pPr>
            <a:r>
              <a:rPr lang="sv-SE" sz="1800" dirty="0">
                <a:effectLst/>
                <a:latin typeface="Calibri" panose="020F0502020204030204" pitchFamily="34" charset="0"/>
                <a:ea typeface="Calibri" panose="020F0502020204030204" pitchFamily="34" charset="0"/>
                <a:cs typeface="Times New Roman" panose="02020603050405020304" pitchFamily="18" charset="0"/>
              </a:rPr>
              <a:t>I fältet kompletterande text finns möjlighet att lägga till ytterligare information.</a:t>
            </a:r>
          </a:p>
          <a:p>
            <a:endParaRPr lang="sv-SE" dirty="0"/>
          </a:p>
        </p:txBody>
      </p:sp>
      <p:sp>
        <p:nvSpPr>
          <p:cNvPr id="4" name="Platshållare för bildnummer 3"/>
          <p:cNvSpPr>
            <a:spLocks noGrp="1"/>
          </p:cNvSpPr>
          <p:nvPr>
            <p:ph type="sldNum" sz="quarter" idx="5"/>
          </p:nvPr>
        </p:nvSpPr>
        <p:spPr/>
        <p:txBody>
          <a:bodyPr/>
          <a:lstStyle/>
          <a:p>
            <a:fld id="{D0B863A3-F6DA-432C-A68C-0B1EB56ED58E}" type="slidenum">
              <a:rPr lang="sv-SE" smtClean="0"/>
              <a:t>27</a:t>
            </a:fld>
            <a:endParaRPr lang="sv-SE"/>
          </a:p>
        </p:txBody>
      </p:sp>
    </p:spTree>
    <p:extLst>
      <p:ext uri="{BB962C8B-B14F-4D97-AF65-F5344CB8AC3E}">
        <p14:creationId xmlns:p14="http://schemas.microsoft.com/office/powerpoint/2010/main" val="211793240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nSpc>
                <a:spcPct val="107000"/>
              </a:lnSpc>
              <a:spcAft>
                <a:spcPts val="800"/>
              </a:spcAft>
            </a:pPr>
            <a:r>
              <a:rPr lang="sv-SE" sz="1800" dirty="0">
                <a:effectLst/>
                <a:latin typeface="Calibri" panose="020F0502020204030204" pitchFamily="34" charset="0"/>
                <a:ea typeface="Calibri" panose="020F0502020204030204" pitchFamily="34" charset="0"/>
                <a:cs typeface="Times New Roman" panose="02020603050405020304" pitchFamily="18" charset="0"/>
              </a:rPr>
              <a:t>För att en åtgärd ska betraktas som samhällsekonomiskt lönsam ska den ha en nettonuvärdeskvot som överstiger 0,1 samtidigt som det inte finns ej beräknade effekter som tillsammans innebär en icke-försumbar försämring.</a:t>
            </a:r>
          </a:p>
          <a:p>
            <a:pPr>
              <a:lnSpc>
                <a:spcPct val="107000"/>
              </a:lnSpc>
              <a:spcAft>
                <a:spcPts val="800"/>
              </a:spcAft>
            </a:pPr>
            <a:r>
              <a:rPr lang="sv-SE" sz="1800" dirty="0">
                <a:effectLst/>
                <a:latin typeface="Calibri" panose="020F0502020204030204" pitchFamily="34" charset="0"/>
                <a:ea typeface="Calibri" panose="020F0502020204030204" pitchFamily="34" charset="0"/>
                <a:cs typeface="Times New Roman" panose="02020603050405020304" pitchFamily="18" charset="0"/>
              </a:rPr>
              <a:t>Om NNK som är större än eller lika med -0,1 men mindre än eller lika med 0,1 ska bedömningen ”Nära noll” göras. Bedömningen nära noll fångar på ett grovt sätt att kategoriseringen lönsam/olönsam är osäker och därför motiverar att en viss marginal tillämpas.</a:t>
            </a:r>
          </a:p>
          <a:p>
            <a:pPr>
              <a:lnSpc>
                <a:spcPct val="107000"/>
              </a:lnSpc>
              <a:spcAft>
                <a:spcPts val="800"/>
              </a:spcAft>
            </a:pPr>
            <a:r>
              <a:rPr lang="sv-SE" sz="1800" dirty="0">
                <a:effectLst/>
                <a:latin typeface="Calibri" panose="020F0502020204030204" pitchFamily="34" charset="0"/>
                <a:ea typeface="Calibri" panose="020F0502020204030204" pitchFamily="34" charset="0"/>
                <a:cs typeface="Times New Roman" panose="02020603050405020304" pitchFamily="18" charset="0"/>
              </a:rPr>
              <a:t>Känslighetsanalyserna används för att avgöra om en åtgärd är ”Robust lönsam” eller ”Robust olönsam”.</a:t>
            </a:r>
          </a:p>
          <a:p>
            <a:pPr>
              <a:lnSpc>
                <a:spcPct val="107000"/>
              </a:lnSpc>
              <a:spcAft>
                <a:spcPts val="800"/>
              </a:spcAft>
            </a:pPr>
            <a:r>
              <a:rPr lang="sv-SE" sz="1800" dirty="0">
                <a:effectLst/>
                <a:latin typeface="Calibri" panose="020F0502020204030204" pitchFamily="34" charset="0"/>
                <a:ea typeface="Calibri" panose="020F0502020204030204" pitchFamily="34" charset="0"/>
                <a:cs typeface="Times New Roman" panose="02020603050405020304" pitchFamily="18" charset="0"/>
              </a:rPr>
              <a:t>Om det finns stor osäkerhet kring ej beräknade effekter som är åtgärdsspecifika ska bedömningen ”Svårbedömd” göras. Denna bedömning ska användas i exceptionella fall om en samhällsekonomisk kalkyl är gjord.</a:t>
            </a:r>
          </a:p>
          <a:p>
            <a:endParaRPr lang="sv-SE" dirty="0"/>
          </a:p>
        </p:txBody>
      </p:sp>
      <p:sp>
        <p:nvSpPr>
          <p:cNvPr id="4" name="Platshållare för bildnummer 3"/>
          <p:cNvSpPr>
            <a:spLocks noGrp="1"/>
          </p:cNvSpPr>
          <p:nvPr>
            <p:ph type="sldNum" sz="quarter" idx="5"/>
          </p:nvPr>
        </p:nvSpPr>
        <p:spPr/>
        <p:txBody>
          <a:bodyPr/>
          <a:lstStyle/>
          <a:p>
            <a:fld id="{D0B863A3-F6DA-432C-A68C-0B1EB56ED58E}" type="slidenum">
              <a:rPr lang="sv-SE" smtClean="0"/>
              <a:t>28</a:t>
            </a:fld>
            <a:endParaRPr lang="sv-SE"/>
          </a:p>
        </p:txBody>
      </p:sp>
    </p:spTree>
    <p:extLst>
      <p:ext uri="{BB962C8B-B14F-4D97-AF65-F5344CB8AC3E}">
        <p14:creationId xmlns:p14="http://schemas.microsoft.com/office/powerpoint/2010/main" val="638556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nSpc>
                <a:spcPct val="107000"/>
              </a:lnSpc>
              <a:spcAft>
                <a:spcPts val="800"/>
              </a:spcAft>
            </a:pPr>
            <a:r>
              <a:rPr lang="sv-SE" sz="1800" dirty="0">
                <a:effectLst/>
                <a:latin typeface="Calibri" panose="020F0502020204030204" pitchFamily="34" charset="0"/>
                <a:ea typeface="Calibri" panose="020F0502020204030204" pitchFamily="34" charset="0"/>
                <a:cs typeface="Times New Roman" panose="02020603050405020304" pitchFamily="18" charset="0"/>
              </a:rPr>
              <a:t>Sammanvägningen av ej beräknade effekter inbegriper alla ej beräknade effekter som tidigare redovisats och som berör funktionsmålet. Dessa effekter är de som redovisats under fliken ”Trafikanteffekter”.</a:t>
            </a:r>
          </a:p>
          <a:p>
            <a:pPr>
              <a:lnSpc>
                <a:spcPct val="107000"/>
              </a:lnSpc>
              <a:spcAft>
                <a:spcPts val="800"/>
              </a:spcAft>
            </a:pPr>
            <a:r>
              <a:rPr lang="sv-SE" sz="1800" dirty="0">
                <a:effectLst/>
                <a:latin typeface="Calibri" panose="020F0502020204030204" pitchFamily="34" charset="0"/>
                <a:ea typeface="Calibri" panose="020F0502020204030204" pitchFamily="34" charset="0"/>
                <a:cs typeface="Times New Roman" panose="02020603050405020304" pitchFamily="18" charset="0"/>
              </a:rPr>
              <a:t>Här ska bedömningen göras om det är sannolikt att det samlade värdet av relevanta ej beräknade effekter överstiger 10% av åtgärdens utgifter, dvs. huruvida det är sannolikt att ej beräknade effekter hade påverkat NUK-funktionsmål med mer än +/- 0,1 om de hade beräknats. Om detta inte är sannolikt görs bedömningen ”Försumbar”.</a:t>
            </a:r>
          </a:p>
          <a:p>
            <a:pPr>
              <a:lnSpc>
                <a:spcPct val="107000"/>
              </a:lnSpc>
              <a:spcAft>
                <a:spcPts val="800"/>
              </a:spcAft>
            </a:pPr>
            <a:r>
              <a:rPr lang="sv-SE" sz="1800" dirty="0">
                <a:effectLst/>
                <a:latin typeface="Calibri" panose="020F0502020204030204" pitchFamily="34" charset="0"/>
                <a:ea typeface="Calibri" panose="020F0502020204030204" pitchFamily="34" charset="0"/>
                <a:cs typeface="Times New Roman" panose="02020603050405020304" pitchFamily="18" charset="0"/>
              </a:rPr>
              <a:t>Notera att bedömningen ”Försämring” eller ”Förbättring” kommer att rendera i ett ”krokodiltecken” i anslutning till nyttoutgiftskvoten i målanalysen i utskriven SEB. Krokodiltecknet anger om nyttoutgiftskvoten för funktionsmålet är under- eller överskattad med avseende på ej beräknade effekter.</a:t>
            </a:r>
          </a:p>
          <a:p>
            <a:pPr>
              <a:lnSpc>
                <a:spcPct val="107000"/>
              </a:lnSpc>
              <a:spcAft>
                <a:spcPts val="800"/>
              </a:spcAft>
            </a:pPr>
            <a:r>
              <a:rPr lang="sv-SE" sz="1800" dirty="0">
                <a:effectLst/>
                <a:latin typeface="Calibri" panose="020F0502020204030204" pitchFamily="34" charset="0"/>
                <a:ea typeface="Calibri" panose="020F0502020204030204" pitchFamily="34" charset="0"/>
                <a:cs typeface="Times New Roman" panose="02020603050405020304" pitchFamily="18" charset="0"/>
              </a:rPr>
              <a:t>Den samlade bedömningen av ej beräknade effekter ska tydligt motiveras och det ska anges hur säker bedömningen är. Ange vilka effekter bedömningen i huvudsak baseras på.</a:t>
            </a:r>
          </a:p>
          <a:p>
            <a:pPr>
              <a:lnSpc>
                <a:spcPct val="107000"/>
              </a:lnSpc>
              <a:spcAft>
                <a:spcPts val="800"/>
              </a:spcAft>
            </a:pPr>
            <a:r>
              <a:rPr lang="sv-SE" sz="1800" dirty="0">
                <a:effectLst/>
                <a:latin typeface="Calibri" panose="020F0502020204030204" pitchFamily="34" charset="0"/>
                <a:ea typeface="Calibri" panose="020F0502020204030204" pitchFamily="34" charset="0"/>
                <a:cs typeface="Times New Roman" panose="02020603050405020304" pitchFamily="18" charset="0"/>
              </a:rPr>
              <a:t>Notera att många försumbara effekter tillsammans kan vara betydande. Det kan också vara så att flera betydande effekter tar ut varandra så att den samlade effekten blir försumbar.  </a:t>
            </a:r>
          </a:p>
          <a:p>
            <a:endParaRPr lang="sv-SE" dirty="0"/>
          </a:p>
        </p:txBody>
      </p:sp>
      <p:sp>
        <p:nvSpPr>
          <p:cNvPr id="4" name="Platshållare för bildnummer 3"/>
          <p:cNvSpPr>
            <a:spLocks noGrp="1"/>
          </p:cNvSpPr>
          <p:nvPr>
            <p:ph type="sldNum" sz="quarter" idx="5"/>
          </p:nvPr>
        </p:nvSpPr>
        <p:spPr/>
        <p:txBody>
          <a:bodyPr/>
          <a:lstStyle/>
          <a:p>
            <a:fld id="{D0B863A3-F6DA-432C-A68C-0B1EB56ED58E}" type="slidenum">
              <a:rPr lang="sv-SE" smtClean="0"/>
              <a:t>29</a:t>
            </a:fld>
            <a:endParaRPr lang="sv-SE"/>
          </a:p>
        </p:txBody>
      </p:sp>
    </p:spTree>
    <p:extLst>
      <p:ext uri="{BB962C8B-B14F-4D97-AF65-F5344CB8AC3E}">
        <p14:creationId xmlns:p14="http://schemas.microsoft.com/office/powerpoint/2010/main" val="26445743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nSpc>
                <a:spcPct val="107000"/>
              </a:lnSpc>
              <a:spcAft>
                <a:spcPts val="800"/>
              </a:spcAft>
            </a:pPr>
            <a:r>
              <a:rPr lang="sv-SE" sz="1800" dirty="0">
                <a:effectLst/>
                <a:latin typeface="Calibri" panose="020F0502020204030204" pitchFamily="34" charset="0"/>
                <a:ea typeface="Calibri" panose="020F0502020204030204" pitchFamily="34" charset="0"/>
                <a:cs typeface="Times New Roman" panose="02020603050405020304" pitchFamily="18" charset="0"/>
              </a:rPr>
              <a:t>Den här presentationen är avgränsad till redovisning av samhällsekonomisk nyttokostnadsanalys i SEB-verktyget. Detta inkluderar en redovisning av:</a:t>
            </a:r>
          </a:p>
          <a:p>
            <a:pPr marL="342900" lvl="0" indent="-342900">
              <a:lnSpc>
                <a:spcPct val="107000"/>
              </a:lnSpc>
              <a:buFont typeface="Calibri" panose="020F0502020204030204" pitchFamily="34" charset="0"/>
              <a:buChar char="-"/>
            </a:pPr>
            <a:r>
              <a:rPr lang="sv-SE" sz="1800" dirty="0">
                <a:effectLst/>
                <a:latin typeface="Calibri" panose="020F0502020204030204" pitchFamily="34" charset="0"/>
                <a:ea typeface="Calibri" panose="020F0502020204030204" pitchFamily="34" charset="0"/>
                <a:cs typeface="Times New Roman" panose="02020603050405020304" pitchFamily="18" charset="0"/>
              </a:rPr>
              <a:t>Allmänna kalkylförutsättningar</a:t>
            </a:r>
          </a:p>
          <a:p>
            <a:pPr marL="342900" lvl="0" indent="-342900">
              <a:lnSpc>
                <a:spcPct val="107000"/>
              </a:lnSpc>
              <a:buFont typeface="Calibri" panose="020F0502020204030204" pitchFamily="34" charset="0"/>
              <a:buChar char="-"/>
            </a:pPr>
            <a:r>
              <a:rPr lang="sv-SE" sz="1800" dirty="0">
                <a:effectLst/>
                <a:latin typeface="Calibri" panose="020F0502020204030204" pitchFamily="34" charset="0"/>
                <a:ea typeface="Calibri" panose="020F0502020204030204" pitchFamily="34" charset="0"/>
                <a:cs typeface="Times New Roman" panose="02020603050405020304" pitchFamily="18" charset="0"/>
              </a:rPr>
              <a:t>Trafikutvecklingstal</a:t>
            </a:r>
          </a:p>
          <a:p>
            <a:pPr marL="342900" lvl="0" indent="-342900">
              <a:lnSpc>
                <a:spcPct val="107000"/>
              </a:lnSpc>
              <a:buFont typeface="Calibri" panose="020F0502020204030204" pitchFamily="34" charset="0"/>
              <a:buChar char="-"/>
            </a:pPr>
            <a:r>
              <a:rPr lang="sv-SE" sz="1800" dirty="0">
                <a:effectLst/>
                <a:latin typeface="Calibri" panose="020F0502020204030204" pitchFamily="34" charset="0"/>
                <a:ea typeface="Calibri" panose="020F0502020204030204" pitchFamily="34" charset="0"/>
                <a:cs typeface="Times New Roman" panose="02020603050405020304" pitchFamily="18" charset="0"/>
              </a:rPr>
              <a:t>Beräknade och ej beräknade effekter </a:t>
            </a:r>
          </a:p>
          <a:p>
            <a:pPr marL="342900" lvl="0" indent="-342900">
              <a:lnSpc>
                <a:spcPct val="107000"/>
              </a:lnSpc>
              <a:buFont typeface="Calibri" panose="020F0502020204030204" pitchFamily="34" charset="0"/>
              <a:buChar char="-"/>
            </a:pPr>
            <a:r>
              <a:rPr lang="sv-SE" sz="1800" dirty="0">
                <a:effectLst/>
                <a:latin typeface="Calibri" panose="020F0502020204030204" pitchFamily="34" charset="0"/>
                <a:ea typeface="Calibri" panose="020F0502020204030204" pitchFamily="34" charset="0"/>
                <a:cs typeface="Times New Roman" panose="02020603050405020304" pitchFamily="18" charset="0"/>
              </a:rPr>
              <a:t>Samhällsekonomisk lönsamhet</a:t>
            </a:r>
          </a:p>
          <a:p>
            <a:pPr marL="342900" lvl="0" indent="-342900">
              <a:lnSpc>
                <a:spcPct val="107000"/>
              </a:lnSpc>
              <a:spcAft>
                <a:spcPts val="800"/>
              </a:spcAft>
              <a:buFont typeface="Calibri" panose="020F0502020204030204" pitchFamily="34" charset="0"/>
              <a:buChar char="-"/>
            </a:pPr>
            <a:r>
              <a:rPr lang="sv-SE" sz="1800" dirty="0">
                <a:effectLst/>
                <a:latin typeface="Calibri" panose="020F0502020204030204" pitchFamily="34" charset="0"/>
                <a:ea typeface="Calibri" panose="020F0502020204030204" pitchFamily="34" charset="0"/>
                <a:cs typeface="Times New Roman" panose="02020603050405020304" pitchFamily="18" charset="0"/>
              </a:rPr>
              <a:t>Känslighetsanalyser</a:t>
            </a:r>
          </a:p>
          <a:p>
            <a:pPr>
              <a:lnSpc>
                <a:spcPct val="107000"/>
              </a:lnSpc>
              <a:spcAft>
                <a:spcPts val="800"/>
              </a:spcAft>
            </a:pPr>
            <a:r>
              <a:rPr lang="sv-SE" sz="1800" dirty="0">
                <a:effectLst/>
                <a:latin typeface="Calibri" panose="020F0502020204030204" pitchFamily="34" charset="0"/>
                <a:ea typeface="Calibri" panose="020F0502020204030204" pitchFamily="34" charset="0"/>
                <a:cs typeface="Times New Roman" panose="02020603050405020304" pitchFamily="18" charset="0"/>
              </a:rPr>
              <a:t>Presentationen ger ingen djupare insikt hur en samhällsekonomisk kalkyl ska genomföras med hjälp av Trafikverkets kalkylverktyg eller på annat sätt. </a:t>
            </a:r>
          </a:p>
          <a:p>
            <a:endParaRPr lang="sv-SE" dirty="0"/>
          </a:p>
        </p:txBody>
      </p:sp>
      <p:sp>
        <p:nvSpPr>
          <p:cNvPr id="4" name="Platshållare för bildnummer 3"/>
          <p:cNvSpPr>
            <a:spLocks noGrp="1"/>
          </p:cNvSpPr>
          <p:nvPr>
            <p:ph type="sldNum" sz="quarter" idx="5"/>
          </p:nvPr>
        </p:nvSpPr>
        <p:spPr/>
        <p:txBody>
          <a:bodyPr/>
          <a:lstStyle/>
          <a:p>
            <a:fld id="{D0B863A3-F6DA-432C-A68C-0B1EB56ED58E}" type="slidenum">
              <a:rPr lang="sv-SE" smtClean="0"/>
              <a:t>3</a:t>
            </a:fld>
            <a:endParaRPr lang="sv-SE"/>
          </a:p>
        </p:txBody>
      </p:sp>
    </p:spTree>
    <p:extLst>
      <p:ext uri="{BB962C8B-B14F-4D97-AF65-F5344CB8AC3E}">
        <p14:creationId xmlns:p14="http://schemas.microsoft.com/office/powerpoint/2010/main" val="30259003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nSpc>
                <a:spcPct val="107000"/>
              </a:lnSpc>
              <a:spcAft>
                <a:spcPts val="800"/>
              </a:spcAft>
            </a:pPr>
            <a:r>
              <a:rPr lang="sv-SE" sz="1800" dirty="0">
                <a:effectLst/>
                <a:latin typeface="Calibri" panose="020F0502020204030204" pitchFamily="34" charset="0"/>
                <a:ea typeface="Calibri" panose="020F0502020204030204" pitchFamily="34" charset="0"/>
                <a:cs typeface="Times New Roman" panose="02020603050405020304" pitchFamily="18" charset="0"/>
              </a:rPr>
              <a:t>Sammanvägningen av ej beräknade effekter inbegriper alla ej beräknade effekter som tidigare redovisats och som berör hänsynsmålet. Dessa effekter är de som redovisats under fliken ”Externa effekter”.</a:t>
            </a:r>
          </a:p>
          <a:p>
            <a:pPr>
              <a:lnSpc>
                <a:spcPct val="107000"/>
              </a:lnSpc>
              <a:spcAft>
                <a:spcPts val="800"/>
              </a:spcAft>
            </a:pPr>
            <a:r>
              <a:rPr lang="sv-SE" sz="1800" dirty="0">
                <a:effectLst/>
                <a:latin typeface="Calibri" panose="020F0502020204030204" pitchFamily="34" charset="0"/>
                <a:ea typeface="Calibri" panose="020F0502020204030204" pitchFamily="34" charset="0"/>
                <a:cs typeface="Times New Roman" panose="02020603050405020304" pitchFamily="18" charset="0"/>
              </a:rPr>
              <a:t>Här ska bedömningen göras om det är sannolikt att det samlade värdet av relevanta ej beräknade effekter överstiger 10% av åtgärdens utgifter, dvs. huruvida det är sannolikt att ej beräknade effekter hade påverkat NUK-hänsynsmål med mer än +/- 0,1 om de hade beräknats. Om detta inte är sannolikt görs bedömningen ”Försumbar”.</a:t>
            </a:r>
          </a:p>
          <a:p>
            <a:pPr>
              <a:lnSpc>
                <a:spcPct val="107000"/>
              </a:lnSpc>
              <a:spcAft>
                <a:spcPts val="800"/>
              </a:spcAft>
            </a:pPr>
            <a:r>
              <a:rPr lang="sv-SE" sz="1800" dirty="0">
                <a:effectLst/>
                <a:latin typeface="Calibri" panose="020F0502020204030204" pitchFamily="34" charset="0"/>
                <a:ea typeface="Calibri" panose="020F0502020204030204" pitchFamily="34" charset="0"/>
                <a:cs typeface="Times New Roman" panose="02020603050405020304" pitchFamily="18" charset="0"/>
              </a:rPr>
              <a:t>Notera att bedömningen ”Försämring” eller ”Förbättring” kommer att rendera i ett ”krokodiltecken” i anslutning till nyttoutgiftskvoten i målanalysen i utskriven SEB. Krokodiltecknet anger om nyttoutgiftskvoten för hänsynsmålet är under- eller överskattad med avseende på ej beräknade effekter.</a:t>
            </a:r>
          </a:p>
          <a:p>
            <a:pPr>
              <a:lnSpc>
                <a:spcPct val="107000"/>
              </a:lnSpc>
              <a:spcAft>
                <a:spcPts val="800"/>
              </a:spcAft>
            </a:pPr>
            <a:r>
              <a:rPr lang="sv-SE" sz="1800" dirty="0">
                <a:effectLst/>
                <a:latin typeface="Calibri" panose="020F0502020204030204" pitchFamily="34" charset="0"/>
                <a:ea typeface="Calibri" panose="020F0502020204030204" pitchFamily="34" charset="0"/>
                <a:cs typeface="Times New Roman" panose="02020603050405020304" pitchFamily="18" charset="0"/>
              </a:rPr>
              <a:t>Den samlade bedömningen av ej beräknade effekter ska tydligt motiveras och det ska anges hur säker bedömningen är. Ange vilka effekter bedömningen i huvudsak baseras på.</a:t>
            </a:r>
          </a:p>
          <a:p>
            <a:pPr>
              <a:lnSpc>
                <a:spcPct val="107000"/>
              </a:lnSpc>
              <a:spcAft>
                <a:spcPts val="800"/>
              </a:spcAft>
            </a:pPr>
            <a:r>
              <a:rPr lang="sv-SE" sz="1800" dirty="0">
                <a:effectLst/>
                <a:latin typeface="Calibri" panose="020F0502020204030204" pitchFamily="34" charset="0"/>
                <a:ea typeface="Calibri" panose="020F0502020204030204" pitchFamily="34" charset="0"/>
                <a:cs typeface="Times New Roman" panose="02020603050405020304" pitchFamily="18" charset="0"/>
              </a:rPr>
              <a:t>Notera att många försumbara effekter tillsammans kan vara betydande. Det kan också vara så att flera betydande effekter tar ut varandra så att den samlade effekten blir försumbar.  </a:t>
            </a:r>
          </a:p>
          <a:p>
            <a:endParaRPr lang="sv-SE" dirty="0"/>
          </a:p>
        </p:txBody>
      </p:sp>
      <p:sp>
        <p:nvSpPr>
          <p:cNvPr id="4" name="Platshållare för bildnummer 3"/>
          <p:cNvSpPr>
            <a:spLocks noGrp="1"/>
          </p:cNvSpPr>
          <p:nvPr>
            <p:ph type="sldNum" sz="quarter" idx="5"/>
          </p:nvPr>
        </p:nvSpPr>
        <p:spPr/>
        <p:txBody>
          <a:bodyPr/>
          <a:lstStyle/>
          <a:p>
            <a:fld id="{D0B863A3-F6DA-432C-A68C-0B1EB56ED58E}" type="slidenum">
              <a:rPr lang="sv-SE" smtClean="0"/>
              <a:t>30</a:t>
            </a:fld>
            <a:endParaRPr lang="sv-SE"/>
          </a:p>
        </p:txBody>
      </p:sp>
    </p:spTree>
    <p:extLst>
      <p:ext uri="{BB962C8B-B14F-4D97-AF65-F5344CB8AC3E}">
        <p14:creationId xmlns:p14="http://schemas.microsoft.com/office/powerpoint/2010/main" val="262989257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nSpc>
                <a:spcPct val="107000"/>
              </a:lnSpc>
              <a:spcAft>
                <a:spcPts val="800"/>
              </a:spcAft>
            </a:pPr>
            <a:r>
              <a:rPr lang="sv-SE" sz="1800" dirty="0">
                <a:effectLst/>
                <a:latin typeface="Calibri" panose="020F0502020204030204" pitchFamily="34" charset="0"/>
                <a:ea typeface="Calibri" panose="020F0502020204030204" pitchFamily="34" charset="0"/>
                <a:cs typeface="Times New Roman" panose="02020603050405020304" pitchFamily="18" charset="0"/>
              </a:rPr>
              <a:t>I fliken indikatorer redovisas kompletterande uppgifter. </a:t>
            </a:r>
          </a:p>
          <a:p>
            <a:pPr>
              <a:lnSpc>
                <a:spcPct val="107000"/>
              </a:lnSpc>
              <a:spcAft>
                <a:spcPts val="800"/>
              </a:spcAft>
            </a:pPr>
            <a:r>
              <a:rPr lang="sv-SE" sz="1800" dirty="0">
                <a:effectLst/>
                <a:latin typeface="Calibri" panose="020F0502020204030204" pitchFamily="34" charset="0"/>
                <a:ea typeface="Calibri" panose="020F0502020204030204" pitchFamily="34" charset="0"/>
                <a:cs typeface="Times New Roman" panose="02020603050405020304" pitchFamily="18" charset="0"/>
              </a:rPr>
              <a:t>I utskriven SEB redovisas dessa uppgifter före BCA-avsnittet. </a:t>
            </a:r>
          </a:p>
          <a:p>
            <a:pPr>
              <a:lnSpc>
                <a:spcPct val="107000"/>
              </a:lnSpc>
              <a:spcAft>
                <a:spcPts val="800"/>
              </a:spcAft>
            </a:pPr>
            <a:r>
              <a:rPr lang="sv-SE" sz="1800" dirty="0">
                <a:effectLst/>
                <a:latin typeface="Calibri" panose="020F0502020204030204" pitchFamily="34" charset="0"/>
                <a:ea typeface="Calibri" panose="020F0502020204030204" pitchFamily="34" charset="0"/>
                <a:cs typeface="Times New Roman" panose="02020603050405020304" pitchFamily="18" charset="0"/>
              </a:rPr>
              <a:t>Alla värden som redovisas här i SEB-verktyget har beräknats automatiskt. </a:t>
            </a:r>
          </a:p>
          <a:p>
            <a:pPr>
              <a:lnSpc>
                <a:spcPct val="107000"/>
              </a:lnSpc>
              <a:spcAft>
                <a:spcPts val="800"/>
              </a:spcAft>
            </a:pPr>
            <a:r>
              <a:rPr lang="sv-SE" sz="1800" dirty="0">
                <a:effectLst/>
                <a:latin typeface="Calibri" panose="020F0502020204030204" pitchFamily="34" charset="0"/>
                <a:ea typeface="Calibri" panose="020F0502020204030204" pitchFamily="34" charset="0"/>
                <a:cs typeface="Times New Roman" panose="02020603050405020304" pitchFamily="18" charset="0"/>
              </a:rPr>
              <a:t>Här framgår bl.a. hur mycket av trafikantnyttorna som utgörs av klimatrelaterade effekter. C02 nuvärde är den nytta som beror på de klimatpolitiska antaganden som gjorts i beräkningar av drivmedelspriser.</a:t>
            </a:r>
          </a:p>
          <a:p>
            <a:pPr>
              <a:lnSpc>
                <a:spcPct val="107000"/>
              </a:lnSpc>
              <a:spcAft>
                <a:spcPts val="800"/>
              </a:spcAft>
            </a:pPr>
            <a:r>
              <a:rPr lang="sv-SE" sz="1800" dirty="0">
                <a:effectLst/>
                <a:latin typeface="Calibri" panose="020F0502020204030204" pitchFamily="34" charset="0"/>
                <a:ea typeface="Calibri" panose="020F0502020204030204" pitchFamily="34" charset="0"/>
                <a:cs typeface="Times New Roman" panose="02020603050405020304" pitchFamily="18" charset="0"/>
              </a:rPr>
              <a:t>All redovisning av klimatrelaterade effekter åtföljs i utskriven SEB av text som förklarar komplexiteten i att beräkna sådana effekter.</a:t>
            </a:r>
          </a:p>
          <a:p>
            <a:endParaRPr lang="sv-SE" dirty="0"/>
          </a:p>
        </p:txBody>
      </p:sp>
      <p:sp>
        <p:nvSpPr>
          <p:cNvPr id="4" name="Platshållare för bildnummer 3"/>
          <p:cNvSpPr>
            <a:spLocks noGrp="1"/>
          </p:cNvSpPr>
          <p:nvPr>
            <p:ph type="sldNum" sz="quarter" idx="5"/>
          </p:nvPr>
        </p:nvSpPr>
        <p:spPr/>
        <p:txBody>
          <a:bodyPr/>
          <a:lstStyle/>
          <a:p>
            <a:fld id="{D0B863A3-F6DA-432C-A68C-0B1EB56ED58E}" type="slidenum">
              <a:rPr lang="sv-SE" smtClean="0"/>
              <a:t>31</a:t>
            </a:fld>
            <a:endParaRPr lang="sv-SE"/>
          </a:p>
        </p:txBody>
      </p:sp>
    </p:spTree>
    <p:extLst>
      <p:ext uri="{BB962C8B-B14F-4D97-AF65-F5344CB8AC3E}">
        <p14:creationId xmlns:p14="http://schemas.microsoft.com/office/powerpoint/2010/main" val="25207188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800" dirty="0">
                <a:effectLst/>
                <a:latin typeface="Calibri" panose="020F0502020204030204" pitchFamily="34" charset="0"/>
                <a:ea typeface="Calibri" panose="020F0502020204030204" pitchFamily="34" charset="0"/>
                <a:cs typeface="Times New Roman" panose="02020603050405020304" pitchFamily="18" charset="0"/>
              </a:rPr>
              <a:t>Om det finns relevanta indikatorer för målanalysen som inte finns med på föregående flik så är det möjligt att redovisa dessa här. </a:t>
            </a:r>
          </a:p>
          <a:p>
            <a:endParaRPr lang="sv-SE" dirty="0"/>
          </a:p>
        </p:txBody>
      </p:sp>
      <p:sp>
        <p:nvSpPr>
          <p:cNvPr id="4" name="Platshållare för bildnummer 3"/>
          <p:cNvSpPr>
            <a:spLocks noGrp="1"/>
          </p:cNvSpPr>
          <p:nvPr>
            <p:ph type="sldNum" sz="quarter" idx="5"/>
          </p:nvPr>
        </p:nvSpPr>
        <p:spPr/>
        <p:txBody>
          <a:bodyPr/>
          <a:lstStyle/>
          <a:p>
            <a:fld id="{D0B863A3-F6DA-432C-A68C-0B1EB56ED58E}" type="slidenum">
              <a:rPr lang="sv-SE" smtClean="0"/>
              <a:t>32</a:t>
            </a:fld>
            <a:endParaRPr lang="sv-SE"/>
          </a:p>
        </p:txBody>
      </p:sp>
    </p:spTree>
    <p:extLst>
      <p:ext uri="{BB962C8B-B14F-4D97-AF65-F5344CB8AC3E}">
        <p14:creationId xmlns:p14="http://schemas.microsoft.com/office/powerpoint/2010/main" val="317692249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800" dirty="0">
                <a:effectLst/>
                <a:latin typeface="Calibri" panose="020F0502020204030204" pitchFamily="34" charset="0"/>
                <a:ea typeface="Calibri" panose="020F0502020204030204" pitchFamily="34" charset="0"/>
                <a:cs typeface="Times New Roman" panose="02020603050405020304" pitchFamily="18" charset="0"/>
              </a:rPr>
              <a:t>Med detta avslutas denna introduktion till nyttokostnadsanalys i SEB-verktyget.</a:t>
            </a:r>
          </a:p>
          <a:p>
            <a:endParaRPr lang="sv-SE" dirty="0"/>
          </a:p>
        </p:txBody>
      </p:sp>
      <p:sp>
        <p:nvSpPr>
          <p:cNvPr id="4" name="Platshållare för bildnummer 3"/>
          <p:cNvSpPr>
            <a:spLocks noGrp="1"/>
          </p:cNvSpPr>
          <p:nvPr>
            <p:ph type="sldNum" sz="quarter" idx="5"/>
          </p:nvPr>
        </p:nvSpPr>
        <p:spPr/>
        <p:txBody>
          <a:bodyPr/>
          <a:lstStyle/>
          <a:p>
            <a:fld id="{D0B863A3-F6DA-432C-A68C-0B1EB56ED58E}" type="slidenum">
              <a:rPr lang="sv-SE" smtClean="0"/>
              <a:t>33</a:t>
            </a:fld>
            <a:endParaRPr lang="sv-SE"/>
          </a:p>
        </p:txBody>
      </p:sp>
    </p:spTree>
    <p:extLst>
      <p:ext uri="{BB962C8B-B14F-4D97-AF65-F5344CB8AC3E}">
        <p14:creationId xmlns:p14="http://schemas.microsoft.com/office/powerpoint/2010/main" val="41785325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nSpc>
                <a:spcPct val="107000"/>
              </a:lnSpc>
              <a:spcAft>
                <a:spcPts val="800"/>
              </a:spcAft>
            </a:pPr>
            <a:r>
              <a:rPr lang="sv-SE" sz="1800" dirty="0">
                <a:effectLst/>
                <a:latin typeface="Calibri" panose="020F0502020204030204" pitchFamily="34" charset="0"/>
                <a:ea typeface="Calibri" panose="020F0502020204030204" pitchFamily="34" charset="0"/>
                <a:cs typeface="Times New Roman" panose="02020603050405020304" pitchFamily="18" charset="0"/>
              </a:rPr>
              <a:t>För att göra bra beskrivningar, analyser och bedömningar i en nyttokostnadsanalys är följande dokument till hjälp:</a:t>
            </a:r>
          </a:p>
          <a:p>
            <a:pPr marL="342900" lvl="0" indent="-342900">
              <a:lnSpc>
                <a:spcPct val="107000"/>
              </a:lnSpc>
              <a:buFont typeface="Calibri" panose="020F0502020204030204" pitchFamily="34" charset="0"/>
              <a:buChar char="-"/>
            </a:pPr>
            <a:r>
              <a:rPr lang="sv-SE" sz="1800" dirty="0">
                <a:effectLst/>
                <a:latin typeface="Calibri" panose="020F0502020204030204" pitchFamily="34" charset="0"/>
                <a:ea typeface="Calibri" panose="020F0502020204030204" pitchFamily="34" charset="0"/>
                <a:cs typeface="Times New Roman" panose="02020603050405020304" pitchFamily="18" charset="0"/>
              </a:rPr>
              <a:t>ASEK-rapporten med tillhörande kalkylbilaga</a:t>
            </a:r>
          </a:p>
          <a:p>
            <a:pPr marL="342900" lvl="0" indent="-342900">
              <a:lnSpc>
                <a:spcPct val="107000"/>
              </a:lnSpc>
              <a:buFont typeface="Calibri" panose="020F0502020204030204" pitchFamily="34" charset="0"/>
              <a:buChar char="-"/>
            </a:pPr>
            <a:r>
              <a:rPr lang="sv-SE" sz="1800" dirty="0">
                <a:effectLst/>
                <a:latin typeface="Calibri" panose="020F0502020204030204" pitchFamily="34" charset="0"/>
                <a:ea typeface="Calibri" panose="020F0502020204030204" pitchFamily="34" charset="0"/>
                <a:cs typeface="Times New Roman" panose="02020603050405020304" pitchFamily="18" charset="0"/>
              </a:rPr>
              <a:t>Manualer och dokument för kalkylverktyg</a:t>
            </a:r>
          </a:p>
          <a:p>
            <a:pPr marL="342900" lvl="0" indent="-342900">
              <a:lnSpc>
                <a:spcPct val="107000"/>
              </a:lnSpc>
              <a:buFont typeface="Calibri" panose="020F0502020204030204" pitchFamily="34" charset="0"/>
              <a:buChar char="-"/>
            </a:pPr>
            <a:r>
              <a:rPr lang="sv-SE" sz="1800" dirty="0">
                <a:effectLst/>
                <a:latin typeface="Calibri" panose="020F0502020204030204" pitchFamily="34" charset="0"/>
                <a:ea typeface="Calibri" panose="020F0502020204030204" pitchFamily="34" charset="0"/>
                <a:cs typeface="Times New Roman" panose="02020603050405020304" pitchFamily="18" charset="0"/>
              </a:rPr>
              <a:t>Vägledning för att bestämma trafikutvecklingstal vid vägkalkyler</a:t>
            </a:r>
          </a:p>
          <a:p>
            <a:pPr marL="342900" lvl="0" indent="-342900">
              <a:lnSpc>
                <a:spcPct val="107000"/>
              </a:lnSpc>
              <a:buFont typeface="Calibri" panose="020F0502020204030204" pitchFamily="34" charset="0"/>
              <a:buChar char="-"/>
            </a:pPr>
            <a:r>
              <a:rPr lang="sv-SE" sz="1800" dirty="0">
                <a:effectLst/>
                <a:latin typeface="Calibri" panose="020F0502020204030204" pitchFamily="34" charset="0"/>
                <a:ea typeface="Calibri" panose="020F0502020204030204" pitchFamily="34" charset="0"/>
                <a:cs typeface="Times New Roman" panose="02020603050405020304" pitchFamily="18" charset="0"/>
              </a:rPr>
              <a:t>Vägledning för att beskriva och bedöma </a:t>
            </a:r>
            <a:r>
              <a:rPr lang="sv-SE" sz="1800" i="1" dirty="0">
                <a:effectLst/>
                <a:latin typeface="Calibri" panose="020F0502020204030204" pitchFamily="34" charset="0"/>
                <a:ea typeface="Calibri" panose="020F0502020204030204" pitchFamily="34" charset="0"/>
                <a:cs typeface="Times New Roman" panose="02020603050405020304" pitchFamily="18" charset="0"/>
              </a:rPr>
              <a:t>ej beräknade effekter</a:t>
            </a:r>
            <a:r>
              <a:rPr lang="sv-SE" sz="1800" dirty="0">
                <a:effectLst/>
                <a:latin typeface="Calibri" panose="020F0502020204030204" pitchFamily="34" charset="0"/>
                <a:ea typeface="Calibri" panose="020F0502020204030204" pitchFamily="34" charset="0"/>
                <a:cs typeface="Times New Roman" panose="02020603050405020304" pitchFamily="18" charset="0"/>
              </a:rPr>
              <a:t> i nyttokostnadsanalyser.</a:t>
            </a:r>
          </a:p>
          <a:p>
            <a:pPr marL="342900" lvl="0" indent="-342900">
              <a:lnSpc>
                <a:spcPct val="107000"/>
              </a:lnSpc>
              <a:spcAft>
                <a:spcPts val="800"/>
              </a:spcAft>
              <a:buFont typeface="Calibri" panose="020F0502020204030204" pitchFamily="34" charset="0"/>
              <a:buChar char="-"/>
            </a:pPr>
            <a:r>
              <a:rPr lang="sv-SE" sz="1800" dirty="0">
                <a:effectLst/>
                <a:latin typeface="Calibri" panose="020F0502020204030204" pitchFamily="34" charset="0"/>
                <a:ea typeface="Calibri" panose="020F0502020204030204" pitchFamily="34" charset="0"/>
                <a:cs typeface="Times New Roman" panose="02020603050405020304" pitchFamily="18" charset="0"/>
              </a:rPr>
              <a:t>Tillvägagångssätt vid behov av åtgärdsspecifika känslighetsanalyser</a:t>
            </a:r>
          </a:p>
          <a:p>
            <a:pPr>
              <a:lnSpc>
                <a:spcPct val="107000"/>
              </a:lnSpc>
              <a:spcAft>
                <a:spcPts val="800"/>
              </a:spcAft>
            </a:pPr>
            <a:r>
              <a:rPr lang="sv-SE" sz="1800" dirty="0">
                <a:effectLst/>
                <a:latin typeface="Calibri" panose="020F0502020204030204" pitchFamily="34" charset="0"/>
                <a:ea typeface="Calibri" panose="020F0502020204030204" pitchFamily="34" charset="0"/>
                <a:cs typeface="Times New Roman" panose="02020603050405020304" pitchFamily="18" charset="0"/>
              </a:rPr>
              <a:t>Information om dessa dokument finns på websidan för samlad effektbedömning som länken på denna sida leder till.</a:t>
            </a:r>
          </a:p>
          <a:p>
            <a:endParaRPr lang="sv-SE" dirty="0"/>
          </a:p>
        </p:txBody>
      </p:sp>
      <p:sp>
        <p:nvSpPr>
          <p:cNvPr id="4" name="Platshållare för bildnummer 3"/>
          <p:cNvSpPr>
            <a:spLocks noGrp="1"/>
          </p:cNvSpPr>
          <p:nvPr>
            <p:ph type="sldNum" sz="quarter" idx="5"/>
          </p:nvPr>
        </p:nvSpPr>
        <p:spPr/>
        <p:txBody>
          <a:bodyPr/>
          <a:lstStyle/>
          <a:p>
            <a:fld id="{D0B863A3-F6DA-432C-A68C-0B1EB56ED58E}" type="slidenum">
              <a:rPr lang="sv-SE" smtClean="0"/>
              <a:t>4</a:t>
            </a:fld>
            <a:endParaRPr lang="sv-SE"/>
          </a:p>
        </p:txBody>
      </p:sp>
    </p:spTree>
    <p:extLst>
      <p:ext uri="{BB962C8B-B14F-4D97-AF65-F5344CB8AC3E}">
        <p14:creationId xmlns:p14="http://schemas.microsoft.com/office/powerpoint/2010/main" val="20149977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nSpc>
                <a:spcPct val="107000"/>
              </a:lnSpc>
              <a:spcAft>
                <a:spcPts val="800"/>
              </a:spcAft>
            </a:pPr>
            <a:r>
              <a:rPr lang="sv-SE" sz="1800" dirty="0">
                <a:effectLst/>
                <a:latin typeface="Calibri" panose="020F0502020204030204" pitchFamily="34" charset="0"/>
                <a:ea typeface="Calibri" panose="020F0502020204030204" pitchFamily="34" charset="0"/>
                <a:cs typeface="Times New Roman" panose="02020603050405020304" pitchFamily="18" charset="0"/>
              </a:rPr>
              <a:t>De olika delar som ingår SEB-verktygets i BCA-avsnitt är:</a:t>
            </a:r>
          </a:p>
          <a:p>
            <a:pPr marL="342900" lvl="0" indent="-342900">
              <a:lnSpc>
                <a:spcPct val="107000"/>
              </a:lnSpc>
              <a:buFont typeface="Calibri" panose="020F0502020204030204" pitchFamily="34" charset="0"/>
              <a:buChar char="-"/>
            </a:pPr>
            <a:r>
              <a:rPr lang="sv-SE" sz="1800" dirty="0">
                <a:effectLst/>
                <a:latin typeface="Calibri" panose="020F0502020204030204" pitchFamily="34" charset="0"/>
                <a:ea typeface="Calibri" panose="020F0502020204030204" pitchFamily="34" charset="0"/>
                <a:cs typeface="Times New Roman" panose="02020603050405020304" pitchFamily="18" charset="0"/>
              </a:rPr>
              <a:t>Allmänna kalkylförutsättningar</a:t>
            </a:r>
          </a:p>
          <a:p>
            <a:pPr marL="342900" lvl="0" indent="-342900">
              <a:lnSpc>
                <a:spcPct val="107000"/>
              </a:lnSpc>
              <a:buFont typeface="Calibri" panose="020F0502020204030204" pitchFamily="34" charset="0"/>
              <a:buChar char="-"/>
            </a:pPr>
            <a:r>
              <a:rPr lang="sv-SE" sz="1800" dirty="0">
                <a:effectLst/>
                <a:latin typeface="Calibri" panose="020F0502020204030204" pitchFamily="34" charset="0"/>
                <a:ea typeface="Calibri" panose="020F0502020204030204" pitchFamily="34" charset="0"/>
                <a:cs typeface="Times New Roman" panose="02020603050405020304" pitchFamily="18" charset="0"/>
              </a:rPr>
              <a:t>Trafikutvecklingstal</a:t>
            </a:r>
          </a:p>
          <a:p>
            <a:pPr marL="342900" lvl="0" indent="-342900">
              <a:lnSpc>
                <a:spcPct val="107000"/>
              </a:lnSpc>
              <a:buFont typeface="Calibri" panose="020F0502020204030204" pitchFamily="34" charset="0"/>
              <a:buChar char="-"/>
            </a:pPr>
            <a:r>
              <a:rPr lang="sv-SE" sz="1800" dirty="0">
                <a:effectLst/>
                <a:latin typeface="Calibri" panose="020F0502020204030204" pitchFamily="34" charset="0"/>
                <a:ea typeface="Calibri" panose="020F0502020204030204" pitchFamily="34" charset="0"/>
                <a:cs typeface="Times New Roman" panose="02020603050405020304" pitchFamily="18" charset="0"/>
              </a:rPr>
              <a:t>Nyckeltal</a:t>
            </a:r>
          </a:p>
          <a:p>
            <a:pPr marL="342900" lvl="0" indent="-342900">
              <a:lnSpc>
                <a:spcPct val="107000"/>
              </a:lnSpc>
              <a:buFont typeface="Calibri" panose="020F0502020204030204" pitchFamily="34" charset="0"/>
              <a:buChar char="-"/>
            </a:pPr>
            <a:r>
              <a:rPr lang="sv-SE" sz="1800" dirty="0">
                <a:effectLst/>
                <a:latin typeface="Calibri" panose="020F0502020204030204" pitchFamily="34" charset="0"/>
                <a:ea typeface="Calibri" panose="020F0502020204030204" pitchFamily="34" charset="0"/>
                <a:cs typeface="Times New Roman" panose="02020603050405020304" pitchFamily="18" charset="0"/>
              </a:rPr>
              <a:t>Nyttokostnadsanalys</a:t>
            </a:r>
          </a:p>
          <a:p>
            <a:pPr marL="342900" lvl="0" indent="-342900">
              <a:lnSpc>
                <a:spcPct val="107000"/>
              </a:lnSpc>
              <a:buFont typeface="Calibri" panose="020F0502020204030204" pitchFamily="34" charset="0"/>
              <a:buChar char="-"/>
            </a:pPr>
            <a:r>
              <a:rPr lang="sv-SE" sz="1800" dirty="0">
                <a:effectLst/>
                <a:latin typeface="Calibri" panose="020F0502020204030204" pitchFamily="34" charset="0"/>
                <a:ea typeface="Calibri" panose="020F0502020204030204" pitchFamily="34" charset="0"/>
                <a:cs typeface="Times New Roman" panose="02020603050405020304" pitchFamily="18" charset="0"/>
              </a:rPr>
              <a:t>Indikatorer</a:t>
            </a:r>
          </a:p>
          <a:p>
            <a:pPr marL="342900" lvl="0" indent="-342900">
              <a:lnSpc>
                <a:spcPct val="107000"/>
              </a:lnSpc>
              <a:spcAft>
                <a:spcPts val="800"/>
              </a:spcAft>
              <a:buFont typeface="Calibri" panose="020F0502020204030204" pitchFamily="34" charset="0"/>
              <a:buChar char="-"/>
            </a:pPr>
            <a:r>
              <a:rPr lang="sv-SE" sz="1800" dirty="0">
                <a:effectLst/>
                <a:latin typeface="Calibri" panose="020F0502020204030204" pitchFamily="34" charset="0"/>
                <a:ea typeface="Calibri" panose="020F0502020204030204" pitchFamily="34" charset="0"/>
                <a:cs typeface="Times New Roman" panose="02020603050405020304" pitchFamily="18" charset="0"/>
              </a:rPr>
              <a:t>Övriga indikatorer</a:t>
            </a:r>
          </a:p>
          <a:p>
            <a:endParaRPr lang="sv-SE" dirty="0"/>
          </a:p>
        </p:txBody>
      </p:sp>
      <p:sp>
        <p:nvSpPr>
          <p:cNvPr id="4" name="Platshållare för bildnummer 3"/>
          <p:cNvSpPr>
            <a:spLocks noGrp="1"/>
          </p:cNvSpPr>
          <p:nvPr>
            <p:ph type="sldNum" sz="quarter" idx="5"/>
          </p:nvPr>
        </p:nvSpPr>
        <p:spPr/>
        <p:txBody>
          <a:bodyPr/>
          <a:lstStyle/>
          <a:p>
            <a:fld id="{D0B863A3-F6DA-432C-A68C-0B1EB56ED58E}" type="slidenum">
              <a:rPr lang="sv-SE" smtClean="0"/>
              <a:t>5</a:t>
            </a:fld>
            <a:endParaRPr lang="sv-SE"/>
          </a:p>
        </p:txBody>
      </p:sp>
    </p:spTree>
    <p:extLst>
      <p:ext uri="{BB962C8B-B14F-4D97-AF65-F5344CB8AC3E}">
        <p14:creationId xmlns:p14="http://schemas.microsoft.com/office/powerpoint/2010/main" val="19108887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nSpc>
                <a:spcPct val="107000"/>
              </a:lnSpc>
              <a:spcAft>
                <a:spcPts val="800"/>
              </a:spcAft>
            </a:pPr>
            <a:r>
              <a:rPr lang="sv-SE" sz="1800" dirty="0">
                <a:effectLst/>
                <a:latin typeface="Calibri" panose="020F0502020204030204" pitchFamily="34" charset="0"/>
                <a:ea typeface="Calibri" panose="020F0502020204030204" pitchFamily="34" charset="0"/>
                <a:cs typeface="Times New Roman" panose="02020603050405020304" pitchFamily="18" charset="0"/>
              </a:rPr>
              <a:t>I delen allmänna kalkylförutsättningar redovisas i huvudsak förutsättningar från aktuell ASEK-rapport, t.ex. prisnivå, kalkylränta och kalkylperiodens längd.</a:t>
            </a:r>
          </a:p>
          <a:p>
            <a:pPr>
              <a:lnSpc>
                <a:spcPct val="107000"/>
              </a:lnSpc>
              <a:spcAft>
                <a:spcPts val="800"/>
              </a:spcAft>
            </a:pPr>
            <a:r>
              <a:rPr lang="sv-SE" sz="1800" dirty="0">
                <a:effectLst/>
                <a:latin typeface="Calibri" panose="020F0502020204030204" pitchFamily="34" charset="0"/>
                <a:ea typeface="Calibri" panose="020F0502020204030204" pitchFamily="34" charset="0"/>
                <a:cs typeface="Times New Roman" panose="02020603050405020304" pitchFamily="18" charset="0"/>
              </a:rPr>
              <a:t>Här redovisas även</a:t>
            </a:r>
          </a:p>
          <a:p>
            <a:pPr marL="342900" lvl="0" indent="-342900">
              <a:lnSpc>
                <a:spcPct val="107000"/>
              </a:lnSpc>
              <a:buFont typeface="Calibri" panose="020F0502020204030204" pitchFamily="34" charset="0"/>
              <a:buChar char="-"/>
            </a:pPr>
            <a:r>
              <a:rPr lang="sv-SE" sz="1800" dirty="0">
                <a:effectLst/>
                <a:latin typeface="Calibri" panose="020F0502020204030204" pitchFamily="34" charset="0"/>
                <a:ea typeface="Calibri" panose="020F0502020204030204" pitchFamily="34" charset="0"/>
                <a:cs typeface="Times New Roman" panose="02020603050405020304" pitchFamily="18" charset="0"/>
              </a:rPr>
              <a:t>Antagen byggtid</a:t>
            </a:r>
          </a:p>
          <a:p>
            <a:pPr marL="342900" lvl="0" indent="-342900">
              <a:lnSpc>
                <a:spcPct val="107000"/>
              </a:lnSpc>
              <a:buFont typeface="Calibri" panose="020F0502020204030204" pitchFamily="34" charset="0"/>
              <a:buChar char="-"/>
            </a:pPr>
            <a:r>
              <a:rPr lang="sv-SE" sz="1800" dirty="0">
                <a:effectLst/>
                <a:latin typeface="Calibri" panose="020F0502020204030204" pitchFamily="34" charset="0"/>
                <a:ea typeface="Calibri" panose="020F0502020204030204" pitchFamily="34" charset="0"/>
                <a:cs typeface="Times New Roman" panose="02020603050405020304" pitchFamily="18" charset="0"/>
              </a:rPr>
              <a:t>Vilket kalkylverktyg som använts för att beräkna monetära effekter</a:t>
            </a:r>
          </a:p>
          <a:p>
            <a:pPr marL="342900" lvl="0" indent="-342900">
              <a:lnSpc>
                <a:spcPct val="107000"/>
              </a:lnSpc>
              <a:spcAft>
                <a:spcPts val="800"/>
              </a:spcAft>
              <a:buFont typeface="Calibri" panose="020F0502020204030204" pitchFamily="34" charset="0"/>
              <a:buChar char="-"/>
            </a:pPr>
            <a:r>
              <a:rPr lang="sv-SE" sz="1800" dirty="0">
                <a:effectLst/>
                <a:latin typeface="Calibri" panose="020F0502020204030204" pitchFamily="34" charset="0"/>
                <a:ea typeface="Calibri" panose="020F0502020204030204" pitchFamily="34" charset="0"/>
                <a:cs typeface="Times New Roman" panose="02020603050405020304" pitchFamily="18" charset="0"/>
              </a:rPr>
              <a:t>Vilket datum kalkylen genomförts</a:t>
            </a:r>
          </a:p>
          <a:p>
            <a:pPr>
              <a:lnSpc>
                <a:spcPct val="107000"/>
              </a:lnSpc>
              <a:spcAft>
                <a:spcPts val="800"/>
              </a:spcAft>
            </a:pPr>
            <a:r>
              <a:rPr lang="sv-SE" sz="1800" dirty="0">
                <a:effectLst/>
                <a:latin typeface="Calibri" panose="020F0502020204030204" pitchFamily="34" charset="0"/>
                <a:ea typeface="Calibri" panose="020F0502020204030204" pitchFamily="34" charset="0"/>
                <a:cs typeface="Times New Roman" panose="02020603050405020304" pitchFamily="18" charset="0"/>
              </a:rPr>
              <a:t>Det redovisas även här om avvikelser från basprognosen eller ASEK-rapporten gjorts. I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kommentarsrutan</a:t>
            </a:r>
            <a:r>
              <a:rPr lang="sv-SE" sz="1800" dirty="0">
                <a:effectLst/>
                <a:latin typeface="Calibri" panose="020F0502020204030204" pitchFamily="34" charset="0"/>
                <a:ea typeface="Calibri" panose="020F0502020204030204" pitchFamily="34" charset="0"/>
                <a:cs typeface="Times New Roman" panose="02020603050405020304" pitchFamily="18" charset="0"/>
              </a:rPr>
              <a:t> beskrivs och motiveras kortfattat avvikelserna. I arbets-</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pm</a:t>
            </a:r>
            <a:r>
              <a:rPr lang="sv-SE" sz="1800" dirty="0">
                <a:effectLst/>
                <a:latin typeface="Calibri" panose="020F0502020204030204" pitchFamily="34" charset="0"/>
                <a:ea typeface="Calibri" panose="020F0502020204030204" pitchFamily="34" charset="0"/>
                <a:cs typeface="Times New Roman" panose="02020603050405020304" pitchFamily="18" charset="0"/>
              </a:rPr>
              <a:t> beskrivs och motiveras avvikelserna utförligare.</a:t>
            </a:r>
          </a:p>
          <a:p>
            <a:endParaRPr lang="sv-SE" dirty="0"/>
          </a:p>
        </p:txBody>
      </p:sp>
      <p:sp>
        <p:nvSpPr>
          <p:cNvPr id="4" name="Platshållare för bildnummer 3"/>
          <p:cNvSpPr>
            <a:spLocks noGrp="1"/>
          </p:cNvSpPr>
          <p:nvPr>
            <p:ph type="sldNum" sz="quarter" idx="5"/>
          </p:nvPr>
        </p:nvSpPr>
        <p:spPr/>
        <p:txBody>
          <a:bodyPr/>
          <a:lstStyle/>
          <a:p>
            <a:fld id="{D0B863A3-F6DA-432C-A68C-0B1EB56ED58E}" type="slidenum">
              <a:rPr lang="sv-SE" smtClean="0"/>
              <a:t>6</a:t>
            </a:fld>
            <a:endParaRPr lang="sv-SE"/>
          </a:p>
        </p:txBody>
      </p:sp>
    </p:spTree>
    <p:extLst>
      <p:ext uri="{BB962C8B-B14F-4D97-AF65-F5344CB8AC3E}">
        <p14:creationId xmlns:p14="http://schemas.microsoft.com/office/powerpoint/2010/main" val="28916755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nSpc>
                <a:spcPct val="107000"/>
              </a:lnSpc>
              <a:spcAft>
                <a:spcPts val="800"/>
              </a:spcAft>
            </a:pPr>
            <a:r>
              <a:rPr lang="sv-SE" sz="1800" dirty="0">
                <a:effectLst/>
                <a:latin typeface="Calibri" panose="020F0502020204030204" pitchFamily="34" charset="0"/>
                <a:ea typeface="Calibri" panose="020F0502020204030204" pitchFamily="34" charset="0"/>
                <a:cs typeface="Times New Roman" panose="02020603050405020304" pitchFamily="18" charset="0"/>
              </a:rPr>
              <a:t>I delen trafikutvecklingstal redovisas de trafikutvecklingstal som använts i den samhällsekonomiska kalkylen. Dessa tal importeras från kalkylverktygen.</a:t>
            </a:r>
          </a:p>
          <a:p>
            <a:pPr>
              <a:lnSpc>
                <a:spcPct val="107000"/>
              </a:lnSpc>
              <a:spcAft>
                <a:spcPts val="800"/>
              </a:spcAft>
            </a:pPr>
            <a:r>
              <a:rPr lang="sv-SE" sz="1800" dirty="0">
                <a:effectLst/>
                <a:latin typeface="Calibri" panose="020F0502020204030204" pitchFamily="34" charset="0"/>
                <a:ea typeface="Calibri" panose="020F0502020204030204" pitchFamily="34" charset="0"/>
                <a:cs typeface="Times New Roman" panose="02020603050405020304" pitchFamily="18" charset="0"/>
              </a:rPr>
              <a:t>De trafikutvecklingstal som används i vägkalkyler ska motiveras i arbets-</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pm</a:t>
            </a:r>
            <a:r>
              <a:rPr lang="sv-SE" sz="1800" dirty="0">
                <a:effectLst/>
                <a:latin typeface="Calibri" panose="020F0502020204030204" pitchFamily="34" charset="0"/>
                <a:ea typeface="Calibri" panose="020F0502020204030204" pitchFamily="34" charset="0"/>
                <a:cs typeface="Times New Roman" panose="02020603050405020304" pitchFamily="18" charset="0"/>
              </a:rPr>
              <a:t>, oavsett om de följer basprognosen eller inte.</a:t>
            </a:r>
          </a:p>
          <a:p>
            <a:pPr>
              <a:lnSpc>
                <a:spcPct val="107000"/>
              </a:lnSpc>
              <a:spcAft>
                <a:spcPts val="800"/>
              </a:spcAft>
            </a:pPr>
            <a:r>
              <a:rPr lang="sv-SE" sz="1800" dirty="0">
                <a:effectLst/>
                <a:latin typeface="Calibri" panose="020F0502020204030204" pitchFamily="34" charset="0"/>
                <a:ea typeface="Calibri" panose="020F0502020204030204" pitchFamily="34" charset="0"/>
                <a:cs typeface="Times New Roman" panose="02020603050405020304" pitchFamily="18" charset="0"/>
              </a:rPr>
              <a:t>För vägkalkyler finns en särskild handledning för att bestämma trafikutvecklingstal.</a:t>
            </a:r>
          </a:p>
          <a:p>
            <a:pPr>
              <a:lnSpc>
                <a:spcPct val="107000"/>
              </a:lnSpc>
              <a:spcAft>
                <a:spcPts val="800"/>
              </a:spcAft>
            </a:pPr>
            <a:r>
              <a:rPr lang="sv-SE" sz="1800" dirty="0">
                <a:effectLst/>
                <a:latin typeface="Calibri" panose="020F0502020204030204" pitchFamily="34" charset="0"/>
                <a:ea typeface="Calibri" panose="020F0502020204030204" pitchFamily="34" charset="0"/>
                <a:cs typeface="Times New Roman" panose="02020603050405020304" pitchFamily="18" charset="0"/>
              </a:rPr>
              <a:t>Se extern hemsida för samlad effektbedömning.</a:t>
            </a:r>
          </a:p>
          <a:p>
            <a:pPr>
              <a:lnSpc>
                <a:spcPct val="107000"/>
              </a:lnSpc>
              <a:spcAft>
                <a:spcPts val="800"/>
              </a:spcAft>
            </a:pPr>
            <a:br>
              <a:rPr lang="sv-SE" sz="1800" b="1" dirty="0">
                <a:effectLst/>
                <a:latin typeface="Calibri" panose="020F0502020204030204" pitchFamily="34" charset="0"/>
                <a:ea typeface="Calibri" panose="020F0502020204030204" pitchFamily="34" charset="0"/>
                <a:cs typeface="Times New Roman" panose="02020603050405020304" pitchFamily="18" charset="0"/>
              </a:rPr>
            </a:br>
            <a:r>
              <a:rPr lang="sv-SE" sz="1800" b="1" dirty="0">
                <a:effectLst/>
                <a:latin typeface="Calibri" panose="020F0502020204030204" pitchFamily="34" charset="0"/>
                <a:ea typeface="Calibri" panose="020F0502020204030204" pitchFamily="34" charset="0"/>
                <a:cs typeface="Times New Roman" panose="02020603050405020304" pitchFamily="18" charset="0"/>
              </a:rPr>
              <a:t> </a:t>
            </a:r>
            <a:endParaRPr lang="sv-SE"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sv-SE" dirty="0"/>
          </a:p>
        </p:txBody>
      </p:sp>
      <p:sp>
        <p:nvSpPr>
          <p:cNvPr id="4" name="Platshållare för bildnummer 3"/>
          <p:cNvSpPr>
            <a:spLocks noGrp="1"/>
          </p:cNvSpPr>
          <p:nvPr>
            <p:ph type="sldNum" sz="quarter" idx="5"/>
          </p:nvPr>
        </p:nvSpPr>
        <p:spPr/>
        <p:txBody>
          <a:bodyPr/>
          <a:lstStyle/>
          <a:p>
            <a:fld id="{D0B863A3-F6DA-432C-A68C-0B1EB56ED58E}" type="slidenum">
              <a:rPr lang="sv-SE" smtClean="0"/>
              <a:t>7</a:t>
            </a:fld>
            <a:endParaRPr lang="sv-SE"/>
          </a:p>
        </p:txBody>
      </p:sp>
    </p:spTree>
    <p:extLst>
      <p:ext uri="{BB962C8B-B14F-4D97-AF65-F5344CB8AC3E}">
        <p14:creationId xmlns:p14="http://schemas.microsoft.com/office/powerpoint/2010/main" val="36826246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nSpc>
                <a:spcPct val="107000"/>
              </a:lnSpc>
              <a:spcAft>
                <a:spcPts val="800"/>
              </a:spcAft>
            </a:pPr>
            <a:r>
              <a:rPr lang="sv-SE" sz="1800" dirty="0">
                <a:effectLst/>
                <a:latin typeface="Calibri" panose="020F0502020204030204" pitchFamily="34" charset="0"/>
                <a:ea typeface="Calibri" panose="020F0502020204030204" pitchFamily="34" charset="0"/>
                <a:cs typeface="Times New Roman" panose="02020603050405020304" pitchFamily="18" charset="0"/>
              </a:rPr>
              <a:t>I delen nyckeltal redovisas olika nyckeltal för huvudanalys och känslighetsanalyser.</a:t>
            </a:r>
          </a:p>
          <a:p>
            <a:pPr>
              <a:lnSpc>
                <a:spcPct val="107000"/>
              </a:lnSpc>
              <a:spcAft>
                <a:spcPts val="800"/>
              </a:spcAft>
            </a:pPr>
            <a:r>
              <a:rPr lang="sv-SE" sz="1800" dirty="0">
                <a:effectLst/>
                <a:latin typeface="Calibri" panose="020F0502020204030204" pitchFamily="34" charset="0"/>
                <a:ea typeface="Calibri" panose="020F0502020204030204" pitchFamily="34" charset="0"/>
                <a:cs typeface="Times New Roman" panose="02020603050405020304" pitchFamily="18" charset="0"/>
              </a:rPr>
              <a:t>Känslighetsanalyserna delas in i tre kategorier:</a:t>
            </a:r>
          </a:p>
          <a:p>
            <a:pPr marL="342900" lvl="0" indent="-342900">
              <a:lnSpc>
                <a:spcPct val="107000"/>
              </a:lnSpc>
              <a:buFont typeface="Calibri" panose="020F0502020204030204" pitchFamily="34" charset="0"/>
              <a:buChar char="-"/>
            </a:pPr>
            <a:r>
              <a:rPr lang="sv-SE" sz="1800" dirty="0">
                <a:effectLst/>
                <a:latin typeface="Calibri" panose="020F0502020204030204" pitchFamily="34" charset="0"/>
                <a:ea typeface="Calibri" panose="020F0502020204030204" pitchFamily="34" charset="0"/>
                <a:cs typeface="Times New Roman" panose="02020603050405020304" pitchFamily="18" charset="0"/>
              </a:rPr>
              <a:t>Obligatoriska enligt ASEK-rekommendation</a:t>
            </a:r>
          </a:p>
          <a:p>
            <a:pPr marL="342900" lvl="0" indent="-342900">
              <a:lnSpc>
                <a:spcPct val="107000"/>
              </a:lnSpc>
              <a:buFont typeface="Calibri" panose="020F0502020204030204" pitchFamily="34" charset="0"/>
              <a:buChar char="-"/>
            </a:pPr>
            <a:r>
              <a:rPr lang="sv-SE" sz="1800" dirty="0">
                <a:effectLst/>
                <a:latin typeface="Calibri" panose="020F0502020204030204" pitchFamily="34" charset="0"/>
                <a:ea typeface="Calibri" panose="020F0502020204030204" pitchFamily="34" charset="0"/>
                <a:cs typeface="Times New Roman" panose="02020603050405020304" pitchFamily="18" charset="0"/>
              </a:rPr>
              <a:t>Åtgärdsspecifika känslighetsanalyser</a:t>
            </a:r>
          </a:p>
          <a:p>
            <a:pPr marL="342900" lvl="0" indent="-342900">
              <a:lnSpc>
                <a:spcPct val="107000"/>
              </a:lnSpc>
              <a:spcAft>
                <a:spcPts val="800"/>
              </a:spcAft>
              <a:buFont typeface="Calibri" panose="020F0502020204030204" pitchFamily="34" charset="0"/>
              <a:buChar char="-"/>
            </a:pPr>
            <a:r>
              <a:rPr lang="sv-SE" sz="1800" dirty="0">
                <a:effectLst/>
                <a:latin typeface="Calibri" panose="020F0502020204030204" pitchFamily="34" charset="0"/>
                <a:ea typeface="Calibri" panose="020F0502020204030204" pitchFamily="34" charset="0"/>
                <a:cs typeface="Times New Roman" panose="02020603050405020304" pitchFamily="18" charset="0"/>
              </a:rPr>
              <a:t>Känslighetsanalys kopplat till stråk </a:t>
            </a:r>
          </a:p>
          <a:p>
            <a:pPr>
              <a:lnSpc>
                <a:spcPct val="107000"/>
              </a:lnSpc>
              <a:spcAft>
                <a:spcPts val="800"/>
              </a:spcAft>
            </a:pPr>
            <a:r>
              <a:rPr lang="sv-SE" sz="1800" dirty="0">
                <a:effectLst/>
                <a:latin typeface="Calibri" panose="020F0502020204030204" pitchFamily="34" charset="0"/>
                <a:ea typeface="Calibri" panose="020F0502020204030204" pitchFamily="34" charset="0"/>
                <a:cs typeface="Times New Roman" panose="02020603050405020304" pitchFamily="18" charset="0"/>
              </a:rPr>
              <a:t>Vi går nu igenom dessa kategorier i tur och ordning.</a:t>
            </a:r>
          </a:p>
          <a:p>
            <a:endParaRPr lang="sv-SE" dirty="0"/>
          </a:p>
        </p:txBody>
      </p:sp>
      <p:sp>
        <p:nvSpPr>
          <p:cNvPr id="4" name="Platshållare för bildnummer 3"/>
          <p:cNvSpPr>
            <a:spLocks noGrp="1"/>
          </p:cNvSpPr>
          <p:nvPr>
            <p:ph type="sldNum" sz="quarter" idx="5"/>
          </p:nvPr>
        </p:nvSpPr>
        <p:spPr/>
        <p:txBody>
          <a:bodyPr/>
          <a:lstStyle/>
          <a:p>
            <a:fld id="{D0B863A3-F6DA-432C-A68C-0B1EB56ED58E}" type="slidenum">
              <a:rPr lang="sv-SE" smtClean="0"/>
              <a:t>8</a:t>
            </a:fld>
            <a:endParaRPr lang="sv-SE"/>
          </a:p>
        </p:txBody>
      </p:sp>
    </p:spTree>
    <p:extLst>
      <p:ext uri="{BB962C8B-B14F-4D97-AF65-F5344CB8AC3E}">
        <p14:creationId xmlns:p14="http://schemas.microsoft.com/office/powerpoint/2010/main" val="38402478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nSpc>
                <a:spcPct val="107000"/>
              </a:lnSpc>
              <a:spcAft>
                <a:spcPts val="800"/>
              </a:spcAft>
            </a:pPr>
            <a:r>
              <a:rPr lang="sv-SE" sz="1800" dirty="0">
                <a:effectLst/>
                <a:latin typeface="Calibri" panose="020F0502020204030204" pitchFamily="34" charset="0"/>
                <a:ea typeface="Calibri" panose="020F0502020204030204" pitchFamily="34" charset="0"/>
                <a:cs typeface="Times New Roman" panose="02020603050405020304" pitchFamily="18" charset="0"/>
              </a:rPr>
              <a:t>De obligatoriska känslighetsanalyserna avser:</a:t>
            </a:r>
          </a:p>
          <a:p>
            <a:pPr marL="342900" lvl="0" indent="-342900">
              <a:lnSpc>
                <a:spcPct val="107000"/>
              </a:lnSpc>
              <a:buFont typeface="Calibri" panose="020F0502020204030204" pitchFamily="34" charset="0"/>
              <a:buChar char="-"/>
            </a:pPr>
            <a:r>
              <a:rPr lang="sv-SE" sz="1800" dirty="0">
                <a:effectLst/>
                <a:latin typeface="Calibri" panose="020F0502020204030204" pitchFamily="34" charset="0"/>
                <a:ea typeface="Calibri" panose="020F0502020204030204" pitchFamily="34" charset="0"/>
                <a:cs typeface="Times New Roman" panose="02020603050405020304" pitchFamily="18" charset="0"/>
              </a:rPr>
              <a:t>Investeringskostnader</a:t>
            </a:r>
          </a:p>
          <a:p>
            <a:pPr marL="342900" lvl="0" indent="-342900">
              <a:lnSpc>
                <a:spcPct val="107000"/>
              </a:lnSpc>
              <a:buFont typeface="Calibri" panose="020F0502020204030204" pitchFamily="34" charset="0"/>
              <a:buChar char="-"/>
            </a:pPr>
            <a:r>
              <a:rPr lang="sv-SE" sz="1800" dirty="0">
                <a:effectLst/>
                <a:latin typeface="Calibri" panose="020F0502020204030204" pitchFamily="34" charset="0"/>
                <a:ea typeface="Calibri" panose="020F0502020204030204" pitchFamily="34" charset="0"/>
                <a:cs typeface="Times New Roman" panose="02020603050405020304" pitchFamily="18" charset="0"/>
              </a:rPr>
              <a:t>Trafikflöden</a:t>
            </a:r>
          </a:p>
          <a:p>
            <a:pPr marL="342900" lvl="0" indent="-342900">
              <a:lnSpc>
                <a:spcPct val="107000"/>
              </a:lnSpc>
              <a:spcAft>
                <a:spcPts val="800"/>
              </a:spcAft>
              <a:buFont typeface="Calibri" panose="020F0502020204030204" pitchFamily="34" charset="0"/>
              <a:buChar char="-"/>
            </a:pPr>
            <a:r>
              <a:rPr lang="sv-SE" sz="1800" dirty="0">
                <a:effectLst/>
                <a:latin typeface="Calibri" panose="020F0502020204030204" pitchFamily="34" charset="0"/>
                <a:ea typeface="Calibri" panose="020F0502020204030204" pitchFamily="34" charset="0"/>
                <a:cs typeface="Times New Roman" panose="02020603050405020304" pitchFamily="18" charset="0"/>
              </a:rPr>
              <a:t>Värderingar och effektsamband som berör trafiksäkerhet, restidsvärden, luftföroreningar och klimat.</a:t>
            </a:r>
          </a:p>
          <a:p>
            <a:pPr>
              <a:lnSpc>
                <a:spcPct val="107000"/>
              </a:lnSpc>
              <a:spcAft>
                <a:spcPts val="800"/>
              </a:spcAft>
            </a:pPr>
            <a:r>
              <a:rPr lang="sv-SE" sz="1800" dirty="0">
                <a:effectLst/>
                <a:latin typeface="Calibri" panose="020F0502020204030204" pitchFamily="34" charset="0"/>
                <a:ea typeface="Calibri" panose="020F0502020204030204" pitchFamily="34" charset="0"/>
                <a:cs typeface="Times New Roman" panose="02020603050405020304" pitchFamily="18" charset="0"/>
              </a:rPr>
              <a:t>För huvudanalys och obligatoriska känslighetsanalyser redovisas automatiskt fem olika nyckeltal. Först redovisas:</a:t>
            </a:r>
          </a:p>
          <a:p>
            <a:pPr marL="342900" lvl="0" indent="-342900">
              <a:lnSpc>
                <a:spcPct val="107000"/>
              </a:lnSpc>
              <a:buFont typeface="Calibri" panose="020F0502020204030204" pitchFamily="34" charset="0"/>
              <a:buChar char="-"/>
            </a:pPr>
            <a:r>
              <a:rPr lang="sv-SE" sz="1800" dirty="0">
                <a:effectLst/>
                <a:latin typeface="Calibri" panose="020F0502020204030204" pitchFamily="34" charset="0"/>
                <a:ea typeface="Calibri" panose="020F0502020204030204" pitchFamily="34" charset="0"/>
                <a:cs typeface="Times New Roman" panose="02020603050405020304" pitchFamily="18" charset="0"/>
              </a:rPr>
              <a:t>Omräknad investeringskostnad</a:t>
            </a:r>
          </a:p>
          <a:p>
            <a:pPr marL="342900" lvl="0" indent="-342900">
              <a:lnSpc>
                <a:spcPct val="107000"/>
              </a:lnSpc>
              <a:spcAft>
                <a:spcPts val="800"/>
              </a:spcAft>
              <a:buFont typeface="Calibri" panose="020F0502020204030204" pitchFamily="34" charset="0"/>
              <a:buChar char="-"/>
            </a:pPr>
            <a:r>
              <a:rPr lang="sv-SE" sz="1800" dirty="0">
                <a:effectLst/>
                <a:latin typeface="Calibri" panose="020F0502020204030204" pitchFamily="34" charset="0"/>
                <a:ea typeface="Calibri" panose="020F0502020204030204" pitchFamily="34" charset="0"/>
                <a:cs typeface="Times New Roman" panose="02020603050405020304" pitchFamily="18" charset="0"/>
              </a:rPr>
              <a:t>Övriga utgifter (kostnader för drift-, underhåll och reinvesteringar)</a:t>
            </a:r>
          </a:p>
          <a:p>
            <a:pPr>
              <a:lnSpc>
                <a:spcPct val="107000"/>
              </a:lnSpc>
              <a:spcAft>
                <a:spcPts val="800"/>
              </a:spcAft>
            </a:pPr>
            <a:r>
              <a:rPr lang="sv-SE" sz="1800" dirty="0">
                <a:effectLst/>
                <a:latin typeface="Calibri" panose="020F0502020204030204" pitchFamily="34" charset="0"/>
                <a:ea typeface="Calibri" panose="020F0502020204030204" pitchFamily="34" charset="0"/>
                <a:cs typeface="Times New Roman" panose="02020603050405020304" pitchFamily="18" charset="0"/>
              </a:rPr>
              <a:t>Dessa nyckeltal utgör tillsammans åtgärdens totala utgifter i nuvärdestermer. Dessa utgifter är realt uppräknade enligt rekommendationer i ASEK-rapporten.</a:t>
            </a:r>
          </a:p>
          <a:p>
            <a:pPr>
              <a:lnSpc>
                <a:spcPct val="107000"/>
              </a:lnSpc>
              <a:spcAft>
                <a:spcPts val="800"/>
              </a:spcAft>
            </a:pPr>
            <a:r>
              <a:rPr lang="sv-SE" sz="1800" dirty="0">
                <a:effectLst/>
                <a:latin typeface="Calibri" panose="020F0502020204030204" pitchFamily="34" charset="0"/>
                <a:ea typeface="Calibri" panose="020F0502020204030204" pitchFamily="34" charset="0"/>
                <a:cs typeface="Times New Roman" panose="02020603050405020304" pitchFamily="18" charset="0"/>
              </a:rPr>
              <a:t>Sedan redovisas:</a:t>
            </a:r>
          </a:p>
          <a:p>
            <a:pPr marL="342900" lvl="0" indent="-342900">
              <a:lnSpc>
                <a:spcPct val="107000"/>
              </a:lnSpc>
              <a:spcAft>
                <a:spcPts val="800"/>
              </a:spcAft>
              <a:buFont typeface="Calibri" panose="020F0502020204030204" pitchFamily="34" charset="0"/>
              <a:buChar char="-"/>
            </a:pPr>
            <a:r>
              <a:rPr lang="sv-SE" sz="1800" dirty="0">
                <a:effectLst/>
                <a:latin typeface="Calibri" panose="020F0502020204030204" pitchFamily="34" charset="0"/>
                <a:ea typeface="Calibri" panose="020F0502020204030204" pitchFamily="34" charset="0"/>
                <a:cs typeface="Times New Roman" panose="02020603050405020304" pitchFamily="18" charset="0"/>
              </a:rPr>
              <a:t>Summa nyttor som är åtgärdens samhällsekonomiska nytta i nuvärdestermer.</a:t>
            </a:r>
          </a:p>
          <a:p>
            <a:pPr>
              <a:lnSpc>
                <a:spcPct val="107000"/>
              </a:lnSpc>
              <a:spcAft>
                <a:spcPts val="800"/>
              </a:spcAft>
            </a:pPr>
            <a:r>
              <a:rPr lang="sv-SE" sz="1800" dirty="0">
                <a:effectLst/>
                <a:latin typeface="Calibri" panose="020F0502020204030204" pitchFamily="34" charset="0"/>
                <a:ea typeface="Calibri" panose="020F0502020204030204" pitchFamily="34" charset="0"/>
                <a:cs typeface="Times New Roman" panose="02020603050405020304" pitchFamily="18" charset="0"/>
              </a:rPr>
              <a:t>Slutligen redovisas två nyckeltal som beskriver åtgärdens samhällsekonomiska lönsamhet:</a:t>
            </a:r>
          </a:p>
          <a:p>
            <a:pPr marL="342900" lvl="0" indent="-342900">
              <a:lnSpc>
                <a:spcPct val="107000"/>
              </a:lnSpc>
              <a:buFont typeface="Calibri" panose="020F0502020204030204" pitchFamily="34" charset="0"/>
              <a:buChar char="-"/>
            </a:pPr>
            <a:r>
              <a:rPr lang="sv-SE" sz="1800" dirty="0">
                <a:effectLst/>
                <a:latin typeface="Calibri" panose="020F0502020204030204" pitchFamily="34" charset="0"/>
                <a:ea typeface="Calibri" panose="020F0502020204030204" pitchFamily="34" charset="0"/>
                <a:cs typeface="Times New Roman" panose="02020603050405020304" pitchFamily="18" charset="0"/>
              </a:rPr>
              <a:t>Nettonuvärde (förkortat NNV) – Återger åtgärdens samhällsekonomiska lönsamhet</a:t>
            </a:r>
          </a:p>
          <a:p>
            <a:pPr marL="342900" lvl="0" indent="-342900">
              <a:lnSpc>
                <a:spcPct val="107000"/>
              </a:lnSpc>
              <a:spcAft>
                <a:spcPts val="800"/>
              </a:spcAft>
              <a:buFont typeface="Calibri" panose="020F0502020204030204" pitchFamily="34" charset="0"/>
              <a:buChar char="-"/>
            </a:pPr>
            <a:r>
              <a:rPr lang="sv-SE" sz="1800" dirty="0">
                <a:effectLst/>
                <a:latin typeface="Calibri" panose="020F0502020204030204" pitchFamily="34" charset="0"/>
                <a:ea typeface="Calibri" panose="020F0502020204030204" pitchFamily="34" charset="0"/>
                <a:cs typeface="Times New Roman" panose="02020603050405020304" pitchFamily="18" charset="0"/>
              </a:rPr>
              <a:t>Nettonuvärdeskvot (förkortat NNK) – Återger åtgärdens samhällsekonomiska lönsamhet per satsad krona. </a:t>
            </a:r>
          </a:p>
          <a:p>
            <a:pPr>
              <a:lnSpc>
                <a:spcPct val="107000"/>
              </a:lnSpc>
              <a:spcAft>
                <a:spcPts val="800"/>
              </a:spcAft>
            </a:pPr>
            <a:r>
              <a:rPr lang="sv-SE" sz="1800" dirty="0">
                <a:effectLst/>
                <a:latin typeface="Calibri" panose="020F0502020204030204" pitchFamily="34" charset="0"/>
                <a:ea typeface="Calibri" panose="020F0502020204030204" pitchFamily="34" charset="0"/>
                <a:cs typeface="Times New Roman" panose="02020603050405020304" pitchFamily="18" charset="0"/>
              </a:rPr>
              <a:t>För information om hur dessa nyckeltal beräknas, se ASEK-rapporten.</a:t>
            </a:r>
          </a:p>
          <a:p>
            <a:endParaRPr lang="sv-SE" dirty="0"/>
          </a:p>
        </p:txBody>
      </p:sp>
      <p:sp>
        <p:nvSpPr>
          <p:cNvPr id="4" name="Platshållare för bildnummer 3"/>
          <p:cNvSpPr>
            <a:spLocks noGrp="1"/>
          </p:cNvSpPr>
          <p:nvPr>
            <p:ph type="sldNum" sz="quarter" idx="5"/>
          </p:nvPr>
        </p:nvSpPr>
        <p:spPr/>
        <p:txBody>
          <a:bodyPr/>
          <a:lstStyle/>
          <a:p>
            <a:fld id="{D0B863A3-F6DA-432C-A68C-0B1EB56ED58E}" type="slidenum">
              <a:rPr lang="sv-SE" smtClean="0"/>
              <a:t>9</a:t>
            </a:fld>
            <a:endParaRPr lang="sv-SE"/>
          </a:p>
        </p:txBody>
      </p:sp>
    </p:spTree>
    <p:extLst>
      <p:ext uri="{BB962C8B-B14F-4D97-AF65-F5344CB8AC3E}">
        <p14:creationId xmlns:p14="http://schemas.microsoft.com/office/powerpoint/2010/main" val="99411046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rv">
    <p:spTree>
      <p:nvGrpSpPr>
        <p:cNvPr id="1" name=""/>
        <p:cNvGrpSpPr/>
        <p:nvPr/>
      </p:nvGrpSpPr>
      <p:grpSpPr>
        <a:xfrm>
          <a:off x="0" y="0"/>
          <a:ext cx="0" cy="0"/>
          <a:chOff x="0" y="0"/>
          <a:chExt cx="0" cy="0"/>
        </a:xfrm>
      </p:grpSpPr>
      <p:pic>
        <p:nvPicPr>
          <p:cNvPr id="4" name="Bildobjekt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3408738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Rubrik hö, bild vä">
    <p:spTree>
      <p:nvGrpSpPr>
        <p:cNvPr id="1" name=""/>
        <p:cNvGrpSpPr/>
        <p:nvPr/>
      </p:nvGrpSpPr>
      <p:grpSpPr>
        <a:xfrm>
          <a:off x="0" y="0"/>
          <a:ext cx="0" cy="0"/>
          <a:chOff x="0" y="0"/>
          <a:chExt cx="0" cy="0"/>
        </a:xfrm>
      </p:grpSpPr>
      <p:sp>
        <p:nvSpPr>
          <p:cNvPr id="5" name="Rubrik 1"/>
          <p:cNvSpPr>
            <a:spLocks noGrp="1"/>
          </p:cNvSpPr>
          <p:nvPr>
            <p:ph type="title" hasCustomPrompt="1"/>
          </p:nvPr>
        </p:nvSpPr>
        <p:spPr>
          <a:xfrm>
            <a:off x="6456000" y="1269000"/>
            <a:ext cx="5040000" cy="900000"/>
          </a:xfrm>
          <a:prstGeom prst="rect">
            <a:avLst/>
          </a:prstGeom>
        </p:spPr>
        <p:txBody>
          <a:bodyPr anchor="ctr"/>
          <a:lstStyle>
            <a:lvl1pPr>
              <a:defRPr sz="4000"/>
            </a:lvl1pPr>
          </a:lstStyle>
          <a:p>
            <a:r>
              <a:rPr lang="sv-SE" dirty="0"/>
              <a:t>Rubrik</a:t>
            </a:r>
          </a:p>
        </p:txBody>
      </p:sp>
      <p:sp>
        <p:nvSpPr>
          <p:cNvPr id="7" name="Platshållare för bild 9"/>
          <p:cNvSpPr>
            <a:spLocks noGrp="1"/>
          </p:cNvSpPr>
          <p:nvPr>
            <p:ph type="pic" sz="quarter" idx="13" hasCustomPrompt="1"/>
          </p:nvPr>
        </p:nvSpPr>
        <p:spPr>
          <a:xfrm>
            <a:off x="694800" y="1269000"/>
            <a:ext cx="5040000" cy="4320000"/>
          </a:xfrm>
          <a:prstGeom prst="rect">
            <a:avLst/>
          </a:prstGeom>
        </p:spPr>
        <p:txBody>
          <a:bodyPr/>
          <a:lstStyle>
            <a:lvl1pPr marL="0" indent="0">
              <a:buNone/>
              <a:defRPr/>
            </a:lvl1pPr>
          </a:lstStyle>
          <a:p>
            <a:r>
              <a:rPr lang="sv-SE" dirty="0"/>
              <a:t>Bild</a:t>
            </a:r>
          </a:p>
        </p:txBody>
      </p:sp>
      <p:sp>
        <p:nvSpPr>
          <p:cNvPr id="2" name="Platshållare för datum 1"/>
          <p:cNvSpPr>
            <a:spLocks noGrp="1"/>
          </p:cNvSpPr>
          <p:nvPr>
            <p:ph type="dt" sz="half" idx="14"/>
          </p:nvPr>
        </p:nvSpPr>
        <p:spPr/>
        <p:txBody>
          <a:bodyPr/>
          <a:lstStyle>
            <a:lvl1pPr>
              <a:defRPr sz="1000"/>
            </a:lvl1pPr>
          </a:lstStyle>
          <a:p>
            <a:endParaRPr lang="sv-SE" dirty="0"/>
          </a:p>
        </p:txBody>
      </p:sp>
      <p:sp>
        <p:nvSpPr>
          <p:cNvPr id="9" name="Platshållare för sidfot 8"/>
          <p:cNvSpPr>
            <a:spLocks noGrp="1"/>
          </p:cNvSpPr>
          <p:nvPr>
            <p:ph type="ftr" sz="quarter" idx="15"/>
          </p:nvPr>
        </p:nvSpPr>
        <p:spPr/>
        <p:txBody>
          <a:bodyPr/>
          <a:lstStyle>
            <a:lvl1pPr>
              <a:defRPr sz="1000"/>
            </a:lvl1pPr>
          </a:lstStyle>
          <a:p>
            <a:r>
              <a:rPr lang="sv-SE"/>
              <a:t>Titel</a:t>
            </a:r>
            <a:endParaRPr lang="sv-SE" dirty="0"/>
          </a:p>
        </p:txBody>
      </p:sp>
      <p:sp>
        <p:nvSpPr>
          <p:cNvPr id="10" name="Platshållare för bildnummer 9"/>
          <p:cNvSpPr>
            <a:spLocks noGrp="1"/>
          </p:cNvSpPr>
          <p:nvPr>
            <p:ph type="sldNum" sz="quarter" idx="16"/>
          </p:nvPr>
        </p:nvSpPr>
        <p:spPr/>
        <p:txBody>
          <a:bodyPr/>
          <a:lstStyle>
            <a:lvl1pPr>
              <a:defRPr sz="1000"/>
            </a:lvl1pPr>
          </a:lstStyle>
          <a:p>
            <a:fld id="{816FEC2C-AD63-44F4-896C-A2025F5FB260}" type="slidenum">
              <a:rPr lang="sv-SE" smtClean="0"/>
              <a:pPr/>
              <a:t>‹#›</a:t>
            </a:fld>
            <a:endParaRPr lang="sv-SE" dirty="0"/>
          </a:p>
        </p:txBody>
      </p:sp>
      <p:sp>
        <p:nvSpPr>
          <p:cNvPr id="8" name="Platshållare för text 7"/>
          <p:cNvSpPr>
            <a:spLocks noGrp="1"/>
          </p:cNvSpPr>
          <p:nvPr>
            <p:ph type="body" sz="quarter" idx="12" hasCustomPrompt="1"/>
          </p:nvPr>
        </p:nvSpPr>
        <p:spPr>
          <a:xfrm>
            <a:off x="6454800" y="2170800"/>
            <a:ext cx="5040000" cy="3420000"/>
          </a:xfrm>
          <a:prstGeom prst="rect">
            <a:avLst/>
          </a:prstGeom>
        </p:spPr>
        <p:txBody>
          <a:bodyPr/>
          <a:lstStyle>
            <a:lvl1pPr marL="360000" indent="-360000" defTabSz="360000">
              <a:lnSpc>
                <a:spcPct val="100000"/>
              </a:lnSpc>
              <a:buFont typeface="Arial" panose="020B0604020202020204" pitchFamily="34" charset="0"/>
              <a:buChar char="•"/>
              <a:defRPr sz="2000" spc="0"/>
            </a:lvl1pPr>
            <a:lvl2pPr marL="720000" marR="0" indent="-360000" algn="l" defTabSz="360000" rtl="0" eaLnBrk="1" fontAlgn="auto" latinLnBrk="0" hangingPunct="1">
              <a:lnSpc>
                <a:spcPct val="90000"/>
              </a:lnSpc>
              <a:spcBef>
                <a:spcPts val="500"/>
              </a:spcBef>
              <a:spcAft>
                <a:spcPts val="0"/>
              </a:spcAft>
              <a:buClrTx/>
              <a:buSzTx/>
              <a:buFont typeface="Arial" panose="020B0604020202020204" pitchFamily="34" charset="0"/>
              <a:buChar char="‒"/>
              <a:tabLst>
                <a:tab pos="360000" algn="l"/>
              </a:tabLst>
              <a:defRPr lang="sv-SE" sz="1800" kern="1200" spc="0" baseline="0" dirty="0" smtClean="0">
                <a:solidFill>
                  <a:schemeClr val="tx1"/>
                </a:solidFill>
                <a:latin typeface="+mn-lt"/>
                <a:ea typeface="+mn-ea"/>
                <a:cs typeface="+mn-cs"/>
              </a:defRPr>
            </a:lvl2pPr>
            <a:lvl3pPr marL="1080000" marR="0" indent="-3600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lang="sv-SE" sz="1800" kern="1200" spc="0" baseline="0" dirty="0" smtClean="0">
                <a:solidFill>
                  <a:schemeClr val="tx1"/>
                </a:solidFill>
                <a:latin typeface="+mn-lt"/>
                <a:ea typeface="+mn-ea"/>
                <a:cs typeface="+mn-cs"/>
              </a:defRPr>
            </a:lvl3pPr>
            <a:lvl4pPr marL="1440000" marR="0" indent="-3600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lang="sv-SE" sz="1800" kern="1200" spc="0" baseline="0" dirty="0" smtClean="0">
                <a:solidFill>
                  <a:schemeClr val="tx1"/>
                </a:solidFill>
                <a:latin typeface="+mn-lt"/>
                <a:ea typeface="+mn-ea"/>
                <a:cs typeface="+mn-cs"/>
              </a:defRPr>
            </a:lvl4pPr>
            <a:lvl5pPr marL="1800000" indent="-360000" defTabSz="3240000">
              <a:buFont typeface="Arial" panose="020B0604020202020204" pitchFamily="34" charset="0"/>
              <a:buChar char="‒"/>
              <a:tabLst>
                <a:tab pos="360000" algn="l"/>
                <a:tab pos="720000" algn="l"/>
                <a:tab pos="1080000" algn="l"/>
                <a:tab pos="1440000" algn="l"/>
                <a:tab pos="1800000" algn="l"/>
                <a:tab pos="2160000" algn="l"/>
                <a:tab pos="2520000" algn="l"/>
                <a:tab pos="2880000" algn="l"/>
                <a:tab pos="3240000" algn="l"/>
              </a:tabLst>
              <a:defRPr lang="sv-SE" sz="1800" kern="1200" spc="0" baseline="0" dirty="0" smtClean="0">
                <a:solidFill>
                  <a:schemeClr val="tx1"/>
                </a:solidFill>
                <a:latin typeface="+mn-lt"/>
                <a:ea typeface="+mn-ea"/>
                <a:cs typeface="+mn-cs"/>
              </a:defRPr>
            </a:lvl5pPr>
            <a:lvl6pPr marL="2160000" indent="-360000">
              <a:buFont typeface="Arial" panose="020B0604020202020204" pitchFamily="34" charset="0"/>
              <a:buChar char="‒"/>
              <a:defRPr lang="sv-SE" sz="1800" kern="1200" spc="0" baseline="0" dirty="0" smtClean="0">
                <a:solidFill>
                  <a:schemeClr val="tx1"/>
                </a:solidFill>
                <a:latin typeface="+mn-lt"/>
                <a:ea typeface="+mn-ea"/>
                <a:cs typeface="+mn-cs"/>
              </a:defRPr>
            </a:lvl6pPr>
            <a:lvl7pPr marL="2520000" indent="-360000">
              <a:buFont typeface="Arial" panose="020B0604020202020204" pitchFamily="34" charset="0"/>
              <a:buChar char="‒"/>
              <a:defRPr lang="sv-SE" sz="1800" kern="1200" spc="0" baseline="0" dirty="0" smtClean="0">
                <a:solidFill>
                  <a:schemeClr val="tx1"/>
                </a:solidFill>
                <a:latin typeface="+mn-lt"/>
                <a:ea typeface="+mn-ea"/>
                <a:cs typeface="+mn-cs"/>
              </a:defRPr>
            </a:lvl7pPr>
            <a:lvl8pPr marL="2880000" indent="-360000">
              <a:buFont typeface="Arial" panose="020B0604020202020204" pitchFamily="34" charset="0"/>
              <a:buChar char="‒"/>
              <a:defRPr lang="sv-SE" sz="1800" kern="1200" spc="0" baseline="0" dirty="0" smtClean="0">
                <a:solidFill>
                  <a:schemeClr val="tx1"/>
                </a:solidFill>
                <a:latin typeface="+mn-lt"/>
                <a:ea typeface="+mn-ea"/>
                <a:cs typeface="+mn-cs"/>
              </a:defRPr>
            </a:lvl8pPr>
            <a:lvl9pPr marL="3240000" indent="-324000">
              <a:buFont typeface="Arial" panose="020B0604020202020204" pitchFamily="34" charset="0"/>
              <a:buChar char="‒"/>
              <a:defRPr lang="sv-SE" sz="1800" kern="1200" spc="0" baseline="0" dirty="0" smtClean="0">
                <a:solidFill>
                  <a:schemeClr val="tx1"/>
                </a:solidFill>
                <a:latin typeface="+mn-lt"/>
                <a:ea typeface="+mn-ea"/>
                <a:cs typeface="+mn-cs"/>
              </a:defRPr>
            </a:lvl9pPr>
          </a:lstStyle>
          <a:p>
            <a:pPr lvl="0"/>
            <a:r>
              <a:rPr lang="sv-SE" dirty="0"/>
              <a:t>Skriv text här</a:t>
            </a:r>
          </a:p>
        </p:txBody>
      </p:sp>
    </p:spTree>
    <p:extLst>
      <p:ext uri="{BB962C8B-B14F-4D97-AF65-F5344CB8AC3E}">
        <p14:creationId xmlns:p14="http://schemas.microsoft.com/office/powerpoint/2010/main" val="11060660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iagram">
    <p:spTree>
      <p:nvGrpSpPr>
        <p:cNvPr id="1" name=""/>
        <p:cNvGrpSpPr/>
        <p:nvPr/>
      </p:nvGrpSpPr>
      <p:grpSpPr>
        <a:xfrm>
          <a:off x="0" y="0"/>
          <a:ext cx="0" cy="0"/>
          <a:chOff x="0" y="0"/>
          <a:chExt cx="0" cy="0"/>
        </a:xfrm>
      </p:grpSpPr>
      <p:sp>
        <p:nvSpPr>
          <p:cNvPr id="6" name="Platshållare för diagram 5"/>
          <p:cNvSpPr>
            <a:spLocks noGrp="1"/>
          </p:cNvSpPr>
          <p:nvPr>
            <p:ph type="chart" sz="quarter" idx="12" hasCustomPrompt="1"/>
          </p:nvPr>
        </p:nvSpPr>
        <p:spPr>
          <a:xfrm>
            <a:off x="696000" y="1269000"/>
            <a:ext cx="10800000" cy="4320000"/>
          </a:xfrm>
          <a:prstGeom prst="rect">
            <a:avLst/>
          </a:prstGeom>
        </p:spPr>
        <p:txBody>
          <a:bodyPr/>
          <a:lstStyle>
            <a:lvl1pPr marL="0" indent="0" algn="l">
              <a:buNone/>
              <a:defRPr/>
            </a:lvl1pPr>
          </a:lstStyle>
          <a:p>
            <a:r>
              <a:rPr lang="sv-SE" dirty="0"/>
              <a:t>Diagram</a:t>
            </a:r>
          </a:p>
        </p:txBody>
      </p:sp>
      <p:sp>
        <p:nvSpPr>
          <p:cNvPr id="2" name="Platshållare för datum 1"/>
          <p:cNvSpPr>
            <a:spLocks noGrp="1"/>
          </p:cNvSpPr>
          <p:nvPr>
            <p:ph type="dt" sz="half" idx="13"/>
          </p:nvPr>
        </p:nvSpPr>
        <p:spPr/>
        <p:txBody>
          <a:bodyPr/>
          <a:lstStyle>
            <a:lvl1pPr>
              <a:defRPr sz="1000"/>
            </a:lvl1pPr>
          </a:lstStyle>
          <a:p>
            <a:endParaRPr lang="sv-SE" dirty="0"/>
          </a:p>
        </p:txBody>
      </p:sp>
      <p:sp>
        <p:nvSpPr>
          <p:cNvPr id="7" name="Platshållare för sidfot 6"/>
          <p:cNvSpPr>
            <a:spLocks noGrp="1"/>
          </p:cNvSpPr>
          <p:nvPr>
            <p:ph type="ftr" sz="quarter" idx="14"/>
          </p:nvPr>
        </p:nvSpPr>
        <p:spPr/>
        <p:txBody>
          <a:bodyPr/>
          <a:lstStyle>
            <a:lvl1pPr>
              <a:defRPr sz="1000"/>
            </a:lvl1pPr>
          </a:lstStyle>
          <a:p>
            <a:r>
              <a:rPr lang="sv-SE"/>
              <a:t>Titel</a:t>
            </a:r>
            <a:endParaRPr lang="sv-SE" dirty="0"/>
          </a:p>
        </p:txBody>
      </p:sp>
      <p:sp>
        <p:nvSpPr>
          <p:cNvPr id="8" name="Platshållare för bildnummer 7"/>
          <p:cNvSpPr>
            <a:spLocks noGrp="1"/>
          </p:cNvSpPr>
          <p:nvPr>
            <p:ph type="sldNum" sz="quarter" idx="15"/>
          </p:nvPr>
        </p:nvSpPr>
        <p:spPr/>
        <p:txBody>
          <a:bodyPr/>
          <a:lstStyle>
            <a:lvl1pPr>
              <a:defRPr sz="1000"/>
            </a:lvl1pPr>
          </a:lstStyle>
          <a:p>
            <a:fld id="{816FEC2C-AD63-44F4-896C-A2025F5FB260}" type="slidenum">
              <a:rPr lang="sv-SE" smtClean="0"/>
              <a:pPr/>
              <a:t>‹#›</a:t>
            </a:fld>
            <a:endParaRPr lang="sv-SE" dirty="0"/>
          </a:p>
        </p:txBody>
      </p:sp>
    </p:spTree>
    <p:extLst>
      <p:ext uri="{BB962C8B-B14F-4D97-AF65-F5344CB8AC3E}">
        <p14:creationId xmlns:p14="http://schemas.microsoft.com/office/powerpoint/2010/main" val="185580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Rubrik, text &amp; diagram">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696000" y="1269000"/>
            <a:ext cx="10800000" cy="900000"/>
          </a:xfrm>
          <a:prstGeom prst="rect">
            <a:avLst/>
          </a:prstGeom>
        </p:spPr>
        <p:txBody>
          <a:bodyPr anchor="ctr"/>
          <a:lstStyle>
            <a:lvl1pPr algn="ctr">
              <a:defRPr sz="4000" baseline="0"/>
            </a:lvl1pPr>
          </a:lstStyle>
          <a:p>
            <a:r>
              <a:rPr lang="sv-SE" dirty="0"/>
              <a:t>Klicka – lägg till rubrik</a:t>
            </a:r>
          </a:p>
        </p:txBody>
      </p:sp>
      <p:sp>
        <p:nvSpPr>
          <p:cNvPr id="8" name="Platshållare för text 7"/>
          <p:cNvSpPr>
            <a:spLocks noGrp="1"/>
          </p:cNvSpPr>
          <p:nvPr>
            <p:ph type="body" sz="quarter" idx="12" hasCustomPrompt="1"/>
          </p:nvPr>
        </p:nvSpPr>
        <p:spPr>
          <a:xfrm>
            <a:off x="696000" y="2170062"/>
            <a:ext cx="5040000" cy="3420000"/>
          </a:xfrm>
          <a:prstGeom prst="rect">
            <a:avLst/>
          </a:prstGeom>
        </p:spPr>
        <p:txBody>
          <a:bodyPr/>
          <a:lstStyle>
            <a:lvl1pPr marL="0" indent="0">
              <a:lnSpc>
                <a:spcPct val="100000"/>
              </a:lnSpc>
              <a:buNone/>
              <a:defRPr sz="2000" spc="0"/>
            </a:lvl1pPr>
            <a:lvl2pPr marL="232200" indent="0">
              <a:buNone/>
              <a:defRPr/>
            </a:lvl2pPr>
            <a:lvl3pPr marL="462600" indent="0">
              <a:buNone/>
              <a:defRPr/>
            </a:lvl3pPr>
            <a:lvl4pPr marL="693000" indent="0">
              <a:buNone/>
              <a:defRPr/>
            </a:lvl4pPr>
            <a:lvl5pPr marL="887400" indent="0">
              <a:buNone/>
              <a:defRPr/>
            </a:lvl5pPr>
          </a:lstStyle>
          <a:p>
            <a:pPr lvl="0"/>
            <a:r>
              <a:rPr lang="sv-SE" dirty="0"/>
              <a:t>Skriv text här</a:t>
            </a:r>
          </a:p>
        </p:txBody>
      </p:sp>
      <p:sp>
        <p:nvSpPr>
          <p:cNvPr id="6" name="Platshållare för diagram 5"/>
          <p:cNvSpPr>
            <a:spLocks noGrp="1"/>
          </p:cNvSpPr>
          <p:nvPr>
            <p:ph type="chart" sz="quarter" idx="13" hasCustomPrompt="1"/>
          </p:nvPr>
        </p:nvSpPr>
        <p:spPr>
          <a:xfrm>
            <a:off x="6454800" y="2169000"/>
            <a:ext cx="5040000" cy="3421062"/>
          </a:xfrm>
          <a:prstGeom prst="rect">
            <a:avLst/>
          </a:prstGeom>
        </p:spPr>
        <p:txBody>
          <a:bodyPr/>
          <a:lstStyle>
            <a:lvl1pPr marL="0" indent="0">
              <a:buNone/>
              <a:defRPr/>
            </a:lvl1pPr>
          </a:lstStyle>
          <a:p>
            <a:r>
              <a:rPr lang="sv-SE" dirty="0"/>
              <a:t>Diagram</a:t>
            </a:r>
          </a:p>
        </p:txBody>
      </p:sp>
      <p:sp>
        <p:nvSpPr>
          <p:cNvPr id="5" name="Platshållare för datum 4"/>
          <p:cNvSpPr>
            <a:spLocks noGrp="1"/>
          </p:cNvSpPr>
          <p:nvPr>
            <p:ph type="dt" sz="half" idx="14"/>
          </p:nvPr>
        </p:nvSpPr>
        <p:spPr/>
        <p:txBody>
          <a:bodyPr/>
          <a:lstStyle>
            <a:lvl1pPr>
              <a:defRPr sz="1000"/>
            </a:lvl1pPr>
          </a:lstStyle>
          <a:p>
            <a:endParaRPr lang="sv-SE" dirty="0"/>
          </a:p>
        </p:txBody>
      </p:sp>
      <p:sp>
        <p:nvSpPr>
          <p:cNvPr id="9" name="Platshållare för sidfot 8"/>
          <p:cNvSpPr>
            <a:spLocks noGrp="1"/>
          </p:cNvSpPr>
          <p:nvPr>
            <p:ph type="ftr" sz="quarter" idx="15"/>
          </p:nvPr>
        </p:nvSpPr>
        <p:spPr/>
        <p:txBody>
          <a:bodyPr/>
          <a:lstStyle>
            <a:lvl1pPr>
              <a:defRPr sz="1000"/>
            </a:lvl1pPr>
          </a:lstStyle>
          <a:p>
            <a:r>
              <a:rPr lang="sv-SE"/>
              <a:t>Titel</a:t>
            </a:r>
            <a:endParaRPr lang="sv-SE" dirty="0"/>
          </a:p>
        </p:txBody>
      </p:sp>
      <p:sp>
        <p:nvSpPr>
          <p:cNvPr id="10" name="Platshållare för bildnummer 9"/>
          <p:cNvSpPr>
            <a:spLocks noGrp="1"/>
          </p:cNvSpPr>
          <p:nvPr>
            <p:ph type="sldNum" sz="quarter" idx="16"/>
          </p:nvPr>
        </p:nvSpPr>
        <p:spPr/>
        <p:txBody>
          <a:bodyPr/>
          <a:lstStyle>
            <a:lvl1pPr>
              <a:defRPr sz="1000"/>
            </a:lvl1pPr>
          </a:lstStyle>
          <a:p>
            <a:fld id="{816FEC2C-AD63-44F4-896C-A2025F5FB260}" type="slidenum">
              <a:rPr lang="sv-SE" smtClean="0"/>
              <a:pPr/>
              <a:t>‹#›</a:t>
            </a:fld>
            <a:endParaRPr lang="sv-SE" dirty="0"/>
          </a:p>
        </p:txBody>
      </p:sp>
    </p:spTree>
    <p:extLst>
      <p:ext uri="{BB962C8B-B14F-4D97-AF65-F5344CB8AC3E}">
        <p14:creationId xmlns:p14="http://schemas.microsoft.com/office/powerpoint/2010/main" val="27158694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Rubrik &amp; punkter">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694800" y="1270800"/>
            <a:ext cx="10800000" cy="900000"/>
          </a:xfrm>
          <a:prstGeom prst="rect">
            <a:avLst/>
          </a:prstGeom>
        </p:spPr>
        <p:txBody>
          <a:bodyPr anchor="ctr"/>
          <a:lstStyle>
            <a:lvl1pPr algn="l">
              <a:defRPr sz="4000"/>
            </a:lvl1pPr>
          </a:lstStyle>
          <a:p>
            <a:r>
              <a:rPr lang="sv-SE" dirty="0"/>
              <a:t>Klicka – lägg till rubrik</a:t>
            </a:r>
          </a:p>
        </p:txBody>
      </p:sp>
      <p:sp>
        <p:nvSpPr>
          <p:cNvPr id="8" name="Platshållare för text 7"/>
          <p:cNvSpPr>
            <a:spLocks noGrp="1"/>
          </p:cNvSpPr>
          <p:nvPr>
            <p:ph type="body" sz="quarter" idx="12" hasCustomPrompt="1"/>
          </p:nvPr>
        </p:nvSpPr>
        <p:spPr>
          <a:xfrm>
            <a:off x="694800" y="2529000"/>
            <a:ext cx="8607600" cy="3060000"/>
          </a:xfrm>
          <a:prstGeom prst="rect">
            <a:avLst/>
          </a:prstGeom>
        </p:spPr>
        <p:txBody>
          <a:bodyPr/>
          <a:lstStyle>
            <a:lvl1pPr marL="360000" indent="-360000" defTabSz="360000">
              <a:lnSpc>
                <a:spcPct val="100000"/>
              </a:lnSpc>
              <a:buFont typeface="Arial" panose="020B0604020202020204" pitchFamily="34" charset="0"/>
              <a:buChar char="•"/>
              <a:defRPr sz="2000" spc="0"/>
            </a:lvl1pPr>
            <a:lvl2pPr marL="720000" marR="0" indent="-360000" algn="l" defTabSz="360000" rtl="0" eaLnBrk="1" fontAlgn="auto" latinLnBrk="0" hangingPunct="1">
              <a:lnSpc>
                <a:spcPct val="90000"/>
              </a:lnSpc>
              <a:spcBef>
                <a:spcPts val="500"/>
              </a:spcBef>
              <a:spcAft>
                <a:spcPts val="0"/>
              </a:spcAft>
              <a:buClrTx/>
              <a:buSzTx/>
              <a:buFont typeface="Arial" panose="020B0604020202020204" pitchFamily="34" charset="0"/>
              <a:buChar char="‒"/>
              <a:tabLst>
                <a:tab pos="360000" algn="l"/>
              </a:tabLst>
              <a:defRPr lang="sv-SE" sz="1800" kern="1200" spc="0" baseline="0" dirty="0" smtClean="0">
                <a:solidFill>
                  <a:schemeClr val="tx1"/>
                </a:solidFill>
                <a:latin typeface="+mn-lt"/>
                <a:ea typeface="+mn-ea"/>
                <a:cs typeface="+mn-cs"/>
              </a:defRPr>
            </a:lvl2pPr>
            <a:lvl3pPr marL="1080000" marR="0" indent="-3600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lang="sv-SE" sz="1800" kern="1200" spc="0" baseline="0" dirty="0" smtClean="0">
                <a:solidFill>
                  <a:schemeClr val="tx1"/>
                </a:solidFill>
                <a:latin typeface="+mn-lt"/>
                <a:ea typeface="+mn-ea"/>
                <a:cs typeface="+mn-cs"/>
              </a:defRPr>
            </a:lvl3pPr>
            <a:lvl4pPr marL="1440000" marR="0" indent="-3600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lang="sv-SE" sz="1800" kern="1200" spc="0" baseline="0" dirty="0" smtClean="0">
                <a:solidFill>
                  <a:schemeClr val="tx1"/>
                </a:solidFill>
                <a:latin typeface="+mn-lt"/>
                <a:ea typeface="+mn-ea"/>
                <a:cs typeface="+mn-cs"/>
              </a:defRPr>
            </a:lvl4pPr>
            <a:lvl5pPr marL="1800000" indent="-360000" defTabSz="3240000">
              <a:buFont typeface="Arial" panose="020B0604020202020204" pitchFamily="34" charset="0"/>
              <a:buChar char="‒"/>
              <a:tabLst>
                <a:tab pos="360000" algn="l"/>
                <a:tab pos="720000" algn="l"/>
                <a:tab pos="1080000" algn="l"/>
                <a:tab pos="1440000" algn="l"/>
                <a:tab pos="1800000" algn="l"/>
                <a:tab pos="2160000" algn="l"/>
                <a:tab pos="2520000" algn="l"/>
                <a:tab pos="2880000" algn="l"/>
                <a:tab pos="3240000" algn="l"/>
              </a:tabLst>
              <a:defRPr lang="sv-SE" sz="1800" kern="1200" spc="0" baseline="0" dirty="0" smtClean="0">
                <a:solidFill>
                  <a:schemeClr val="tx1"/>
                </a:solidFill>
                <a:latin typeface="+mn-lt"/>
                <a:ea typeface="+mn-ea"/>
                <a:cs typeface="+mn-cs"/>
              </a:defRPr>
            </a:lvl5pPr>
            <a:lvl6pPr marL="2160000" indent="-360000">
              <a:buFont typeface="Arial" panose="020B0604020202020204" pitchFamily="34" charset="0"/>
              <a:buChar char="‒"/>
              <a:defRPr lang="sv-SE" sz="1800" kern="1200" spc="0" baseline="0" dirty="0" smtClean="0">
                <a:solidFill>
                  <a:schemeClr val="tx1"/>
                </a:solidFill>
                <a:latin typeface="+mn-lt"/>
                <a:ea typeface="+mn-ea"/>
                <a:cs typeface="+mn-cs"/>
              </a:defRPr>
            </a:lvl6pPr>
            <a:lvl7pPr marL="2520000" indent="-360000">
              <a:buFont typeface="Arial" panose="020B0604020202020204" pitchFamily="34" charset="0"/>
              <a:buChar char="‒"/>
              <a:defRPr lang="sv-SE" sz="1800" kern="1200" spc="0" baseline="0" dirty="0" smtClean="0">
                <a:solidFill>
                  <a:schemeClr val="tx1"/>
                </a:solidFill>
                <a:latin typeface="+mn-lt"/>
                <a:ea typeface="+mn-ea"/>
                <a:cs typeface="+mn-cs"/>
              </a:defRPr>
            </a:lvl7pPr>
            <a:lvl8pPr marL="2880000" indent="-360000">
              <a:buFont typeface="Arial" panose="020B0604020202020204" pitchFamily="34" charset="0"/>
              <a:buChar char="‒"/>
              <a:defRPr lang="sv-SE" sz="1800" kern="1200" spc="0" baseline="0" dirty="0" smtClean="0">
                <a:solidFill>
                  <a:schemeClr val="tx1"/>
                </a:solidFill>
                <a:latin typeface="+mn-lt"/>
                <a:ea typeface="+mn-ea"/>
                <a:cs typeface="+mn-cs"/>
              </a:defRPr>
            </a:lvl8pPr>
            <a:lvl9pPr marL="3240000" indent="-324000">
              <a:buFont typeface="Arial" panose="020B0604020202020204" pitchFamily="34" charset="0"/>
              <a:buChar char="‒"/>
              <a:defRPr lang="sv-SE" sz="1800" kern="1200" spc="0" baseline="0" dirty="0" smtClean="0">
                <a:solidFill>
                  <a:schemeClr val="tx1"/>
                </a:solidFill>
                <a:latin typeface="+mn-lt"/>
                <a:ea typeface="+mn-ea"/>
                <a:cs typeface="+mn-cs"/>
              </a:defRPr>
            </a:lvl9pPr>
          </a:lstStyle>
          <a:p>
            <a:pPr lvl="0"/>
            <a:r>
              <a:rPr lang="sv-SE" dirty="0"/>
              <a:t>Skriv text här</a:t>
            </a:r>
          </a:p>
        </p:txBody>
      </p:sp>
      <p:sp>
        <p:nvSpPr>
          <p:cNvPr id="10" name="Platshållare för datum 2"/>
          <p:cNvSpPr>
            <a:spLocks noGrp="1"/>
          </p:cNvSpPr>
          <p:nvPr>
            <p:ph type="dt" sz="half" idx="2"/>
          </p:nvPr>
        </p:nvSpPr>
        <p:spPr>
          <a:xfrm>
            <a:off x="10152000" y="201600"/>
            <a:ext cx="1767114" cy="365125"/>
          </a:xfrm>
          <a:prstGeom prst="rect">
            <a:avLst/>
          </a:prstGeom>
          <a:noFill/>
        </p:spPr>
        <p:txBody>
          <a:bodyPr vert="horz" lIns="91440" tIns="45720" rIns="91440" bIns="45720" rtlCol="0" anchor="ctr"/>
          <a:lstStyle>
            <a:lvl1pPr algn="r">
              <a:defRPr sz="1000">
                <a:solidFill>
                  <a:schemeClr val="tx1"/>
                </a:solidFill>
              </a:defRPr>
            </a:lvl1pPr>
          </a:lstStyle>
          <a:p>
            <a:endParaRPr lang="sv-SE" dirty="0"/>
          </a:p>
        </p:txBody>
      </p:sp>
      <p:sp>
        <p:nvSpPr>
          <p:cNvPr id="11" name="Platshållare för sidfot 4"/>
          <p:cNvSpPr>
            <a:spLocks noGrp="1"/>
          </p:cNvSpPr>
          <p:nvPr>
            <p:ph type="ftr" sz="quarter" idx="3"/>
          </p:nvPr>
        </p:nvSpPr>
        <p:spPr>
          <a:xfrm>
            <a:off x="694800" y="201600"/>
            <a:ext cx="4050000" cy="365125"/>
          </a:xfrm>
          <a:prstGeom prst="rect">
            <a:avLst/>
          </a:prstGeom>
        </p:spPr>
        <p:txBody>
          <a:bodyPr vert="horz" lIns="91440" tIns="45720" rIns="91440" bIns="45720" rtlCol="0" anchor="ctr"/>
          <a:lstStyle>
            <a:lvl1pPr algn="l">
              <a:defRPr sz="1000">
                <a:solidFill>
                  <a:schemeClr val="tx1"/>
                </a:solidFill>
              </a:defRPr>
            </a:lvl1pPr>
          </a:lstStyle>
          <a:p>
            <a:r>
              <a:rPr lang="sv-SE"/>
              <a:t>Titel</a:t>
            </a:r>
            <a:endParaRPr lang="sv-SE" dirty="0"/>
          </a:p>
        </p:txBody>
      </p:sp>
      <p:sp>
        <p:nvSpPr>
          <p:cNvPr id="12" name="Platshållare för bildnummer 1"/>
          <p:cNvSpPr>
            <a:spLocks noGrp="1"/>
          </p:cNvSpPr>
          <p:nvPr>
            <p:ph type="sldNum" sz="quarter" idx="4"/>
          </p:nvPr>
        </p:nvSpPr>
        <p:spPr>
          <a:xfrm>
            <a:off x="0" y="201600"/>
            <a:ext cx="784800" cy="365125"/>
          </a:xfrm>
          <a:prstGeom prst="rect">
            <a:avLst/>
          </a:prstGeom>
        </p:spPr>
        <p:txBody>
          <a:bodyPr vert="horz" lIns="91440" tIns="45720" rIns="91440" bIns="45720" rtlCol="0" anchor="ctr"/>
          <a:lstStyle>
            <a:lvl1pPr algn="ctr">
              <a:defRPr sz="1000">
                <a:solidFill>
                  <a:schemeClr val="tx1"/>
                </a:solidFill>
              </a:defRPr>
            </a:lvl1pPr>
          </a:lstStyle>
          <a:p>
            <a:fld id="{816FEC2C-AD63-44F4-896C-A2025F5FB260}" type="slidenum">
              <a:rPr lang="sv-SE" smtClean="0"/>
              <a:pPr/>
              <a:t>‹#›</a:t>
            </a:fld>
            <a:endParaRPr lang="sv-SE" dirty="0"/>
          </a:p>
        </p:txBody>
      </p:sp>
    </p:spTree>
    <p:extLst>
      <p:ext uri="{BB962C8B-B14F-4D97-AF65-F5344CB8AC3E}">
        <p14:creationId xmlns:p14="http://schemas.microsoft.com/office/powerpoint/2010/main" val="5305569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Rubrik &amp; text röd bakgrund">
    <p:bg>
      <p:bgPr>
        <a:solidFill>
          <a:srgbClr val="D70000"/>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AD7E678-F878-4A88-B37F-CF88CE888BB6}"/>
              </a:ext>
            </a:extLst>
          </p:cNvPr>
          <p:cNvSpPr>
            <a:spLocks noGrp="1"/>
          </p:cNvSpPr>
          <p:nvPr>
            <p:ph type="title" hasCustomPrompt="1"/>
          </p:nvPr>
        </p:nvSpPr>
        <p:spPr>
          <a:xfrm>
            <a:off x="696000" y="1998000"/>
            <a:ext cx="10800000" cy="1080000"/>
          </a:xfrm>
          <a:prstGeom prst="rect">
            <a:avLst/>
          </a:prstGeom>
        </p:spPr>
        <p:txBody>
          <a:bodyPr anchor="ctr"/>
          <a:lstStyle>
            <a:lvl1pPr algn="ctr">
              <a:defRPr sz="6000" baseline="0">
                <a:solidFill>
                  <a:schemeClr val="bg1"/>
                </a:solidFill>
              </a:defRPr>
            </a:lvl1pPr>
          </a:lstStyle>
          <a:p>
            <a:r>
              <a:rPr lang="sv-SE" dirty="0"/>
              <a:t>Klicka - lägg till rubrik</a:t>
            </a:r>
            <a:endParaRPr lang="en-US" dirty="0"/>
          </a:p>
        </p:txBody>
      </p:sp>
      <p:sp>
        <p:nvSpPr>
          <p:cNvPr id="5" name="Platshållare för text 4">
            <a:extLst>
              <a:ext uri="{FF2B5EF4-FFF2-40B4-BE49-F238E27FC236}">
                <a16:creationId xmlns:a16="http://schemas.microsoft.com/office/drawing/2014/main" id="{1AAAF19A-C108-416B-94E8-AE411170AA77}"/>
              </a:ext>
            </a:extLst>
          </p:cNvPr>
          <p:cNvSpPr>
            <a:spLocks noGrp="1"/>
          </p:cNvSpPr>
          <p:nvPr>
            <p:ph type="body" sz="quarter" idx="11" hasCustomPrompt="1"/>
          </p:nvPr>
        </p:nvSpPr>
        <p:spPr>
          <a:xfrm>
            <a:off x="696000" y="3789000"/>
            <a:ext cx="10800000" cy="1800000"/>
          </a:xfrm>
          <a:prstGeom prst="rect">
            <a:avLst/>
          </a:prstGeom>
        </p:spPr>
        <p:txBody>
          <a:bodyPr/>
          <a:lstStyle>
            <a:lvl1pPr marL="0" marR="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sz="2400" spc="0" baseline="0">
                <a:solidFill>
                  <a:schemeClr val="bg1"/>
                </a:solidFill>
                <a:latin typeface="+mn-lt"/>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sv-SE" dirty="0"/>
              <a:t>Skriv text här</a:t>
            </a:r>
            <a:endParaRPr lang="en-US" dirty="0"/>
          </a:p>
        </p:txBody>
      </p:sp>
      <p:sp>
        <p:nvSpPr>
          <p:cNvPr id="8" name="Platshållare för datum 2"/>
          <p:cNvSpPr>
            <a:spLocks noGrp="1"/>
          </p:cNvSpPr>
          <p:nvPr>
            <p:ph type="dt" sz="half" idx="2"/>
          </p:nvPr>
        </p:nvSpPr>
        <p:spPr>
          <a:xfrm>
            <a:off x="10152000" y="201600"/>
            <a:ext cx="1767114" cy="365125"/>
          </a:xfrm>
          <a:prstGeom prst="rect">
            <a:avLst/>
          </a:prstGeom>
          <a:noFill/>
        </p:spPr>
        <p:txBody>
          <a:bodyPr vert="horz" lIns="91440" tIns="45720" rIns="91440" bIns="45720" rtlCol="0" anchor="ctr"/>
          <a:lstStyle>
            <a:lvl1pPr algn="r">
              <a:defRPr sz="1000">
                <a:solidFill>
                  <a:schemeClr val="bg1"/>
                </a:solidFill>
              </a:defRPr>
            </a:lvl1pPr>
          </a:lstStyle>
          <a:p>
            <a:endParaRPr lang="sv-SE" dirty="0"/>
          </a:p>
        </p:txBody>
      </p:sp>
      <p:sp>
        <p:nvSpPr>
          <p:cNvPr id="9" name="Platshållare för sidfot 4"/>
          <p:cNvSpPr>
            <a:spLocks noGrp="1"/>
          </p:cNvSpPr>
          <p:nvPr>
            <p:ph type="ftr" sz="quarter" idx="3"/>
          </p:nvPr>
        </p:nvSpPr>
        <p:spPr>
          <a:xfrm>
            <a:off x="694800" y="201600"/>
            <a:ext cx="4050000" cy="365125"/>
          </a:xfrm>
          <a:prstGeom prst="rect">
            <a:avLst/>
          </a:prstGeom>
        </p:spPr>
        <p:txBody>
          <a:bodyPr vert="horz" lIns="91440" tIns="45720" rIns="91440" bIns="45720" rtlCol="0" anchor="ctr"/>
          <a:lstStyle>
            <a:lvl1pPr algn="l">
              <a:defRPr sz="1000">
                <a:solidFill>
                  <a:schemeClr val="bg1"/>
                </a:solidFill>
              </a:defRPr>
            </a:lvl1pPr>
          </a:lstStyle>
          <a:p>
            <a:r>
              <a:rPr lang="sv-SE"/>
              <a:t>Titel</a:t>
            </a:r>
            <a:endParaRPr lang="sv-SE" dirty="0"/>
          </a:p>
        </p:txBody>
      </p:sp>
      <p:sp>
        <p:nvSpPr>
          <p:cNvPr id="10" name="Platshållare för bildnummer 1"/>
          <p:cNvSpPr>
            <a:spLocks noGrp="1"/>
          </p:cNvSpPr>
          <p:nvPr>
            <p:ph type="sldNum" sz="quarter" idx="4"/>
          </p:nvPr>
        </p:nvSpPr>
        <p:spPr>
          <a:xfrm>
            <a:off x="0" y="201600"/>
            <a:ext cx="784800" cy="365125"/>
          </a:xfrm>
          <a:prstGeom prst="rect">
            <a:avLst/>
          </a:prstGeom>
        </p:spPr>
        <p:txBody>
          <a:bodyPr vert="horz" lIns="91440" tIns="45720" rIns="91440" bIns="45720" rtlCol="0" anchor="ctr"/>
          <a:lstStyle>
            <a:lvl1pPr algn="ctr">
              <a:defRPr sz="1000">
                <a:solidFill>
                  <a:schemeClr val="bg1"/>
                </a:solidFill>
              </a:defRPr>
            </a:lvl1pPr>
          </a:lstStyle>
          <a:p>
            <a:fld id="{816FEC2C-AD63-44F4-896C-A2025F5FB260}" type="slidenum">
              <a:rPr lang="sv-SE" smtClean="0"/>
              <a:pPr/>
              <a:t>‹#›</a:t>
            </a:fld>
            <a:endParaRPr lang="sv-SE" dirty="0"/>
          </a:p>
        </p:txBody>
      </p:sp>
    </p:spTree>
    <p:extLst>
      <p:ext uri="{BB962C8B-B14F-4D97-AF65-F5344CB8AC3E}">
        <p14:creationId xmlns:p14="http://schemas.microsoft.com/office/powerpoint/2010/main" val="1690922244"/>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Rubrik &amp; text - bildbakgrund">
    <p:spTree>
      <p:nvGrpSpPr>
        <p:cNvPr id="1" name=""/>
        <p:cNvGrpSpPr/>
        <p:nvPr/>
      </p:nvGrpSpPr>
      <p:grpSpPr>
        <a:xfrm>
          <a:off x="0" y="0"/>
          <a:ext cx="0" cy="0"/>
          <a:chOff x="0" y="0"/>
          <a:chExt cx="0" cy="0"/>
        </a:xfrm>
      </p:grpSpPr>
      <p:sp>
        <p:nvSpPr>
          <p:cNvPr id="6" name="Platshållare för bild 5"/>
          <p:cNvSpPr>
            <a:spLocks noGrp="1"/>
          </p:cNvSpPr>
          <p:nvPr>
            <p:ph type="pic" sz="quarter" idx="12" hasCustomPrompt="1"/>
          </p:nvPr>
        </p:nvSpPr>
        <p:spPr>
          <a:xfrm>
            <a:off x="0" y="0"/>
            <a:ext cx="12192000" cy="6858000"/>
          </a:xfrm>
          <a:prstGeom prst="rect">
            <a:avLst/>
          </a:prstGeom>
          <a:solidFill>
            <a:schemeClr val="accent5"/>
          </a:solidFill>
        </p:spPr>
        <p:txBody>
          <a:bodyPr anchor="t"/>
          <a:lstStyle>
            <a:lvl1pPr marL="0" indent="0">
              <a:buNone/>
              <a:defRPr>
                <a:solidFill>
                  <a:schemeClr val="bg1"/>
                </a:solidFill>
              </a:defRPr>
            </a:lvl1pPr>
          </a:lstStyle>
          <a:p>
            <a:r>
              <a:rPr lang="sv-SE" dirty="0"/>
              <a:t>Bild</a:t>
            </a:r>
          </a:p>
        </p:txBody>
      </p:sp>
      <p:sp>
        <p:nvSpPr>
          <p:cNvPr id="2" name="Rubrik 1">
            <a:extLst>
              <a:ext uri="{FF2B5EF4-FFF2-40B4-BE49-F238E27FC236}">
                <a16:creationId xmlns:a16="http://schemas.microsoft.com/office/drawing/2014/main" id="{DAD7E678-F878-4A88-B37F-CF88CE888BB6}"/>
              </a:ext>
            </a:extLst>
          </p:cNvPr>
          <p:cNvSpPr>
            <a:spLocks noGrp="1"/>
          </p:cNvSpPr>
          <p:nvPr>
            <p:ph type="title" hasCustomPrompt="1"/>
          </p:nvPr>
        </p:nvSpPr>
        <p:spPr>
          <a:xfrm>
            <a:off x="696000" y="1998000"/>
            <a:ext cx="10800000" cy="1080000"/>
          </a:xfrm>
          <a:prstGeom prst="rect">
            <a:avLst/>
          </a:prstGeom>
        </p:spPr>
        <p:txBody>
          <a:bodyPr anchor="ctr"/>
          <a:lstStyle>
            <a:lvl1pPr algn="ctr">
              <a:defRPr sz="6000" baseline="0">
                <a:solidFill>
                  <a:schemeClr val="bg1"/>
                </a:solidFill>
              </a:defRPr>
            </a:lvl1pPr>
          </a:lstStyle>
          <a:p>
            <a:r>
              <a:rPr lang="sv-SE" dirty="0"/>
              <a:t>Klicka - lägg till rubrik</a:t>
            </a:r>
            <a:endParaRPr lang="en-US" dirty="0"/>
          </a:p>
        </p:txBody>
      </p:sp>
      <p:sp>
        <p:nvSpPr>
          <p:cNvPr id="5" name="Platshållare för text 4">
            <a:extLst>
              <a:ext uri="{FF2B5EF4-FFF2-40B4-BE49-F238E27FC236}">
                <a16:creationId xmlns:a16="http://schemas.microsoft.com/office/drawing/2014/main" id="{1AAAF19A-C108-416B-94E8-AE411170AA77}"/>
              </a:ext>
            </a:extLst>
          </p:cNvPr>
          <p:cNvSpPr>
            <a:spLocks noGrp="1"/>
          </p:cNvSpPr>
          <p:nvPr>
            <p:ph type="body" sz="quarter" idx="11" hasCustomPrompt="1"/>
          </p:nvPr>
        </p:nvSpPr>
        <p:spPr>
          <a:xfrm>
            <a:off x="696000" y="3789000"/>
            <a:ext cx="10800000" cy="1800000"/>
          </a:xfrm>
          <a:prstGeom prst="rect">
            <a:avLst/>
          </a:prstGeom>
        </p:spPr>
        <p:txBody>
          <a:bodyPr/>
          <a:lstStyle>
            <a:lvl1pPr marL="0" marR="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sz="2400" spc="0">
                <a:solidFill>
                  <a:schemeClr val="bg1"/>
                </a:solidFill>
                <a:latin typeface="+mn-lt"/>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sv-SE" dirty="0"/>
              <a:t>Skriv text här</a:t>
            </a:r>
            <a:endParaRPr lang="en-US" dirty="0"/>
          </a:p>
        </p:txBody>
      </p:sp>
      <p:sp>
        <p:nvSpPr>
          <p:cNvPr id="4" name="textruta 3">
            <a:extLst>
              <a:ext uri="{FF2B5EF4-FFF2-40B4-BE49-F238E27FC236}">
                <a16:creationId xmlns:a16="http://schemas.microsoft.com/office/drawing/2014/main" id="{2DB92D40-5F44-4A12-A0C2-161F3FFFEFD2}"/>
              </a:ext>
            </a:extLst>
          </p:cNvPr>
          <p:cNvSpPr txBox="1"/>
          <p:nvPr userDrawn="1"/>
        </p:nvSpPr>
        <p:spPr>
          <a:xfrm>
            <a:off x="0" y="-363264"/>
            <a:ext cx="12192000" cy="246221"/>
          </a:xfrm>
          <a:prstGeom prst="rect">
            <a:avLst/>
          </a:prstGeom>
          <a:solidFill>
            <a:schemeClr val="bg1"/>
          </a:solidFill>
          <a:effectLst>
            <a:outerShdw blurRad="50800" dist="38100" dir="2700000" algn="tl" rotWithShape="0">
              <a:prstClr val="black">
                <a:alpha val="40000"/>
              </a:prstClr>
            </a:outerShdw>
          </a:effectLst>
        </p:spPr>
        <p:txBody>
          <a:bodyPr wrap="square" rtlCol="0" anchor="b" anchorCtr="0">
            <a:spAutoFit/>
          </a:bodyPr>
          <a:lstStyle/>
          <a:p>
            <a:r>
              <a:rPr lang="sv-SE" sz="1000" dirty="0">
                <a:solidFill>
                  <a:schemeClr val="tx1">
                    <a:lumMod val="65000"/>
                    <a:lumOff val="35000"/>
                  </a:schemeClr>
                </a:solidFill>
                <a:latin typeface="+mn-lt"/>
              </a:rPr>
              <a:t>För att byta bakgrundsbild – Högerklicka på bilden. Välj Ändra bild. Välj sedan Från en fil.</a:t>
            </a:r>
          </a:p>
        </p:txBody>
      </p:sp>
      <p:sp>
        <p:nvSpPr>
          <p:cNvPr id="15" name="Platshållare för text 14">
            <a:extLst>
              <a:ext uri="{FF2B5EF4-FFF2-40B4-BE49-F238E27FC236}">
                <a16:creationId xmlns:a16="http://schemas.microsoft.com/office/drawing/2014/main" id="{BC63DBC5-3A01-48A2-B443-DAC14C323B9A}"/>
              </a:ext>
            </a:extLst>
          </p:cNvPr>
          <p:cNvSpPr>
            <a:spLocks noGrp="1"/>
          </p:cNvSpPr>
          <p:nvPr>
            <p:ph type="body" sz="quarter" idx="10" hasCustomPrompt="1"/>
          </p:nvPr>
        </p:nvSpPr>
        <p:spPr>
          <a:xfrm>
            <a:off x="5338665" y="0"/>
            <a:ext cx="1514671" cy="756000"/>
          </a:xfrm>
          <a:prstGeom prst="rect">
            <a:avLst/>
          </a:prstGeom>
          <a:blipFill>
            <a:blip r:embed="rId2"/>
            <a:stretch>
              <a:fillRect/>
            </a:stretch>
          </a:blipFill>
        </p:spPr>
        <p:txBody>
          <a:bodyPr/>
          <a:lstStyle>
            <a:lvl1pPr marL="0" indent="0">
              <a:buNone/>
              <a:defRPr/>
            </a:lvl1pPr>
          </a:lstStyle>
          <a:p>
            <a:pPr lvl="0"/>
            <a:r>
              <a:rPr lang="en-US" dirty="0"/>
              <a:t> </a:t>
            </a:r>
          </a:p>
        </p:txBody>
      </p:sp>
      <p:sp>
        <p:nvSpPr>
          <p:cNvPr id="12" name="Platshållare för datum 2"/>
          <p:cNvSpPr>
            <a:spLocks noGrp="1"/>
          </p:cNvSpPr>
          <p:nvPr>
            <p:ph type="dt" sz="half" idx="2"/>
          </p:nvPr>
        </p:nvSpPr>
        <p:spPr>
          <a:xfrm>
            <a:off x="10152000" y="201600"/>
            <a:ext cx="1767114" cy="365125"/>
          </a:xfrm>
          <a:prstGeom prst="rect">
            <a:avLst/>
          </a:prstGeom>
          <a:noFill/>
        </p:spPr>
        <p:txBody>
          <a:bodyPr vert="horz" lIns="91440" tIns="45720" rIns="91440" bIns="45720" rtlCol="0" anchor="ctr"/>
          <a:lstStyle>
            <a:lvl1pPr algn="r">
              <a:defRPr sz="1000">
                <a:solidFill>
                  <a:schemeClr val="bg1"/>
                </a:solidFill>
              </a:defRPr>
            </a:lvl1pPr>
          </a:lstStyle>
          <a:p>
            <a:endParaRPr lang="sv-SE" dirty="0"/>
          </a:p>
        </p:txBody>
      </p:sp>
      <p:sp>
        <p:nvSpPr>
          <p:cNvPr id="13" name="Platshållare för sidfot 4"/>
          <p:cNvSpPr>
            <a:spLocks noGrp="1"/>
          </p:cNvSpPr>
          <p:nvPr>
            <p:ph type="ftr" sz="quarter" idx="3"/>
          </p:nvPr>
        </p:nvSpPr>
        <p:spPr>
          <a:xfrm>
            <a:off x="694800" y="201600"/>
            <a:ext cx="4050000" cy="365125"/>
          </a:xfrm>
          <a:prstGeom prst="rect">
            <a:avLst/>
          </a:prstGeom>
        </p:spPr>
        <p:txBody>
          <a:bodyPr vert="horz" lIns="91440" tIns="45720" rIns="91440" bIns="45720" rtlCol="0" anchor="ctr"/>
          <a:lstStyle>
            <a:lvl1pPr algn="l">
              <a:defRPr sz="1000">
                <a:solidFill>
                  <a:schemeClr val="bg1"/>
                </a:solidFill>
              </a:defRPr>
            </a:lvl1pPr>
          </a:lstStyle>
          <a:p>
            <a:r>
              <a:rPr lang="sv-SE"/>
              <a:t>Titel</a:t>
            </a:r>
            <a:endParaRPr lang="sv-SE" dirty="0"/>
          </a:p>
        </p:txBody>
      </p:sp>
      <p:sp>
        <p:nvSpPr>
          <p:cNvPr id="14" name="Platshållare för bildnummer 1"/>
          <p:cNvSpPr>
            <a:spLocks noGrp="1"/>
          </p:cNvSpPr>
          <p:nvPr>
            <p:ph type="sldNum" sz="quarter" idx="4"/>
          </p:nvPr>
        </p:nvSpPr>
        <p:spPr>
          <a:xfrm>
            <a:off x="0" y="201600"/>
            <a:ext cx="784800" cy="365125"/>
          </a:xfrm>
          <a:prstGeom prst="rect">
            <a:avLst/>
          </a:prstGeom>
        </p:spPr>
        <p:txBody>
          <a:bodyPr vert="horz" lIns="91440" tIns="45720" rIns="91440" bIns="45720" rtlCol="0" anchor="ctr"/>
          <a:lstStyle>
            <a:lvl1pPr algn="ctr">
              <a:defRPr sz="1000">
                <a:solidFill>
                  <a:schemeClr val="bg1"/>
                </a:solidFill>
              </a:defRPr>
            </a:lvl1pPr>
          </a:lstStyle>
          <a:p>
            <a:fld id="{816FEC2C-AD63-44F4-896C-A2025F5FB260}" type="slidenum">
              <a:rPr lang="sv-SE" smtClean="0"/>
              <a:pPr/>
              <a:t>‹#›</a:t>
            </a:fld>
            <a:endParaRPr lang="sv-SE" dirty="0"/>
          </a:p>
        </p:txBody>
      </p:sp>
    </p:spTree>
    <p:extLst>
      <p:ext uri="{BB962C8B-B14F-4D97-AF65-F5344CB8AC3E}">
        <p14:creationId xmlns:p14="http://schemas.microsoft.com/office/powerpoint/2010/main" val="19072816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Rubrik - bildbakgrund">
    <p:spTree>
      <p:nvGrpSpPr>
        <p:cNvPr id="1" name=""/>
        <p:cNvGrpSpPr/>
        <p:nvPr/>
      </p:nvGrpSpPr>
      <p:grpSpPr>
        <a:xfrm>
          <a:off x="0" y="0"/>
          <a:ext cx="0" cy="0"/>
          <a:chOff x="0" y="0"/>
          <a:chExt cx="0" cy="0"/>
        </a:xfrm>
      </p:grpSpPr>
      <p:sp>
        <p:nvSpPr>
          <p:cNvPr id="8" name="Platshållare för bild 5"/>
          <p:cNvSpPr>
            <a:spLocks noGrp="1"/>
          </p:cNvSpPr>
          <p:nvPr>
            <p:ph type="pic" sz="quarter" idx="12" hasCustomPrompt="1"/>
          </p:nvPr>
        </p:nvSpPr>
        <p:spPr>
          <a:xfrm>
            <a:off x="0" y="0"/>
            <a:ext cx="12192000" cy="6858000"/>
          </a:xfrm>
          <a:prstGeom prst="rect">
            <a:avLst/>
          </a:prstGeom>
          <a:solidFill>
            <a:schemeClr val="accent5"/>
          </a:solidFill>
        </p:spPr>
        <p:txBody>
          <a:bodyPr anchor="t"/>
          <a:lstStyle>
            <a:lvl1pPr marL="0" indent="0">
              <a:buNone/>
              <a:defRPr>
                <a:solidFill>
                  <a:schemeClr val="bg1"/>
                </a:solidFill>
              </a:defRPr>
            </a:lvl1pPr>
          </a:lstStyle>
          <a:p>
            <a:r>
              <a:rPr lang="sv-SE" dirty="0"/>
              <a:t>Bild</a:t>
            </a:r>
          </a:p>
        </p:txBody>
      </p:sp>
      <p:sp>
        <p:nvSpPr>
          <p:cNvPr id="2" name="Rubrik 1">
            <a:extLst>
              <a:ext uri="{FF2B5EF4-FFF2-40B4-BE49-F238E27FC236}">
                <a16:creationId xmlns:a16="http://schemas.microsoft.com/office/drawing/2014/main" id="{DAD7E678-F878-4A88-B37F-CF88CE888BB6}"/>
              </a:ext>
            </a:extLst>
          </p:cNvPr>
          <p:cNvSpPr>
            <a:spLocks noGrp="1"/>
          </p:cNvSpPr>
          <p:nvPr>
            <p:ph type="title" hasCustomPrompt="1"/>
          </p:nvPr>
        </p:nvSpPr>
        <p:spPr>
          <a:xfrm>
            <a:off x="696000" y="1998000"/>
            <a:ext cx="10800000" cy="1080000"/>
          </a:xfrm>
          <a:prstGeom prst="rect">
            <a:avLst/>
          </a:prstGeom>
        </p:spPr>
        <p:txBody>
          <a:bodyPr anchor="ctr"/>
          <a:lstStyle>
            <a:lvl1pPr algn="ctr">
              <a:defRPr sz="6000">
                <a:solidFill>
                  <a:schemeClr val="bg1"/>
                </a:solidFill>
              </a:defRPr>
            </a:lvl1pPr>
          </a:lstStyle>
          <a:p>
            <a:r>
              <a:rPr lang="sv-SE" dirty="0"/>
              <a:t>Klicka - lägg till rubrik</a:t>
            </a:r>
            <a:endParaRPr lang="en-US" dirty="0"/>
          </a:p>
        </p:txBody>
      </p:sp>
      <p:sp>
        <p:nvSpPr>
          <p:cNvPr id="4" name="textruta 3">
            <a:extLst>
              <a:ext uri="{FF2B5EF4-FFF2-40B4-BE49-F238E27FC236}">
                <a16:creationId xmlns:a16="http://schemas.microsoft.com/office/drawing/2014/main" id="{2DB92D40-5F44-4A12-A0C2-161F3FFFEFD2}"/>
              </a:ext>
            </a:extLst>
          </p:cNvPr>
          <p:cNvSpPr txBox="1"/>
          <p:nvPr userDrawn="1"/>
        </p:nvSpPr>
        <p:spPr>
          <a:xfrm>
            <a:off x="0" y="-363264"/>
            <a:ext cx="12192000" cy="246221"/>
          </a:xfrm>
          <a:prstGeom prst="rect">
            <a:avLst/>
          </a:prstGeom>
          <a:solidFill>
            <a:schemeClr val="bg1"/>
          </a:solidFill>
          <a:effectLst>
            <a:outerShdw blurRad="50800" dist="38100" dir="2700000" algn="tl" rotWithShape="0">
              <a:prstClr val="black">
                <a:alpha val="40000"/>
              </a:prstClr>
            </a:outerShdw>
          </a:effectLst>
        </p:spPr>
        <p:txBody>
          <a:bodyPr wrap="square" rtlCol="0" anchor="b" anchorCtr="0">
            <a:spAutoFit/>
          </a:bodyPr>
          <a:lstStyle/>
          <a:p>
            <a:r>
              <a:rPr lang="sv-SE" sz="1000" dirty="0">
                <a:solidFill>
                  <a:schemeClr val="tx1">
                    <a:lumMod val="65000"/>
                    <a:lumOff val="35000"/>
                  </a:schemeClr>
                </a:solidFill>
                <a:latin typeface="+mn-lt"/>
              </a:rPr>
              <a:t>För att byta bakgrundsbild – Högerklicka på bilden. Välj Ändra bild. Välj sedan Från en fil.</a:t>
            </a:r>
          </a:p>
        </p:txBody>
      </p:sp>
      <p:sp>
        <p:nvSpPr>
          <p:cNvPr id="15" name="Platshållare för text 14">
            <a:extLst>
              <a:ext uri="{FF2B5EF4-FFF2-40B4-BE49-F238E27FC236}">
                <a16:creationId xmlns:a16="http://schemas.microsoft.com/office/drawing/2014/main" id="{BC63DBC5-3A01-48A2-B443-DAC14C323B9A}"/>
              </a:ext>
            </a:extLst>
          </p:cNvPr>
          <p:cNvSpPr>
            <a:spLocks noGrp="1"/>
          </p:cNvSpPr>
          <p:nvPr>
            <p:ph type="body" sz="quarter" idx="10" hasCustomPrompt="1"/>
          </p:nvPr>
        </p:nvSpPr>
        <p:spPr>
          <a:xfrm>
            <a:off x="5338665" y="0"/>
            <a:ext cx="1514671" cy="756000"/>
          </a:xfrm>
          <a:prstGeom prst="rect">
            <a:avLst/>
          </a:prstGeom>
          <a:blipFill>
            <a:blip r:embed="rId2"/>
            <a:stretch>
              <a:fillRect/>
            </a:stretch>
          </a:blipFill>
        </p:spPr>
        <p:txBody>
          <a:bodyPr/>
          <a:lstStyle>
            <a:lvl1pPr marL="0" indent="0">
              <a:buNone/>
              <a:defRPr/>
            </a:lvl1pPr>
          </a:lstStyle>
          <a:p>
            <a:pPr lvl="0"/>
            <a:r>
              <a:rPr lang="en-US" dirty="0"/>
              <a:t> </a:t>
            </a:r>
          </a:p>
        </p:txBody>
      </p:sp>
      <p:sp>
        <p:nvSpPr>
          <p:cNvPr id="9" name="Platshållare för datum 2"/>
          <p:cNvSpPr>
            <a:spLocks noGrp="1"/>
          </p:cNvSpPr>
          <p:nvPr>
            <p:ph type="dt" sz="half" idx="2"/>
          </p:nvPr>
        </p:nvSpPr>
        <p:spPr>
          <a:xfrm>
            <a:off x="10152000" y="201600"/>
            <a:ext cx="1767114" cy="365125"/>
          </a:xfrm>
          <a:prstGeom prst="rect">
            <a:avLst/>
          </a:prstGeom>
          <a:noFill/>
        </p:spPr>
        <p:txBody>
          <a:bodyPr vert="horz" lIns="91440" tIns="45720" rIns="91440" bIns="45720" rtlCol="0" anchor="ctr"/>
          <a:lstStyle>
            <a:lvl1pPr algn="r">
              <a:defRPr sz="1000">
                <a:solidFill>
                  <a:schemeClr val="bg1"/>
                </a:solidFill>
              </a:defRPr>
            </a:lvl1pPr>
          </a:lstStyle>
          <a:p>
            <a:endParaRPr lang="sv-SE" dirty="0"/>
          </a:p>
        </p:txBody>
      </p:sp>
      <p:sp>
        <p:nvSpPr>
          <p:cNvPr id="11" name="Platshållare för sidfot 4"/>
          <p:cNvSpPr>
            <a:spLocks noGrp="1"/>
          </p:cNvSpPr>
          <p:nvPr>
            <p:ph type="ftr" sz="quarter" idx="3"/>
          </p:nvPr>
        </p:nvSpPr>
        <p:spPr>
          <a:xfrm>
            <a:off x="694800" y="201600"/>
            <a:ext cx="4050000" cy="365125"/>
          </a:xfrm>
          <a:prstGeom prst="rect">
            <a:avLst/>
          </a:prstGeom>
        </p:spPr>
        <p:txBody>
          <a:bodyPr vert="horz" lIns="91440" tIns="45720" rIns="91440" bIns="45720" rtlCol="0" anchor="ctr"/>
          <a:lstStyle>
            <a:lvl1pPr algn="l">
              <a:defRPr sz="1000">
                <a:solidFill>
                  <a:schemeClr val="bg1"/>
                </a:solidFill>
              </a:defRPr>
            </a:lvl1pPr>
          </a:lstStyle>
          <a:p>
            <a:r>
              <a:rPr lang="sv-SE"/>
              <a:t>Titel</a:t>
            </a:r>
            <a:endParaRPr lang="sv-SE" dirty="0"/>
          </a:p>
        </p:txBody>
      </p:sp>
      <p:sp>
        <p:nvSpPr>
          <p:cNvPr id="12" name="Platshållare för bildnummer 1"/>
          <p:cNvSpPr>
            <a:spLocks noGrp="1"/>
          </p:cNvSpPr>
          <p:nvPr>
            <p:ph type="sldNum" sz="quarter" idx="4"/>
          </p:nvPr>
        </p:nvSpPr>
        <p:spPr>
          <a:xfrm>
            <a:off x="0" y="201600"/>
            <a:ext cx="784800" cy="365125"/>
          </a:xfrm>
          <a:prstGeom prst="rect">
            <a:avLst/>
          </a:prstGeom>
        </p:spPr>
        <p:txBody>
          <a:bodyPr vert="horz" lIns="91440" tIns="45720" rIns="91440" bIns="45720" rtlCol="0" anchor="ctr"/>
          <a:lstStyle>
            <a:lvl1pPr algn="ctr">
              <a:defRPr sz="1000">
                <a:solidFill>
                  <a:schemeClr val="bg1"/>
                </a:solidFill>
              </a:defRPr>
            </a:lvl1pPr>
          </a:lstStyle>
          <a:p>
            <a:fld id="{816FEC2C-AD63-44F4-896C-A2025F5FB260}" type="slidenum">
              <a:rPr lang="sv-SE" smtClean="0"/>
              <a:pPr/>
              <a:t>‹#›</a:t>
            </a:fld>
            <a:endParaRPr lang="sv-SE" dirty="0"/>
          </a:p>
        </p:txBody>
      </p:sp>
    </p:spTree>
    <p:extLst>
      <p:ext uri="{BB962C8B-B14F-4D97-AF65-F5344CB8AC3E}">
        <p14:creationId xmlns:p14="http://schemas.microsoft.com/office/powerpoint/2010/main" val="1892529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Kapitel">
    <p:bg>
      <p:bgPr>
        <a:solidFill>
          <a:schemeClr val="accent3"/>
        </a:solidFill>
        <a:effectLst/>
      </p:bgPr>
    </p:bg>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696000" y="1998000"/>
            <a:ext cx="10800000" cy="1080000"/>
          </a:xfrm>
          <a:prstGeom prst="rect">
            <a:avLst/>
          </a:prstGeom>
        </p:spPr>
        <p:txBody>
          <a:bodyPr anchor="ctr"/>
          <a:lstStyle>
            <a:lvl1pPr algn="ctr">
              <a:defRPr sz="6000" baseline="0">
                <a:solidFill>
                  <a:schemeClr val="bg1"/>
                </a:solidFill>
              </a:defRPr>
            </a:lvl1pPr>
          </a:lstStyle>
          <a:p>
            <a:r>
              <a:rPr lang="sv-SE" dirty="0"/>
              <a:t>Klicka - lägg till rubrik</a:t>
            </a:r>
          </a:p>
        </p:txBody>
      </p:sp>
      <p:sp>
        <p:nvSpPr>
          <p:cNvPr id="9" name="Platshållare för datum 2"/>
          <p:cNvSpPr>
            <a:spLocks noGrp="1"/>
          </p:cNvSpPr>
          <p:nvPr>
            <p:ph type="dt" sz="half" idx="2"/>
          </p:nvPr>
        </p:nvSpPr>
        <p:spPr>
          <a:xfrm>
            <a:off x="10152000" y="201600"/>
            <a:ext cx="1767114" cy="365125"/>
          </a:xfrm>
          <a:prstGeom prst="rect">
            <a:avLst/>
          </a:prstGeom>
          <a:noFill/>
        </p:spPr>
        <p:txBody>
          <a:bodyPr vert="horz" lIns="91440" tIns="45720" rIns="91440" bIns="45720" rtlCol="0" anchor="ctr"/>
          <a:lstStyle>
            <a:lvl1pPr algn="r">
              <a:defRPr sz="1000">
                <a:solidFill>
                  <a:schemeClr val="bg1"/>
                </a:solidFill>
              </a:defRPr>
            </a:lvl1pPr>
          </a:lstStyle>
          <a:p>
            <a:endParaRPr lang="sv-SE" dirty="0"/>
          </a:p>
        </p:txBody>
      </p:sp>
      <p:sp>
        <p:nvSpPr>
          <p:cNvPr id="10" name="Platshållare för sidfot 4"/>
          <p:cNvSpPr>
            <a:spLocks noGrp="1"/>
          </p:cNvSpPr>
          <p:nvPr>
            <p:ph type="ftr" sz="quarter" idx="3"/>
          </p:nvPr>
        </p:nvSpPr>
        <p:spPr>
          <a:xfrm>
            <a:off x="694800" y="201600"/>
            <a:ext cx="4050000" cy="365125"/>
          </a:xfrm>
          <a:prstGeom prst="rect">
            <a:avLst/>
          </a:prstGeom>
        </p:spPr>
        <p:txBody>
          <a:bodyPr vert="horz" lIns="91440" tIns="45720" rIns="91440" bIns="45720" rtlCol="0" anchor="ctr"/>
          <a:lstStyle>
            <a:lvl1pPr algn="l">
              <a:defRPr sz="1000">
                <a:solidFill>
                  <a:schemeClr val="bg1"/>
                </a:solidFill>
              </a:defRPr>
            </a:lvl1pPr>
          </a:lstStyle>
          <a:p>
            <a:r>
              <a:rPr lang="sv-SE"/>
              <a:t>Titel</a:t>
            </a:r>
            <a:endParaRPr lang="sv-SE" dirty="0"/>
          </a:p>
        </p:txBody>
      </p:sp>
      <p:sp>
        <p:nvSpPr>
          <p:cNvPr id="11" name="Platshållare för bildnummer 1"/>
          <p:cNvSpPr>
            <a:spLocks noGrp="1"/>
          </p:cNvSpPr>
          <p:nvPr>
            <p:ph type="sldNum" sz="quarter" idx="4"/>
          </p:nvPr>
        </p:nvSpPr>
        <p:spPr>
          <a:xfrm>
            <a:off x="0" y="201600"/>
            <a:ext cx="784800" cy="365125"/>
          </a:xfrm>
          <a:prstGeom prst="rect">
            <a:avLst/>
          </a:prstGeom>
        </p:spPr>
        <p:txBody>
          <a:bodyPr vert="horz" lIns="91440" tIns="45720" rIns="91440" bIns="45720" rtlCol="0" anchor="ctr"/>
          <a:lstStyle>
            <a:lvl1pPr algn="ctr">
              <a:defRPr sz="1000">
                <a:solidFill>
                  <a:schemeClr val="bg1"/>
                </a:solidFill>
              </a:defRPr>
            </a:lvl1pPr>
          </a:lstStyle>
          <a:p>
            <a:fld id="{816FEC2C-AD63-44F4-896C-A2025F5FB260}" type="slidenum">
              <a:rPr lang="sv-SE" smtClean="0"/>
              <a:pPr/>
              <a:t>‹#›</a:t>
            </a:fld>
            <a:endParaRPr lang="sv-SE" dirty="0"/>
          </a:p>
        </p:txBody>
      </p:sp>
    </p:spTree>
    <p:extLst>
      <p:ext uri="{BB962C8B-B14F-4D97-AF65-F5344CB8AC3E}">
        <p14:creationId xmlns:p14="http://schemas.microsoft.com/office/powerpoint/2010/main" val="28510354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Rubrik &amp; punkter">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694800" y="1270800"/>
            <a:ext cx="10800000" cy="900000"/>
          </a:xfrm>
          <a:prstGeom prst="rect">
            <a:avLst/>
          </a:prstGeom>
        </p:spPr>
        <p:txBody>
          <a:bodyPr anchor="ctr"/>
          <a:lstStyle>
            <a:lvl1pPr algn="l">
              <a:defRPr sz="4000"/>
            </a:lvl1pPr>
          </a:lstStyle>
          <a:p>
            <a:r>
              <a:rPr lang="sv-SE" dirty="0"/>
              <a:t>Klicka – lägg till rubrik</a:t>
            </a:r>
          </a:p>
        </p:txBody>
      </p:sp>
      <p:sp>
        <p:nvSpPr>
          <p:cNvPr id="8" name="Platshållare för text 7"/>
          <p:cNvSpPr>
            <a:spLocks noGrp="1"/>
          </p:cNvSpPr>
          <p:nvPr>
            <p:ph type="body" sz="quarter" idx="12" hasCustomPrompt="1"/>
          </p:nvPr>
        </p:nvSpPr>
        <p:spPr>
          <a:xfrm>
            <a:off x="694800" y="2529000"/>
            <a:ext cx="8607600" cy="3060000"/>
          </a:xfrm>
          <a:prstGeom prst="rect">
            <a:avLst/>
          </a:prstGeom>
        </p:spPr>
        <p:txBody>
          <a:bodyPr/>
          <a:lstStyle>
            <a:lvl1pPr marL="360000" indent="-360000" defTabSz="360000">
              <a:lnSpc>
                <a:spcPct val="100000"/>
              </a:lnSpc>
              <a:buFont typeface="Arial" panose="020B0604020202020204" pitchFamily="34" charset="0"/>
              <a:buChar char="•"/>
              <a:defRPr sz="2000" spc="0"/>
            </a:lvl1pPr>
            <a:lvl2pPr marL="720000" marR="0" indent="-360000" algn="l" defTabSz="360000" rtl="0" eaLnBrk="1" fontAlgn="auto" latinLnBrk="0" hangingPunct="1">
              <a:lnSpc>
                <a:spcPct val="90000"/>
              </a:lnSpc>
              <a:spcBef>
                <a:spcPts val="500"/>
              </a:spcBef>
              <a:spcAft>
                <a:spcPts val="0"/>
              </a:spcAft>
              <a:buClrTx/>
              <a:buSzTx/>
              <a:buFont typeface="Arial" panose="020B0604020202020204" pitchFamily="34" charset="0"/>
              <a:buChar char="‒"/>
              <a:tabLst>
                <a:tab pos="360000" algn="l"/>
              </a:tabLst>
              <a:defRPr lang="sv-SE" sz="1800" kern="1200" spc="0" baseline="0" dirty="0" smtClean="0">
                <a:solidFill>
                  <a:schemeClr val="tx1"/>
                </a:solidFill>
                <a:latin typeface="+mn-lt"/>
                <a:ea typeface="+mn-ea"/>
                <a:cs typeface="+mn-cs"/>
              </a:defRPr>
            </a:lvl2pPr>
            <a:lvl3pPr marL="1080000" marR="0" indent="-3600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lang="sv-SE" sz="1800" kern="1200" spc="0" baseline="0" dirty="0" smtClean="0">
                <a:solidFill>
                  <a:schemeClr val="tx1"/>
                </a:solidFill>
                <a:latin typeface="+mn-lt"/>
                <a:ea typeface="+mn-ea"/>
                <a:cs typeface="+mn-cs"/>
              </a:defRPr>
            </a:lvl3pPr>
            <a:lvl4pPr marL="1440000" marR="0" indent="-3600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lang="sv-SE" sz="1800" kern="1200" spc="0" baseline="0" dirty="0" smtClean="0">
                <a:solidFill>
                  <a:schemeClr val="tx1"/>
                </a:solidFill>
                <a:latin typeface="+mn-lt"/>
                <a:ea typeface="+mn-ea"/>
                <a:cs typeface="+mn-cs"/>
              </a:defRPr>
            </a:lvl4pPr>
            <a:lvl5pPr marL="1800000" indent="-360000" defTabSz="3240000">
              <a:buFont typeface="Arial" panose="020B0604020202020204" pitchFamily="34" charset="0"/>
              <a:buChar char="‒"/>
              <a:tabLst>
                <a:tab pos="360000" algn="l"/>
                <a:tab pos="720000" algn="l"/>
                <a:tab pos="1080000" algn="l"/>
                <a:tab pos="1440000" algn="l"/>
                <a:tab pos="1800000" algn="l"/>
                <a:tab pos="2160000" algn="l"/>
                <a:tab pos="2520000" algn="l"/>
                <a:tab pos="2880000" algn="l"/>
                <a:tab pos="3240000" algn="l"/>
              </a:tabLst>
              <a:defRPr lang="sv-SE" sz="1800" kern="1200" spc="0" baseline="0" dirty="0" smtClean="0">
                <a:solidFill>
                  <a:schemeClr val="tx1"/>
                </a:solidFill>
                <a:latin typeface="+mn-lt"/>
                <a:ea typeface="+mn-ea"/>
                <a:cs typeface="+mn-cs"/>
              </a:defRPr>
            </a:lvl5pPr>
            <a:lvl6pPr marL="2160000" indent="-360000">
              <a:buFont typeface="Arial" panose="020B0604020202020204" pitchFamily="34" charset="0"/>
              <a:buChar char="‒"/>
              <a:defRPr lang="sv-SE" sz="1800" kern="1200" spc="0" baseline="0" dirty="0" smtClean="0">
                <a:solidFill>
                  <a:schemeClr val="tx1"/>
                </a:solidFill>
                <a:latin typeface="+mn-lt"/>
                <a:ea typeface="+mn-ea"/>
                <a:cs typeface="+mn-cs"/>
              </a:defRPr>
            </a:lvl6pPr>
            <a:lvl7pPr marL="2520000" indent="-360000">
              <a:buFont typeface="Arial" panose="020B0604020202020204" pitchFamily="34" charset="0"/>
              <a:buChar char="‒"/>
              <a:defRPr lang="sv-SE" sz="1800" kern="1200" spc="0" baseline="0" dirty="0" smtClean="0">
                <a:solidFill>
                  <a:schemeClr val="tx1"/>
                </a:solidFill>
                <a:latin typeface="+mn-lt"/>
                <a:ea typeface="+mn-ea"/>
                <a:cs typeface="+mn-cs"/>
              </a:defRPr>
            </a:lvl7pPr>
            <a:lvl8pPr marL="2880000" indent="-360000">
              <a:buFont typeface="Arial" panose="020B0604020202020204" pitchFamily="34" charset="0"/>
              <a:buChar char="‒"/>
              <a:defRPr lang="sv-SE" sz="1800" kern="1200" spc="0" baseline="0" dirty="0" smtClean="0">
                <a:solidFill>
                  <a:schemeClr val="tx1"/>
                </a:solidFill>
                <a:latin typeface="+mn-lt"/>
                <a:ea typeface="+mn-ea"/>
                <a:cs typeface="+mn-cs"/>
              </a:defRPr>
            </a:lvl8pPr>
            <a:lvl9pPr marL="3240000" indent="-324000">
              <a:buFont typeface="Arial" panose="020B0604020202020204" pitchFamily="34" charset="0"/>
              <a:buChar char="‒"/>
              <a:defRPr lang="sv-SE" sz="1800" kern="1200" spc="0" baseline="0" dirty="0" smtClean="0">
                <a:solidFill>
                  <a:schemeClr val="tx1"/>
                </a:solidFill>
                <a:latin typeface="+mn-lt"/>
                <a:ea typeface="+mn-ea"/>
                <a:cs typeface="+mn-cs"/>
              </a:defRPr>
            </a:lvl9pPr>
          </a:lstStyle>
          <a:p>
            <a:pPr lvl="0"/>
            <a:r>
              <a:rPr lang="sv-SE" dirty="0"/>
              <a:t>Skriv text här</a:t>
            </a:r>
          </a:p>
        </p:txBody>
      </p:sp>
      <p:sp>
        <p:nvSpPr>
          <p:cNvPr id="10" name="Platshållare för datum 2"/>
          <p:cNvSpPr>
            <a:spLocks noGrp="1"/>
          </p:cNvSpPr>
          <p:nvPr>
            <p:ph type="dt" sz="half" idx="2"/>
          </p:nvPr>
        </p:nvSpPr>
        <p:spPr>
          <a:xfrm>
            <a:off x="10152000" y="201600"/>
            <a:ext cx="1767114" cy="365125"/>
          </a:xfrm>
          <a:prstGeom prst="rect">
            <a:avLst/>
          </a:prstGeom>
          <a:noFill/>
        </p:spPr>
        <p:txBody>
          <a:bodyPr vert="horz" lIns="91440" tIns="45720" rIns="91440" bIns="45720" rtlCol="0" anchor="ctr"/>
          <a:lstStyle>
            <a:lvl1pPr algn="r">
              <a:defRPr sz="1000">
                <a:solidFill>
                  <a:schemeClr val="tx1"/>
                </a:solidFill>
              </a:defRPr>
            </a:lvl1pPr>
          </a:lstStyle>
          <a:p>
            <a:endParaRPr lang="sv-SE" dirty="0"/>
          </a:p>
        </p:txBody>
      </p:sp>
      <p:sp>
        <p:nvSpPr>
          <p:cNvPr id="11" name="Platshållare för sidfot 4"/>
          <p:cNvSpPr>
            <a:spLocks noGrp="1"/>
          </p:cNvSpPr>
          <p:nvPr>
            <p:ph type="ftr" sz="quarter" idx="3"/>
          </p:nvPr>
        </p:nvSpPr>
        <p:spPr>
          <a:xfrm>
            <a:off x="694800" y="201600"/>
            <a:ext cx="4050000" cy="365125"/>
          </a:xfrm>
          <a:prstGeom prst="rect">
            <a:avLst/>
          </a:prstGeom>
        </p:spPr>
        <p:txBody>
          <a:bodyPr vert="horz" lIns="91440" tIns="45720" rIns="91440" bIns="45720" rtlCol="0" anchor="ctr"/>
          <a:lstStyle>
            <a:lvl1pPr algn="l">
              <a:defRPr sz="1000">
                <a:solidFill>
                  <a:schemeClr val="tx1"/>
                </a:solidFill>
              </a:defRPr>
            </a:lvl1pPr>
          </a:lstStyle>
          <a:p>
            <a:r>
              <a:rPr lang="sv-SE"/>
              <a:t>Titel</a:t>
            </a:r>
            <a:endParaRPr lang="sv-SE" dirty="0"/>
          </a:p>
        </p:txBody>
      </p:sp>
      <p:sp>
        <p:nvSpPr>
          <p:cNvPr id="12" name="Platshållare för bildnummer 1"/>
          <p:cNvSpPr>
            <a:spLocks noGrp="1"/>
          </p:cNvSpPr>
          <p:nvPr>
            <p:ph type="sldNum" sz="quarter" idx="4"/>
          </p:nvPr>
        </p:nvSpPr>
        <p:spPr>
          <a:xfrm>
            <a:off x="0" y="201600"/>
            <a:ext cx="784800" cy="365125"/>
          </a:xfrm>
          <a:prstGeom prst="rect">
            <a:avLst/>
          </a:prstGeom>
        </p:spPr>
        <p:txBody>
          <a:bodyPr vert="horz" lIns="91440" tIns="45720" rIns="91440" bIns="45720" rtlCol="0" anchor="ctr"/>
          <a:lstStyle>
            <a:lvl1pPr algn="ctr">
              <a:defRPr sz="1000">
                <a:solidFill>
                  <a:schemeClr val="tx1"/>
                </a:solidFill>
              </a:defRPr>
            </a:lvl1pPr>
          </a:lstStyle>
          <a:p>
            <a:fld id="{816FEC2C-AD63-44F4-896C-A2025F5FB260}" type="slidenum">
              <a:rPr lang="sv-SE" smtClean="0"/>
              <a:pPr/>
              <a:t>‹#›</a:t>
            </a:fld>
            <a:endParaRPr lang="sv-SE" dirty="0"/>
          </a:p>
        </p:txBody>
      </p:sp>
    </p:spTree>
    <p:extLst>
      <p:ext uri="{BB962C8B-B14F-4D97-AF65-F5344CB8AC3E}">
        <p14:creationId xmlns:p14="http://schemas.microsoft.com/office/powerpoint/2010/main" val="40111624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Rubrik, text &amp; logotyp">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696000" y="1998000"/>
            <a:ext cx="10800000" cy="1080000"/>
          </a:xfrm>
          <a:prstGeom prst="rect">
            <a:avLst/>
          </a:prstGeom>
        </p:spPr>
        <p:txBody>
          <a:bodyPr anchor="ctr"/>
          <a:lstStyle>
            <a:lvl1pPr algn="ctr">
              <a:defRPr sz="6000"/>
            </a:lvl1pPr>
          </a:lstStyle>
          <a:p>
            <a:r>
              <a:rPr lang="sv-SE" dirty="0"/>
              <a:t>Klicka – lägg till rubrik</a:t>
            </a:r>
          </a:p>
        </p:txBody>
      </p:sp>
      <p:sp>
        <p:nvSpPr>
          <p:cNvPr id="8" name="Platshållare för text 7"/>
          <p:cNvSpPr>
            <a:spLocks noGrp="1"/>
          </p:cNvSpPr>
          <p:nvPr>
            <p:ph type="body" sz="quarter" idx="12" hasCustomPrompt="1"/>
          </p:nvPr>
        </p:nvSpPr>
        <p:spPr>
          <a:xfrm>
            <a:off x="696000" y="3284970"/>
            <a:ext cx="10800000" cy="1800000"/>
          </a:xfrm>
          <a:prstGeom prst="rect">
            <a:avLst/>
          </a:prstGeom>
        </p:spPr>
        <p:txBody>
          <a:bodyPr/>
          <a:lstStyle>
            <a:lvl1pPr marL="0" indent="0" algn="ctr">
              <a:lnSpc>
                <a:spcPct val="100000"/>
              </a:lnSpc>
              <a:buFont typeface="+mj-lt"/>
              <a:buNone/>
              <a:defRPr sz="2400" spc="0" baseline="0"/>
            </a:lvl1pPr>
            <a:lvl2pPr marL="575100" indent="-342900">
              <a:buFont typeface="+mj-lt"/>
              <a:buAutoNum type="arabicPeriod"/>
              <a:defRPr/>
            </a:lvl2pPr>
            <a:lvl3pPr marL="805500" indent="-342900">
              <a:buFont typeface="+mj-lt"/>
              <a:buAutoNum type="arabicPeriod"/>
              <a:defRPr/>
            </a:lvl3pPr>
            <a:lvl4pPr marL="1035900" indent="-342900">
              <a:buFont typeface="+mj-lt"/>
              <a:buAutoNum type="arabicPeriod"/>
              <a:defRPr/>
            </a:lvl4pPr>
            <a:lvl5pPr marL="1230300" indent="-342900">
              <a:buFont typeface="+mj-lt"/>
              <a:buAutoNum type="arabicPeriod"/>
              <a:defRPr/>
            </a:lvl5pPr>
          </a:lstStyle>
          <a:p>
            <a:pPr lvl="0"/>
            <a:r>
              <a:rPr lang="sv-SE" dirty="0"/>
              <a:t>Skriv text här</a:t>
            </a:r>
          </a:p>
        </p:txBody>
      </p:sp>
      <p:sp>
        <p:nvSpPr>
          <p:cNvPr id="5" name="Platshållare för datum 4"/>
          <p:cNvSpPr>
            <a:spLocks noGrp="1"/>
          </p:cNvSpPr>
          <p:nvPr>
            <p:ph type="dt" sz="half" idx="14"/>
          </p:nvPr>
        </p:nvSpPr>
        <p:spPr/>
        <p:txBody>
          <a:bodyPr/>
          <a:lstStyle>
            <a:lvl1pPr>
              <a:defRPr sz="1000"/>
            </a:lvl1pPr>
          </a:lstStyle>
          <a:p>
            <a:endParaRPr lang="sv-SE" dirty="0"/>
          </a:p>
        </p:txBody>
      </p:sp>
      <p:sp>
        <p:nvSpPr>
          <p:cNvPr id="9" name="Platshållare för sidfot 8"/>
          <p:cNvSpPr>
            <a:spLocks noGrp="1"/>
          </p:cNvSpPr>
          <p:nvPr>
            <p:ph type="ftr" sz="quarter" idx="15"/>
          </p:nvPr>
        </p:nvSpPr>
        <p:spPr/>
        <p:txBody>
          <a:bodyPr/>
          <a:lstStyle>
            <a:lvl1pPr>
              <a:defRPr sz="1000"/>
            </a:lvl1pPr>
          </a:lstStyle>
          <a:p>
            <a:r>
              <a:rPr lang="sv-SE"/>
              <a:t>Titel</a:t>
            </a:r>
            <a:endParaRPr lang="sv-SE" dirty="0"/>
          </a:p>
        </p:txBody>
      </p:sp>
      <p:sp>
        <p:nvSpPr>
          <p:cNvPr id="10" name="Platshållare för bildnummer 9"/>
          <p:cNvSpPr>
            <a:spLocks noGrp="1"/>
          </p:cNvSpPr>
          <p:nvPr>
            <p:ph type="sldNum" sz="quarter" idx="16"/>
          </p:nvPr>
        </p:nvSpPr>
        <p:spPr/>
        <p:txBody>
          <a:bodyPr/>
          <a:lstStyle>
            <a:lvl1pPr>
              <a:defRPr sz="1000"/>
            </a:lvl1pPr>
          </a:lstStyle>
          <a:p>
            <a:fld id="{816FEC2C-AD63-44F4-896C-A2025F5FB260}" type="slidenum">
              <a:rPr lang="sv-SE" smtClean="0"/>
              <a:pPr/>
              <a:t>‹#›</a:t>
            </a:fld>
            <a:endParaRPr lang="sv-SE" dirty="0"/>
          </a:p>
        </p:txBody>
      </p:sp>
      <p:sp>
        <p:nvSpPr>
          <p:cNvPr id="6" name="Platshållare för text 5"/>
          <p:cNvSpPr>
            <a:spLocks noGrp="1"/>
          </p:cNvSpPr>
          <p:nvPr>
            <p:ph type="body" sz="quarter" idx="17" hasCustomPrompt="1"/>
          </p:nvPr>
        </p:nvSpPr>
        <p:spPr>
          <a:xfrm>
            <a:off x="694800" y="5529600"/>
            <a:ext cx="2739600" cy="925200"/>
          </a:xfrm>
          <a:prstGeom prst="rect">
            <a:avLst/>
          </a:prstGeom>
        </p:spPr>
        <p:txBody>
          <a:bodyPr/>
          <a:lstStyle>
            <a:lvl1pPr marL="0" indent="0">
              <a:buNone/>
              <a:defRPr/>
            </a:lvl1pPr>
          </a:lstStyle>
          <a:p>
            <a:pPr lvl="0"/>
            <a:r>
              <a:rPr lang="sv-SE" dirty="0"/>
              <a:t>Plats för EU-logotyp</a:t>
            </a:r>
          </a:p>
        </p:txBody>
      </p:sp>
    </p:spTree>
    <p:extLst>
      <p:ext uri="{BB962C8B-B14F-4D97-AF65-F5344CB8AC3E}">
        <p14:creationId xmlns:p14="http://schemas.microsoft.com/office/powerpoint/2010/main" val="2279311065"/>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Rubrik vä, bild hö">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696000" y="1269000"/>
            <a:ext cx="5040000" cy="900000"/>
          </a:xfrm>
          <a:prstGeom prst="rect">
            <a:avLst/>
          </a:prstGeom>
        </p:spPr>
        <p:txBody>
          <a:bodyPr anchor="ctr"/>
          <a:lstStyle>
            <a:lvl1pPr>
              <a:defRPr sz="4000"/>
            </a:lvl1pPr>
          </a:lstStyle>
          <a:p>
            <a:r>
              <a:rPr lang="sv-SE" dirty="0"/>
              <a:t>Rubrik</a:t>
            </a:r>
          </a:p>
        </p:txBody>
      </p:sp>
      <p:sp>
        <p:nvSpPr>
          <p:cNvPr id="10" name="Platshållare för bild 9"/>
          <p:cNvSpPr>
            <a:spLocks noGrp="1"/>
          </p:cNvSpPr>
          <p:nvPr>
            <p:ph type="pic" sz="quarter" idx="13" hasCustomPrompt="1"/>
          </p:nvPr>
        </p:nvSpPr>
        <p:spPr>
          <a:xfrm>
            <a:off x="6456000" y="1269000"/>
            <a:ext cx="5040000" cy="4320000"/>
          </a:xfrm>
          <a:prstGeom prst="rect">
            <a:avLst/>
          </a:prstGeom>
        </p:spPr>
        <p:txBody>
          <a:bodyPr/>
          <a:lstStyle>
            <a:lvl1pPr marL="0" indent="0">
              <a:buNone/>
              <a:defRPr/>
            </a:lvl1pPr>
          </a:lstStyle>
          <a:p>
            <a:r>
              <a:rPr lang="sv-SE" dirty="0"/>
              <a:t>Bild</a:t>
            </a:r>
          </a:p>
        </p:txBody>
      </p:sp>
      <p:sp>
        <p:nvSpPr>
          <p:cNvPr id="5" name="Platshållare för datum 4"/>
          <p:cNvSpPr>
            <a:spLocks noGrp="1"/>
          </p:cNvSpPr>
          <p:nvPr>
            <p:ph type="dt" sz="half" idx="14"/>
          </p:nvPr>
        </p:nvSpPr>
        <p:spPr>
          <a:xfrm>
            <a:off x="10152000" y="201600"/>
            <a:ext cx="1767114" cy="365125"/>
          </a:xfrm>
        </p:spPr>
        <p:txBody>
          <a:bodyPr/>
          <a:lstStyle>
            <a:lvl1pPr>
              <a:defRPr sz="1000"/>
            </a:lvl1pPr>
          </a:lstStyle>
          <a:p>
            <a:endParaRPr lang="sv-SE" dirty="0"/>
          </a:p>
        </p:txBody>
      </p:sp>
      <p:sp>
        <p:nvSpPr>
          <p:cNvPr id="6" name="Platshållare för sidfot 5"/>
          <p:cNvSpPr>
            <a:spLocks noGrp="1"/>
          </p:cNvSpPr>
          <p:nvPr>
            <p:ph type="ftr" sz="quarter" idx="15"/>
          </p:nvPr>
        </p:nvSpPr>
        <p:spPr>
          <a:xfrm>
            <a:off x="696000" y="201600"/>
            <a:ext cx="3570514" cy="365125"/>
          </a:xfrm>
        </p:spPr>
        <p:txBody>
          <a:bodyPr/>
          <a:lstStyle>
            <a:lvl1pPr>
              <a:defRPr sz="1000"/>
            </a:lvl1pPr>
          </a:lstStyle>
          <a:p>
            <a:r>
              <a:rPr lang="sv-SE"/>
              <a:t>Titel</a:t>
            </a:r>
            <a:endParaRPr lang="sv-SE" dirty="0"/>
          </a:p>
        </p:txBody>
      </p:sp>
      <p:sp>
        <p:nvSpPr>
          <p:cNvPr id="9" name="Platshållare för bildnummer 8"/>
          <p:cNvSpPr>
            <a:spLocks noGrp="1"/>
          </p:cNvSpPr>
          <p:nvPr>
            <p:ph type="sldNum" sz="quarter" idx="16"/>
          </p:nvPr>
        </p:nvSpPr>
        <p:spPr>
          <a:xfrm>
            <a:off x="-1" y="201600"/>
            <a:ext cx="784800" cy="365125"/>
          </a:xfrm>
        </p:spPr>
        <p:txBody>
          <a:bodyPr/>
          <a:lstStyle>
            <a:lvl1pPr>
              <a:defRPr sz="1000"/>
            </a:lvl1pPr>
          </a:lstStyle>
          <a:p>
            <a:fld id="{816FEC2C-AD63-44F4-896C-A2025F5FB260}" type="slidenum">
              <a:rPr lang="sv-SE" smtClean="0"/>
              <a:pPr/>
              <a:t>‹#›</a:t>
            </a:fld>
            <a:endParaRPr lang="sv-SE" dirty="0"/>
          </a:p>
        </p:txBody>
      </p:sp>
      <p:sp>
        <p:nvSpPr>
          <p:cNvPr id="11" name="Platshållare för text 7"/>
          <p:cNvSpPr>
            <a:spLocks noGrp="1"/>
          </p:cNvSpPr>
          <p:nvPr>
            <p:ph type="body" sz="quarter" idx="12" hasCustomPrompt="1"/>
          </p:nvPr>
        </p:nvSpPr>
        <p:spPr>
          <a:xfrm>
            <a:off x="694800" y="2170800"/>
            <a:ext cx="5040000" cy="3420000"/>
          </a:xfrm>
          <a:prstGeom prst="rect">
            <a:avLst/>
          </a:prstGeom>
        </p:spPr>
        <p:txBody>
          <a:bodyPr/>
          <a:lstStyle>
            <a:lvl1pPr marL="360000" indent="-360000" defTabSz="360000">
              <a:lnSpc>
                <a:spcPct val="100000"/>
              </a:lnSpc>
              <a:buFont typeface="Arial" panose="020B0604020202020204" pitchFamily="34" charset="0"/>
              <a:buChar char="•"/>
              <a:defRPr sz="2000" spc="0"/>
            </a:lvl1pPr>
            <a:lvl2pPr marL="720000" marR="0" indent="-360000" algn="l" defTabSz="360000" rtl="0" eaLnBrk="1" fontAlgn="auto" latinLnBrk="0" hangingPunct="1">
              <a:lnSpc>
                <a:spcPct val="90000"/>
              </a:lnSpc>
              <a:spcBef>
                <a:spcPts val="500"/>
              </a:spcBef>
              <a:spcAft>
                <a:spcPts val="0"/>
              </a:spcAft>
              <a:buClrTx/>
              <a:buSzTx/>
              <a:buFont typeface="Arial" panose="020B0604020202020204" pitchFamily="34" charset="0"/>
              <a:buChar char="‒"/>
              <a:tabLst>
                <a:tab pos="360000" algn="l"/>
              </a:tabLst>
              <a:defRPr lang="sv-SE" sz="1800" kern="1200" spc="0" baseline="0" dirty="0" smtClean="0">
                <a:solidFill>
                  <a:schemeClr val="tx1"/>
                </a:solidFill>
                <a:latin typeface="+mn-lt"/>
                <a:ea typeface="+mn-ea"/>
                <a:cs typeface="+mn-cs"/>
              </a:defRPr>
            </a:lvl2pPr>
            <a:lvl3pPr marL="1080000" marR="0" indent="-3600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lang="sv-SE" sz="1800" kern="1200" spc="0" baseline="0" dirty="0" smtClean="0">
                <a:solidFill>
                  <a:schemeClr val="tx1"/>
                </a:solidFill>
                <a:latin typeface="+mn-lt"/>
                <a:ea typeface="+mn-ea"/>
                <a:cs typeface="+mn-cs"/>
              </a:defRPr>
            </a:lvl3pPr>
            <a:lvl4pPr marL="1440000" marR="0" indent="-3600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lang="sv-SE" sz="1800" kern="1200" spc="0" baseline="0" dirty="0" smtClean="0">
                <a:solidFill>
                  <a:schemeClr val="tx1"/>
                </a:solidFill>
                <a:latin typeface="+mn-lt"/>
                <a:ea typeface="+mn-ea"/>
                <a:cs typeface="+mn-cs"/>
              </a:defRPr>
            </a:lvl4pPr>
            <a:lvl5pPr marL="1800000" indent="-360000" defTabSz="3240000">
              <a:buFont typeface="Arial" panose="020B0604020202020204" pitchFamily="34" charset="0"/>
              <a:buChar char="‒"/>
              <a:tabLst>
                <a:tab pos="360000" algn="l"/>
                <a:tab pos="720000" algn="l"/>
                <a:tab pos="1080000" algn="l"/>
                <a:tab pos="1440000" algn="l"/>
                <a:tab pos="1800000" algn="l"/>
                <a:tab pos="2160000" algn="l"/>
                <a:tab pos="2520000" algn="l"/>
                <a:tab pos="2880000" algn="l"/>
                <a:tab pos="3240000" algn="l"/>
              </a:tabLst>
              <a:defRPr lang="sv-SE" sz="1800" kern="1200" spc="0" baseline="0" dirty="0" smtClean="0">
                <a:solidFill>
                  <a:schemeClr val="tx1"/>
                </a:solidFill>
                <a:latin typeface="+mn-lt"/>
                <a:ea typeface="+mn-ea"/>
                <a:cs typeface="+mn-cs"/>
              </a:defRPr>
            </a:lvl5pPr>
            <a:lvl6pPr marL="2160000" indent="-360000">
              <a:buFont typeface="Arial" panose="020B0604020202020204" pitchFamily="34" charset="0"/>
              <a:buChar char="‒"/>
              <a:defRPr lang="sv-SE" sz="1800" kern="1200" spc="0" baseline="0" dirty="0" smtClean="0">
                <a:solidFill>
                  <a:schemeClr val="tx1"/>
                </a:solidFill>
                <a:latin typeface="+mn-lt"/>
                <a:ea typeface="+mn-ea"/>
                <a:cs typeface="+mn-cs"/>
              </a:defRPr>
            </a:lvl6pPr>
            <a:lvl7pPr marL="2520000" indent="-360000">
              <a:buFont typeface="Arial" panose="020B0604020202020204" pitchFamily="34" charset="0"/>
              <a:buChar char="‒"/>
              <a:defRPr lang="sv-SE" sz="1800" kern="1200" spc="0" baseline="0" dirty="0" smtClean="0">
                <a:solidFill>
                  <a:schemeClr val="tx1"/>
                </a:solidFill>
                <a:latin typeface="+mn-lt"/>
                <a:ea typeface="+mn-ea"/>
                <a:cs typeface="+mn-cs"/>
              </a:defRPr>
            </a:lvl7pPr>
            <a:lvl8pPr marL="2880000" indent="-360000">
              <a:buFont typeface="Arial" panose="020B0604020202020204" pitchFamily="34" charset="0"/>
              <a:buChar char="‒"/>
              <a:defRPr lang="sv-SE" sz="1800" kern="1200" spc="0" baseline="0" dirty="0" smtClean="0">
                <a:solidFill>
                  <a:schemeClr val="tx1"/>
                </a:solidFill>
                <a:latin typeface="+mn-lt"/>
                <a:ea typeface="+mn-ea"/>
                <a:cs typeface="+mn-cs"/>
              </a:defRPr>
            </a:lvl8pPr>
            <a:lvl9pPr marL="3240000" indent="-324000">
              <a:buFont typeface="Arial" panose="020B0604020202020204" pitchFamily="34" charset="0"/>
              <a:buChar char="‒"/>
              <a:defRPr lang="sv-SE" sz="1800" kern="1200" spc="0" baseline="0" dirty="0" smtClean="0">
                <a:solidFill>
                  <a:schemeClr val="tx1"/>
                </a:solidFill>
                <a:latin typeface="+mn-lt"/>
                <a:ea typeface="+mn-ea"/>
                <a:cs typeface="+mn-cs"/>
              </a:defRPr>
            </a:lvl9pPr>
          </a:lstStyle>
          <a:p>
            <a:pPr lvl="0"/>
            <a:r>
              <a:rPr lang="sv-SE" dirty="0"/>
              <a:t>Skriv text här</a:t>
            </a:r>
          </a:p>
        </p:txBody>
      </p:sp>
    </p:spTree>
    <p:extLst>
      <p:ext uri="{BB962C8B-B14F-4D97-AF65-F5344CB8AC3E}">
        <p14:creationId xmlns:p14="http://schemas.microsoft.com/office/powerpoint/2010/main" val="292063669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3.svg"/><Relationship Id="rId3" Type="http://schemas.openxmlformats.org/officeDocument/2006/relationships/slideLayout" Target="../slideLayouts/slideLayout5.xml"/><Relationship Id="rId7" Type="http://schemas.openxmlformats.org/officeDocument/2006/relationships/image" Target="../media/image2.png"/><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theme" Target="../theme/theme2.xml"/><Relationship Id="rId5" Type="http://schemas.openxmlformats.org/officeDocument/2006/relationships/slideLayout" Target="../slideLayouts/slideLayout7.xml"/><Relationship Id="rId4" Type="http://schemas.openxmlformats.org/officeDocument/2006/relationships/slideLayout" Target="../slideLayouts/slideLayout6.xml"/><Relationship Id="rId9" Type="http://schemas.openxmlformats.org/officeDocument/2006/relationships/image" Target="../media/image4.png"/></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3.svg"/><Relationship Id="rId3" Type="http://schemas.openxmlformats.org/officeDocument/2006/relationships/slideLayout" Target="../slideLayouts/slideLayout10.xml"/><Relationship Id="rId7" Type="http://schemas.openxmlformats.org/officeDocument/2006/relationships/image" Target="../media/image2.png"/><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theme" Target="../theme/theme3.xml"/><Relationship Id="rId5" Type="http://schemas.openxmlformats.org/officeDocument/2006/relationships/slideLayout" Target="../slideLayouts/slideLayout12.xml"/><Relationship Id="rId4" Type="http://schemas.openxmlformats.org/officeDocument/2006/relationships/slideLayout" Target="../slideLayouts/slideLayout1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5703571"/>
      </p:ext>
    </p:extLst>
  </p:cSld>
  <p:clrMap bg1="lt1" tx1="dk1" bg2="lt2" tx2="dk2" accent1="accent1" accent2="accent2" accent3="accent3" accent4="accent4" accent5="accent5" accent6="accent6" hlink="hlink" folHlink="folHlink"/>
  <p:sldLayoutIdLst>
    <p:sldLayoutId id="2147483651" r:id="rId1"/>
    <p:sldLayoutId id="2147483673" r:id="rId2"/>
  </p:sldLayoutIdLst>
  <p:hf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Bild 6">
            <a:extLst>
              <a:ext uri="{FF2B5EF4-FFF2-40B4-BE49-F238E27FC236}">
                <a16:creationId xmlns:a16="http://schemas.microsoft.com/office/drawing/2014/main" id="{F6D06EDD-E5A3-40F5-94E9-EF10146AE402}"/>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5338665" y="0"/>
            <a:ext cx="1514670" cy="756000"/>
          </a:xfrm>
          <a:prstGeom prst="rect">
            <a:avLst/>
          </a:prstGeom>
          <a:blipFill>
            <a:blip r:embed="rId9"/>
            <a:stretch>
              <a:fillRect/>
            </a:stretch>
          </a:blipFill>
          <a:effectLst>
            <a:reflection stA="45000" endPos="1000" dist="50800" dir="5400000" sy="-100000" algn="bl" rotWithShape="0"/>
          </a:effectLst>
        </p:spPr>
      </p:pic>
      <p:sp>
        <p:nvSpPr>
          <p:cNvPr id="6" name="Platshållare för datum 2"/>
          <p:cNvSpPr>
            <a:spLocks noGrp="1"/>
          </p:cNvSpPr>
          <p:nvPr>
            <p:ph type="dt" sz="half" idx="2"/>
          </p:nvPr>
        </p:nvSpPr>
        <p:spPr>
          <a:xfrm>
            <a:off x="10152000" y="201600"/>
            <a:ext cx="1767114" cy="365125"/>
          </a:xfrm>
          <a:prstGeom prst="rect">
            <a:avLst/>
          </a:prstGeom>
          <a:noFill/>
        </p:spPr>
        <p:txBody>
          <a:bodyPr vert="horz" lIns="91440" tIns="45720" rIns="91440" bIns="45720" rtlCol="0" anchor="ctr"/>
          <a:lstStyle>
            <a:lvl1pPr algn="r">
              <a:defRPr sz="1000">
                <a:solidFill>
                  <a:schemeClr val="tx1"/>
                </a:solidFill>
              </a:defRPr>
            </a:lvl1pPr>
          </a:lstStyle>
          <a:p>
            <a:endParaRPr lang="sv-SE" dirty="0"/>
          </a:p>
        </p:txBody>
      </p:sp>
      <p:sp>
        <p:nvSpPr>
          <p:cNvPr id="8" name="Platshållare för sidfot 4"/>
          <p:cNvSpPr>
            <a:spLocks noGrp="1"/>
          </p:cNvSpPr>
          <p:nvPr>
            <p:ph type="ftr" sz="quarter" idx="3"/>
          </p:nvPr>
        </p:nvSpPr>
        <p:spPr>
          <a:xfrm>
            <a:off x="694800" y="201600"/>
            <a:ext cx="4050000" cy="365125"/>
          </a:xfrm>
          <a:prstGeom prst="rect">
            <a:avLst/>
          </a:prstGeom>
        </p:spPr>
        <p:txBody>
          <a:bodyPr vert="horz" lIns="91440" tIns="45720" rIns="91440" bIns="45720" rtlCol="0" anchor="ctr"/>
          <a:lstStyle>
            <a:lvl1pPr algn="l">
              <a:defRPr sz="1000">
                <a:solidFill>
                  <a:schemeClr val="tx1"/>
                </a:solidFill>
              </a:defRPr>
            </a:lvl1pPr>
          </a:lstStyle>
          <a:p>
            <a:r>
              <a:rPr lang="sv-SE"/>
              <a:t>Titel</a:t>
            </a:r>
            <a:endParaRPr lang="sv-SE" dirty="0"/>
          </a:p>
        </p:txBody>
      </p:sp>
      <p:sp>
        <p:nvSpPr>
          <p:cNvPr id="9" name="Platshållare för bildnummer 1"/>
          <p:cNvSpPr>
            <a:spLocks noGrp="1"/>
          </p:cNvSpPr>
          <p:nvPr>
            <p:ph type="sldNum" sz="quarter" idx="4"/>
          </p:nvPr>
        </p:nvSpPr>
        <p:spPr>
          <a:xfrm>
            <a:off x="0" y="201600"/>
            <a:ext cx="784800" cy="365125"/>
          </a:xfrm>
          <a:prstGeom prst="rect">
            <a:avLst/>
          </a:prstGeom>
        </p:spPr>
        <p:txBody>
          <a:bodyPr vert="horz" lIns="91440" tIns="45720" rIns="91440" bIns="45720" rtlCol="0" anchor="ctr"/>
          <a:lstStyle>
            <a:lvl1pPr algn="ctr">
              <a:defRPr sz="1000">
                <a:solidFill>
                  <a:schemeClr val="tx1"/>
                </a:solidFill>
              </a:defRPr>
            </a:lvl1pPr>
          </a:lstStyle>
          <a:p>
            <a:fld id="{816FEC2C-AD63-44F4-896C-A2025F5FB260}" type="slidenum">
              <a:rPr lang="sv-SE" smtClean="0"/>
              <a:pPr/>
              <a:t>‹#›</a:t>
            </a:fld>
            <a:endParaRPr lang="sv-SE" dirty="0"/>
          </a:p>
        </p:txBody>
      </p:sp>
    </p:spTree>
    <p:extLst>
      <p:ext uri="{BB962C8B-B14F-4D97-AF65-F5344CB8AC3E}">
        <p14:creationId xmlns:p14="http://schemas.microsoft.com/office/powerpoint/2010/main" val="2492816128"/>
      </p:ext>
    </p:extLst>
  </p:cSld>
  <p:clrMap bg1="lt1" tx1="dk1" bg2="lt2" tx2="dk2" accent1="accent1" accent2="accent2" accent3="accent3" accent4="accent4" accent5="accent5" accent6="accent6" hlink="hlink" folHlink="folHlink"/>
  <p:sldLayoutIdLst>
    <p:sldLayoutId id="2147483650" r:id="rId1"/>
    <p:sldLayoutId id="2147483655" r:id="rId2"/>
    <p:sldLayoutId id="2147483656" r:id="rId3"/>
    <p:sldLayoutId id="2147483658" r:id="rId4"/>
    <p:sldLayoutId id="2147483672" r:id="rId5"/>
  </p:sldLayoutIdLst>
  <p:hf hdr="0" ftr="0"/>
  <p:txStyles>
    <p:titleStyle>
      <a:lvl1pPr algn="l" defTabSz="914400" rtl="0" eaLnBrk="1" latinLnBrk="0" hangingPunct="1">
        <a:lnSpc>
          <a:spcPct val="90000"/>
        </a:lnSpc>
        <a:spcBef>
          <a:spcPct val="0"/>
        </a:spcBef>
        <a:buNone/>
        <a:defRPr sz="5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spc="120" baseline="0">
          <a:solidFill>
            <a:schemeClr val="tx1"/>
          </a:solidFill>
          <a:latin typeface="+mn-lt"/>
          <a:ea typeface="+mn-ea"/>
          <a:cs typeface="+mn-cs"/>
        </a:defRPr>
      </a:lvl1pPr>
      <a:lvl2pPr marL="460800" indent="-228600" algn="l" defTabSz="914400" rtl="0" eaLnBrk="1" latinLnBrk="0" hangingPunct="1">
        <a:lnSpc>
          <a:spcPct val="90000"/>
        </a:lnSpc>
        <a:spcBef>
          <a:spcPts val="500"/>
        </a:spcBef>
        <a:buFont typeface="Arial" panose="020B0604020202020204" pitchFamily="34" charset="0"/>
        <a:buChar char="•"/>
        <a:defRPr sz="1800" kern="1200" spc="120" baseline="0">
          <a:solidFill>
            <a:schemeClr val="tx1"/>
          </a:solidFill>
          <a:latin typeface="+mn-lt"/>
          <a:ea typeface="+mn-ea"/>
          <a:cs typeface="+mn-cs"/>
        </a:defRPr>
      </a:lvl2pPr>
      <a:lvl3pPr marL="691200" indent="-228600" algn="l" defTabSz="914400" rtl="0" eaLnBrk="1" latinLnBrk="0" hangingPunct="1">
        <a:lnSpc>
          <a:spcPct val="90000"/>
        </a:lnSpc>
        <a:spcBef>
          <a:spcPts val="500"/>
        </a:spcBef>
        <a:buFont typeface="Arial" panose="020B0604020202020204" pitchFamily="34" charset="0"/>
        <a:buChar char="•"/>
        <a:defRPr sz="1800" kern="1200" spc="120" baseline="0">
          <a:solidFill>
            <a:schemeClr val="tx1"/>
          </a:solidFill>
          <a:latin typeface="+mn-lt"/>
          <a:ea typeface="+mn-ea"/>
          <a:cs typeface="+mn-cs"/>
        </a:defRPr>
      </a:lvl3pPr>
      <a:lvl4pPr marL="921600" indent="-228600" algn="l" defTabSz="914400" rtl="0" eaLnBrk="1" latinLnBrk="0" hangingPunct="1">
        <a:lnSpc>
          <a:spcPct val="90000"/>
        </a:lnSpc>
        <a:spcBef>
          <a:spcPts val="500"/>
        </a:spcBef>
        <a:buFont typeface="Arial" panose="020B0604020202020204" pitchFamily="34" charset="0"/>
        <a:buChar char="•"/>
        <a:defRPr sz="1800" kern="1200" spc="120" baseline="0">
          <a:solidFill>
            <a:schemeClr val="tx1"/>
          </a:solidFill>
          <a:latin typeface="+mn-lt"/>
          <a:ea typeface="+mn-ea"/>
          <a:cs typeface="+mn-cs"/>
        </a:defRPr>
      </a:lvl4pPr>
      <a:lvl5pPr marL="1116000" indent="-228600" algn="l" defTabSz="914400" rtl="0" eaLnBrk="1" latinLnBrk="0" hangingPunct="1">
        <a:lnSpc>
          <a:spcPct val="90000"/>
        </a:lnSpc>
        <a:spcBef>
          <a:spcPts val="500"/>
        </a:spcBef>
        <a:buFont typeface="Arial" panose="020B0604020202020204" pitchFamily="34" charset="0"/>
        <a:buChar char="•"/>
        <a:defRPr sz="1800" kern="1200" spc="12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pos="3840" userDrawn="1">
          <p15:clr>
            <a:srgbClr val="F26B43"/>
          </p15:clr>
        </p15:guide>
        <p15:guide id="7" orient="horz" pos="2160" userDrawn="1">
          <p15:clr>
            <a:srgbClr val="F26B43"/>
          </p15:clr>
        </p15:guide>
        <p15:guide id="8" pos="438" userDrawn="1">
          <p15:clr>
            <a:srgbClr val="F26B43"/>
          </p15:clr>
        </p15:guide>
        <p15:guide id="9" pos="7242" userDrawn="1">
          <p15:clr>
            <a:srgbClr val="F26B43"/>
          </p15:clr>
        </p15:guide>
        <p15:guide id="10" orient="horz" pos="3884" userDrawn="1">
          <p15:clr>
            <a:srgbClr val="F26B43"/>
          </p15:clr>
        </p15:guide>
        <p15:guide id="11" orient="horz" pos="799"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Bild 6">
            <a:extLst>
              <a:ext uri="{FF2B5EF4-FFF2-40B4-BE49-F238E27FC236}">
                <a16:creationId xmlns:a16="http://schemas.microsoft.com/office/drawing/2014/main" id="{F6D06EDD-E5A3-40F5-94E9-EF10146AE402}"/>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5338665" y="0"/>
            <a:ext cx="1514670" cy="756000"/>
          </a:xfrm>
          <a:prstGeom prst="rect">
            <a:avLst/>
          </a:prstGeom>
          <a:effectLst>
            <a:reflection stA="45000" endPos="1000" dist="50800" dir="5400000" sy="-100000" algn="bl" rotWithShape="0"/>
          </a:effectLst>
        </p:spPr>
      </p:pic>
      <p:sp>
        <p:nvSpPr>
          <p:cNvPr id="3" name="Platshållare för datum 2"/>
          <p:cNvSpPr>
            <a:spLocks noGrp="1"/>
          </p:cNvSpPr>
          <p:nvPr>
            <p:ph type="dt" sz="half" idx="2"/>
          </p:nvPr>
        </p:nvSpPr>
        <p:spPr>
          <a:xfrm>
            <a:off x="10152000" y="201600"/>
            <a:ext cx="1767114" cy="365125"/>
          </a:xfrm>
          <a:prstGeom prst="rect">
            <a:avLst/>
          </a:prstGeom>
          <a:noFill/>
        </p:spPr>
        <p:txBody>
          <a:bodyPr vert="horz" lIns="91440" tIns="45720" rIns="91440" bIns="45720" rtlCol="0" anchor="ctr"/>
          <a:lstStyle>
            <a:lvl1pPr algn="r">
              <a:defRPr sz="1000">
                <a:solidFill>
                  <a:schemeClr val="tx1"/>
                </a:solidFill>
              </a:defRPr>
            </a:lvl1pPr>
          </a:lstStyle>
          <a:p>
            <a:endParaRPr lang="sv-SE" dirty="0"/>
          </a:p>
        </p:txBody>
      </p:sp>
      <p:sp>
        <p:nvSpPr>
          <p:cNvPr id="5" name="Platshållare för sidfot 4"/>
          <p:cNvSpPr>
            <a:spLocks noGrp="1"/>
          </p:cNvSpPr>
          <p:nvPr>
            <p:ph type="ftr" sz="quarter" idx="3"/>
          </p:nvPr>
        </p:nvSpPr>
        <p:spPr>
          <a:xfrm>
            <a:off x="694800" y="201600"/>
            <a:ext cx="4050000" cy="365125"/>
          </a:xfrm>
          <a:prstGeom prst="rect">
            <a:avLst/>
          </a:prstGeom>
        </p:spPr>
        <p:txBody>
          <a:bodyPr vert="horz" lIns="91440" tIns="45720" rIns="91440" bIns="45720" rtlCol="0" anchor="ctr"/>
          <a:lstStyle>
            <a:lvl1pPr algn="l">
              <a:defRPr sz="1000">
                <a:solidFill>
                  <a:schemeClr val="tx1"/>
                </a:solidFill>
              </a:defRPr>
            </a:lvl1pPr>
          </a:lstStyle>
          <a:p>
            <a:r>
              <a:rPr lang="sv-SE"/>
              <a:t>Titel</a:t>
            </a:r>
            <a:endParaRPr lang="sv-SE" dirty="0"/>
          </a:p>
        </p:txBody>
      </p:sp>
      <p:sp>
        <p:nvSpPr>
          <p:cNvPr id="2" name="Platshållare för bildnummer 1"/>
          <p:cNvSpPr>
            <a:spLocks noGrp="1"/>
          </p:cNvSpPr>
          <p:nvPr>
            <p:ph type="sldNum" sz="quarter" idx="4"/>
          </p:nvPr>
        </p:nvSpPr>
        <p:spPr>
          <a:xfrm>
            <a:off x="0" y="201600"/>
            <a:ext cx="784800" cy="365125"/>
          </a:xfrm>
          <a:prstGeom prst="rect">
            <a:avLst/>
          </a:prstGeom>
        </p:spPr>
        <p:txBody>
          <a:bodyPr vert="horz" lIns="91440" tIns="45720" rIns="91440" bIns="45720" rtlCol="0" anchor="ctr"/>
          <a:lstStyle>
            <a:lvl1pPr algn="ctr">
              <a:defRPr sz="1000">
                <a:solidFill>
                  <a:schemeClr val="tx1"/>
                </a:solidFill>
              </a:defRPr>
            </a:lvl1pPr>
          </a:lstStyle>
          <a:p>
            <a:fld id="{816FEC2C-AD63-44F4-896C-A2025F5FB260}" type="slidenum">
              <a:rPr lang="sv-SE" smtClean="0"/>
              <a:pPr/>
              <a:t>‹#›</a:t>
            </a:fld>
            <a:endParaRPr lang="sv-SE" dirty="0"/>
          </a:p>
        </p:txBody>
      </p:sp>
    </p:spTree>
    <p:extLst>
      <p:ext uri="{BB962C8B-B14F-4D97-AF65-F5344CB8AC3E}">
        <p14:creationId xmlns:p14="http://schemas.microsoft.com/office/powerpoint/2010/main" val="1707428571"/>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Lst>
  <p:hf hdr="0" ftr="0"/>
  <p:txStyles>
    <p:titleStyle>
      <a:lvl1pPr algn="l" defTabSz="914400" rtl="0" eaLnBrk="1" latinLnBrk="0" hangingPunct="1">
        <a:lnSpc>
          <a:spcPct val="90000"/>
        </a:lnSpc>
        <a:spcBef>
          <a:spcPct val="0"/>
        </a:spcBef>
        <a:buNone/>
        <a:defRPr sz="5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spc="120" baseline="0">
          <a:solidFill>
            <a:schemeClr val="tx1"/>
          </a:solidFill>
          <a:latin typeface="+mn-lt"/>
          <a:ea typeface="+mn-ea"/>
          <a:cs typeface="+mn-cs"/>
        </a:defRPr>
      </a:lvl1pPr>
      <a:lvl2pPr marL="460800" indent="-228600" algn="l" defTabSz="914400" rtl="0" eaLnBrk="1" latinLnBrk="0" hangingPunct="1">
        <a:lnSpc>
          <a:spcPct val="90000"/>
        </a:lnSpc>
        <a:spcBef>
          <a:spcPts val="500"/>
        </a:spcBef>
        <a:buFont typeface="Arial" panose="020B0604020202020204" pitchFamily="34" charset="0"/>
        <a:buChar char="•"/>
        <a:defRPr sz="1800" kern="1200" spc="120" baseline="0">
          <a:solidFill>
            <a:schemeClr val="tx1"/>
          </a:solidFill>
          <a:latin typeface="+mn-lt"/>
          <a:ea typeface="+mn-ea"/>
          <a:cs typeface="+mn-cs"/>
        </a:defRPr>
      </a:lvl2pPr>
      <a:lvl3pPr marL="691200" indent="-228600" algn="l" defTabSz="914400" rtl="0" eaLnBrk="1" latinLnBrk="0" hangingPunct="1">
        <a:lnSpc>
          <a:spcPct val="90000"/>
        </a:lnSpc>
        <a:spcBef>
          <a:spcPts val="500"/>
        </a:spcBef>
        <a:buFont typeface="Arial" panose="020B0604020202020204" pitchFamily="34" charset="0"/>
        <a:buChar char="•"/>
        <a:defRPr sz="1800" kern="1200" spc="120" baseline="0">
          <a:solidFill>
            <a:schemeClr val="tx1"/>
          </a:solidFill>
          <a:latin typeface="+mn-lt"/>
          <a:ea typeface="+mn-ea"/>
          <a:cs typeface="+mn-cs"/>
        </a:defRPr>
      </a:lvl3pPr>
      <a:lvl4pPr marL="921600" indent="-228600" algn="l" defTabSz="914400" rtl="0" eaLnBrk="1" latinLnBrk="0" hangingPunct="1">
        <a:lnSpc>
          <a:spcPct val="90000"/>
        </a:lnSpc>
        <a:spcBef>
          <a:spcPts val="500"/>
        </a:spcBef>
        <a:buFont typeface="Arial" panose="020B0604020202020204" pitchFamily="34" charset="0"/>
        <a:buChar char="•"/>
        <a:defRPr sz="1800" kern="1200" spc="120" baseline="0">
          <a:solidFill>
            <a:schemeClr val="tx1"/>
          </a:solidFill>
          <a:latin typeface="+mn-lt"/>
          <a:ea typeface="+mn-ea"/>
          <a:cs typeface="+mn-cs"/>
        </a:defRPr>
      </a:lvl4pPr>
      <a:lvl5pPr marL="1116000" indent="-228600" algn="l" defTabSz="914400" rtl="0" eaLnBrk="1" latinLnBrk="0" hangingPunct="1">
        <a:lnSpc>
          <a:spcPct val="90000"/>
        </a:lnSpc>
        <a:spcBef>
          <a:spcPts val="500"/>
        </a:spcBef>
        <a:buFont typeface="Arial" panose="020B0604020202020204" pitchFamily="34" charset="0"/>
        <a:buChar char="•"/>
        <a:defRPr sz="1800" kern="1200" spc="12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orient="horz" pos="2160" userDrawn="1">
          <p15:clr>
            <a:srgbClr val="F26B43"/>
          </p15:clr>
        </p15:guide>
        <p15:guide id="14" pos="3840" userDrawn="1">
          <p15:clr>
            <a:srgbClr val="F26B43"/>
          </p15:clr>
        </p15:guide>
        <p15:guide id="15" pos="438" userDrawn="1">
          <p15:clr>
            <a:srgbClr val="F26B43"/>
          </p15:clr>
        </p15:guide>
        <p15:guide id="16" pos="7242" userDrawn="1">
          <p15:clr>
            <a:srgbClr val="F26B43"/>
          </p15:clr>
        </p15:guide>
        <p15:guide id="17" orient="horz" pos="3884" userDrawn="1">
          <p15:clr>
            <a:srgbClr val="F26B43"/>
          </p15:clr>
        </p15:guide>
        <p15:guide id="18" orient="horz" pos="799"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1.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5.png"/><Relationship Id="rId5" Type="http://schemas.openxmlformats.org/officeDocument/2006/relationships/hyperlink" Target="http://www.trafikverket.se/seb" TargetMode="External"/><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2.png"/><Relationship Id="rId5" Type="http://schemas.openxmlformats.org/officeDocument/2006/relationships/image" Target="../media/image5.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5.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13.png"/><Relationship Id="rId5" Type="http://schemas.openxmlformats.org/officeDocument/2006/relationships/image" Target="../media/image5.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14.png"/><Relationship Id="rId5" Type="http://schemas.openxmlformats.org/officeDocument/2006/relationships/image" Target="../media/image5.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5.png"/><Relationship Id="rId5" Type="http://schemas.openxmlformats.org/officeDocument/2006/relationships/image" Target="../media/image15.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5.png"/><Relationship Id="rId5" Type="http://schemas.openxmlformats.org/officeDocument/2006/relationships/image" Target="../media/image15.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5.png"/><Relationship Id="rId5" Type="http://schemas.openxmlformats.org/officeDocument/2006/relationships/image" Target="../media/image15.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16.png"/><Relationship Id="rId5" Type="http://schemas.openxmlformats.org/officeDocument/2006/relationships/image" Target="../media/image5.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5.png"/><Relationship Id="rId5" Type="http://schemas.openxmlformats.org/officeDocument/2006/relationships/image" Target="../media/image17.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5.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5.png"/><Relationship Id="rId5" Type="http://schemas.openxmlformats.org/officeDocument/2006/relationships/image" Target="../media/image18.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19.png"/><Relationship Id="rId5" Type="http://schemas.openxmlformats.org/officeDocument/2006/relationships/image" Target="../media/image5.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5.png"/><Relationship Id="rId5" Type="http://schemas.openxmlformats.org/officeDocument/2006/relationships/image" Target="../media/image20.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21.png"/><Relationship Id="rId5" Type="http://schemas.openxmlformats.org/officeDocument/2006/relationships/image" Target="../media/image5.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21.png"/><Relationship Id="rId5" Type="http://schemas.openxmlformats.org/officeDocument/2006/relationships/image" Target="../media/image5.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5.png"/><Relationship Id="rId5" Type="http://schemas.openxmlformats.org/officeDocument/2006/relationships/image" Target="../media/image22.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5.png"/><Relationship Id="rId5" Type="http://schemas.openxmlformats.org/officeDocument/2006/relationships/image" Target="../media/image23.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5.png"/><Relationship Id="rId5" Type="http://schemas.openxmlformats.org/officeDocument/2006/relationships/image" Target="../media/image24.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7.m4a"/><Relationship Id="rId1" Type="http://schemas.microsoft.com/office/2007/relationships/media" Target="../media/media27.m4a"/><Relationship Id="rId5" Type="http://schemas.openxmlformats.org/officeDocument/2006/relationships/image" Target="../media/image5.pn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5.png"/><Relationship Id="rId5" Type="http://schemas.openxmlformats.org/officeDocument/2006/relationships/image" Target="../media/image25.pn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7.xml"/><Relationship Id="rId7" Type="http://schemas.openxmlformats.org/officeDocument/2006/relationships/diagramQuickStyle" Target="../diagrams/quickStyle1.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5.png"/><Relationship Id="rId4" Type="http://schemas.openxmlformats.org/officeDocument/2006/relationships/notesSlide" Target="../notesSlides/notesSlide3.xml"/><Relationship Id="rId9" Type="http://schemas.microsoft.com/office/2007/relationships/diagramDrawing" Target="../diagrams/drawing1.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5.png"/><Relationship Id="rId5" Type="http://schemas.openxmlformats.org/officeDocument/2006/relationships/image" Target="../media/image26.pn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image" Target="../media/image27.png"/><Relationship Id="rId5" Type="http://schemas.openxmlformats.org/officeDocument/2006/relationships/image" Target="../media/image5.pn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1.m4a"/><Relationship Id="rId1" Type="http://schemas.microsoft.com/office/2007/relationships/media" Target="../media/media31.m4a"/><Relationship Id="rId6" Type="http://schemas.openxmlformats.org/officeDocument/2006/relationships/image" Target="../media/image5.png"/><Relationship Id="rId5" Type="http://schemas.openxmlformats.org/officeDocument/2006/relationships/image" Target="../media/image28.pn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2.m4a"/><Relationship Id="rId1" Type="http://schemas.microsoft.com/office/2007/relationships/media" Target="../media/media32.m4a"/><Relationship Id="rId5" Type="http://schemas.openxmlformats.org/officeDocument/2006/relationships/image" Target="../media/image5.png"/><Relationship Id="rId4" Type="http://schemas.openxmlformats.org/officeDocument/2006/relationships/notesSlide" Target="../notesSlides/notesSlide3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5.png"/><Relationship Id="rId5" Type="http://schemas.openxmlformats.org/officeDocument/2006/relationships/hyperlink" Target="http://www.trafikverket.se/seb" TargetMode="External"/><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5.png"/><Relationship Id="rId5" Type="http://schemas.openxmlformats.org/officeDocument/2006/relationships/image" Target="../media/image7.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5.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8.png"/><Relationship Id="rId5" Type="http://schemas.openxmlformats.org/officeDocument/2006/relationships/hyperlink" Target="http://www.trafikverket.se/seb" TargetMode="External"/><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9.png"/><Relationship Id="rId5" Type="http://schemas.openxmlformats.org/officeDocument/2006/relationships/image" Target="../media/image5.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5.png"/><Relationship Id="rId5" Type="http://schemas.openxmlformats.org/officeDocument/2006/relationships/image" Target="../media/image10.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33D04C0-4806-4A1A-8FAD-26D06E9112CD}"/>
              </a:ext>
            </a:extLst>
          </p:cNvPr>
          <p:cNvSpPr>
            <a:spLocks noGrp="1"/>
          </p:cNvSpPr>
          <p:nvPr>
            <p:ph type="title" idx="4294967295"/>
          </p:nvPr>
        </p:nvSpPr>
        <p:spPr>
          <a:xfrm>
            <a:off x="838200" y="-1325563"/>
            <a:ext cx="10515600" cy="1325563"/>
          </a:xfrm>
          <a:prstGeom prst="rect">
            <a:avLst/>
          </a:prstGeom>
        </p:spPr>
        <p:txBody>
          <a:bodyPr anchor="b"/>
          <a:lstStyle/>
          <a:p>
            <a:r>
              <a:rPr lang="sv-SE" dirty="0"/>
              <a:t>Trafikverket</a:t>
            </a:r>
          </a:p>
        </p:txBody>
      </p:sp>
    </p:spTree>
    <p:extLst>
      <p:ext uri="{BB962C8B-B14F-4D97-AF65-F5344CB8AC3E}">
        <p14:creationId xmlns:p14="http://schemas.microsoft.com/office/powerpoint/2010/main" val="25721604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696000" y="1123386"/>
            <a:ext cx="10800000" cy="900000"/>
          </a:xfrm>
        </p:spPr>
        <p:txBody>
          <a:bodyPr/>
          <a:lstStyle/>
          <a:p>
            <a:r>
              <a:rPr lang="sv-SE" dirty="0"/>
              <a:t>Nyckeltal</a:t>
            </a:r>
          </a:p>
        </p:txBody>
      </p:sp>
      <p:sp>
        <p:nvSpPr>
          <p:cNvPr id="3" name="Platshållare för text 2"/>
          <p:cNvSpPr>
            <a:spLocks noGrp="1"/>
          </p:cNvSpPr>
          <p:nvPr>
            <p:ph type="body" sz="quarter" idx="12"/>
          </p:nvPr>
        </p:nvSpPr>
        <p:spPr>
          <a:xfrm>
            <a:off x="695999" y="2253947"/>
            <a:ext cx="8817651" cy="3060000"/>
          </a:xfrm>
        </p:spPr>
        <p:txBody>
          <a:bodyPr/>
          <a:lstStyle/>
          <a:p>
            <a:r>
              <a:rPr lang="sv-SE" sz="2000" dirty="0"/>
              <a:t>Här redovisas nyckeltal för huvudanalysen och känslighetsanalyser</a:t>
            </a:r>
          </a:p>
          <a:p>
            <a:pPr lvl="1"/>
            <a:r>
              <a:rPr lang="sv-SE" dirty="0">
                <a:solidFill>
                  <a:schemeClr val="bg1">
                    <a:lumMod val="85000"/>
                  </a:schemeClr>
                </a:solidFill>
              </a:rPr>
              <a:t>Obligatoriska känslighetsanalyser enligt ASEK</a:t>
            </a:r>
          </a:p>
          <a:p>
            <a:pPr lvl="1"/>
            <a:r>
              <a:rPr lang="sv-SE" b="1" dirty="0"/>
              <a:t>Åtgärdsspecifika känslighetsanalyser (flera rader kan läggas till)</a:t>
            </a:r>
          </a:p>
          <a:p>
            <a:pPr lvl="1"/>
            <a:r>
              <a:rPr lang="sv-SE" dirty="0">
                <a:solidFill>
                  <a:schemeClr val="bg1">
                    <a:lumMod val="85000"/>
                  </a:schemeClr>
                </a:solidFill>
              </a:rPr>
              <a:t>Känslighetsanalyser kopplat till stråk</a:t>
            </a:r>
            <a:endParaRPr lang="sv-SE" dirty="0"/>
          </a:p>
          <a:p>
            <a:endParaRPr lang="sv-SE" sz="2000" dirty="0"/>
          </a:p>
        </p:txBody>
      </p:sp>
      <p:sp>
        <p:nvSpPr>
          <p:cNvPr id="4" name="textruta 3">
            <a:extLst>
              <a:ext uri="{FF2B5EF4-FFF2-40B4-BE49-F238E27FC236}">
                <a16:creationId xmlns:a16="http://schemas.microsoft.com/office/drawing/2014/main" id="{1DA0A7FB-E28B-49D0-B02C-7B464FECD7A9}"/>
              </a:ext>
            </a:extLst>
          </p:cNvPr>
          <p:cNvSpPr txBox="1"/>
          <p:nvPr/>
        </p:nvSpPr>
        <p:spPr>
          <a:xfrm>
            <a:off x="695999" y="5856052"/>
            <a:ext cx="10714545" cy="646331"/>
          </a:xfrm>
          <a:prstGeom prst="rect">
            <a:avLst/>
          </a:prstGeom>
          <a:noFill/>
        </p:spPr>
        <p:txBody>
          <a:bodyPr wrap="square" rtlCol="0">
            <a:spAutoFit/>
          </a:bodyPr>
          <a:lstStyle/>
          <a:p>
            <a:pPr marL="285750" indent="-285750">
              <a:buFont typeface="Wingdings" panose="05000000000000000000" pitchFamily="2" charset="2"/>
              <a:buChar char="v"/>
            </a:pPr>
            <a:r>
              <a:rPr lang="sv-SE" dirty="0"/>
              <a:t>OBS! Se särskild handledning om tillvägagångssättet vid behov av åtgärdsspecifik känslighetsanalys.</a:t>
            </a:r>
          </a:p>
          <a:p>
            <a:pPr marL="273050"/>
            <a:r>
              <a:rPr lang="sv-SE" dirty="0">
                <a:hlinkClick r:id="rId5"/>
              </a:rPr>
              <a:t>www.trafikverket.se/seb</a:t>
            </a:r>
            <a:endParaRPr lang="sv-SE" dirty="0"/>
          </a:p>
        </p:txBody>
      </p:sp>
      <p:pic>
        <p:nvPicPr>
          <p:cNvPr id="5" name="Ljud 4" descr="De åtgärdsspecifika känslighetsanalyserna läggs vid behov till manuellt. Varje sådan känslighetsanalys måste namnges. &#10;För åtgärdsspecifika känslighetsanalyser redovisas först åtgärdens totala utgifter i nuvärdestermer, dvs. summan av ”omräknade investeringskostnader” och ”övriga utgifter”. Sedan redovisas nettonuvärdet och nettonuvärdeskvoten.&#10;Behovet av att göra åtgärdsspecifika känslighetsanalyser kan bero på olika omständigheter som är att betrakta som ovanliga. Det kan t.ex. handla om prognosförutsättningar, markanvändning eller finansieringslösningar. För att analyserna ska bli av god kvalitet och för att underlätta granskningen av SEB ska, i ett tidigt skede, behovet och genomförandet av åtgärdsspecifika känslighetsanalyser stämmas av med en expertgrupp på nationell nivå. Tillvägagångssättet för denna avstämning beskrivs i en särskild handledning som finns på den externa hemsidan för samlad effektbedömning. &#10;">
            <a:hlinkClick r:id="" action="ppaction://media"/>
            <a:extLst>
              <a:ext uri="{FF2B5EF4-FFF2-40B4-BE49-F238E27FC236}">
                <a16:creationId xmlns:a16="http://schemas.microsoft.com/office/drawing/2014/main" id="{3EC89929-32D1-454A-ADE0-FA00368DEDF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pic>
        <p:nvPicPr>
          <p:cNvPr id="7" name="Bildobjekt 6" descr="Objektsspecifika känslighetsanalyser">
            <a:extLst>
              <a:ext uri="{FF2B5EF4-FFF2-40B4-BE49-F238E27FC236}">
                <a16:creationId xmlns:a16="http://schemas.microsoft.com/office/drawing/2014/main" id="{DA15E3BB-7022-4B47-A6EA-96464337B51F}"/>
              </a:ext>
            </a:extLst>
          </p:cNvPr>
          <p:cNvPicPr>
            <a:picLocks noChangeAspect="1"/>
          </p:cNvPicPr>
          <p:nvPr/>
        </p:nvPicPr>
        <p:blipFill>
          <a:blip r:embed="rId7"/>
          <a:stretch>
            <a:fillRect/>
          </a:stretch>
        </p:blipFill>
        <p:spPr>
          <a:xfrm>
            <a:off x="1155212" y="3783947"/>
            <a:ext cx="7735380" cy="1686160"/>
          </a:xfrm>
          <a:prstGeom prst="rect">
            <a:avLst/>
          </a:prstGeom>
        </p:spPr>
      </p:pic>
    </p:spTree>
    <p:extLst>
      <p:ext uri="{BB962C8B-B14F-4D97-AF65-F5344CB8AC3E}">
        <p14:creationId xmlns:p14="http://schemas.microsoft.com/office/powerpoint/2010/main" val="2390908192"/>
      </p:ext>
    </p:extLst>
  </p:cSld>
  <p:clrMapOvr>
    <a:masterClrMapping/>
  </p:clrMapOvr>
  <mc:AlternateContent xmlns:mc="http://schemas.openxmlformats.org/markup-compatibility/2006" xmlns:p14="http://schemas.microsoft.com/office/powerpoint/2010/main">
    <mc:Choice Requires="p14">
      <p:transition spd="slow" p14:dur="2000" advTm="82007"/>
    </mc:Choice>
    <mc:Fallback xmlns="">
      <p:transition spd="slow" advTm="820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696000" y="1044689"/>
            <a:ext cx="10800000" cy="900000"/>
          </a:xfrm>
        </p:spPr>
        <p:txBody>
          <a:bodyPr/>
          <a:lstStyle/>
          <a:p>
            <a:r>
              <a:rPr lang="sv-SE" dirty="0"/>
              <a:t>Nyckeltal</a:t>
            </a:r>
          </a:p>
        </p:txBody>
      </p:sp>
      <p:sp>
        <p:nvSpPr>
          <p:cNvPr id="3" name="Platshållare för text 2"/>
          <p:cNvSpPr>
            <a:spLocks noGrp="1"/>
          </p:cNvSpPr>
          <p:nvPr>
            <p:ph type="body" sz="quarter" idx="12"/>
          </p:nvPr>
        </p:nvSpPr>
        <p:spPr>
          <a:xfrm>
            <a:off x="696000" y="2055577"/>
            <a:ext cx="5826316" cy="3060000"/>
          </a:xfrm>
        </p:spPr>
        <p:txBody>
          <a:bodyPr/>
          <a:lstStyle/>
          <a:p>
            <a:r>
              <a:rPr lang="sv-SE" sz="2000" dirty="0"/>
              <a:t>Här redovisas nyckeltal för huvudanalysen och känslighetsanalyser</a:t>
            </a:r>
          </a:p>
          <a:p>
            <a:pPr lvl="1"/>
            <a:r>
              <a:rPr lang="sv-SE" dirty="0">
                <a:solidFill>
                  <a:schemeClr val="bg1">
                    <a:lumMod val="85000"/>
                  </a:schemeClr>
                </a:solidFill>
              </a:rPr>
              <a:t>Obligatoriska känslighetsanalyser enligt ASEK</a:t>
            </a:r>
          </a:p>
          <a:p>
            <a:pPr lvl="1"/>
            <a:r>
              <a:rPr lang="sv-SE" dirty="0">
                <a:solidFill>
                  <a:schemeClr val="bg1">
                    <a:lumMod val="85000"/>
                  </a:schemeClr>
                </a:solidFill>
              </a:rPr>
              <a:t>Åtgärdsspecifika känslighetsanalyser </a:t>
            </a:r>
          </a:p>
          <a:p>
            <a:pPr lvl="1"/>
            <a:r>
              <a:rPr lang="sv-SE" b="1" dirty="0"/>
              <a:t>Känslighetsanalyser kopplat till stråk</a:t>
            </a:r>
          </a:p>
          <a:p>
            <a:pPr marL="360000" lvl="1" indent="0">
              <a:buNone/>
            </a:pPr>
            <a:endParaRPr lang="sv-SE" sz="800" dirty="0"/>
          </a:p>
          <a:p>
            <a:pPr>
              <a:buFont typeface="Wingdings" panose="05000000000000000000" pitchFamily="2" charset="2"/>
              <a:buChar char="v"/>
            </a:pPr>
            <a:r>
              <a:rPr lang="sv-SE" dirty="0"/>
              <a:t>OBS! Dessa analyser är främst relevanta för järnvägsinvesteringar.</a:t>
            </a:r>
          </a:p>
          <a:p>
            <a:pPr>
              <a:buFont typeface="Wingdings" panose="05000000000000000000" pitchFamily="2" charset="2"/>
              <a:buChar char="v"/>
            </a:pPr>
            <a:r>
              <a:rPr lang="sv-SE" dirty="0"/>
              <a:t>OBS! Dessa analyser ska i ett tidigt skede stämmas av med PLnp via SEB-brevlåda. </a:t>
            </a:r>
          </a:p>
          <a:p>
            <a:endParaRPr lang="sv-SE" sz="2000" dirty="0"/>
          </a:p>
        </p:txBody>
      </p:sp>
      <p:sp>
        <p:nvSpPr>
          <p:cNvPr id="4" name="textruta 3">
            <a:extLst>
              <a:ext uri="{FF2B5EF4-FFF2-40B4-BE49-F238E27FC236}">
                <a16:creationId xmlns:a16="http://schemas.microsoft.com/office/drawing/2014/main" id="{5833DDCD-7B71-4B22-90CF-95712CA74F8F}"/>
              </a:ext>
            </a:extLst>
          </p:cNvPr>
          <p:cNvSpPr txBox="1"/>
          <p:nvPr/>
        </p:nvSpPr>
        <p:spPr>
          <a:xfrm>
            <a:off x="696000" y="5459929"/>
            <a:ext cx="10926388" cy="1335302"/>
          </a:xfrm>
          <a:prstGeom prst="rect">
            <a:avLst/>
          </a:prstGeom>
          <a:noFill/>
        </p:spPr>
        <p:txBody>
          <a:bodyPr wrap="square" rtlCol="0">
            <a:spAutoFit/>
          </a:bodyPr>
          <a:lstStyle/>
          <a:p>
            <a:pPr marL="285750" indent="-285750">
              <a:buFont typeface="Wingdings" panose="05000000000000000000" pitchFamily="2" charset="2"/>
              <a:buChar char="v"/>
            </a:pPr>
            <a:r>
              <a:rPr lang="sv-SE" dirty="0">
                <a:solidFill>
                  <a:schemeClr val="accent1"/>
                </a:solidFill>
              </a:rPr>
              <a:t>I </a:t>
            </a:r>
            <a:r>
              <a:rPr lang="sv-SE" dirty="0" err="1">
                <a:solidFill>
                  <a:schemeClr val="accent1"/>
                </a:solidFill>
              </a:rPr>
              <a:t>kommentarsrutan</a:t>
            </a:r>
            <a:r>
              <a:rPr lang="sv-SE" dirty="0">
                <a:solidFill>
                  <a:schemeClr val="accent1"/>
                </a:solidFill>
              </a:rPr>
              <a:t> </a:t>
            </a:r>
            <a:r>
              <a:rPr lang="sv-SE" b="1" u="sng" dirty="0">
                <a:solidFill>
                  <a:schemeClr val="accent1"/>
                </a:solidFill>
              </a:rPr>
              <a:t>ska</a:t>
            </a:r>
            <a:r>
              <a:rPr lang="sv-SE" dirty="0">
                <a:solidFill>
                  <a:schemeClr val="accent1"/>
                </a:solidFill>
              </a:rPr>
              <a:t> åtgärdens koppling till andra åtgärder beskrivas mer generellt </a:t>
            </a:r>
            <a:r>
              <a:rPr lang="sv-SE" u="sng" dirty="0">
                <a:solidFill>
                  <a:schemeClr val="accent1"/>
                </a:solidFill>
              </a:rPr>
              <a:t>även om ingen känslighetsanalys gjorts</a:t>
            </a:r>
            <a:r>
              <a:rPr lang="sv-SE" dirty="0">
                <a:solidFill>
                  <a:schemeClr val="accent1"/>
                </a:solidFill>
              </a:rPr>
              <a:t>. Det kan t.ex. kommenteras om det finns andra påtänkta åtgärder som kan påverka lönsamheten för den. I utskriven SEB återfinns text under: </a:t>
            </a:r>
          </a:p>
          <a:p>
            <a:pPr indent="273050">
              <a:lnSpc>
                <a:spcPct val="150000"/>
              </a:lnSpc>
            </a:pPr>
            <a:r>
              <a:rPr lang="sv-SE" sz="2000" i="1" dirty="0">
                <a:solidFill>
                  <a:schemeClr val="accent1"/>
                </a:solidFill>
                <a:effectLst/>
                <a:latin typeface="Calibri" panose="020F0502020204030204" pitchFamily="34" charset="0"/>
                <a:ea typeface="Calibri" panose="020F0502020204030204" pitchFamily="34" charset="0"/>
                <a:cs typeface="Arial" panose="020B0604020202020204" pitchFamily="34" charset="0"/>
              </a:rPr>
              <a:t>Samhällsekonomisk bedömning – Kvalitetsbedömning – Beroenden till andra infrastruktursatsningar</a:t>
            </a:r>
            <a:endParaRPr lang="sv-SE" i="1" dirty="0">
              <a:solidFill>
                <a:schemeClr val="accent1"/>
              </a:solidFill>
            </a:endParaRPr>
          </a:p>
        </p:txBody>
      </p:sp>
      <p:pic>
        <p:nvPicPr>
          <p:cNvPr id="10" name="Ljud 9" descr="En känslighetsanalys kopplat till stråk ska göras när en samlad effektbedömning avser en åtgärd som ingår i ett större åtgärdspaket och där betydande systemnyttor skapas när hela åtgärdspaketet är genomfört. Detta är främst relevant för järnvägsstråk.&#10;När ett behov av att genomföra en känslighetsanalys kopplat till stråk identifierats ska kontakt tas med avdelningen ”Nationell planering” via SEB-brevlådan. En sådan känslighetsanalys måste godkännas innan den genomförs.&#10;Den kommentarsruta som finns på denna sida SKA alltid fyllas i, dvs. oavsett om en känslighetsanalys kopplat till stråk gjorts eller inte. I rutan ska återges alla betydande kopplingar till andra infrastrukturprojekt som kan påverka lönsamheten för den åtgärd som analyseras. Det kan utöver stråkeffekter t.ex. handla om konkurrerande åtgärder i tidiga planeringsskeden som medför att nyttoberäkningar blir överskattade eftersom sådana åtgärder inte ligger med i prognosförutsättningarna.  &#10;I en utskriven SEB kommer texten som skrivs i rutan att återfinnas under rubriken Samhällsekonomisk bedömning – kvalitetsbedömning – Beroenden till andra infrastruktursatsningar.&#10;">
            <a:hlinkClick r:id="" action="ppaction://media"/>
            <a:extLst>
              <a:ext uri="{FF2B5EF4-FFF2-40B4-BE49-F238E27FC236}">
                <a16:creationId xmlns:a16="http://schemas.microsoft.com/office/drawing/2014/main" id="{20FE5588-0A34-41A3-8AD0-A6AFEF40745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pic>
        <p:nvPicPr>
          <p:cNvPr id="7" name="Bildobjekt 6" descr="Beroenden till andra infrastruktursatsningar">
            <a:extLst>
              <a:ext uri="{FF2B5EF4-FFF2-40B4-BE49-F238E27FC236}">
                <a16:creationId xmlns:a16="http://schemas.microsoft.com/office/drawing/2014/main" id="{AD436B6A-F3B5-42EB-8C3C-453AA10069B1}"/>
              </a:ext>
            </a:extLst>
          </p:cNvPr>
          <p:cNvPicPr>
            <a:picLocks noChangeAspect="1"/>
          </p:cNvPicPr>
          <p:nvPr/>
        </p:nvPicPr>
        <p:blipFill>
          <a:blip r:embed="rId6"/>
          <a:stretch>
            <a:fillRect/>
          </a:stretch>
        </p:blipFill>
        <p:spPr>
          <a:xfrm>
            <a:off x="6810344" y="998674"/>
            <a:ext cx="4860956" cy="4289079"/>
          </a:xfrm>
          <a:prstGeom prst="rect">
            <a:avLst/>
          </a:prstGeom>
        </p:spPr>
      </p:pic>
    </p:spTree>
    <p:extLst>
      <p:ext uri="{BB962C8B-B14F-4D97-AF65-F5344CB8AC3E}">
        <p14:creationId xmlns:p14="http://schemas.microsoft.com/office/powerpoint/2010/main" val="966015385"/>
      </p:ext>
    </p:extLst>
  </p:cSld>
  <p:clrMapOvr>
    <a:masterClrMapping/>
  </p:clrMapOvr>
  <mc:AlternateContent xmlns:mc="http://schemas.openxmlformats.org/markup-compatibility/2006" xmlns:p14="http://schemas.microsoft.com/office/powerpoint/2010/main">
    <mc:Choice Requires="p14">
      <p:transition spd="slow" p14:dur="2000" advTm="92321"/>
    </mc:Choice>
    <mc:Fallback xmlns="">
      <p:transition spd="slow" advTm="923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694800" y="1270800"/>
            <a:ext cx="10800000" cy="1258200"/>
          </a:xfrm>
        </p:spPr>
        <p:txBody>
          <a:bodyPr anchor="t"/>
          <a:lstStyle/>
          <a:p>
            <a:r>
              <a:rPr lang="sv-SE" dirty="0"/>
              <a:t>Nyttokostnadsanalys (BCA)</a:t>
            </a:r>
            <a:br>
              <a:rPr lang="sv-SE" dirty="0"/>
            </a:br>
            <a:endParaRPr lang="sv-SE" sz="2800" b="0" dirty="0"/>
          </a:p>
        </p:txBody>
      </p:sp>
      <p:sp>
        <p:nvSpPr>
          <p:cNvPr id="3" name="Platshållare för text 2"/>
          <p:cNvSpPr>
            <a:spLocks noGrp="1"/>
          </p:cNvSpPr>
          <p:nvPr>
            <p:ph type="body" sz="quarter" idx="12"/>
          </p:nvPr>
        </p:nvSpPr>
        <p:spPr>
          <a:xfrm>
            <a:off x="694800" y="2049497"/>
            <a:ext cx="4864028" cy="3627356"/>
          </a:xfrm>
        </p:spPr>
        <p:txBody>
          <a:bodyPr/>
          <a:lstStyle/>
          <a:p>
            <a:pPr>
              <a:buFont typeface="Wingdings" panose="05000000000000000000" pitchFamily="2" charset="2"/>
              <a:buChar char="Ø"/>
            </a:pPr>
            <a:r>
              <a:rPr lang="sv-SE" dirty="0"/>
              <a:t>I den här delen av</a:t>
            </a:r>
            <a:r>
              <a:rPr lang="sv-SE" b="1" dirty="0"/>
              <a:t> SEB-verktyget </a:t>
            </a:r>
            <a:r>
              <a:rPr lang="sv-SE" dirty="0"/>
              <a:t>redovisas:</a:t>
            </a:r>
          </a:p>
          <a:p>
            <a:pPr lvl="1">
              <a:lnSpc>
                <a:spcPct val="150000"/>
              </a:lnSpc>
              <a:buFont typeface="Arial" panose="020B0604020202020204" pitchFamily="34" charset="0"/>
              <a:buChar char="•"/>
            </a:pPr>
            <a:r>
              <a:rPr lang="sv-SE" dirty="0"/>
              <a:t>Enskilda effekter</a:t>
            </a:r>
          </a:p>
          <a:p>
            <a:pPr lvl="1">
              <a:lnSpc>
                <a:spcPct val="150000"/>
              </a:lnSpc>
              <a:buFont typeface="Arial" panose="020B0604020202020204" pitchFamily="34" charset="0"/>
              <a:buChar char="•"/>
            </a:pPr>
            <a:r>
              <a:rPr lang="sv-SE" dirty="0"/>
              <a:t>Sammanvägda effekter</a:t>
            </a:r>
          </a:p>
          <a:p>
            <a:pPr lvl="1">
              <a:lnSpc>
                <a:spcPct val="150000"/>
              </a:lnSpc>
              <a:buFont typeface="Arial" panose="020B0604020202020204" pitchFamily="34" charset="0"/>
              <a:buChar char="•"/>
            </a:pPr>
            <a:r>
              <a:rPr lang="sv-SE" dirty="0"/>
              <a:t>En översikt av effekter</a:t>
            </a:r>
          </a:p>
          <a:p>
            <a:pPr lvl="1">
              <a:buFont typeface="Arial" panose="020B0604020202020204" pitchFamily="34" charset="0"/>
              <a:buChar char="•"/>
            </a:pPr>
            <a:endParaRPr lang="sv-SE" dirty="0"/>
          </a:p>
          <a:p>
            <a:pPr>
              <a:buFont typeface="Wingdings" panose="05000000000000000000" pitchFamily="2" charset="2"/>
              <a:buChar char="Ø"/>
            </a:pPr>
            <a:r>
              <a:rPr lang="sv-SE" sz="2000" dirty="0"/>
              <a:t>Redovisning av både:</a:t>
            </a:r>
          </a:p>
          <a:p>
            <a:pPr lvl="1">
              <a:lnSpc>
                <a:spcPct val="150000"/>
              </a:lnSpc>
              <a:buFont typeface="Arial" panose="020B0604020202020204" pitchFamily="34" charset="0"/>
              <a:buChar char="•"/>
            </a:pPr>
            <a:r>
              <a:rPr lang="sv-SE" dirty="0"/>
              <a:t>Beräknade effekter</a:t>
            </a:r>
          </a:p>
          <a:p>
            <a:pPr lvl="1">
              <a:lnSpc>
                <a:spcPct val="150000"/>
              </a:lnSpc>
              <a:buFont typeface="Arial" panose="020B0604020202020204" pitchFamily="34" charset="0"/>
              <a:buChar char="•"/>
            </a:pPr>
            <a:r>
              <a:rPr lang="sv-SE" dirty="0"/>
              <a:t>Ej beräknade effekter</a:t>
            </a:r>
          </a:p>
        </p:txBody>
      </p:sp>
      <p:sp>
        <p:nvSpPr>
          <p:cNvPr id="6" name="Platshållare för text 2">
            <a:extLst>
              <a:ext uri="{FF2B5EF4-FFF2-40B4-BE49-F238E27FC236}">
                <a16:creationId xmlns:a16="http://schemas.microsoft.com/office/drawing/2014/main" id="{92B162A9-509A-49C9-95CB-C2918BA7742C}"/>
              </a:ext>
            </a:extLst>
          </p:cNvPr>
          <p:cNvSpPr txBox="1">
            <a:spLocks/>
          </p:cNvSpPr>
          <p:nvPr/>
        </p:nvSpPr>
        <p:spPr>
          <a:xfrm>
            <a:off x="5731434" y="2049497"/>
            <a:ext cx="4864028" cy="3627356"/>
          </a:xfrm>
          <a:prstGeom prst="rect">
            <a:avLst/>
          </a:prstGeom>
        </p:spPr>
        <p:txBody>
          <a:bodyPr/>
          <a:lstStyle>
            <a:lvl1pPr marL="360000" indent="-360000" algn="l" defTabSz="360000" rtl="0" eaLnBrk="1" latinLnBrk="0" hangingPunct="1">
              <a:lnSpc>
                <a:spcPct val="100000"/>
              </a:lnSpc>
              <a:spcBef>
                <a:spcPts val="1000"/>
              </a:spcBef>
              <a:buFont typeface="Arial" panose="020B0604020202020204" pitchFamily="34" charset="0"/>
              <a:buChar char="•"/>
              <a:defRPr sz="2000" kern="1200" spc="0" baseline="0">
                <a:solidFill>
                  <a:schemeClr val="tx1"/>
                </a:solidFill>
                <a:latin typeface="+mn-lt"/>
                <a:ea typeface="+mn-ea"/>
                <a:cs typeface="+mn-cs"/>
              </a:defRPr>
            </a:lvl1pPr>
            <a:lvl2pPr marL="720000" marR="0" indent="-360000" algn="l" defTabSz="360000" rtl="0" eaLnBrk="1" fontAlgn="auto" latinLnBrk="0" hangingPunct="1">
              <a:lnSpc>
                <a:spcPct val="90000"/>
              </a:lnSpc>
              <a:spcBef>
                <a:spcPts val="500"/>
              </a:spcBef>
              <a:spcAft>
                <a:spcPts val="0"/>
              </a:spcAft>
              <a:buClrTx/>
              <a:buSzTx/>
              <a:buFont typeface="Arial" panose="020B0604020202020204" pitchFamily="34" charset="0"/>
              <a:buChar char="‒"/>
              <a:tabLst>
                <a:tab pos="360000" algn="l"/>
              </a:tabLst>
              <a:defRPr lang="sv-SE" sz="1800" kern="1200" spc="0" baseline="0" dirty="0" smtClean="0">
                <a:solidFill>
                  <a:schemeClr val="tx1"/>
                </a:solidFill>
                <a:latin typeface="+mn-lt"/>
                <a:ea typeface="+mn-ea"/>
                <a:cs typeface="+mn-cs"/>
              </a:defRPr>
            </a:lvl2pPr>
            <a:lvl3pPr marL="1080000" marR="0" indent="-3600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lang="sv-SE" sz="1800" kern="1200" spc="0" baseline="0" dirty="0" smtClean="0">
                <a:solidFill>
                  <a:schemeClr val="tx1"/>
                </a:solidFill>
                <a:latin typeface="+mn-lt"/>
                <a:ea typeface="+mn-ea"/>
                <a:cs typeface="+mn-cs"/>
              </a:defRPr>
            </a:lvl3pPr>
            <a:lvl4pPr marL="1440000" marR="0" indent="-3600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lang="sv-SE" sz="1800" kern="1200" spc="0" baseline="0" dirty="0" smtClean="0">
                <a:solidFill>
                  <a:schemeClr val="tx1"/>
                </a:solidFill>
                <a:latin typeface="+mn-lt"/>
                <a:ea typeface="+mn-ea"/>
                <a:cs typeface="+mn-cs"/>
              </a:defRPr>
            </a:lvl4pPr>
            <a:lvl5pPr marL="1800000" indent="-360000" algn="l" defTabSz="3240000" rtl="0" eaLnBrk="1" latinLnBrk="0" hangingPunct="1">
              <a:lnSpc>
                <a:spcPct val="90000"/>
              </a:lnSpc>
              <a:spcBef>
                <a:spcPts val="500"/>
              </a:spcBef>
              <a:buFont typeface="Arial" panose="020B0604020202020204" pitchFamily="34" charset="0"/>
              <a:buChar char="‒"/>
              <a:tabLst>
                <a:tab pos="360000" algn="l"/>
                <a:tab pos="720000" algn="l"/>
                <a:tab pos="1080000" algn="l"/>
                <a:tab pos="1440000" algn="l"/>
                <a:tab pos="1800000" algn="l"/>
                <a:tab pos="2160000" algn="l"/>
                <a:tab pos="2520000" algn="l"/>
                <a:tab pos="2880000" algn="l"/>
                <a:tab pos="3240000" algn="l"/>
              </a:tabLst>
              <a:defRPr lang="sv-SE" sz="1800" kern="1200" spc="0" baseline="0" dirty="0" smtClean="0">
                <a:solidFill>
                  <a:schemeClr val="tx1"/>
                </a:solidFill>
                <a:latin typeface="+mn-lt"/>
                <a:ea typeface="+mn-ea"/>
                <a:cs typeface="+mn-cs"/>
              </a:defRPr>
            </a:lvl5pPr>
            <a:lvl6pPr marL="2160000" indent="-360000" algn="l" defTabSz="914400" rtl="0" eaLnBrk="1" latinLnBrk="0" hangingPunct="1">
              <a:lnSpc>
                <a:spcPct val="90000"/>
              </a:lnSpc>
              <a:spcBef>
                <a:spcPts val="500"/>
              </a:spcBef>
              <a:buFont typeface="Arial" panose="020B0604020202020204" pitchFamily="34" charset="0"/>
              <a:buChar char="‒"/>
              <a:defRPr lang="sv-SE" sz="1800" kern="1200" spc="0" baseline="0" dirty="0" smtClean="0">
                <a:solidFill>
                  <a:schemeClr val="tx1"/>
                </a:solidFill>
                <a:latin typeface="+mn-lt"/>
                <a:ea typeface="+mn-ea"/>
                <a:cs typeface="+mn-cs"/>
              </a:defRPr>
            </a:lvl6pPr>
            <a:lvl7pPr marL="2520000" indent="-360000" algn="l" defTabSz="914400" rtl="0" eaLnBrk="1" latinLnBrk="0" hangingPunct="1">
              <a:lnSpc>
                <a:spcPct val="90000"/>
              </a:lnSpc>
              <a:spcBef>
                <a:spcPts val="500"/>
              </a:spcBef>
              <a:buFont typeface="Arial" panose="020B0604020202020204" pitchFamily="34" charset="0"/>
              <a:buChar char="‒"/>
              <a:defRPr lang="sv-SE" sz="1800" kern="1200" spc="0" baseline="0" dirty="0" smtClean="0">
                <a:solidFill>
                  <a:schemeClr val="tx1"/>
                </a:solidFill>
                <a:latin typeface="+mn-lt"/>
                <a:ea typeface="+mn-ea"/>
                <a:cs typeface="+mn-cs"/>
              </a:defRPr>
            </a:lvl7pPr>
            <a:lvl8pPr marL="2880000" indent="-360000" algn="l" defTabSz="914400" rtl="0" eaLnBrk="1" latinLnBrk="0" hangingPunct="1">
              <a:lnSpc>
                <a:spcPct val="90000"/>
              </a:lnSpc>
              <a:spcBef>
                <a:spcPts val="500"/>
              </a:spcBef>
              <a:buFont typeface="Arial" panose="020B0604020202020204" pitchFamily="34" charset="0"/>
              <a:buChar char="‒"/>
              <a:defRPr lang="sv-SE" sz="1800" kern="1200" spc="0" baseline="0" dirty="0" smtClean="0">
                <a:solidFill>
                  <a:schemeClr val="tx1"/>
                </a:solidFill>
                <a:latin typeface="+mn-lt"/>
                <a:ea typeface="+mn-ea"/>
                <a:cs typeface="+mn-cs"/>
              </a:defRPr>
            </a:lvl8pPr>
            <a:lvl9pPr marL="3240000" indent="-324000" algn="l" defTabSz="914400" rtl="0" eaLnBrk="1" latinLnBrk="0" hangingPunct="1">
              <a:lnSpc>
                <a:spcPct val="90000"/>
              </a:lnSpc>
              <a:spcBef>
                <a:spcPts val="500"/>
              </a:spcBef>
              <a:buFont typeface="Arial" panose="020B0604020202020204" pitchFamily="34" charset="0"/>
              <a:buChar char="‒"/>
              <a:defRPr lang="sv-SE" sz="1800" kern="1200" spc="0" baseline="0" dirty="0" smtClean="0">
                <a:solidFill>
                  <a:schemeClr val="tx1"/>
                </a:solidFill>
                <a:latin typeface="+mn-lt"/>
                <a:ea typeface="+mn-ea"/>
                <a:cs typeface="+mn-cs"/>
              </a:defRPr>
            </a:lvl9pPr>
          </a:lstStyle>
          <a:p>
            <a:pPr>
              <a:buFont typeface="Wingdings" panose="05000000000000000000" pitchFamily="2" charset="2"/>
              <a:buChar char="Ø"/>
            </a:pPr>
            <a:r>
              <a:rPr lang="sv-SE" b="1" dirty="0"/>
              <a:t>I en utskriven SEB </a:t>
            </a:r>
            <a:r>
              <a:rPr lang="sv-SE" dirty="0"/>
              <a:t>presenteras effekterna under rubrikerna:</a:t>
            </a:r>
          </a:p>
          <a:p>
            <a:pPr lvl="1">
              <a:lnSpc>
                <a:spcPct val="150000"/>
              </a:lnSpc>
              <a:buFont typeface="Arial" panose="020B0604020202020204" pitchFamily="34" charset="0"/>
              <a:buChar char="•"/>
            </a:pPr>
            <a:r>
              <a:rPr lang="sv-SE" dirty="0"/>
              <a:t>”1 Effekter och indikatorer” </a:t>
            </a:r>
          </a:p>
          <a:p>
            <a:pPr lvl="1">
              <a:lnSpc>
                <a:spcPct val="150000"/>
              </a:lnSpc>
              <a:buFont typeface="Arial" panose="020B0604020202020204" pitchFamily="34" charset="0"/>
              <a:buChar char="•"/>
            </a:pPr>
            <a:r>
              <a:rPr lang="sv-SE" dirty="0"/>
              <a:t>”2 Samhällsekonomisk lönsamhet”.</a:t>
            </a:r>
          </a:p>
          <a:p>
            <a:pPr lvl="1">
              <a:buFont typeface="Arial" panose="020B0604020202020204" pitchFamily="34" charset="0"/>
              <a:buChar char="•"/>
            </a:pPr>
            <a:endParaRPr lang="sv-SE" dirty="0"/>
          </a:p>
          <a:p>
            <a:pPr marL="0" indent="0">
              <a:buFont typeface="Arial" panose="020B0604020202020204" pitchFamily="34" charset="0"/>
              <a:buNone/>
            </a:pPr>
            <a:endParaRPr lang="sv-SE" dirty="0"/>
          </a:p>
        </p:txBody>
      </p:sp>
      <p:cxnSp>
        <p:nvCxnSpPr>
          <p:cNvPr id="7" name="Rak pilkoppling 6" descr="Pil">
            <a:extLst>
              <a:ext uri="{FF2B5EF4-FFF2-40B4-BE49-F238E27FC236}">
                <a16:creationId xmlns:a16="http://schemas.microsoft.com/office/drawing/2014/main" id="{6A68E952-4D61-4593-81D8-8E6805DA3398}"/>
              </a:ext>
            </a:extLst>
          </p:cNvPr>
          <p:cNvCxnSpPr>
            <a:cxnSpLocks/>
          </p:cNvCxnSpPr>
          <p:nvPr/>
        </p:nvCxnSpPr>
        <p:spPr>
          <a:xfrm>
            <a:off x="3490332" y="2955498"/>
            <a:ext cx="251816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Rak pilkoppling 9" descr="Pil">
            <a:extLst>
              <a:ext uri="{FF2B5EF4-FFF2-40B4-BE49-F238E27FC236}">
                <a16:creationId xmlns:a16="http://schemas.microsoft.com/office/drawing/2014/main" id="{BF8B5B21-23DC-4722-85EA-3E5CEB6CCE15}"/>
              </a:ext>
            </a:extLst>
          </p:cNvPr>
          <p:cNvCxnSpPr>
            <a:cxnSpLocks/>
          </p:cNvCxnSpPr>
          <p:nvPr/>
        </p:nvCxnSpPr>
        <p:spPr>
          <a:xfrm>
            <a:off x="3967824" y="3429000"/>
            <a:ext cx="212697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Rak pilkoppling 12" descr="Pil">
            <a:extLst>
              <a:ext uri="{FF2B5EF4-FFF2-40B4-BE49-F238E27FC236}">
                <a16:creationId xmlns:a16="http://schemas.microsoft.com/office/drawing/2014/main" id="{AD630957-8BCF-403E-B8F0-ECC845713E1C}"/>
              </a:ext>
            </a:extLst>
          </p:cNvPr>
          <p:cNvCxnSpPr>
            <a:cxnSpLocks/>
          </p:cNvCxnSpPr>
          <p:nvPr/>
        </p:nvCxnSpPr>
        <p:spPr>
          <a:xfrm flipV="1">
            <a:off x="3967824" y="3583534"/>
            <a:ext cx="2126976" cy="27964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5" name="Ljud 4" descr="Under fliken nyttokostnadsanalys (förkortat BCA för benefit-cost analysis) redovisas relativt mycket. Det är här viktigt att förstå var informationen redovisas i en utskriven SEB. &#10;I SEB-verktyget redovisas &#10;enskilda effekter &#10;sammanvägda effekter och en översikt av effekter &#10;De enskilda effekterna återfinns i en utskriven SEB i avsnittet ”Effekter och indikatorer” medan de sammanvägda effekterna och översikten återfinns i avsnittet ”Samhällsekonomisk lönsamhet”.&#10;Redovisningen av effekter inkluderar både beräknade effekter och ej beräknade effekter.&#10;">
            <a:hlinkClick r:id="" action="ppaction://media"/>
            <a:extLst>
              <a:ext uri="{FF2B5EF4-FFF2-40B4-BE49-F238E27FC236}">
                <a16:creationId xmlns:a16="http://schemas.microsoft.com/office/drawing/2014/main" id="{40EC7A66-F701-41F4-938A-A0ABD8018C9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726262151"/>
      </p:ext>
    </p:extLst>
  </p:cSld>
  <p:clrMapOvr>
    <a:masterClrMapping/>
  </p:clrMapOvr>
  <mc:AlternateContent xmlns:mc="http://schemas.openxmlformats.org/markup-compatibility/2006" xmlns:p14="http://schemas.microsoft.com/office/powerpoint/2010/main">
    <mc:Choice Requires="p14">
      <p:transition spd="slow" p14:dur="2000" advTm="49463"/>
    </mc:Choice>
    <mc:Fallback xmlns="">
      <p:transition spd="slow" advTm="494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694800" y="1270800"/>
            <a:ext cx="10800000" cy="1258200"/>
          </a:xfrm>
        </p:spPr>
        <p:txBody>
          <a:bodyPr anchor="t"/>
          <a:lstStyle/>
          <a:p>
            <a:r>
              <a:rPr lang="sv-SE" dirty="0"/>
              <a:t>Nyttokostnadsanalys (BCA)</a:t>
            </a:r>
            <a:br>
              <a:rPr lang="sv-SE" dirty="0"/>
            </a:br>
            <a:endParaRPr lang="sv-SE" sz="2800" b="0" dirty="0"/>
          </a:p>
        </p:txBody>
      </p:sp>
      <p:sp>
        <p:nvSpPr>
          <p:cNvPr id="3" name="Platshållare för text 2"/>
          <p:cNvSpPr>
            <a:spLocks noGrp="1"/>
          </p:cNvSpPr>
          <p:nvPr>
            <p:ph type="body" sz="quarter" idx="12"/>
          </p:nvPr>
        </p:nvSpPr>
        <p:spPr>
          <a:xfrm>
            <a:off x="694800" y="2392720"/>
            <a:ext cx="4864028" cy="3627356"/>
          </a:xfrm>
        </p:spPr>
        <p:txBody>
          <a:bodyPr/>
          <a:lstStyle/>
          <a:p>
            <a:pPr>
              <a:buFont typeface="Wingdings" panose="05000000000000000000" pitchFamily="2" charset="2"/>
              <a:buChar char="Ø"/>
            </a:pPr>
            <a:r>
              <a:rPr lang="sv-SE" dirty="0"/>
              <a:t>Delavsnitt: </a:t>
            </a:r>
          </a:p>
          <a:p>
            <a:pPr lvl="1">
              <a:lnSpc>
                <a:spcPct val="150000"/>
              </a:lnSpc>
              <a:buFont typeface="Arial" panose="020B0604020202020204" pitchFamily="34" charset="0"/>
              <a:buChar char="•"/>
            </a:pPr>
            <a:r>
              <a:rPr lang="sv-SE" dirty="0"/>
              <a:t>Trafikanteffekter</a:t>
            </a:r>
          </a:p>
          <a:p>
            <a:pPr lvl="1">
              <a:lnSpc>
                <a:spcPct val="150000"/>
              </a:lnSpc>
              <a:buFont typeface="Arial" panose="020B0604020202020204" pitchFamily="34" charset="0"/>
              <a:buChar char="•"/>
            </a:pPr>
            <a:r>
              <a:rPr lang="sv-SE" dirty="0"/>
              <a:t>Externa effekter</a:t>
            </a:r>
          </a:p>
          <a:p>
            <a:pPr lvl="1">
              <a:lnSpc>
                <a:spcPct val="150000"/>
              </a:lnSpc>
              <a:buFont typeface="Arial" panose="020B0604020202020204" pitchFamily="34" charset="0"/>
              <a:buChar char="•"/>
            </a:pPr>
            <a:r>
              <a:rPr lang="sv-SE" dirty="0"/>
              <a:t>Ekonomiska effekter</a:t>
            </a:r>
          </a:p>
          <a:p>
            <a:pPr lvl="1">
              <a:lnSpc>
                <a:spcPct val="150000"/>
              </a:lnSpc>
              <a:buFont typeface="Arial" panose="020B0604020202020204" pitchFamily="34" charset="0"/>
              <a:buChar char="•"/>
            </a:pPr>
            <a:r>
              <a:rPr lang="sv-SE" dirty="0"/>
              <a:t>Översikt</a:t>
            </a:r>
          </a:p>
          <a:p>
            <a:pPr lvl="1">
              <a:buFont typeface="Arial" panose="020B0604020202020204" pitchFamily="34" charset="0"/>
              <a:buChar char="•"/>
            </a:pPr>
            <a:endParaRPr lang="sv-SE" dirty="0"/>
          </a:p>
          <a:p>
            <a:pPr marL="0" indent="0">
              <a:buNone/>
            </a:pPr>
            <a:endParaRPr lang="sv-SE" sz="2000" dirty="0"/>
          </a:p>
        </p:txBody>
      </p:sp>
      <p:pic>
        <p:nvPicPr>
          <p:cNvPr id="4" name="Ljud 3" descr="I avsnittet finns fyra delavsnitt:&#10;Trafikanteffekter&#10;Externa effekter&#10;Ekonomiska effekter&#10;Översikt&#10;Vi går nu igenom dessa delar i tur och ordning.&#10;">
            <a:hlinkClick r:id="" action="ppaction://media"/>
            <a:extLst>
              <a:ext uri="{FF2B5EF4-FFF2-40B4-BE49-F238E27FC236}">
                <a16:creationId xmlns:a16="http://schemas.microsoft.com/office/drawing/2014/main" id="{DFF58F76-4B5E-4C6A-8796-0A3A1E714FC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pic>
        <p:nvPicPr>
          <p:cNvPr id="7" name="Bildobjekt 6" descr="Delavsnitt: &#10;Trafikanteffekter&#10;Externa effekter&#10;Ekonomiska effekter&#10;Översikt&#10;">
            <a:extLst>
              <a:ext uri="{FF2B5EF4-FFF2-40B4-BE49-F238E27FC236}">
                <a16:creationId xmlns:a16="http://schemas.microsoft.com/office/drawing/2014/main" id="{A0325767-1803-406A-859E-7FFCF9D973E7}"/>
              </a:ext>
            </a:extLst>
          </p:cNvPr>
          <p:cNvPicPr>
            <a:picLocks noChangeAspect="1"/>
          </p:cNvPicPr>
          <p:nvPr/>
        </p:nvPicPr>
        <p:blipFill>
          <a:blip r:embed="rId6"/>
          <a:stretch>
            <a:fillRect/>
          </a:stretch>
        </p:blipFill>
        <p:spPr>
          <a:xfrm>
            <a:off x="5558828" y="2779756"/>
            <a:ext cx="4877481" cy="1171739"/>
          </a:xfrm>
          <a:prstGeom prst="rect">
            <a:avLst/>
          </a:prstGeom>
        </p:spPr>
      </p:pic>
    </p:spTree>
    <p:extLst>
      <p:ext uri="{BB962C8B-B14F-4D97-AF65-F5344CB8AC3E}">
        <p14:creationId xmlns:p14="http://schemas.microsoft.com/office/powerpoint/2010/main" val="1827571943"/>
      </p:ext>
    </p:extLst>
  </p:cSld>
  <p:clrMapOvr>
    <a:masterClrMapping/>
  </p:clrMapOvr>
  <mc:AlternateContent xmlns:mc="http://schemas.openxmlformats.org/markup-compatibility/2006" xmlns:p14="http://schemas.microsoft.com/office/powerpoint/2010/main">
    <mc:Choice Requires="p14">
      <p:transition spd="slow" p14:dur="2000" advTm="20568"/>
    </mc:Choice>
    <mc:Fallback xmlns="">
      <p:transition spd="slow" advTm="205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694800" y="1270800"/>
            <a:ext cx="10800000" cy="1258200"/>
          </a:xfrm>
        </p:spPr>
        <p:txBody>
          <a:bodyPr anchor="t"/>
          <a:lstStyle/>
          <a:p>
            <a:r>
              <a:rPr lang="sv-SE" dirty="0"/>
              <a:t>Trafikanteffekter</a:t>
            </a:r>
            <a:endParaRPr lang="sv-SE" sz="2800" b="0" dirty="0"/>
          </a:p>
        </p:txBody>
      </p:sp>
      <p:sp>
        <p:nvSpPr>
          <p:cNvPr id="3" name="Platshållare för text 2" descr="Personresor&#10;Olika typer av restider&#10;Reskostnader (t.ex. biljetter, drivmedel)&#10;Komfort&#10;Tillgänglighet för funktionshindrade&#10;"/>
          <p:cNvSpPr>
            <a:spLocks noGrp="1"/>
          </p:cNvSpPr>
          <p:nvPr>
            <p:ph type="body" sz="quarter" idx="12"/>
          </p:nvPr>
        </p:nvSpPr>
        <p:spPr>
          <a:xfrm>
            <a:off x="694800" y="2216765"/>
            <a:ext cx="5247658" cy="3627356"/>
          </a:xfrm>
        </p:spPr>
        <p:txBody>
          <a:bodyPr/>
          <a:lstStyle/>
          <a:p>
            <a:pPr lvl="1">
              <a:buFont typeface="Wingdings" panose="05000000000000000000" pitchFamily="2" charset="2"/>
              <a:buChar char="Ø"/>
            </a:pPr>
            <a:r>
              <a:rPr lang="sv-SE" dirty="0"/>
              <a:t>Personresor</a:t>
            </a:r>
          </a:p>
          <a:p>
            <a:pPr lvl="2">
              <a:buFont typeface="Arial" panose="020B0604020202020204" pitchFamily="34" charset="0"/>
              <a:buChar char="•"/>
            </a:pPr>
            <a:r>
              <a:rPr lang="sv-SE" dirty="0"/>
              <a:t>Olika typer av restider</a:t>
            </a:r>
          </a:p>
          <a:p>
            <a:pPr lvl="2">
              <a:buFont typeface="Arial" panose="020B0604020202020204" pitchFamily="34" charset="0"/>
              <a:buChar char="•"/>
            </a:pPr>
            <a:r>
              <a:rPr lang="sv-SE" dirty="0"/>
              <a:t>Reskostnader (t.ex. biljetter, drivmedel)</a:t>
            </a:r>
          </a:p>
          <a:p>
            <a:pPr lvl="2">
              <a:buFont typeface="Arial" panose="020B0604020202020204" pitchFamily="34" charset="0"/>
              <a:buChar char="•"/>
            </a:pPr>
            <a:r>
              <a:rPr lang="sv-SE" dirty="0"/>
              <a:t>Komfort</a:t>
            </a:r>
          </a:p>
          <a:p>
            <a:pPr lvl="2">
              <a:buFont typeface="Arial" panose="020B0604020202020204" pitchFamily="34" charset="0"/>
              <a:buChar char="•"/>
            </a:pPr>
            <a:r>
              <a:rPr lang="sv-SE" dirty="0"/>
              <a:t>Tillgänglighet för funktionshindrade</a:t>
            </a:r>
          </a:p>
          <a:p>
            <a:pPr lvl="1">
              <a:lnSpc>
                <a:spcPct val="150000"/>
              </a:lnSpc>
              <a:buFont typeface="Wingdings" panose="05000000000000000000" pitchFamily="2" charset="2"/>
              <a:buChar char="Ø"/>
            </a:pPr>
            <a:r>
              <a:rPr lang="sv-SE" dirty="0"/>
              <a:t>Godstransporter</a:t>
            </a:r>
          </a:p>
          <a:p>
            <a:pPr lvl="2">
              <a:lnSpc>
                <a:spcPct val="100000"/>
              </a:lnSpc>
              <a:buFont typeface="Arial" panose="020B0604020202020204" pitchFamily="34" charset="0"/>
              <a:buChar char="•"/>
            </a:pPr>
            <a:r>
              <a:rPr lang="sv-SE" dirty="0"/>
              <a:t>Transporttid</a:t>
            </a:r>
          </a:p>
          <a:p>
            <a:pPr lvl="2">
              <a:lnSpc>
                <a:spcPct val="100000"/>
              </a:lnSpc>
              <a:buFont typeface="Arial" panose="020B0604020202020204" pitchFamily="34" charset="0"/>
              <a:buChar char="•"/>
            </a:pPr>
            <a:r>
              <a:rPr lang="sv-SE" dirty="0"/>
              <a:t>Trafikeringskostnader och avgifter</a:t>
            </a:r>
          </a:p>
          <a:p>
            <a:pPr lvl="2">
              <a:lnSpc>
                <a:spcPct val="100000"/>
              </a:lnSpc>
              <a:buFont typeface="Arial" panose="020B0604020202020204" pitchFamily="34" charset="0"/>
              <a:buChar char="•"/>
            </a:pPr>
            <a:r>
              <a:rPr lang="sv-SE" dirty="0"/>
              <a:t>Trafikstörningar och förseningar</a:t>
            </a:r>
          </a:p>
          <a:p>
            <a:pPr lvl="1">
              <a:lnSpc>
                <a:spcPct val="150000"/>
              </a:lnSpc>
              <a:buFont typeface="Wingdings" panose="05000000000000000000" pitchFamily="2" charset="2"/>
              <a:buChar char="Ø"/>
            </a:pPr>
            <a:r>
              <a:rPr lang="sv-SE" dirty="0"/>
              <a:t>Persontransportföretag</a:t>
            </a:r>
          </a:p>
          <a:p>
            <a:pPr lvl="2">
              <a:lnSpc>
                <a:spcPct val="100000"/>
              </a:lnSpc>
              <a:buFont typeface="Arial" panose="020B0604020202020204" pitchFamily="34" charset="0"/>
              <a:buChar char="•"/>
            </a:pPr>
            <a:r>
              <a:rPr lang="sv-SE" dirty="0"/>
              <a:t>Biljettintäkter</a:t>
            </a:r>
          </a:p>
          <a:p>
            <a:pPr lvl="2">
              <a:lnSpc>
                <a:spcPct val="100000"/>
              </a:lnSpc>
              <a:buFont typeface="Arial" panose="020B0604020202020204" pitchFamily="34" charset="0"/>
              <a:buChar char="•"/>
            </a:pPr>
            <a:r>
              <a:rPr lang="sv-SE" dirty="0"/>
              <a:t>Trafikeringskostnader och avgifter</a:t>
            </a:r>
          </a:p>
        </p:txBody>
      </p:sp>
      <p:pic>
        <p:nvPicPr>
          <p:cNvPr id="7" name="Ljud 6" descr="Trafikanteffekterna består av ”huvudrubrikerna”:&#10;Personresor, Godstransporter, Persontransportföretag&#10;Under Personresor redovisas effekter avseende olika typer av restider, reskostnader, komfort och tillgänglighet för funktionshindrade. &#10;Under godstransporter redovisas effekter avseende transporttid, trafikeringskostnader och trafikstörningar och förseningar. &#10;Under huvudrubriken persontransportföretag redovisas effekter avseende biljettintäkter och trafikeringskostnader.&#10;">
            <a:hlinkClick r:id="" action="ppaction://media"/>
            <a:extLst>
              <a:ext uri="{FF2B5EF4-FFF2-40B4-BE49-F238E27FC236}">
                <a16:creationId xmlns:a16="http://schemas.microsoft.com/office/drawing/2014/main" id="{F1317446-355D-44C5-BF58-EF9ADA67D52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pic>
        <p:nvPicPr>
          <p:cNvPr id="9" name="Bildobjekt 8" descr="Trafikanteffekter">
            <a:extLst>
              <a:ext uri="{FF2B5EF4-FFF2-40B4-BE49-F238E27FC236}">
                <a16:creationId xmlns:a16="http://schemas.microsoft.com/office/drawing/2014/main" id="{E3C74941-474B-45B3-9287-C14CDD8DDAD0}"/>
              </a:ext>
            </a:extLst>
          </p:cNvPr>
          <p:cNvPicPr>
            <a:picLocks noChangeAspect="1"/>
          </p:cNvPicPr>
          <p:nvPr/>
        </p:nvPicPr>
        <p:blipFill>
          <a:blip r:embed="rId6"/>
          <a:stretch>
            <a:fillRect/>
          </a:stretch>
        </p:blipFill>
        <p:spPr>
          <a:xfrm>
            <a:off x="6384149" y="2287124"/>
            <a:ext cx="5182854" cy="3172115"/>
          </a:xfrm>
          <a:prstGeom prst="rect">
            <a:avLst/>
          </a:prstGeom>
        </p:spPr>
      </p:pic>
    </p:spTree>
    <p:extLst>
      <p:ext uri="{BB962C8B-B14F-4D97-AF65-F5344CB8AC3E}">
        <p14:creationId xmlns:p14="http://schemas.microsoft.com/office/powerpoint/2010/main" val="644186479"/>
      </p:ext>
    </p:extLst>
  </p:cSld>
  <p:clrMapOvr>
    <a:masterClrMapping/>
  </p:clrMapOvr>
  <mc:AlternateContent xmlns:mc="http://schemas.openxmlformats.org/markup-compatibility/2006" xmlns:p14="http://schemas.microsoft.com/office/powerpoint/2010/main">
    <mc:Choice Requires="p14">
      <p:transition spd="slow" p14:dur="2000" advTm="46126"/>
    </mc:Choice>
    <mc:Fallback xmlns="">
      <p:transition spd="slow" advTm="461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722927" y="1293103"/>
            <a:ext cx="10800000" cy="1258200"/>
          </a:xfrm>
        </p:spPr>
        <p:txBody>
          <a:bodyPr anchor="t"/>
          <a:lstStyle/>
          <a:p>
            <a:pPr marL="571500" indent="-571500">
              <a:buFont typeface="Wingdings" panose="05000000000000000000" pitchFamily="2" charset="2"/>
              <a:buChar char="Ø"/>
            </a:pPr>
            <a:r>
              <a:rPr lang="sv-SE" sz="3600" dirty="0"/>
              <a:t>Personresor</a:t>
            </a:r>
            <a:endParaRPr lang="sv-SE" sz="2400" b="0" dirty="0"/>
          </a:p>
        </p:txBody>
      </p:sp>
      <p:sp>
        <p:nvSpPr>
          <p:cNvPr id="3" name="Platshållare för text 2"/>
          <p:cNvSpPr>
            <a:spLocks noGrp="1"/>
          </p:cNvSpPr>
          <p:nvPr>
            <p:ph type="body" sz="quarter" idx="12"/>
          </p:nvPr>
        </p:nvSpPr>
        <p:spPr>
          <a:xfrm>
            <a:off x="722927" y="2101936"/>
            <a:ext cx="4812111" cy="3133277"/>
          </a:xfrm>
        </p:spPr>
        <p:txBody>
          <a:bodyPr/>
          <a:lstStyle/>
          <a:p>
            <a:pPr lvl="1">
              <a:buFont typeface="Wingdings" panose="05000000000000000000" pitchFamily="2" charset="2"/>
              <a:buChar char="Ø"/>
            </a:pPr>
            <a:r>
              <a:rPr lang="sv-SE" dirty="0"/>
              <a:t>Beräknade effekter</a:t>
            </a:r>
          </a:p>
          <a:p>
            <a:pPr lvl="2">
              <a:buFont typeface="Arial" panose="020B0604020202020204" pitchFamily="34" charset="0"/>
              <a:buChar char="•"/>
            </a:pPr>
            <a:r>
              <a:rPr lang="sv-SE" dirty="0"/>
              <a:t>Importerade värden från verktyg</a:t>
            </a:r>
          </a:p>
          <a:p>
            <a:pPr lvl="2">
              <a:buFont typeface="Arial" panose="020B0604020202020204" pitchFamily="34" charset="0"/>
              <a:buChar char="•"/>
            </a:pPr>
            <a:r>
              <a:rPr lang="sv-SE" dirty="0"/>
              <a:t>Manuellt tillagda (”</a:t>
            </a:r>
            <a:r>
              <a:rPr lang="sv-SE" i="1" dirty="0"/>
              <a:t>Lägg till</a:t>
            </a:r>
            <a:r>
              <a:rPr lang="sv-SE" dirty="0"/>
              <a:t>…”)</a:t>
            </a:r>
          </a:p>
          <a:p>
            <a:pPr lvl="2">
              <a:buFont typeface="Arial" panose="020B0604020202020204" pitchFamily="34" charset="0"/>
              <a:buChar char="•"/>
            </a:pPr>
            <a:r>
              <a:rPr lang="sv-SE" dirty="0"/>
              <a:t>Beskrivning</a:t>
            </a:r>
          </a:p>
          <a:p>
            <a:pPr marL="720000" lvl="2" indent="0">
              <a:buNone/>
            </a:pPr>
            <a:endParaRPr lang="sv-SE" sz="1000" dirty="0">
              <a:solidFill>
                <a:schemeClr val="bg1">
                  <a:lumMod val="85000"/>
                </a:schemeClr>
              </a:solidFill>
            </a:endParaRPr>
          </a:p>
          <a:p>
            <a:pPr lvl="1">
              <a:lnSpc>
                <a:spcPct val="150000"/>
              </a:lnSpc>
              <a:buFont typeface="Wingdings" panose="05000000000000000000" pitchFamily="2" charset="2"/>
              <a:buChar char="Ø"/>
            </a:pPr>
            <a:r>
              <a:rPr lang="sv-SE" dirty="0">
                <a:solidFill>
                  <a:schemeClr val="bg1">
                    <a:lumMod val="85000"/>
                  </a:schemeClr>
                </a:solidFill>
              </a:rPr>
              <a:t>Ej beräknade effekter</a:t>
            </a:r>
          </a:p>
          <a:p>
            <a:pPr lvl="2">
              <a:lnSpc>
                <a:spcPct val="100000"/>
              </a:lnSpc>
              <a:buFont typeface="Arial" panose="020B0604020202020204" pitchFamily="34" charset="0"/>
              <a:buChar char="•"/>
            </a:pPr>
            <a:r>
              <a:rPr lang="sv-SE" dirty="0">
                <a:solidFill>
                  <a:schemeClr val="bg1">
                    <a:lumMod val="85000"/>
                  </a:schemeClr>
                </a:solidFill>
              </a:rPr>
              <a:t>Beskrivning</a:t>
            </a:r>
          </a:p>
          <a:p>
            <a:pPr lvl="2">
              <a:lnSpc>
                <a:spcPct val="100000"/>
              </a:lnSpc>
              <a:buFont typeface="Arial" panose="020B0604020202020204" pitchFamily="34" charset="0"/>
              <a:buChar char="•"/>
            </a:pPr>
            <a:r>
              <a:rPr lang="sv-SE" dirty="0">
                <a:solidFill>
                  <a:schemeClr val="bg1">
                    <a:lumMod val="85000"/>
                  </a:schemeClr>
                </a:solidFill>
              </a:rPr>
              <a:t>Bedömning</a:t>
            </a:r>
          </a:p>
          <a:p>
            <a:pPr marL="720000" lvl="2" indent="0">
              <a:lnSpc>
                <a:spcPct val="100000"/>
              </a:lnSpc>
              <a:buNone/>
            </a:pPr>
            <a:endParaRPr lang="sv-SE" sz="1000" dirty="0">
              <a:solidFill>
                <a:schemeClr val="bg1">
                  <a:lumMod val="85000"/>
                </a:schemeClr>
              </a:solidFill>
            </a:endParaRPr>
          </a:p>
          <a:p>
            <a:pPr marL="360000" lvl="1" indent="0">
              <a:lnSpc>
                <a:spcPct val="100000"/>
              </a:lnSpc>
              <a:buNone/>
            </a:pPr>
            <a:r>
              <a:rPr lang="sv-SE" dirty="0">
                <a:solidFill>
                  <a:schemeClr val="bg1">
                    <a:lumMod val="85000"/>
                  </a:schemeClr>
                </a:solidFill>
              </a:rPr>
              <a:t>Sammanlagd bedömning - personresor</a:t>
            </a:r>
          </a:p>
          <a:p>
            <a:pPr marL="720000" lvl="2" indent="0">
              <a:buNone/>
            </a:pPr>
            <a:endParaRPr lang="sv-SE" dirty="0"/>
          </a:p>
        </p:txBody>
      </p:sp>
      <p:sp>
        <p:nvSpPr>
          <p:cNvPr id="9" name="Platshållare för text 2" descr="Ej beräknade effker&#10;Sammanlagd bedömning">
            <a:extLst>
              <a:ext uri="{FF2B5EF4-FFF2-40B4-BE49-F238E27FC236}">
                <a16:creationId xmlns:a16="http://schemas.microsoft.com/office/drawing/2014/main" id="{58B069D8-BBDC-493B-BB6E-154F66EEBFDE}"/>
              </a:ext>
            </a:extLst>
          </p:cNvPr>
          <p:cNvSpPr txBox="1">
            <a:spLocks/>
          </p:cNvSpPr>
          <p:nvPr/>
        </p:nvSpPr>
        <p:spPr>
          <a:xfrm>
            <a:off x="722927" y="3668575"/>
            <a:ext cx="5247658" cy="3627356"/>
          </a:xfrm>
          <a:prstGeom prst="rect">
            <a:avLst/>
          </a:prstGeom>
        </p:spPr>
        <p:txBody>
          <a:bodyPr/>
          <a:lstStyle>
            <a:lvl1pPr marL="360000" indent="-360000" algn="l" defTabSz="360000" rtl="0" eaLnBrk="1" latinLnBrk="0" hangingPunct="1">
              <a:lnSpc>
                <a:spcPct val="100000"/>
              </a:lnSpc>
              <a:spcBef>
                <a:spcPts val="1000"/>
              </a:spcBef>
              <a:buFont typeface="Arial" panose="020B0604020202020204" pitchFamily="34" charset="0"/>
              <a:buChar char="•"/>
              <a:defRPr sz="2000" kern="1200" spc="0" baseline="0">
                <a:solidFill>
                  <a:schemeClr val="tx1"/>
                </a:solidFill>
                <a:latin typeface="+mn-lt"/>
                <a:ea typeface="+mn-ea"/>
                <a:cs typeface="+mn-cs"/>
              </a:defRPr>
            </a:lvl1pPr>
            <a:lvl2pPr marL="720000" marR="0" indent="-360000" algn="l" defTabSz="360000" rtl="0" eaLnBrk="1" fontAlgn="auto" latinLnBrk="0" hangingPunct="1">
              <a:lnSpc>
                <a:spcPct val="90000"/>
              </a:lnSpc>
              <a:spcBef>
                <a:spcPts val="500"/>
              </a:spcBef>
              <a:spcAft>
                <a:spcPts val="0"/>
              </a:spcAft>
              <a:buClrTx/>
              <a:buSzTx/>
              <a:buFont typeface="Arial" panose="020B0604020202020204" pitchFamily="34" charset="0"/>
              <a:buChar char="‒"/>
              <a:tabLst>
                <a:tab pos="360000" algn="l"/>
              </a:tabLst>
              <a:defRPr lang="sv-SE" sz="1800" kern="1200" spc="0" baseline="0" dirty="0" smtClean="0">
                <a:solidFill>
                  <a:schemeClr val="tx1"/>
                </a:solidFill>
                <a:latin typeface="+mn-lt"/>
                <a:ea typeface="+mn-ea"/>
                <a:cs typeface="+mn-cs"/>
              </a:defRPr>
            </a:lvl2pPr>
            <a:lvl3pPr marL="1080000" marR="0" indent="-3600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lang="sv-SE" sz="1800" kern="1200" spc="0" baseline="0" dirty="0" smtClean="0">
                <a:solidFill>
                  <a:schemeClr val="tx1"/>
                </a:solidFill>
                <a:latin typeface="+mn-lt"/>
                <a:ea typeface="+mn-ea"/>
                <a:cs typeface="+mn-cs"/>
              </a:defRPr>
            </a:lvl3pPr>
            <a:lvl4pPr marL="1440000" marR="0" indent="-3600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lang="sv-SE" sz="1800" kern="1200" spc="0" baseline="0" dirty="0" smtClean="0">
                <a:solidFill>
                  <a:schemeClr val="tx1"/>
                </a:solidFill>
                <a:latin typeface="+mn-lt"/>
                <a:ea typeface="+mn-ea"/>
                <a:cs typeface="+mn-cs"/>
              </a:defRPr>
            </a:lvl4pPr>
            <a:lvl5pPr marL="1800000" indent="-360000" algn="l" defTabSz="3240000" rtl="0" eaLnBrk="1" latinLnBrk="0" hangingPunct="1">
              <a:lnSpc>
                <a:spcPct val="90000"/>
              </a:lnSpc>
              <a:spcBef>
                <a:spcPts val="500"/>
              </a:spcBef>
              <a:buFont typeface="Arial" panose="020B0604020202020204" pitchFamily="34" charset="0"/>
              <a:buChar char="‒"/>
              <a:tabLst>
                <a:tab pos="360000" algn="l"/>
                <a:tab pos="720000" algn="l"/>
                <a:tab pos="1080000" algn="l"/>
                <a:tab pos="1440000" algn="l"/>
                <a:tab pos="1800000" algn="l"/>
                <a:tab pos="2160000" algn="l"/>
                <a:tab pos="2520000" algn="l"/>
                <a:tab pos="2880000" algn="l"/>
                <a:tab pos="3240000" algn="l"/>
              </a:tabLst>
              <a:defRPr lang="sv-SE" sz="1800" kern="1200" spc="0" baseline="0" dirty="0" smtClean="0">
                <a:solidFill>
                  <a:schemeClr val="tx1"/>
                </a:solidFill>
                <a:latin typeface="+mn-lt"/>
                <a:ea typeface="+mn-ea"/>
                <a:cs typeface="+mn-cs"/>
              </a:defRPr>
            </a:lvl5pPr>
            <a:lvl6pPr marL="2160000" indent="-360000" algn="l" defTabSz="914400" rtl="0" eaLnBrk="1" latinLnBrk="0" hangingPunct="1">
              <a:lnSpc>
                <a:spcPct val="90000"/>
              </a:lnSpc>
              <a:spcBef>
                <a:spcPts val="500"/>
              </a:spcBef>
              <a:buFont typeface="Arial" panose="020B0604020202020204" pitchFamily="34" charset="0"/>
              <a:buChar char="‒"/>
              <a:defRPr lang="sv-SE" sz="1800" kern="1200" spc="0" baseline="0" dirty="0" smtClean="0">
                <a:solidFill>
                  <a:schemeClr val="tx1"/>
                </a:solidFill>
                <a:latin typeface="+mn-lt"/>
                <a:ea typeface="+mn-ea"/>
                <a:cs typeface="+mn-cs"/>
              </a:defRPr>
            </a:lvl6pPr>
            <a:lvl7pPr marL="2520000" indent="-360000" algn="l" defTabSz="914400" rtl="0" eaLnBrk="1" latinLnBrk="0" hangingPunct="1">
              <a:lnSpc>
                <a:spcPct val="90000"/>
              </a:lnSpc>
              <a:spcBef>
                <a:spcPts val="500"/>
              </a:spcBef>
              <a:buFont typeface="Arial" panose="020B0604020202020204" pitchFamily="34" charset="0"/>
              <a:buChar char="‒"/>
              <a:defRPr lang="sv-SE" sz="1800" kern="1200" spc="0" baseline="0" dirty="0" smtClean="0">
                <a:solidFill>
                  <a:schemeClr val="tx1"/>
                </a:solidFill>
                <a:latin typeface="+mn-lt"/>
                <a:ea typeface="+mn-ea"/>
                <a:cs typeface="+mn-cs"/>
              </a:defRPr>
            </a:lvl7pPr>
            <a:lvl8pPr marL="2880000" indent="-360000" algn="l" defTabSz="914400" rtl="0" eaLnBrk="1" latinLnBrk="0" hangingPunct="1">
              <a:lnSpc>
                <a:spcPct val="90000"/>
              </a:lnSpc>
              <a:spcBef>
                <a:spcPts val="500"/>
              </a:spcBef>
              <a:buFont typeface="Arial" panose="020B0604020202020204" pitchFamily="34" charset="0"/>
              <a:buChar char="‒"/>
              <a:defRPr lang="sv-SE" sz="1800" kern="1200" spc="0" baseline="0" dirty="0" smtClean="0">
                <a:solidFill>
                  <a:schemeClr val="tx1"/>
                </a:solidFill>
                <a:latin typeface="+mn-lt"/>
                <a:ea typeface="+mn-ea"/>
                <a:cs typeface="+mn-cs"/>
              </a:defRPr>
            </a:lvl8pPr>
            <a:lvl9pPr marL="3240000" indent="-324000" algn="l" defTabSz="914400" rtl="0" eaLnBrk="1" latinLnBrk="0" hangingPunct="1">
              <a:lnSpc>
                <a:spcPct val="90000"/>
              </a:lnSpc>
              <a:spcBef>
                <a:spcPts val="500"/>
              </a:spcBef>
              <a:buFont typeface="Arial" panose="020B0604020202020204" pitchFamily="34" charset="0"/>
              <a:buChar char="‒"/>
              <a:defRPr lang="sv-SE" sz="1800" kern="1200" spc="0" baseline="0" dirty="0" smtClean="0">
                <a:solidFill>
                  <a:schemeClr val="tx1"/>
                </a:solidFill>
                <a:latin typeface="+mn-lt"/>
                <a:ea typeface="+mn-ea"/>
                <a:cs typeface="+mn-cs"/>
              </a:defRPr>
            </a:lvl9pPr>
          </a:lstStyle>
          <a:p>
            <a:pPr lvl="1">
              <a:lnSpc>
                <a:spcPct val="150000"/>
              </a:lnSpc>
              <a:buFont typeface="Wingdings" panose="05000000000000000000" pitchFamily="2" charset="2"/>
              <a:buChar char="Ø"/>
            </a:pPr>
            <a:endParaRPr lang="sv-SE" dirty="0"/>
          </a:p>
        </p:txBody>
      </p:sp>
      <p:pic>
        <p:nvPicPr>
          <p:cNvPr id="7" name="Bildobjekt 6" descr="Utseende i verktyget SEB för Trafikanteffekter/Personresor">
            <a:extLst>
              <a:ext uri="{FF2B5EF4-FFF2-40B4-BE49-F238E27FC236}">
                <a16:creationId xmlns:a16="http://schemas.microsoft.com/office/drawing/2014/main" id="{B4213891-23F1-4372-9AA8-BB4DF8BFBC48}"/>
              </a:ext>
            </a:extLst>
          </p:cNvPr>
          <p:cNvPicPr>
            <a:picLocks noChangeAspect="1"/>
          </p:cNvPicPr>
          <p:nvPr/>
        </p:nvPicPr>
        <p:blipFill>
          <a:blip r:embed="rId5"/>
          <a:stretch>
            <a:fillRect/>
          </a:stretch>
        </p:blipFill>
        <p:spPr>
          <a:xfrm>
            <a:off x="5794175" y="1607125"/>
            <a:ext cx="5946526" cy="4890655"/>
          </a:xfrm>
          <a:prstGeom prst="rect">
            <a:avLst/>
          </a:prstGeom>
        </p:spPr>
      </p:pic>
      <p:pic>
        <p:nvPicPr>
          <p:cNvPr id="6" name="Ljud 5" descr="Här visas hur SEB-verktyget ser ut för huvudrubriken Persontransporter. &#10;För beräknade effekter redovisas:&#10;Importerade värden från kalkylverktyg&#10;Manuellt tillagda effekter (via funktionen lägg till beräknad effekt)&#10;Beskrivningar&#10;Varje effekt har en benämning. För varje effekt redovisas en fysisk effekt för prognosår 1 i relevant enhet, t.ex. antal restimmar. Sedan redovisas ett nuvärde i miljoner kronor för hela kalkylperioden. Efter det redovisas vilket verktyg som använts för beräkning av effekten. Om effekten beräknats i en handkalkyl anges det. Kolumnen ”bedömning” avser Ej beräknade effekter och lämnas här blank. Slutligen skrivs en beskrivning av den beräknade effekten. &#10;Syftet med beskrivningen är att ge läsaren av SEB en ökad förståelse för de beräkningar som gjorts. Tänk därför på att ge en beskrivning som förklarar hur effekten uppkommer, t.ex. huruvida inbesparad restid beror på en resvägsförkortning eller en hastighetsökning. &#10;">
            <a:hlinkClick r:id="" action="ppaction://media"/>
            <a:extLst>
              <a:ext uri="{FF2B5EF4-FFF2-40B4-BE49-F238E27FC236}">
                <a16:creationId xmlns:a16="http://schemas.microsoft.com/office/drawing/2014/main" id="{E38F9925-2D14-40D9-AECB-FF75EF00A73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767963418"/>
      </p:ext>
    </p:extLst>
  </p:cSld>
  <p:clrMapOvr>
    <a:masterClrMapping/>
  </p:clrMapOvr>
  <mc:AlternateContent xmlns:mc="http://schemas.openxmlformats.org/markup-compatibility/2006" xmlns:p14="http://schemas.microsoft.com/office/powerpoint/2010/main">
    <mc:Choice Requires="p14">
      <p:transition spd="slow" p14:dur="2000" advTm="88999"/>
    </mc:Choice>
    <mc:Fallback xmlns="">
      <p:transition spd="slow" advTm="889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696000" y="993687"/>
            <a:ext cx="10800000" cy="1258200"/>
          </a:xfrm>
        </p:spPr>
        <p:txBody>
          <a:bodyPr anchor="t"/>
          <a:lstStyle/>
          <a:p>
            <a:pPr marL="571500" indent="-571500">
              <a:buFont typeface="Wingdings" panose="05000000000000000000" pitchFamily="2" charset="2"/>
              <a:buChar char="Ø"/>
            </a:pPr>
            <a:r>
              <a:rPr lang="sv-SE" sz="3600" dirty="0"/>
              <a:t>Personresor</a:t>
            </a:r>
            <a:endParaRPr lang="sv-SE" sz="2400" b="0" dirty="0"/>
          </a:p>
        </p:txBody>
      </p:sp>
      <p:sp>
        <p:nvSpPr>
          <p:cNvPr id="3" name="Platshållare för text 2"/>
          <p:cNvSpPr>
            <a:spLocks noGrp="1"/>
          </p:cNvSpPr>
          <p:nvPr>
            <p:ph type="body" sz="quarter" idx="12"/>
          </p:nvPr>
        </p:nvSpPr>
        <p:spPr>
          <a:xfrm>
            <a:off x="398930" y="1622787"/>
            <a:ext cx="5370100" cy="3133277"/>
          </a:xfrm>
        </p:spPr>
        <p:txBody>
          <a:bodyPr/>
          <a:lstStyle/>
          <a:p>
            <a:pPr lvl="1">
              <a:lnSpc>
                <a:spcPct val="150000"/>
              </a:lnSpc>
              <a:buFont typeface="Wingdings" panose="05000000000000000000" pitchFamily="2" charset="2"/>
              <a:buChar char="Ø"/>
            </a:pPr>
            <a:r>
              <a:rPr lang="sv-SE" dirty="0"/>
              <a:t>Ej beräknade effekter</a:t>
            </a:r>
          </a:p>
          <a:p>
            <a:pPr lvl="2">
              <a:lnSpc>
                <a:spcPct val="150000"/>
              </a:lnSpc>
              <a:buFont typeface="Arial" panose="020B0604020202020204" pitchFamily="34" charset="0"/>
              <a:buChar char="•"/>
            </a:pPr>
            <a:r>
              <a:rPr lang="sv-SE" dirty="0"/>
              <a:t>Bedömning </a:t>
            </a:r>
          </a:p>
          <a:p>
            <a:pPr marL="720000" lvl="2" indent="0">
              <a:lnSpc>
                <a:spcPct val="150000"/>
              </a:lnSpc>
              <a:buNone/>
            </a:pPr>
            <a:r>
              <a:rPr lang="sv-SE" dirty="0"/>
              <a:t>	  </a:t>
            </a:r>
            <a:r>
              <a:rPr lang="sv-SE" sz="1600" dirty="0"/>
              <a:t>”</a:t>
            </a:r>
            <a:r>
              <a:rPr lang="sv-SE" sz="1600" i="1" dirty="0"/>
              <a:t>Försämring</a:t>
            </a:r>
            <a:r>
              <a:rPr lang="sv-SE" sz="1600" dirty="0"/>
              <a:t>”, ”</a:t>
            </a:r>
            <a:r>
              <a:rPr lang="sv-SE" sz="1600" i="1" dirty="0"/>
              <a:t>Försumbar</a:t>
            </a:r>
            <a:r>
              <a:rPr lang="sv-SE" sz="1600" dirty="0"/>
              <a:t>”, ”</a:t>
            </a:r>
            <a:r>
              <a:rPr lang="sv-SE" sz="1600" i="1" dirty="0"/>
              <a:t>Förbättring</a:t>
            </a:r>
            <a:r>
              <a:rPr lang="sv-SE" sz="1600" dirty="0"/>
              <a:t>”</a:t>
            </a:r>
          </a:p>
          <a:p>
            <a:pPr marL="1079500" lvl="2" indent="0">
              <a:lnSpc>
                <a:spcPct val="100000"/>
              </a:lnSpc>
              <a:buNone/>
            </a:pPr>
            <a:r>
              <a:rPr lang="sv-SE" sz="1600" dirty="0"/>
              <a:t>Försumbar = Ej sannolikt att effekten överstiger 1% av åtgärdens utgifter, dvs. den skulle sannolikt påverka NNK med mindre än +/- 0,01 om effekten hade beräknats.</a:t>
            </a:r>
          </a:p>
          <a:p>
            <a:pPr lvl="2">
              <a:lnSpc>
                <a:spcPct val="100000"/>
              </a:lnSpc>
              <a:buFont typeface="Arial" panose="020B0604020202020204" pitchFamily="34" charset="0"/>
              <a:buChar char="•"/>
            </a:pPr>
            <a:r>
              <a:rPr lang="sv-SE" dirty="0"/>
              <a:t>Beskrivning</a:t>
            </a:r>
          </a:p>
          <a:p>
            <a:pPr marL="1080000" lvl="3" indent="0">
              <a:lnSpc>
                <a:spcPct val="100000"/>
              </a:lnSpc>
              <a:buNone/>
            </a:pPr>
            <a:r>
              <a:rPr lang="sv-SE" sz="1600" dirty="0"/>
              <a:t>Ge en kort, koncis och tydlig beskrivning. Motivera bedömningen. Ge utförligare beskrivningar i arbets-pm. Synliggör i </a:t>
            </a:r>
            <a:r>
              <a:rPr lang="sv-SE" sz="1600" dirty="0" err="1"/>
              <a:t>pm</a:t>
            </a:r>
            <a:r>
              <a:rPr lang="sv-SE" sz="1600" dirty="0"/>
              <a:t> att alla effektbenämningar tänkts igenom.</a:t>
            </a:r>
          </a:p>
          <a:p>
            <a:pPr marL="1080000" lvl="3" indent="0">
              <a:lnSpc>
                <a:spcPct val="100000"/>
              </a:lnSpc>
              <a:buNone/>
            </a:pPr>
            <a:r>
              <a:rPr lang="sv-SE" sz="1600" dirty="0"/>
              <a:t>Kvantifiera gärna i löpande text, t.ex. bedöm hur många personer som påverkas?</a:t>
            </a:r>
          </a:p>
          <a:p>
            <a:pPr marL="720000" lvl="2" indent="0">
              <a:lnSpc>
                <a:spcPct val="100000"/>
              </a:lnSpc>
              <a:buNone/>
            </a:pPr>
            <a:endParaRPr lang="sv-SE" sz="800" dirty="0"/>
          </a:p>
          <a:p>
            <a:pPr marL="720000" lvl="2" indent="0">
              <a:buNone/>
            </a:pPr>
            <a:endParaRPr lang="sv-SE" dirty="0"/>
          </a:p>
        </p:txBody>
      </p:sp>
      <p:pic>
        <p:nvPicPr>
          <p:cNvPr id="7" name="Bildobjekt 6" descr="Utseende i verktyget SEB för Trafikanteffekter/Personresor">
            <a:extLst>
              <a:ext uri="{FF2B5EF4-FFF2-40B4-BE49-F238E27FC236}">
                <a16:creationId xmlns:a16="http://schemas.microsoft.com/office/drawing/2014/main" id="{BF0E768D-63A3-4763-B2DB-7F58B3BDC8A0}"/>
              </a:ext>
            </a:extLst>
          </p:cNvPr>
          <p:cNvPicPr>
            <a:picLocks noChangeAspect="1"/>
          </p:cNvPicPr>
          <p:nvPr/>
        </p:nvPicPr>
        <p:blipFill>
          <a:blip r:embed="rId5"/>
          <a:stretch>
            <a:fillRect/>
          </a:stretch>
        </p:blipFill>
        <p:spPr>
          <a:xfrm>
            <a:off x="5970585" y="1622787"/>
            <a:ext cx="5946526" cy="4890655"/>
          </a:xfrm>
          <a:prstGeom prst="rect">
            <a:avLst/>
          </a:prstGeom>
        </p:spPr>
      </p:pic>
      <p:pic>
        <p:nvPicPr>
          <p:cNvPr id="8" name="Ljud 7" descr="Ej beräknade effekter läggs till via en valmeny av bestämda effektbenämningar. För varje sådan effekt görs en bedömning och en beskrivning. &#10;Ej beräknade effekter ska analyseras på samma sätt som beräknade effekter. Därför ska en ej beräknad effekt bedömas i förhållande till åtgärdens utgifter. På så sätt görs en direkt koppling till åtgärdens nettonuvärdeskvot. &#10;Bedömningen gör på skalan Försämring, Försumbar eller Förbättring.&#10;Bedömningen ”Försumbar” ska göras om det inte är sannolikt att effekten överstiger 1% av åtgärdens utgifter, dvs. effekten skulle sannolikt påverka NNK med mindre än +/- o,1 om effekten hade beräknats.&#10;Beskrivningen ska vara kort, koncis och tydlig. Motivera i beskrivningen den bedömning som gjorts. &#10;Utförligare texter kan skrivas i arbets-pm, i vilket det bör framgå att alla effektbenämningar i valmenyn tänkts igenom.&#10;Kvantifiera gärna i löpande text, t.ex. bedöm hur många personer som påverkas.&#10;">
            <a:hlinkClick r:id="" action="ppaction://media"/>
            <a:extLst>
              <a:ext uri="{FF2B5EF4-FFF2-40B4-BE49-F238E27FC236}">
                <a16:creationId xmlns:a16="http://schemas.microsoft.com/office/drawing/2014/main" id="{3082949B-D7CB-422C-92A0-3BDB2F4806E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522958025"/>
      </p:ext>
    </p:extLst>
  </p:cSld>
  <p:clrMapOvr>
    <a:masterClrMapping/>
  </p:clrMapOvr>
  <mc:AlternateContent xmlns:mc="http://schemas.openxmlformats.org/markup-compatibility/2006" xmlns:p14="http://schemas.microsoft.com/office/powerpoint/2010/main">
    <mc:Choice Requires="p14">
      <p:transition spd="slow" p14:dur="2000" advTm="103560"/>
    </mc:Choice>
    <mc:Fallback xmlns="">
      <p:transition spd="slow" advTm="1035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722927" y="828380"/>
            <a:ext cx="10800000" cy="1258200"/>
          </a:xfrm>
        </p:spPr>
        <p:txBody>
          <a:bodyPr anchor="t"/>
          <a:lstStyle/>
          <a:p>
            <a:pPr marL="571500" indent="-571500">
              <a:buFont typeface="Wingdings" panose="05000000000000000000" pitchFamily="2" charset="2"/>
              <a:buChar char="Ø"/>
            </a:pPr>
            <a:r>
              <a:rPr lang="sv-SE" sz="3600" dirty="0"/>
              <a:t>Personresor</a:t>
            </a:r>
            <a:endParaRPr lang="sv-SE" sz="2400" b="0" dirty="0"/>
          </a:p>
        </p:txBody>
      </p:sp>
      <p:sp>
        <p:nvSpPr>
          <p:cNvPr id="3" name="Platshållare för text 2"/>
          <p:cNvSpPr>
            <a:spLocks noGrp="1"/>
          </p:cNvSpPr>
          <p:nvPr>
            <p:ph type="body" sz="quarter" idx="12"/>
          </p:nvPr>
        </p:nvSpPr>
        <p:spPr>
          <a:xfrm>
            <a:off x="-177800" y="1457480"/>
            <a:ext cx="6148385" cy="3133277"/>
          </a:xfrm>
        </p:spPr>
        <p:txBody>
          <a:bodyPr/>
          <a:lstStyle/>
          <a:p>
            <a:pPr marL="360000" lvl="1" indent="0">
              <a:lnSpc>
                <a:spcPct val="100000"/>
              </a:lnSpc>
              <a:buNone/>
            </a:pPr>
            <a:r>
              <a:rPr lang="sv-SE" b="1" dirty="0"/>
              <a:t>Sammanlagd bedömning - personresor</a:t>
            </a:r>
          </a:p>
          <a:p>
            <a:pPr lvl="1">
              <a:lnSpc>
                <a:spcPct val="100000"/>
              </a:lnSpc>
              <a:buFont typeface="Wingdings" panose="05000000000000000000" pitchFamily="2" charset="2"/>
              <a:buChar char="Ø"/>
            </a:pPr>
            <a:r>
              <a:rPr lang="sv-SE" dirty="0"/>
              <a:t>Redovisning på huvudrubriksnivå</a:t>
            </a:r>
          </a:p>
          <a:p>
            <a:pPr lvl="1">
              <a:lnSpc>
                <a:spcPct val="100000"/>
              </a:lnSpc>
              <a:buFont typeface="Wingdings" panose="05000000000000000000" pitchFamily="2" charset="2"/>
              <a:buChar char="Ø"/>
            </a:pPr>
            <a:r>
              <a:rPr lang="sv-SE" dirty="0"/>
              <a:t>Beräknade effekter aggregeras</a:t>
            </a:r>
          </a:p>
          <a:p>
            <a:pPr lvl="2">
              <a:lnSpc>
                <a:spcPct val="100000"/>
              </a:lnSpc>
              <a:buFont typeface="Arial" panose="020B0604020202020204" pitchFamily="34" charset="0"/>
              <a:buChar char="•"/>
            </a:pPr>
            <a:r>
              <a:rPr lang="sv-SE" sz="1600" dirty="0"/>
              <a:t>Beskriv vad som bidrar mest till nuvärdet</a:t>
            </a:r>
          </a:p>
          <a:p>
            <a:pPr lvl="2">
              <a:lnSpc>
                <a:spcPct val="100000"/>
              </a:lnSpc>
              <a:buFont typeface="Arial" panose="020B0604020202020204" pitchFamily="34" charset="0"/>
              <a:buChar char="•"/>
            </a:pPr>
            <a:r>
              <a:rPr lang="sv-SE" sz="1600" dirty="0"/>
              <a:t>Nyttoutgiftskvot (NUK) = Nuvärde/utgifter = Personresenytta per satsad krona.</a:t>
            </a:r>
          </a:p>
          <a:p>
            <a:pPr lvl="1">
              <a:lnSpc>
                <a:spcPct val="100000"/>
              </a:lnSpc>
              <a:buFont typeface="Wingdings" panose="05000000000000000000" pitchFamily="2" charset="2"/>
              <a:buChar char="Ø"/>
            </a:pPr>
            <a:r>
              <a:rPr lang="sv-SE" dirty="0"/>
              <a:t>Flera ej beräknade effekter måste eventuellt sammanvägas: </a:t>
            </a:r>
          </a:p>
          <a:p>
            <a:pPr lvl="2">
              <a:lnSpc>
                <a:spcPct val="100000"/>
              </a:lnSpc>
              <a:buFont typeface="Arial" panose="020B0604020202020204" pitchFamily="34" charset="0"/>
              <a:buChar char="•"/>
            </a:pPr>
            <a:r>
              <a:rPr lang="sv-SE" sz="1600" dirty="0"/>
              <a:t>Försumbar = Ej sannolikt att den samlade effekten på huvudrubriksnivå överstiger 1% av åtgärdens utgifter, dvs. den skulle sannolikt påverka NNK med mindre än 0,01 om effekten hade beräknats.</a:t>
            </a:r>
          </a:p>
          <a:p>
            <a:pPr lvl="2">
              <a:lnSpc>
                <a:spcPct val="100000"/>
              </a:lnSpc>
              <a:buFont typeface="Arial" panose="020B0604020202020204" pitchFamily="34" charset="0"/>
              <a:buChar char="•"/>
            </a:pPr>
            <a:r>
              <a:rPr lang="sv-SE" sz="1600" dirty="0"/>
              <a:t>Beskriv vilka effekter som bidrar mest till bedömningen. Fokusera på att motivera bedömningen.</a:t>
            </a:r>
          </a:p>
          <a:p>
            <a:pPr marL="1079500" lvl="1" indent="-360363">
              <a:lnSpc>
                <a:spcPct val="100000"/>
              </a:lnSpc>
              <a:buFont typeface="Arial" panose="020B0604020202020204" pitchFamily="34" charset="0"/>
              <a:buChar char="•"/>
            </a:pPr>
            <a:r>
              <a:rPr lang="sv-SE" sz="1600" dirty="0"/>
              <a:t>OBS! Enskilda effekter har tidigare beskrivits och bedömts. Undvik upprepningar. </a:t>
            </a:r>
          </a:p>
          <a:p>
            <a:pPr marL="719137" lvl="1" indent="0">
              <a:lnSpc>
                <a:spcPct val="100000"/>
              </a:lnSpc>
              <a:buNone/>
            </a:pPr>
            <a:r>
              <a:rPr lang="sv-SE" sz="1600" dirty="0"/>
              <a:t>		Använd arbets-PM för längre förklaringar.</a:t>
            </a:r>
          </a:p>
          <a:p>
            <a:pPr marL="360000" lvl="1" indent="0">
              <a:lnSpc>
                <a:spcPct val="100000"/>
              </a:lnSpc>
              <a:buNone/>
            </a:pPr>
            <a:endParaRPr lang="sv-SE" dirty="0"/>
          </a:p>
          <a:p>
            <a:pPr marL="720000" lvl="2" indent="0">
              <a:buNone/>
            </a:pPr>
            <a:endParaRPr lang="sv-SE" dirty="0"/>
          </a:p>
        </p:txBody>
      </p:sp>
      <p:pic>
        <p:nvPicPr>
          <p:cNvPr id="6" name="Bildobjekt 5" descr="Utseende i verktyget SEB för Trafikanteffekter/Personresor">
            <a:extLst>
              <a:ext uri="{FF2B5EF4-FFF2-40B4-BE49-F238E27FC236}">
                <a16:creationId xmlns:a16="http://schemas.microsoft.com/office/drawing/2014/main" id="{2E590614-1522-4A38-9158-16B01ED83916}"/>
              </a:ext>
            </a:extLst>
          </p:cNvPr>
          <p:cNvPicPr>
            <a:picLocks noChangeAspect="1"/>
          </p:cNvPicPr>
          <p:nvPr/>
        </p:nvPicPr>
        <p:blipFill>
          <a:blip r:embed="rId5"/>
          <a:stretch>
            <a:fillRect/>
          </a:stretch>
        </p:blipFill>
        <p:spPr>
          <a:xfrm>
            <a:off x="6096000" y="1565562"/>
            <a:ext cx="5946526" cy="4890655"/>
          </a:xfrm>
          <a:prstGeom prst="rect">
            <a:avLst/>
          </a:prstGeom>
        </p:spPr>
      </p:pic>
      <p:pic>
        <p:nvPicPr>
          <p:cNvPr id="8" name="Ljud 7" descr="Den sammanlagda bedömningen för personresor förutsätter att olika effekter sammanvägs, t.ex. avseende restid och reskostnad. Ett sammanlagt nuvärde redovisas för beräknade effekter. I beskrivningen återges kortfattat vad som bidrar mest till detta nuvärde.&#10;Här redovisas även automatiskt ett nyckeltal som kallas nyttoutgiftskvot (förkortat NUK). Detta nyckeltal visar nytta per huvudrubrik per satsad krona. I det här fallet anger NUK personresenytta per satsad krona. Detta nyckeltal behöver inte kommenteras här utan återkommer senare i målanalysen.&#10;För ej beräknade effekter måste eventuellt flera effekter sammanvägas i bedömningen. Bedömningen ”Försumbar” ska göras om det inte är sannolikt att den sammanvägda effekten överstiger 1% av åtgärdens utgifter, dvs. effekten av alla ej beräknade effekter som berör Personresor skulle sannolikt påverka NNK med mindre än o,1 om de hade beräknats.&#10;Notera att flera försumbara effekter tillsammans kan vara betydande.&#10;I beskrivningen ges en motivering till bedömningen. Förklara vilken effekt som bidragit mest till bedömningen. Kom ihåg att de enskilda effekterna beskrivits och bedömts tidigare. Undvik upprepningar.&#10;">
            <a:hlinkClick r:id="" action="ppaction://media"/>
            <a:extLst>
              <a:ext uri="{FF2B5EF4-FFF2-40B4-BE49-F238E27FC236}">
                <a16:creationId xmlns:a16="http://schemas.microsoft.com/office/drawing/2014/main" id="{C3477EE7-BF63-4C1F-A732-F5D6686C00B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826065934"/>
      </p:ext>
    </p:extLst>
  </p:cSld>
  <p:clrMapOvr>
    <a:masterClrMapping/>
  </p:clrMapOvr>
  <mc:AlternateContent xmlns:mc="http://schemas.openxmlformats.org/markup-compatibility/2006" xmlns:p14="http://schemas.microsoft.com/office/powerpoint/2010/main">
    <mc:Choice Requires="p14">
      <p:transition spd="slow" p14:dur="2000" advTm="130818"/>
    </mc:Choice>
    <mc:Fallback xmlns="">
      <p:transition spd="slow" advTm="1308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696000" y="1134613"/>
            <a:ext cx="10800000" cy="1258200"/>
          </a:xfrm>
        </p:spPr>
        <p:txBody>
          <a:bodyPr anchor="t"/>
          <a:lstStyle/>
          <a:p>
            <a:r>
              <a:rPr lang="sv-SE" dirty="0"/>
              <a:t>Externa effekter</a:t>
            </a:r>
            <a:br>
              <a:rPr lang="sv-SE" dirty="0"/>
            </a:br>
            <a:endParaRPr lang="sv-SE" sz="2800" b="0" dirty="0"/>
          </a:p>
        </p:txBody>
      </p:sp>
      <p:sp>
        <p:nvSpPr>
          <p:cNvPr id="3" name="Platshållare för text 2" descr="Trafiksäkerhet&#10;Importerade värden från verktyg&#10;Manuellt tillagda effekter&#10;Ej beräknade effekter&#10;Hälsa &#10;Importerade värden från verktyg&#10;Manuellt tillagda effekter&#10;Ej beräknade effekter&#10;Natur- och kulturmiljö&#10;Ej beräknade effekter&#10;Klimat&#10;Nästan uteslutande internaliserade effekter. Inget ska redovisas här om inte flyg berörs.&#10;Övriga effekter&#10;"/>
          <p:cNvSpPr>
            <a:spLocks noGrp="1"/>
          </p:cNvSpPr>
          <p:nvPr>
            <p:ph type="body" sz="quarter" idx="12"/>
          </p:nvPr>
        </p:nvSpPr>
        <p:spPr>
          <a:xfrm>
            <a:off x="696000" y="1931817"/>
            <a:ext cx="5137288" cy="3627356"/>
          </a:xfrm>
        </p:spPr>
        <p:txBody>
          <a:bodyPr/>
          <a:lstStyle/>
          <a:p>
            <a:pPr>
              <a:buFont typeface="Wingdings" panose="05000000000000000000" pitchFamily="2" charset="2"/>
              <a:buChar char="Ø"/>
            </a:pPr>
            <a:r>
              <a:rPr lang="sv-SE" sz="1800" dirty="0"/>
              <a:t>Trafiksäkerhet</a:t>
            </a:r>
          </a:p>
          <a:p>
            <a:pPr lvl="1">
              <a:buFont typeface="Arial" panose="020B0604020202020204" pitchFamily="34" charset="0"/>
              <a:buChar char="•"/>
            </a:pPr>
            <a:r>
              <a:rPr lang="sv-SE" sz="1600" dirty="0"/>
              <a:t>Importerade värden från verktyg</a:t>
            </a:r>
          </a:p>
          <a:p>
            <a:pPr lvl="1">
              <a:buFont typeface="Arial" panose="020B0604020202020204" pitchFamily="34" charset="0"/>
              <a:buChar char="•"/>
            </a:pPr>
            <a:r>
              <a:rPr lang="sv-SE" sz="1600" dirty="0"/>
              <a:t>Manuellt tillagda effekter</a:t>
            </a:r>
          </a:p>
          <a:p>
            <a:pPr lvl="1">
              <a:buFont typeface="Arial" panose="020B0604020202020204" pitchFamily="34" charset="0"/>
              <a:buChar char="•"/>
            </a:pPr>
            <a:r>
              <a:rPr lang="sv-SE" sz="1600" dirty="0"/>
              <a:t>Ej beräknade effekter</a:t>
            </a:r>
          </a:p>
          <a:p>
            <a:pPr>
              <a:buFont typeface="Wingdings" panose="05000000000000000000" pitchFamily="2" charset="2"/>
              <a:buChar char="Ø"/>
            </a:pPr>
            <a:r>
              <a:rPr lang="sv-SE" sz="1800" dirty="0"/>
              <a:t>Hälsa </a:t>
            </a:r>
          </a:p>
          <a:p>
            <a:pPr lvl="1">
              <a:buFont typeface="Arial" panose="020B0604020202020204" pitchFamily="34" charset="0"/>
              <a:buChar char="•"/>
            </a:pPr>
            <a:r>
              <a:rPr lang="sv-SE" sz="1600" dirty="0"/>
              <a:t>Importerade värden från verktyg</a:t>
            </a:r>
          </a:p>
          <a:p>
            <a:pPr lvl="1">
              <a:buFont typeface="Arial" panose="020B0604020202020204" pitchFamily="34" charset="0"/>
              <a:buChar char="•"/>
            </a:pPr>
            <a:r>
              <a:rPr lang="sv-SE" sz="1600" dirty="0"/>
              <a:t>Manuellt tillagda effekter</a:t>
            </a:r>
          </a:p>
          <a:p>
            <a:pPr lvl="1">
              <a:buFont typeface="Arial" panose="020B0604020202020204" pitchFamily="34" charset="0"/>
              <a:buChar char="•"/>
            </a:pPr>
            <a:r>
              <a:rPr lang="sv-SE" sz="1600" dirty="0"/>
              <a:t>Ej beräknade effekter</a:t>
            </a:r>
          </a:p>
          <a:p>
            <a:pPr>
              <a:buFont typeface="Wingdings" panose="05000000000000000000" pitchFamily="2" charset="2"/>
              <a:buChar char="Ø"/>
            </a:pPr>
            <a:r>
              <a:rPr lang="sv-SE" sz="1800" dirty="0"/>
              <a:t>Natur- och kulturmiljö</a:t>
            </a:r>
          </a:p>
          <a:p>
            <a:pPr lvl="1">
              <a:buFont typeface="Arial" panose="020B0604020202020204" pitchFamily="34" charset="0"/>
              <a:buChar char="•"/>
            </a:pPr>
            <a:r>
              <a:rPr lang="sv-SE" sz="1600" dirty="0"/>
              <a:t>Ej beräknade effekter</a:t>
            </a:r>
          </a:p>
          <a:p>
            <a:pPr>
              <a:buFont typeface="Wingdings" panose="05000000000000000000" pitchFamily="2" charset="2"/>
              <a:buChar char="Ø"/>
            </a:pPr>
            <a:r>
              <a:rPr lang="sv-SE" sz="1800" dirty="0"/>
              <a:t>Klimat</a:t>
            </a:r>
          </a:p>
          <a:p>
            <a:pPr lvl="1">
              <a:buFont typeface="Arial" panose="020B0604020202020204" pitchFamily="34" charset="0"/>
              <a:buChar char="•"/>
            </a:pPr>
            <a:r>
              <a:rPr lang="sv-SE" sz="1600" dirty="0"/>
              <a:t>Nästan uteslutande internaliserade effekter. Inget ska redovisas här om inte flyg berörs.</a:t>
            </a:r>
          </a:p>
          <a:p>
            <a:pPr>
              <a:buFont typeface="Wingdings" panose="05000000000000000000" pitchFamily="2" charset="2"/>
              <a:buChar char="Ø"/>
            </a:pPr>
            <a:r>
              <a:rPr lang="sv-SE" sz="1800" dirty="0"/>
              <a:t>Övriga effekter</a:t>
            </a:r>
            <a:endParaRPr lang="sv-SE" dirty="0"/>
          </a:p>
        </p:txBody>
      </p:sp>
      <p:pic>
        <p:nvPicPr>
          <p:cNvPr id="4" name="Ljud 3" descr="Under fliken Externa effekter finns huvudrubrikerna:&#10;Trafiksäkerhet&#10;Hälsa&#10;Natur- och kulturmiljö&#10;Klimat&#10;Övriga effekter&#10;I vissa fall finns importerade värden från kalkylverktygen och en möjlighet att lägga till beräknade effekter manuellt. &#10;Under huvudrubriken Klimat redovisas i normalfallet ingen beräknad effekt. Undantaget är kalkyler med verktyget Samkalk där antalet flygresor påverkas. &#10;Hanteringen av klimatrelaterade effekter beror på att värderingen av sådana inkluderats i trafikantnyttorna via antaganden om drivmedelspriser. Detta följer av att Basprognos 2024 baseras på antagandet om att utsläppen i transportsektorn i princip är noll i prognosår 1, dvs. klimatmålet 2045 uppnås. Den värdering av klimatrelaterade effekter som implicit gjorts i kalkylen redovisas i SEB-verktyget under fliken ”Indikatorer”. &#10;">
            <a:hlinkClick r:id="" action="ppaction://media"/>
            <a:extLst>
              <a:ext uri="{FF2B5EF4-FFF2-40B4-BE49-F238E27FC236}">
                <a16:creationId xmlns:a16="http://schemas.microsoft.com/office/drawing/2014/main" id="{4F87112C-B43C-4480-BA5B-1999E8BB992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pic>
        <p:nvPicPr>
          <p:cNvPr id="7" name="Bildobjekt 6" descr="Trafiksäkerhet&#10;Importerade värden från verktyg&#10;Manuellt tillagda effekter&#10;Ej beräknade effekter&#10;Hälsa &#10;Importerade värden från verktyg&#10;Manuellt tillagda effekter&#10;Ej beräknade effekter&#10;Natur- och kulturmiljö&#10;Ej beräknade effekter&#10;Klimat&#10;Nästan uteslutande internaliserade effekter. Inget ska redovisas här om inte flyg berörs.&#10;Övriga effekter&#10;">
            <a:extLst>
              <a:ext uri="{FF2B5EF4-FFF2-40B4-BE49-F238E27FC236}">
                <a16:creationId xmlns:a16="http://schemas.microsoft.com/office/drawing/2014/main" id="{B6AD4A50-C0C1-4E1E-99BF-77B1720A5516}"/>
              </a:ext>
            </a:extLst>
          </p:cNvPr>
          <p:cNvPicPr>
            <a:picLocks noChangeAspect="1"/>
          </p:cNvPicPr>
          <p:nvPr/>
        </p:nvPicPr>
        <p:blipFill>
          <a:blip r:embed="rId6"/>
          <a:stretch>
            <a:fillRect/>
          </a:stretch>
        </p:blipFill>
        <p:spPr>
          <a:xfrm>
            <a:off x="6485244" y="1495576"/>
            <a:ext cx="4795373" cy="3990670"/>
          </a:xfrm>
          <a:prstGeom prst="rect">
            <a:avLst/>
          </a:prstGeom>
        </p:spPr>
      </p:pic>
    </p:spTree>
    <p:extLst>
      <p:ext uri="{BB962C8B-B14F-4D97-AF65-F5344CB8AC3E}">
        <p14:creationId xmlns:p14="http://schemas.microsoft.com/office/powerpoint/2010/main" val="1996554605"/>
      </p:ext>
    </p:extLst>
  </p:cSld>
  <p:clrMapOvr>
    <a:masterClrMapping/>
  </p:clrMapOvr>
  <mc:AlternateContent xmlns:mc="http://schemas.openxmlformats.org/markup-compatibility/2006" xmlns:p14="http://schemas.microsoft.com/office/powerpoint/2010/main">
    <mc:Choice Requires="p14">
      <p:transition spd="slow" p14:dur="2000" advTm="87004"/>
    </mc:Choice>
    <mc:Fallback xmlns="">
      <p:transition spd="slow" advTm="870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722927" y="1293103"/>
            <a:ext cx="10800000" cy="1258200"/>
          </a:xfrm>
        </p:spPr>
        <p:txBody>
          <a:bodyPr anchor="t"/>
          <a:lstStyle/>
          <a:p>
            <a:pPr marL="571500" indent="-571500">
              <a:buFont typeface="Wingdings" panose="05000000000000000000" pitchFamily="2" charset="2"/>
              <a:buChar char="Ø"/>
            </a:pPr>
            <a:r>
              <a:rPr lang="sv-SE" sz="3600" dirty="0"/>
              <a:t>Trafiksäkerhet</a:t>
            </a:r>
            <a:endParaRPr lang="sv-SE" sz="2400" b="0" dirty="0"/>
          </a:p>
        </p:txBody>
      </p:sp>
      <p:sp>
        <p:nvSpPr>
          <p:cNvPr id="3" name="Platshållare för text 2"/>
          <p:cNvSpPr>
            <a:spLocks noGrp="1"/>
          </p:cNvSpPr>
          <p:nvPr>
            <p:ph type="body" sz="quarter" idx="12"/>
          </p:nvPr>
        </p:nvSpPr>
        <p:spPr>
          <a:xfrm>
            <a:off x="694800" y="2216765"/>
            <a:ext cx="5247658" cy="3627356"/>
          </a:xfrm>
        </p:spPr>
        <p:txBody>
          <a:bodyPr/>
          <a:lstStyle/>
          <a:p>
            <a:pPr lvl="1">
              <a:buFont typeface="Wingdings" panose="05000000000000000000" pitchFamily="2" charset="2"/>
              <a:buChar char="Ø"/>
            </a:pPr>
            <a:r>
              <a:rPr lang="sv-SE" dirty="0"/>
              <a:t>Beräknade effekter</a:t>
            </a:r>
          </a:p>
          <a:p>
            <a:pPr lvl="2">
              <a:buFont typeface="Arial" panose="020B0604020202020204" pitchFamily="34" charset="0"/>
              <a:buChar char="•"/>
            </a:pPr>
            <a:r>
              <a:rPr lang="sv-SE" dirty="0"/>
              <a:t>Importerade värden från verktyg</a:t>
            </a:r>
          </a:p>
          <a:p>
            <a:pPr lvl="2">
              <a:buFont typeface="Arial" panose="020B0604020202020204" pitchFamily="34" charset="0"/>
              <a:buChar char="•"/>
            </a:pPr>
            <a:r>
              <a:rPr lang="sv-SE" dirty="0"/>
              <a:t>Manuellt tillagda effekter (”</a:t>
            </a:r>
            <a:r>
              <a:rPr lang="sv-SE" i="1" dirty="0"/>
              <a:t>Lägg till…</a:t>
            </a:r>
            <a:r>
              <a:rPr lang="sv-SE" dirty="0"/>
              <a:t>”)</a:t>
            </a:r>
          </a:p>
          <a:p>
            <a:pPr lvl="2">
              <a:buFont typeface="Arial" panose="020B0604020202020204" pitchFamily="34" charset="0"/>
              <a:buChar char="•"/>
            </a:pPr>
            <a:r>
              <a:rPr lang="sv-SE" dirty="0"/>
              <a:t>Beskrivning</a:t>
            </a:r>
          </a:p>
          <a:p>
            <a:pPr lvl="1">
              <a:lnSpc>
                <a:spcPct val="150000"/>
              </a:lnSpc>
              <a:buFont typeface="Wingdings" panose="05000000000000000000" pitchFamily="2" charset="2"/>
              <a:buChar char="Ø"/>
            </a:pPr>
            <a:r>
              <a:rPr lang="sv-SE" dirty="0"/>
              <a:t>Ej beräknade effekter</a:t>
            </a:r>
          </a:p>
          <a:p>
            <a:pPr lvl="2">
              <a:lnSpc>
                <a:spcPct val="100000"/>
              </a:lnSpc>
              <a:buFont typeface="Arial" panose="020B0604020202020204" pitchFamily="34" charset="0"/>
              <a:buChar char="•"/>
            </a:pPr>
            <a:r>
              <a:rPr lang="sv-SE" dirty="0"/>
              <a:t>Beskrivning</a:t>
            </a:r>
          </a:p>
          <a:p>
            <a:pPr lvl="2">
              <a:lnSpc>
                <a:spcPct val="100000"/>
              </a:lnSpc>
              <a:buFont typeface="Arial" panose="020B0604020202020204" pitchFamily="34" charset="0"/>
              <a:buChar char="•"/>
            </a:pPr>
            <a:r>
              <a:rPr lang="sv-SE" dirty="0"/>
              <a:t>Bedömning</a:t>
            </a:r>
          </a:p>
          <a:p>
            <a:pPr lvl="2">
              <a:buFont typeface="Arial" panose="020B0604020202020204" pitchFamily="34" charset="0"/>
              <a:buChar char="•"/>
            </a:pPr>
            <a:endParaRPr lang="sv-SE" dirty="0"/>
          </a:p>
          <a:p>
            <a:pPr marL="360000" lvl="1" indent="0">
              <a:buNone/>
            </a:pPr>
            <a:r>
              <a:rPr lang="sv-SE" dirty="0"/>
              <a:t>Sammanlagd bedömning - Trafiksäkerhet</a:t>
            </a:r>
          </a:p>
        </p:txBody>
      </p:sp>
      <p:pic>
        <p:nvPicPr>
          <p:cNvPr id="6" name="Bildobjekt 5" descr="Trafiksäkerhet&#10;Beräknade effekter&#10;Importerade värden från verktyg&#10;Manuellt tillagda effekter (”Lägg till…”)&#10;Beskrivning&#10;Ej beräknade effekter&#10;Beskrivning&#10;Bedömning&#10;&#10;Sammanlagd bedömning - Trafiksäkerhet&#10;">
            <a:extLst>
              <a:ext uri="{FF2B5EF4-FFF2-40B4-BE49-F238E27FC236}">
                <a16:creationId xmlns:a16="http://schemas.microsoft.com/office/drawing/2014/main" id="{2264458C-1B74-4E3C-8CFE-861613ABE398}"/>
              </a:ext>
            </a:extLst>
          </p:cNvPr>
          <p:cNvPicPr>
            <a:picLocks noChangeAspect="1"/>
          </p:cNvPicPr>
          <p:nvPr/>
        </p:nvPicPr>
        <p:blipFill>
          <a:blip r:embed="rId5"/>
          <a:stretch>
            <a:fillRect/>
          </a:stretch>
        </p:blipFill>
        <p:spPr>
          <a:xfrm>
            <a:off x="6788732" y="1851653"/>
            <a:ext cx="4994194" cy="4910089"/>
          </a:xfrm>
          <a:prstGeom prst="rect">
            <a:avLst/>
          </a:prstGeom>
        </p:spPr>
      </p:pic>
      <p:pic>
        <p:nvPicPr>
          <p:cNvPr id="4" name="Ljud 3" descr="Här visas hur SEB-verktyget ser ut för huvudrubriken Trafiksäkerhet. Tillvägagångssättet är helt analogt till det som tidigare beskrevs för huvudrubriken Personresor.&#10;">
            <a:hlinkClick r:id="" action="ppaction://media"/>
            <a:extLst>
              <a:ext uri="{FF2B5EF4-FFF2-40B4-BE49-F238E27FC236}">
                <a16:creationId xmlns:a16="http://schemas.microsoft.com/office/drawing/2014/main" id="{2353A204-E3A2-4C4E-B0E8-ECF45B0C118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655893520"/>
      </p:ext>
    </p:extLst>
  </p:cSld>
  <p:clrMapOvr>
    <a:masterClrMapping/>
  </p:clrMapOvr>
  <mc:AlternateContent xmlns:mc="http://schemas.openxmlformats.org/markup-compatibility/2006" xmlns:p14="http://schemas.microsoft.com/office/powerpoint/2010/main">
    <mc:Choice Requires="p14">
      <p:transition spd="slow" p14:dur="2000" advTm="17471"/>
    </mc:Choice>
    <mc:Fallback xmlns="">
      <p:transition spd="slow" advTm="174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696000" y="1699592"/>
            <a:ext cx="10800000" cy="1587130"/>
          </a:xfrm>
        </p:spPr>
        <p:txBody>
          <a:bodyPr/>
          <a:lstStyle/>
          <a:p>
            <a:r>
              <a:rPr lang="sv-SE" sz="5400" dirty="0"/>
              <a:t>Utbildning – Metodik</a:t>
            </a:r>
            <a:br>
              <a:rPr lang="sv-SE" sz="5400" dirty="0"/>
            </a:br>
            <a:r>
              <a:rPr lang="sv-SE" sz="5400" dirty="0"/>
              <a:t>SEB 2024</a:t>
            </a:r>
          </a:p>
        </p:txBody>
      </p:sp>
      <p:sp>
        <p:nvSpPr>
          <p:cNvPr id="3" name="Platshållare för text 2"/>
          <p:cNvSpPr>
            <a:spLocks noGrp="1"/>
          </p:cNvSpPr>
          <p:nvPr>
            <p:ph type="body" sz="quarter" idx="11"/>
          </p:nvPr>
        </p:nvSpPr>
        <p:spPr/>
        <p:txBody>
          <a:bodyPr/>
          <a:lstStyle/>
          <a:p>
            <a:r>
              <a:rPr lang="sv-SE" dirty="0"/>
              <a:t>2. Samhällsekonomisk nyttokostnadsanalys </a:t>
            </a:r>
          </a:p>
          <a:p>
            <a:r>
              <a:rPr lang="sv-SE" dirty="0"/>
              <a:t>(BCA = Benefit - </a:t>
            </a:r>
            <a:r>
              <a:rPr lang="sv-SE" dirty="0" err="1"/>
              <a:t>Cost</a:t>
            </a:r>
            <a:r>
              <a:rPr lang="sv-SE" dirty="0"/>
              <a:t> </a:t>
            </a:r>
            <a:r>
              <a:rPr lang="sv-SE" dirty="0" err="1"/>
              <a:t>analysis</a:t>
            </a:r>
            <a:r>
              <a:rPr lang="sv-SE" dirty="0"/>
              <a:t>)</a:t>
            </a:r>
          </a:p>
          <a:p>
            <a:endParaRPr lang="sv-SE" dirty="0"/>
          </a:p>
        </p:txBody>
      </p:sp>
      <p:pic>
        <p:nvPicPr>
          <p:cNvPr id="6" name="Ljud 5" descr="Välkommen till den här utbildningen om Metodik i SEB 2024 och avsnittet om samhällsekonomisk nyttokostnadsanalys. Samhällsekonomisk nyttokostnadsanalys förkortas BCA som står för Benefit-Cost Analysis.&#10;">
            <a:hlinkClick r:id="" action="ppaction://media"/>
            <a:extLst>
              <a:ext uri="{FF2B5EF4-FFF2-40B4-BE49-F238E27FC236}">
                <a16:creationId xmlns:a16="http://schemas.microsoft.com/office/drawing/2014/main" id="{C3E4FB40-82CE-4263-B5C5-3B9095B5D9C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041749722"/>
      </p:ext>
    </p:extLst>
  </p:cSld>
  <p:clrMapOvr>
    <a:masterClrMapping/>
  </p:clrMapOvr>
  <mc:AlternateContent xmlns:mc="http://schemas.openxmlformats.org/markup-compatibility/2006" xmlns:p14="http://schemas.microsoft.com/office/powerpoint/2010/main">
    <mc:Choice Requires="p14">
      <p:transition spd="slow" p14:dur="2000" advTm="17907"/>
    </mc:Choice>
    <mc:Fallback xmlns="">
      <p:transition spd="slow" advTm="179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694800" y="1270800"/>
            <a:ext cx="10800000" cy="1258200"/>
          </a:xfrm>
        </p:spPr>
        <p:txBody>
          <a:bodyPr anchor="t"/>
          <a:lstStyle/>
          <a:p>
            <a:pPr marL="571500" indent="-571500">
              <a:buFont typeface="Wingdings" panose="05000000000000000000" pitchFamily="2" charset="2"/>
              <a:buChar char="Ø"/>
            </a:pPr>
            <a:r>
              <a:rPr lang="sv-SE" sz="3600" dirty="0"/>
              <a:t>Natur- och kulturmiljö</a:t>
            </a:r>
            <a:endParaRPr lang="sv-SE" sz="2400" b="0" dirty="0"/>
          </a:p>
        </p:txBody>
      </p:sp>
      <p:sp>
        <p:nvSpPr>
          <p:cNvPr id="3" name="Platshållare för text 2"/>
          <p:cNvSpPr>
            <a:spLocks noGrp="1"/>
          </p:cNvSpPr>
          <p:nvPr>
            <p:ph type="body" sz="quarter" idx="12"/>
          </p:nvPr>
        </p:nvSpPr>
        <p:spPr>
          <a:xfrm>
            <a:off x="694799" y="1968429"/>
            <a:ext cx="5676818" cy="3761162"/>
          </a:xfrm>
        </p:spPr>
        <p:txBody>
          <a:bodyPr/>
          <a:lstStyle/>
          <a:p>
            <a:pPr lvl="1">
              <a:lnSpc>
                <a:spcPct val="150000"/>
              </a:lnSpc>
              <a:buFont typeface="Wingdings" panose="05000000000000000000" pitchFamily="2" charset="2"/>
              <a:buChar char="Ø"/>
            </a:pPr>
            <a:r>
              <a:rPr lang="sv-SE" dirty="0"/>
              <a:t>Beräknade effekter</a:t>
            </a:r>
          </a:p>
          <a:p>
            <a:pPr lvl="2">
              <a:lnSpc>
                <a:spcPct val="150000"/>
              </a:lnSpc>
              <a:buFont typeface="Arial" panose="020B0604020202020204" pitchFamily="34" charset="0"/>
              <a:buChar char="•"/>
            </a:pPr>
            <a:r>
              <a:rPr lang="sv-SE" sz="1600" dirty="0"/>
              <a:t>Ej möjlig</a:t>
            </a:r>
          </a:p>
          <a:p>
            <a:pPr lvl="1">
              <a:lnSpc>
                <a:spcPct val="150000"/>
              </a:lnSpc>
              <a:buFont typeface="Wingdings" panose="05000000000000000000" pitchFamily="2" charset="2"/>
              <a:buChar char="Ø"/>
            </a:pPr>
            <a:r>
              <a:rPr lang="sv-SE" dirty="0"/>
              <a:t>Ej beräknade effekter</a:t>
            </a:r>
          </a:p>
          <a:p>
            <a:pPr lvl="2">
              <a:lnSpc>
                <a:spcPct val="100000"/>
              </a:lnSpc>
              <a:buFont typeface="Arial" panose="020B0604020202020204" pitchFamily="34" charset="0"/>
              <a:buChar char="•"/>
            </a:pPr>
            <a:r>
              <a:rPr lang="sv-SE" sz="1600" dirty="0"/>
              <a:t>Beskrivning</a:t>
            </a:r>
          </a:p>
          <a:p>
            <a:pPr lvl="2">
              <a:lnSpc>
                <a:spcPct val="100000"/>
              </a:lnSpc>
              <a:buFont typeface="Arial" panose="020B0604020202020204" pitchFamily="34" charset="0"/>
              <a:buChar char="•"/>
            </a:pPr>
            <a:r>
              <a:rPr lang="sv-SE" sz="1600" dirty="0"/>
              <a:t>Bedömning</a:t>
            </a:r>
          </a:p>
          <a:p>
            <a:pPr marL="720000" lvl="2" indent="0">
              <a:lnSpc>
                <a:spcPct val="100000"/>
              </a:lnSpc>
              <a:buNone/>
            </a:pPr>
            <a:endParaRPr lang="sv-SE" dirty="0"/>
          </a:p>
          <a:p>
            <a:pPr marL="360000" lvl="1" indent="0">
              <a:lnSpc>
                <a:spcPct val="100000"/>
              </a:lnSpc>
              <a:buNone/>
            </a:pPr>
            <a:r>
              <a:rPr lang="sv-SE" b="1" dirty="0"/>
              <a:t>Sammanlagd bedömning – Natur- &amp; kulturmiljö</a:t>
            </a:r>
          </a:p>
        </p:txBody>
      </p:sp>
      <p:pic>
        <p:nvPicPr>
          <p:cNvPr id="8" name="Bildobjekt 7" descr="rafiksäkerhet&#10;Beräknade effekter&#10;Importerade värden från verktyg&#10;Manuellt tillagda effekter (”Lägg till…”)&#10;Beskrivning&#10;Ej beräknade effekter&#10;Beskrivning&#10;Bedömning&#10;&#10;Sammanlagd bedömning - Trafiksäkerhet&#10;">
            <a:extLst>
              <a:ext uri="{FF2B5EF4-FFF2-40B4-BE49-F238E27FC236}">
                <a16:creationId xmlns:a16="http://schemas.microsoft.com/office/drawing/2014/main" id="{F46FD4CA-28E3-469C-B900-05909824B1BC}"/>
              </a:ext>
            </a:extLst>
          </p:cNvPr>
          <p:cNvPicPr>
            <a:picLocks noChangeAspect="1"/>
          </p:cNvPicPr>
          <p:nvPr/>
        </p:nvPicPr>
        <p:blipFill>
          <a:blip r:embed="rId5"/>
          <a:stretch>
            <a:fillRect/>
          </a:stretch>
        </p:blipFill>
        <p:spPr>
          <a:xfrm>
            <a:off x="6474081" y="1009498"/>
            <a:ext cx="5298612" cy="5138928"/>
          </a:xfrm>
          <a:prstGeom prst="rect">
            <a:avLst/>
          </a:prstGeom>
        </p:spPr>
      </p:pic>
      <p:pic>
        <p:nvPicPr>
          <p:cNvPr id="5" name="Ljud 4" descr="För natur- och kulturmiljö redovisas enbart ej beräknade effekter. Det är alltså inte möjligt att lägga till beräknade effekter. &#10;Vissa effekter som egentligen hör till denna rubrik hamnar av praktiska skäl under huvudrubriken hälsa, t.ex. vissa effekter kopplade till luftförorenande utsläpp.&#10;">
            <a:hlinkClick r:id="" action="ppaction://media"/>
            <a:extLst>
              <a:ext uri="{FF2B5EF4-FFF2-40B4-BE49-F238E27FC236}">
                <a16:creationId xmlns:a16="http://schemas.microsoft.com/office/drawing/2014/main" id="{FDC9D227-9E3C-4572-B585-1EF8FCD2AD1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791428777"/>
      </p:ext>
    </p:extLst>
  </p:cSld>
  <p:clrMapOvr>
    <a:masterClrMapping/>
  </p:clrMapOvr>
  <mc:AlternateContent xmlns:mc="http://schemas.openxmlformats.org/markup-compatibility/2006" xmlns:p14="http://schemas.microsoft.com/office/powerpoint/2010/main">
    <mc:Choice Requires="p14">
      <p:transition spd="slow" p14:dur="2000" advTm="36283"/>
    </mc:Choice>
    <mc:Fallback xmlns="">
      <p:transition spd="slow" advTm="362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694800" y="1270800"/>
            <a:ext cx="10800000" cy="1258200"/>
          </a:xfrm>
        </p:spPr>
        <p:txBody>
          <a:bodyPr anchor="t"/>
          <a:lstStyle/>
          <a:p>
            <a:r>
              <a:rPr lang="sv-SE" dirty="0"/>
              <a:t>Ekonomiska effekter</a:t>
            </a:r>
            <a:endParaRPr lang="sv-SE" sz="2800" b="0" dirty="0"/>
          </a:p>
        </p:txBody>
      </p:sp>
      <p:sp>
        <p:nvSpPr>
          <p:cNvPr id="3" name="Platshållare för text 2" descr="Ekonomiska effekter&#10;Skatte- och avgiftsintäkter&#10;Importerade värden från verktyg&#10;Drifts- och underhåll&#10;Importerade värden från verktyg&#10;Manuellt tillagda effekter&#10;Ej beräknade effekter&#10;Reinvesteringar (kostnader i JA)&#10;Importerade värden från verktyg&#10;Manuellt tillagda effekter&#10;Ej beräknade effekter&#10;"/>
          <p:cNvSpPr>
            <a:spLocks noGrp="1"/>
          </p:cNvSpPr>
          <p:nvPr>
            <p:ph type="body" sz="quarter" idx="12"/>
          </p:nvPr>
        </p:nvSpPr>
        <p:spPr>
          <a:xfrm>
            <a:off x="694800" y="2194464"/>
            <a:ext cx="5137288" cy="3627356"/>
          </a:xfrm>
        </p:spPr>
        <p:txBody>
          <a:bodyPr/>
          <a:lstStyle/>
          <a:p>
            <a:pPr>
              <a:buFont typeface="Wingdings" panose="05000000000000000000" pitchFamily="2" charset="2"/>
              <a:buChar char="Ø"/>
            </a:pPr>
            <a:r>
              <a:rPr lang="sv-SE" dirty="0"/>
              <a:t>Skatte- och avgiftsintäkter</a:t>
            </a:r>
          </a:p>
          <a:p>
            <a:pPr lvl="1">
              <a:buFont typeface="Arial" panose="020B0604020202020204" pitchFamily="34" charset="0"/>
              <a:buChar char="•"/>
            </a:pPr>
            <a:r>
              <a:rPr lang="sv-SE" dirty="0"/>
              <a:t>Importerade värden från verktyg</a:t>
            </a:r>
          </a:p>
          <a:p>
            <a:pPr>
              <a:lnSpc>
                <a:spcPct val="150000"/>
              </a:lnSpc>
              <a:buFont typeface="Wingdings" panose="05000000000000000000" pitchFamily="2" charset="2"/>
              <a:buChar char="Ø"/>
            </a:pPr>
            <a:r>
              <a:rPr lang="sv-SE" dirty="0"/>
              <a:t>Drifts- och underhåll</a:t>
            </a:r>
          </a:p>
          <a:p>
            <a:pPr lvl="1">
              <a:buFont typeface="Arial" panose="020B0604020202020204" pitchFamily="34" charset="0"/>
              <a:buChar char="•"/>
            </a:pPr>
            <a:r>
              <a:rPr lang="sv-SE" dirty="0"/>
              <a:t>Importerade värden från verktyg</a:t>
            </a:r>
          </a:p>
          <a:p>
            <a:pPr lvl="1">
              <a:buFont typeface="Arial" panose="020B0604020202020204" pitchFamily="34" charset="0"/>
              <a:buChar char="•"/>
            </a:pPr>
            <a:r>
              <a:rPr lang="sv-SE" dirty="0"/>
              <a:t>Manuellt tillagda effekter</a:t>
            </a:r>
          </a:p>
          <a:p>
            <a:pPr lvl="1">
              <a:buFont typeface="Arial" panose="020B0604020202020204" pitchFamily="34" charset="0"/>
              <a:buChar char="•"/>
            </a:pPr>
            <a:r>
              <a:rPr lang="sv-SE" dirty="0"/>
              <a:t>Ej beräknade effekter</a:t>
            </a:r>
          </a:p>
          <a:p>
            <a:pPr>
              <a:lnSpc>
                <a:spcPct val="150000"/>
              </a:lnSpc>
              <a:buFont typeface="Wingdings" panose="05000000000000000000" pitchFamily="2" charset="2"/>
              <a:buChar char="Ø"/>
            </a:pPr>
            <a:r>
              <a:rPr lang="sv-SE" sz="2000" dirty="0"/>
              <a:t>Reinvestering</a:t>
            </a:r>
          </a:p>
          <a:p>
            <a:pPr lvl="1">
              <a:buFont typeface="Arial" panose="020B0604020202020204" pitchFamily="34" charset="0"/>
              <a:buChar char="•"/>
            </a:pPr>
            <a:r>
              <a:rPr lang="sv-SE" dirty="0"/>
              <a:t>Importerade värden från verktyg</a:t>
            </a:r>
          </a:p>
          <a:p>
            <a:pPr lvl="1">
              <a:buFont typeface="Arial" panose="020B0604020202020204" pitchFamily="34" charset="0"/>
              <a:buChar char="•"/>
            </a:pPr>
            <a:r>
              <a:rPr lang="sv-SE" dirty="0"/>
              <a:t>Manuellt tillagda effekter</a:t>
            </a:r>
          </a:p>
          <a:p>
            <a:pPr lvl="1">
              <a:buFont typeface="Arial" panose="020B0604020202020204" pitchFamily="34" charset="0"/>
              <a:buChar char="•"/>
            </a:pPr>
            <a:r>
              <a:rPr lang="sv-SE" dirty="0"/>
              <a:t>Ej beräknade effekter</a:t>
            </a:r>
          </a:p>
          <a:p>
            <a:pPr marL="360000" lvl="1" indent="0">
              <a:buNone/>
            </a:pPr>
            <a:endParaRPr lang="sv-SE" dirty="0"/>
          </a:p>
        </p:txBody>
      </p:sp>
      <p:pic>
        <p:nvPicPr>
          <p:cNvPr id="8" name="Ljud 7">
            <a:hlinkClick r:id="" action="ppaction://media"/>
            <a:extLst>
              <a:ext uri="{FF2B5EF4-FFF2-40B4-BE49-F238E27FC236}">
                <a16:creationId xmlns:a16="http://schemas.microsoft.com/office/drawing/2014/main" id="{AD443670-ED8A-45EC-A917-9230B2098A7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pic>
        <p:nvPicPr>
          <p:cNvPr id="5" name="Bildobjekt 4" descr="Skatte- och avgiftsintäkter&#10;Importerade värden från verktyg&#10;Drifts- och underhåll&#10;Importerade värden från verktyg&#10;Manuellt tillagda effekter&#10;Ej beräknade effekter&#10;Reinvesteringar (kostnader i JA)&#10;Importerade värden från verktyg&#10;Manuellt tillagda effekter&#10;Ej beräknade effekter&#10;">
            <a:extLst>
              <a:ext uri="{FF2B5EF4-FFF2-40B4-BE49-F238E27FC236}">
                <a16:creationId xmlns:a16="http://schemas.microsoft.com/office/drawing/2014/main" id="{E04DDFD0-C499-4435-823E-E2E81D44EA6E}"/>
              </a:ext>
            </a:extLst>
          </p:cNvPr>
          <p:cNvPicPr>
            <a:picLocks noChangeAspect="1"/>
          </p:cNvPicPr>
          <p:nvPr/>
        </p:nvPicPr>
        <p:blipFill>
          <a:blip r:embed="rId6"/>
          <a:stretch>
            <a:fillRect/>
          </a:stretch>
        </p:blipFill>
        <p:spPr>
          <a:xfrm>
            <a:off x="6094800" y="2049394"/>
            <a:ext cx="5582429" cy="3772426"/>
          </a:xfrm>
          <a:prstGeom prst="rect">
            <a:avLst/>
          </a:prstGeom>
        </p:spPr>
      </p:pic>
    </p:spTree>
    <p:extLst>
      <p:ext uri="{BB962C8B-B14F-4D97-AF65-F5344CB8AC3E}">
        <p14:creationId xmlns:p14="http://schemas.microsoft.com/office/powerpoint/2010/main" val="1970541558"/>
      </p:ext>
    </p:extLst>
  </p:cSld>
  <p:clrMapOvr>
    <a:masterClrMapping/>
  </p:clrMapOvr>
  <mc:AlternateContent xmlns:mc="http://schemas.openxmlformats.org/markup-compatibility/2006" xmlns:p14="http://schemas.microsoft.com/office/powerpoint/2010/main">
    <mc:Choice Requires="p14">
      <p:transition spd="slow" p14:dur="2000" advTm="91970"/>
    </mc:Choice>
    <mc:Fallback xmlns="">
      <p:transition spd="slow" advTm="919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694800" y="1270800"/>
            <a:ext cx="10800000" cy="1258200"/>
          </a:xfrm>
        </p:spPr>
        <p:txBody>
          <a:bodyPr anchor="t"/>
          <a:lstStyle/>
          <a:p>
            <a:pPr marL="571500" indent="-571500">
              <a:buFont typeface="Wingdings" panose="05000000000000000000" pitchFamily="2" charset="2"/>
              <a:buChar char="Ø"/>
            </a:pPr>
            <a:r>
              <a:rPr lang="sv-SE" sz="3600" dirty="0"/>
              <a:t>Drift &amp; underhåll</a:t>
            </a:r>
            <a:endParaRPr lang="sv-SE" sz="2400" b="0" dirty="0"/>
          </a:p>
        </p:txBody>
      </p:sp>
      <p:sp>
        <p:nvSpPr>
          <p:cNvPr id="3" name="Platshållare för text 2" descr="Drift- och underhåll&#10;Beräknade effekter&#10;Importerat värde från verktyg&#10;Manuellt tillagda effekter&#10;Beskrivning&#10;&#10;Ej beräknade effekter&#10;Beskrivning&#10;Bedömning&#10;&#10;Sammanlagd bedömning – Drift- &amp; underhållskostnad&#10;"/>
          <p:cNvSpPr>
            <a:spLocks noGrp="1"/>
          </p:cNvSpPr>
          <p:nvPr>
            <p:ph type="body" sz="quarter" idx="12"/>
          </p:nvPr>
        </p:nvSpPr>
        <p:spPr>
          <a:xfrm>
            <a:off x="694800" y="2216765"/>
            <a:ext cx="5247658" cy="3627356"/>
          </a:xfrm>
        </p:spPr>
        <p:txBody>
          <a:bodyPr/>
          <a:lstStyle/>
          <a:p>
            <a:pPr lvl="1">
              <a:buFont typeface="Wingdings" panose="05000000000000000000" pitchFamily="2" charset="2"/>
              <a:buChar char="Ø"/>
            </a:pPr>
            <a:r>
              <a:rPr lang="sv-SE" dirty="0"/>
              <a:t>Beräknade effekter</a:t>
            </a:r>
          </a:p>
          <a:p>
            <a:pPr lvl="2">
              <a:buFont typeface="Arial" panose="020B0604020202020204" pitchFamily="34" charset="0"/>
              <a:buChar char="•"/>
            </a:pPr>
            <a:r>
              <a:rPr lang="sv-SE" dirty="0"/>
              <a:t>Importerat värde från verktyg</a:t>
            </a:r>
          </a:p>
          <a:p>
            <a:pPr lvl="2">
              <a:buFont typeface="Arial" panose="020B0604020202020204" pitchFamily="34" charset="0"/>
              <a:buChar char="•"/>
            </a:pPr>
            <a:r>
              <a:rPr lang="sv-SE" dirty="0"/>
              <a:t>Manuellt tillagda effekter</a:t>
            </a:r>
          </a:p>
          <a:p>
            <a:pPr lvl="2">
              <a:buFont typeface="Arial" panose="020B0604020202020204" pitchFamily="34" charset="0"/>
              <a:buChar char="•"/>
            </a:pPr>
            <a:r>
              <a:rPr lang="sv-SE" dirty="0"/>
              <a:t>Beskrivning</a:t>
            </a:r>
          </a:p>
          <a:p>
            <a:pPr lvl="2">
              <a:buFont typeface="Arial" panose="020B0604020202020204" pitchFamily="34" charset="0"/>
              <a:buChar char="•"/>
            </a:pPr>
            <a:endParaRPr lang="sv-SE" dirty="0">
              <a:solidFill>
                <a:schemeClr val="bg1">
                  <a:lumMod val="85000"/>
                </a:schemeClr>
              </a:solidFill>
            </a:endParaRPr>
          </a:p>
          <a:p>
            <a:pPr lvl="1">
              <a:lnSpc>
                <a:spcPct val="150000"/>
              </a:lnSpc>
              <a:buFont typeface="Wingdings" panose="05000000000000000000" pitchFamily="2" charset="2"/>
              <a:buChar char="Ø"/>
            </a:pPr>
            <a:r>
              <a:rPr lang="sv-SE" dirty="0"/>
              <a:t>Ej beräknade effekter</a:t>
            </a:r>
          </a:p>
          <a:p>
            <a:pPr lvl="2">
              <a:lnSpc>
                <a:spcPct val="100000"/>
              </a:lnSpc>
              <a:buFont typeface="Arial" panose="020B0604020202020204" pitchFamily="34" charset="0"/>
              <a:buChar char="•"/>
            </a:pPr>
            <a:r>
              <a:rPr lang="sv-SE" dirty="0"/>
              <a:t>Beskrivning</a:t>
            </a:r>
          </a:p>
          <a:p>
            <a:pPr lvl="2">
              <a:lnSpc>
                <a:spcPct val="100000"/>
              </a:lnSpc>
              <a:buFont typeface="Arial" panose="020B0604020202020204" pitchFamily="34" charset="0"/>
              <a:buChar char="•"/>
            </a:pPr>
            <a:r>
              <a:rPr lang="sv-SE" dirty="0"/>
              <a:t>Bedömning</a:t>
            </a:r>
          </a:p>
          <a:p>
            <a:pPr marL="720000" lvl="2" indent="0">
              <a:lnSpc>
                <a:spcPct val="100000"/>
              </a:lnSpc>
              <a:buNone/>
            </a:pPr>
            <a:endParaRPr lang="sv-SE" dirty="0"/>
          </a:p>
          <a:p>
            <a:pPr marL="360000" lvl="1" indent="0">
              <a:lnSpc>
                <a:spcPct val="100000"/>
              </a:lnSpc>
              <a:buNone/>
            </a:pPr>
            <a:r>
              <a:rPr lang="sv-SE" dirty="0"/>
              <a:t>Sammanlagd bedömning – Drift- &amp; underhållskostnad</a:t>
            </a:r>
          </a:p>
        </p:txBody>
      </p:sp>
      <p:pic>
        <p:nvPicPr>
          <p:cNvPr id="8" name="Bildobjekt 7" descr="Drift- och underhåll&#10;">
            <a:extLst>
              <a:ext uri="{FF2B5EF4-FFF2-40B4-BE49-F238E27FC236}">
                <a16:creationId xmlns:a16="http://schemas.microsoft.com/office/drawing/2014/main" id="{A5096442-96D1-4373-9541-E7D8DAF7143D}"/>
              </a:ext>
            </a:extLst>
          </p:cNvPr>
          <p:cNvPicPr>
            <a:picLocks noChangeAspect="1"/>
          </p:cNvPicPr>
          <p:nvPr/>
        </p:nvPicPr>
        <p:blipFill>
          <a:blip r:embed="rId5"/>
          <a:stretch>
            <a:fillRect/>
          </a:stretch>
        </p:blipFill>
        <p:spPr>
          <a:xfrm>
            <a:off x="5189028" y="1960719"/>
            <a:ext cx="6566638" cy="4451683"/>
          </a:xfrm>
          <a:prstGeom prst="rect">
            <a:avLst/>
          </a:prstGeom>
        </p:spPr>
      </p:pic>
      <p:pic>
        <p:nvPicPr>
          <p:cNvPr id="5" name="Ljud 4" descr="Här visas hur SEB-verktyget ser ut för huvudrubriken Drift och underhåll. Tillvägagångssättet är helt analogt till det som tidigare beskrevs för huvudrubriken Personresor.&#10;">
            <a:hlinkClick r:id="" action="ppaction://media"/>
            <a:extLst>
              <a:ext uri="{FF2B5EF4-FFF2-40B4-BE49-F238E27FC236}">
                <a16:creationId xmlns:a16="http://schemas.microsoft.com/office/drawing/2014/main" id="{C3F3E7FA-461D-47C1-837D-03CC7F8A3BA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200287614"/>
      </p:ext>
    </p:extLst>
  </p:cSld>
  <p:clrMapOvr>
    <a:masterClrMapping/>
  </p:clrMapOvr>
  <mc:AlternateContent xmlns:mc="http://schemas.openxmlformats.org/markup-compatibility/2006" xmlns:p14="http://schemas.microsoft.com/office/powerpoint/2010/main">
    <mc:Choice Requires="p14">
      <p:transition spd="slow" p14:dur="2000" advTm="15846"/>
    </mc:Choice>
    <mc:Fallback xmlns="">
      <p:transition spd="slow" advTm="158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694800" y="1270800"/>
            <a:ext cx="10800000" cy="1258200"/>
          </a:xfrm>
        </p:spPr>
        <p:txBody>
          <a:bodyPr anchor="t"/>
          <a:lstStyle/>
          <a:p>
            <a:r>
              <a:rPr lang="sv-SE" dirty="0"/>
              <a:t>Översikt</a:t>
            </a:r>
            <a:br>
              <a:rPr lang="sv-SE" dirty="0"/>
            </a:br>
            <a:endParaRPr lang="sv-SE" sz="2800" b="0" dirty="0"/>
          </a:p>
        </p:txBody>
      </p:sp>
      <p:sp>
        <p:nvSpPr>
          <p:cNvPr id="3" name="Platshållare för text 2" descr="Översikten innehåller följande:&#10;Sammanställning av redovisade effekter&#10;Beräknade effekter - sammanvägt&#10;Sammanvägning av ej beräknade effekter&#10;Slutlig bedömd sammanvägd lönsamhet&#10;&#10;Sammanvägning av ej beräknade effekter per transportmål&#10;Funktionsmål&#10;Hänsynsmål&#10;"/>
          <p:cNvSpPr>
            <a:spLocks noGrp="1"/>
          </p:cNvSpPr>
          <p:nvPr>
            <p:ph type="body" sz="quarter" idx="12"/>
          </p:nvPr>
        </p:nvSpPr>
        <p:spPr>
          <a:xfrm>
            <a:off x="694799" y="2105254"/>
            <a:ext cx="5401201" cy="3627356"/>
          </a:xfrm>
        </p:spPr>
        <p:txBody>
          <a:bodyPr/>
          <a:lstStyle/>
          <a:p>
            <a:pPr marL="0" indent="0">
              <a:buNone/>
            </a:pPr>
            <a:r>
              <a:rPr lang="sv-SE" dirty="0"/>
              <a:t>Översikten innehåller följande:</a:t>
            </a:r>
          </a:p>
          <a:p>
            <a:pPr>
              <a:buFont typeface="Wingdings" panose="05000000000000000000" pitchFamily="2" charset="2"/>
              <a:buChar char="Ø"/>
            </a:pPr>
            <a:r>
              <a:rPr lang="sv-SE" sz="2000" dirty="0"/>
              <a:t>Sammanställning av redovisade effekter</a:t>
            </a:r>
          </a:p>
          <a:p>
            <a:pPr>
              <a:buFont typeface="Wingdings" panose="05000000000000000000" pitchFamily="2" charset="2"/>
              <a:buChar char="Ø"/>
            </a:pPr>
            <a:r>
              <a:rPr lang="sv-SE" dirty="0"/>
              <a:t>Beräknade effekter - sammanvägt</a:t>
            </a:r>
          </a:p>
          <a:p>
            <a:pPr>
              <a:buFont typeface="Wingdings" panose="05000000000000000000" pitchFamily="2" charset="2"/>
              <a:buChar char="Ø"/>
            </a:pPr>
            <a:r>
              <a:rPr lang="sv-SE" dirty="0"/>
              <a:t>Sammanvägning av ej beräknade effekter</a:t>
            </a:r>
          </a:p>
          <a:p>
            <a:pPr>
              <a:buFont typeface="Wingdings" panose="05000000000000000000" pitchFamily="2" charset="2"/>
              <a:buChar char="Ø"/>
            </a:pPr>
            <a:r>
              <a:rPr lang="sv-SE" dirty="0"/>
              <a:t>Slutlig bedömd sammanvägd lönsamhet</a:t>
            </a:r>
          </a:p>
          <a:p>
            <a:pPr>
              <a:buFont typeface="Wingdings" panose="05000000000000000000" pitchFamily="2" charset="2"/>
              <a:buChar char="Ø"/>
            </a:pPr>
            <a:endParaRPr lang="sv-SE" dirty="0"/>
          </a:p>
          <a:p>
            <a:pPr>
              <a:buFont typeface="Wingdings" panose="05000000000000000000" pitchFamily="2" charset="2"/>
              <a:buChar char="Ø"/>
            </a:pPr>
            <a:r>
              <a:rPr lang="sv-SE" dirty="0"/>
              <a:t>Sammanvägning av ej beräknade effekter per transportmål</a:t>
            </a:r>
          </a:p>
          <a:p>
            <a:pPr lvl="1">
              <a:lnSpc>
                <a:spcPct val="150000"/>
              </a:lnSpc>
              <a:buFont typeface="Arial" panose="020B0604020202020204" pitchFamily="34" charset="0"/>
              <a:buChar char="•"/>
            </a:pPr>
            <a:r>
              <a:rPr lang="sv-SE" dirty="0"/>
              <a:t>Funktionsmål</a:t>
            </a:r>
          </a:p>
          <a:p>
            <a:pPr lvl="1">
              <a:lnSpc>
                <a:spcPct val="150000"/>
              </a:lnSpc>
              <a:buFont typeface="Arial" panose="020B0604020202020204" pitchFamily="34" charset="0"/>
              <a:buChar char="•"/>
            </a:pPr>
            <a:r>
              <a:rPr lang="sv-SE" dirty="0"/>
              <a:t>Hänsynsmål</a:t>
            </a:r>
          </a:p>
          <a:p>
            <a:pPr>
              <a:buFont typeface="Wingdings" panose="05000000000000000000" pitchFamily="2" charset="2"/>
              <a:buChar char="Ø"/>
            </a:pPr>
            <a:endParaRPr lang="sv-SE" i="1" dirty="0"/>
          </a:p>
        </p:txBody>
      </p:sp>
      <p:sp>
        <p:nvSpPr>
          <p:cNvPr id="6" name="Platshållare för text 2" descr="Beräknade effekter&#10;Importerat värde från verktyg&#10;Manuellt tillagda effekter&#10;Beskrivning&#10;&#10;Ej beräknade effekter&#10;Beskrivning&#10;Bedömning&#10;&#10;Sammanlagd bedömning – Drift- &amp; underhållskostnad&#10;">
            <a:extLst>
              <a:ext uri="{FF2B5EF4-FFF2-40B4-BE49-F238E27FC236}">
                <a16:creationId xmlns:a16="http://schemas.microsoft.com/office/drawing/2014/main" id="{E9956C67-8B11-432D-8C83-915C074C5899}"/>
              </a:ext>
            </a:extLst>
          </p:cNvPr>
          <p:cNvSpPr txBox="1">
            <a:spLocks/>
          </p:cNvSpPr>
          <p:nvPr/>
        </p:nvSpPr>
        <p:spPr>
          <a:xfrm>
            <a:off x="7075985" y="2105254"/>
            <a:ext cx="4864028" cy="3627356"/>
          </a:xfrm>
          <a:prstGeom prst="rect">
            <a:avLst/>
          </a:prstGeom>
        </p:spPr>
        <p:txBody>
          <a:bodyPr/>
          <a:lstStyle>
            <a:lvl1pPr marL="360000" indent="-360000" algn="l" defTabSz="360000" rtl="0" eaLnBrk="1" latinLnBrk="0" hangingPunct="1">
              <a:lnSpc>
                <a:spcPct val="100000"/>
              </a:lnSpc>
              <a:spcBef>
                <a:spcPts val="1000"/>
              </a:spcBef>
              <a:buFont typeface="Arial" panose="020B0604020202020204" pitchFamily="34" charset="0"/>
              <a:buChar char="•"/>
              <a:defRPr sz="2000" kern="1200" spc="0" baseline="0">
                <a:solidFill>
                  <a:schemeClr val="tx1"/>
                </a:solidFill>
                <a:latin typeface="+mn-lt"/>
                <a:ea typeface="+mn-ea"/>
                <a:cs typeface="+mn-cs"/>
              </a:defRPr>
            </a:lvl1pPr>
            <a:lvl2pPr marL="720000" marR="0" indent="-360000" algn="l" defTabSz="360000" rtl="0" eaLnBrk="1" fontAlgn="auto" latinLnBrk="0" hangingPunct="1">
              <a:lnSpc>
                <a:spcPct val="90000"/>
              </a:lnSpc>
              <a:spcBef>
                <a:spcPts val="500"/>
              </a:spcBef>
              <a:spcAft>
                <a:spcPts val="0"/>
              </a:spcAft>
              <a:buClrTx/>
              <a:buSzTx/>
              <a:buFont typeface="Arial" panose="020B0604020202020204" pitchFamily="34" charset="0"/>
              <a:buChar char="‒"/>
              <a:tabLst>
                <a:tab pos="360000" algn="l"/>
              </a:tabLst>
              <a:defRPr lang="sv-SE" sz="1800" kern="1200" spc="0" baseline="0" dirty="0" smtClean="0">
                <a:solidFill>
                  <a:schemeClr val="tx1"/>
                </a:solidFill>
                <a:latin typeface="+mn-lt"/>
                <a:ea typeface="+mn-ea"/>
                <a:cs typeface="+mn-cs"/>
              </a:defRPr>
            </a:lvl2pPr>
            <a:lvl3pPr marL="1080000" marR="0" indent="-3600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lang="sv-SE" sz="1800" kern="1200" spc="0" baseline="0" dirty="0" smtClean="0">
                <a:solidFill>
                  <a:schemeClr val="tx1"/>
                </a:solidFill>
                <a:latin typeface="+mn-lt"/>
                <a:ea typeface="+mn-ea"/>
                <a:cs typeface="+mn-cs"/>
              </a:defRPr>
            </a:lvl3pPr>
            <a:lvl4pPr marL="1440000" marR="0" indent="-3600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lang="sv-SE" sz="1800" kern="1200" spc="0" baseline="0" dirty="0" smtClean="0">
                <a:solidFill>
                  <a:schemeClr val="tx1"/>
                </a:solidFill>
                <a:latin typeface="+mn-lt"/>
                <a:ea typeface="+mn-ea"/>
                <a:cs typeface="+mn-cs"/>
              </a:defRPr>
            </a:lvl4pPr>
            <a:lvl5pPr marL="1800000" indent="-360000" algn="l" defTabSz="3240000" rtl="0" eaLnBrk="1" latinLnBrk="0" hangingPunct="1">
              <a:lnSpc>
                <a:spcPct val="90000"/>
              </a:lnSpc>
              <a:spcBef>
                <a:spcPts val="500"/>
              </a:spcBef>
              <a:buFont typeface="Arial" panose="020B0604020202020204" pitchFamily="34" charset="0"/>
              <a:buChar char="‒"/>
              <a:tabLst>
                <a:tab pos="360000" algn="l"/>
                <a:tab pos="720000" algn="l"/>
                <a:tab pos="1080000" algn="l"/>
                <a:tab pos="1440000" algn="l"/>
                <a:tab pos="1800000" algn="l"/>
                <a:tab pos="2160000" algn="l"/>
                <a:tab pos="2520000" algn="l"/>
                <a:tab pos="2880000" algn="l"/>
                <a:tab pos="3240000" algn="l"/>
              </a:tabLst>
              <a:defRPr lang="sv-SE" sz="1800" kern="1200" spc="0" baseline="0" dirty="0" smtClean="0">
                <a:solidFill>
                  <a:schemeClr val="tx1"/>
                </a:solidFill>
                <a:latin typeface="+mn-lt"/>
                <a:ea typeface="+mn-ea"/>
                <a:cs typeface="+mn-cs"/>
              </a:defRPr>
            </a:lvl5pPr>
            <a:lvl6pPr marL="2160000" indent="-360000" algn="l" defTabSz="914400" rtl="0" eaLnBrk="1" latinLnBrk="0" hangingPunct="1">
              <a:lnSpc>
                <a:spcPct val="90000"/>
              </a:lnSpc>
              <a:spcBef>
                <a:spcPts val="500"/>
              </a:spcBef>
              <a:buFont typeface="Arial" panose="020B0604020202020204" pitchFamily="34" charset="0"/>
              <a:buChar char="‒"/>
              <a:defRPr lang="sv-SE" sz="1800" kern="1200" spc="0" baseline="0" dirty="0" smtClean="0">
                <a:solidFill>
                  <a:schemeClr val="tx1"/>
                </a:solidFill>
                <a:latin typeface="+mn-lt"/>
                <a:ea typeface="+mn-ea"/>
                <a:cs typeface="+mn-cs"/>
              </a:defRPr>
            </a:lvl6pPr>
            <a:lvl7pPr marL="2520000" indent="-360000" algn="l" defTabSz="914400" rtl="0" eaLnBrk="1" latinLnBrk="0" hangingPunct="1">
              <a:lnSpc>
                <a:spcPct val="90000"/>
              </a:lnSpc>
              <a:spcBef>
                <a:spcPts val="500"/>
              </a:spcBef>
              <a:buFont typeface="Arial" panose="020B0604020202020204" pitchFamily="34" charset="0"/>
              <a:buChar char="‒"/>
              <a:defRPr lang="sv-SE" sz="1800" kern="1200" spc="0" baseline="0" dirty="0" smtClean="0">
                <a:solidFill>
                  <a:schemeClr val="tx1"/>
                </a:solidFill>
                <a:latin typeface="+mn-lt"/>
                <a:ea typeface="+mn-ea"/>
                <a:cs typeface="+mn-cs"/>
              </a:defRPr>
            </a:lvl7pPr>
            <a:lvl8pPr marL="2880000" indent="-360000" algn="l" defTabSz="914400" rtl="0" eaLnBrk="1" latinLnBrk="0" hangingPunct="1">
              <a:lnSpc>
                <a:spcPct val="90000"/>
              </a:lnSpc>
              <a:spcBef>
                <a:spcPts val="500"/>
              </a:spcBef>
              <a:buFont typeface="Arial" panose="020B0604020202020204" pitchFamily="34" charset="0"/>
              <a:buChar char="‒"/>
              <a:defRPr lang="sv-SE" sz="1800" kern="1200" spc="0" baseline="0" dirty="0" smtClean="0">
                <a:solidFill>
                  <a:schemeClr val="tx1"/>
                </a:solidFill>
                <a:latin typeface="+mn-lt"/>
                <a:ea typeface="+mn-ea"/>
                <a:cs typeface="+mn-cs"/>
              </a:defRPr>
            </a:lvl8pPr>
            <a:lvl9pPr marL="3240000" indent="-324000" algn="l" defTabSz="914400" rtl="0" eaLnBrk="1" latinLnBrk="0" hangingPunct="1">
              <a:lnSpc>
                <a:spcPct val="90000"/>
              </a:lnSpc>
              <a:spcBef>
                <a:spcPts val="500"/>
              </a:spcBef>
              <a:buFont typeface="Arial" panose="020B0604020202020204" pitchFamily="34" charset="0"/>
              <a:buChar char="‒"/>
              <a:defRPr lang="sv-SE" sz="1800" kern="1200" spc="0" baseline="0" dirty="0" smtClean="0">
                <a:solidFill>
                  <a:schemeClr val="tx1"/>
                </a:solidFill>
                <a:latin typeface="+mn-lt"/>
                <a:ea typeface="+mn-ea"/>
                <a:cs typeface="+mn-cs"/>
              </a:defRPr>
            </a:lvl9pPr>
          </a:lstStyle>
          <a:p>
            <a:pPr marL="0" indent="0">
              <a:buFont typeface="Arial" panose="020B0604020202020204" pitchFamily="34" charset="0"/>
              <a:buNone/>
            </a:pPr>
            <a:endParaRPr lang="sv-SE" dirty="0"/>
          </a:p>
        </p:txBody>
      </p:sp>
      <p:pic>
        <p:nvPicPr>
          <p:cNvPr id="7" name="Ljud 6" descr="I översikten redovisas och motiveras åtgärdens samhällsekonomiska lönsamhet. &#10;Översikten innehåller följande:&#10;Sammanställning av redovisade effekter&#10;Beräknade effekter – sammanvägt &#10;Sammanvägning av ej beräknade effekter&#10;Slutlig bedömd sammanvägd lönsamhet&#10;I översikten görs även vissa sammanvägningar som behövs i målanalysen men som inte är direkt relevant för åtgärdens samhällsekonomiska lönsamhet. Dessa sammanvägningar görs för ej beräknade effekter kopplade till:&#10;Funktionsmålet (Trafikanteffekter)&#10;Hänsynsmålet (Externa effekter)&#10;">
            <a:hlinkClick r:id="" action="ppaction://media"/>
            <a:extLst>
              <a:ext uri="{FF2B5EF4-FFF2-40B4-BE49-F238E27FC236}">
                <a16:creationId xmlns:a16="http://schemas.microsoft.com/office/drawing/2014/main" id="{C306584A-AB2E-4FA5-B673-E3F3DB84DFE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pic>
        <p:nvPicPr>
          <p:cNvPr id="8" name="Bildobjekt 7" descr="Översikten innehåller följande:&#10;Sammanställning av redovisade effekter&#10;Beräknade effekter - sammanvägt&#10;Sammanvägning av ej beräknade effekter&#10;Slutlig bedömd sammanvägd lönsamhet&#10;&#10;Sammanvägning av ej beräknade effekter per transportmål&#10;Funktionsmål&#10;Hänsynsmål&#10;">
            <a:extLst>
              <a:ext uri="{FF2B5EF4-FFF2-40B4-BE49-F238E27FC236}">
                <a16:creationId xmlns:a16="http://schemas.microsoft.com/office/drawing/2014/main" id="{0009986F-2329-4F2B-AF61-3106B3CD48C4}"/>
              </a:ext>
            </a:extLst>
          </p:cNvPr>
          <p:cNvPicPr>
            <a:picLocks noChangeAspect="1"/>
          </p:cNvPicPr>
          <p:nvPr/>
        </p:nvPicPr>
        <p:blipFill>
          <a:blip r:embed="rId6"/>
          <a:stretch>
            <a:fillRect/>
          </a:stretch>
        </p:blipFill>
        <p:spPr>
          <a:xfrm>
            <a:off x="6126381" y="1954308"/>
            <a:ext cx="5591025" cy="3928247"/>
          </a:xfrm>
          <a:prstGeom prst="rect">
            <a:avLst/>
          </a:prstGeom>
        </p:spPr>
      </p:pic>
    </p:spTree>
    <p:extLst>
      <p:ext uri="{BB962C8B-B14F-4D97-AF65-F5344CB8AC3E}">
        <p14:creationId xmlns:p14="http://schemas.microsoft.com/office/powerpoint/2010/main" val="1784923035"/>
      </p:ext>
    </p:extLst>
  </p:cSld>
  <p:clrMapOvr>
    <a:masterClrMapping/>
  </p:clrMapOvr>
  <mc:AlternateContent xmlns:mc="http://schemas.openxmlformats.org/markup-compatibility/2006" xmlns:p14="http://schemas.microsoft.com/office/powerpoint/2010/main">
    <mc:Choice Requires="p14">
      <p:transition spd="slow" p14:dur="2000" advTm="52614"/>
    </mc:Choice>
    <mc:Fallback xmlns="">
      <p:transition spd="slow" advTm="526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descr="Översikt – sammanställning av redovisade effekter&#10;"/>
          <p:cNvSpPr>
            <a:spLocks noGrp="1"/>
          </p:cNvSpPr>
          <p:nvPr>
            <p:ph type="title"/>
          </p:nvPr>
        </p:nvSpPr>
        <p:spPr>
          <a:xfrm>
            <a:off x="694799" y="1270800"/>
            <a:ext cx="11245214" cy="1258200"/>
          </a:xfrm>
        </p:spPr>
        <p:txBody>
          <a:bodyPr anchor="t"/>
          <a:lstStyle/>
          <a:p>
            <a:r>
              <a:rPr lang="sv-SE" sz="3600" dirty="0"/>
              <a:t>Översikt – sammanställning av redovisade effekter</a:t>
            </a:r>
            <a:br>
              <a:rPr lang="sv-SE" sz="3600" dirty="0"/>
            </a:br>
            <a:endParaRPr lang="sv-SE" sz="3600" b="0" dirty="0"/>
          </a:p>
        </p:txBody>
      </p:sp>
      <p:pic>
        <p:nvPicPr>
          <p:cNvPr id="4" name="Ljud 3" descr="Översikten börjar med en sammanställning av redovisade effekter. Alla värden, bedömningar och beskrivningar är här sådana som redovisats i tidigare delar. Undantaget är skattefinansieringskostnaden som beräknas automatiskt i SEB-verktyget och är lika med 20 % av åtgärdens utgifter minus eventuella avgiftsintäkter (t.ex. intäkter från banavgifter).&#10;">
            <a:hlinkClick r:id="" action="ppaction://media"/>
            <a:extLst>
              <a:ext uri="{FF2B5EF4-FFF2-40B4-BE49-F238E27FC236}">
                <a16:creationId xmlns:a16="http://schemas.microsoft.com/office/drawing/2014/main" id="{5B498F55-BF03-4211-8604-1952C4FEB03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pic>
        <p:nvPicPr>
          <p:cNvPr id="9" name="Bildobjekt 8" descr="Översikten: Sammanställning av redovisade effekter&#10;">
            <a:extLst>
              <a:ext uri="{FF2B5EF4-FFF2-40B4-BE49-F238E27FC236}">
                <a16:creationId xmlns:a16="http://schemas.microsoft.com/office/drawing/2014/main" id="{858DF3AD-FCBE-408A-9CBD-37FE0E98F6BB}"/>
              </a:ext>
            </a:extLst>
          </p:cNvPr>
          <p:cNvPicPr>
            <a:picLocks noChangeAspect="1"/>
          </p:cNvPicPr>
          <p:nvPr/>
        </p:nvPicPr>
        <p:blipFill rotWithShape="1">
          <a:blip r:embed="rId6"/>
          <a:srcRect b="37663"/>
          <a:stretch/>
        </p:blipFill>
        <p:spPr>
          <a:xfrm>
            <a:off x="2486889" y="2019129"/>
            <a:ext cx="6448881" cy="2824475"/>
          </a:xfrm>
          <a:prstGeom prst="rect">
            <a:avLst/>
          </a:prstGeom>
        </p:spPr>
      </p:pic>
    </p:spTree>
    <p:extLst>
      <p:ext uri="{BB962C8B-B14F-4D97-AF65-F5344CB8AC3E}">
        <p14:creationId xmlns:p14="http://schemas.microsoft.com/office/powerpoint/2010/main" val="319679157"/>
      </p:ext>
    </p:extLst>
  </p:cSld>
  <p:clrMapOvr>
    <a:masterClrMapping/>
  </p:clrMapOvr>
  <mc:AlternateContent xmlns:mc="http://schemas.openxmlformats.org/markup-compatibility/2006" xmlns:p14="http://schemas.microsoft.com/office/powerpoint/2010/main">
    <mc:Choice Requires="p14">
      <p:transition spd="slow" p14:dur="2000" advTm="34518"/>
    </mc:Choice>
    <mc:Fallback xmlns="">
      <p:transition spd="slow" advTm="345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descr="Översikt – Beräknade effekter - sammanvägt"/>
          <p:cNvSpPr>
            <a:spLocks noGrp="1"/>
          </p:cNvSpPr>
          <p:nvPr>
            <p:ph type="title"/>
          </p:nvPr>
        </p:nvSpPr>
        <p:spPr>
          <a:xfrm>
            <a:off x="694799" y="1270800"/>
            <a:ext cx="11245214" cy="1258200"/>
          </a:xfrm>
        </p:spPr>
        <p:txBody>
          <a:bodyPr anchor="t"/>
          <a:lstStyle/>
          <a:p>
            <a:r>
              <a:rPr lang="sv-SE" sz="3600" dirty="0"/>
              <a:t>Översikt – Beräknade effekter - sammanvägt</a:t>
            </a:r>
            <a:br>
              <a:rPr lang="sv-SE" sz="3600" dirty="0"/>
            </a:br>
            <a:br>
              <a:rPr lang="sv-SE" sz="3600" dirty="0"/>
            </a:br>
            <a:endParaRPr lang="sv-SE" sz="3600" b="0" dirty="0"/>
          </a:p>
        </p:txBody>
      </p:sp>
      <p:sp>
        <p:nvSpPr>
          <p:cNvPr id="3" name="Platshållare för text 2"/>
          <p:cNvSpPr>
            <a:spLocks noGrp="1"/>
          </p:cNvSpPr>
          <p:nvPr>
            <p:ph type="body" sz="quarter" idx="12"/>
          </p:nvPr>
        </p:nvSpPr>
        <p:spPr>
          <a:xfrm>
            <a:off x="694799" y="2105254"/>
            <a:ext cx="3916112" cy="3627356"/>
          </a:xfrm>
        </p:spPr>
        <p:txBody>
          <a:bodyPr/>
          <a:lstStyle/>
          <a:p>
            <a:pPr lvl="1">
              <a:lnSpc>
                <a:spcPct val="150000"/>
              </a:lnSpc>
              <a:buFont typeface="Wingdings" panose="05000000000000000000" pitchFamily="2" charset="2"/>
              <a:buChar char="Ø"/>
            </a:pPr>
            <a:r>
              <a:rPr lang="sv-SE" dirty="0"/>
              <a:t>Nettonuvärde (NNV)</a:t>
            </a:r>
          </a:p>
          <a:p>
            <a:pPr lvl="1">
              <a:lnSpc>
                <a:spcPct val="150000"/>
              </a:lnSpc>
              <a:buFont typeface="Wingdings" panose="05000000000000000000" pitchFamily="2" charset="2"/>
              <a:buChar char="Ø"/>
            </a:pPr>
            <a:r>
              <a:rPr lang="sv-SE" dirty="0"/>
              <a:t>Nyttoutgiftskvot (NUK)</a:t>
            </a:r>
          </a:p>
          <a:p>
            <a:pPr lvl="1">
              <a:lnSpc>
                <a:spcPct val="150000"/>
              </a:lnSpc>
              <a:buFont typeface="Wingdings" panose="05000000000000000000" pitchFamily="2" charset="2"/>
              <a:buChar char="Ø"/>
            </a:pPr>
            <a:r>
              <a:rPr lang="sv-SE" dirty="0"/>
              <a:t>Nettonuvärdeskvot (NNK)</a:t>
            </a:r>
          </a:p>
          <a:p>
            <a:pPr lvl="1">
              <a:lnSpc>
                <a:spcPct val="150000"/>
              </a:lnSpc>
              <a:buFont typeface="Wingdings" panose="05000000000000000000" pitchFamily="2" charset="2"/>
              <a:buChar char="Ø"/>
            </a:pPr>
            <a:r>
              <a:rPr lang="sv-SE" dirty="0"/>
              <a:t>Kvalitetsbedömning</a:t>
            </a:r>
          </a:p>
          <a:p>
            <a:pPr lvl="2">
              <a:lnSpc>
                <a:spcPct val="100000"/>
              </a:lnSpc>
              <a:buFont typeface="Arial" panose="020B0604020202020204" pitchFamily="34" charset="0"/>
              <a:buChar char="•"/>
            </a:pPr>
            <a:r>
              <a:rPr lang="sv-SE" dirty="0">
                <a:effectLst/>
                <a:latin typeface="Calibri" panose="020F0502020204030204" pitchFamily="34" charset="0"/>
                <a:ea typeface="Calibri" panose="020F0502020204030204" pitchFamily="34" charset="0"/>
                <a:cs typeface="Arial" panose="020B0604020202020204" pitchFamily="34" charset="0"/>
              </a:rPr>
              <a:t>Kvalitet i indata och prognos-/kalkylverktyg</a:t>
            </a:r>
            <a:endParaRPr lang="sv-SE" sz="1600" dirty="0">
              <a:effectLst/>
              <a:latin typeface="Calibri" panose="020F0502020204030204" pitchFamily="34" charset="0"/>
              <a:ea typeface="Calibri" panose="020F0502020204030204" pitchFamily="34" charset="0"/>
              <a:cs typeface="Arial" panose="020B0604020202020204" pitchFamily="34" charset="0"/>
            </a:endParaRPr>
          </a:p>
          <a:p>
            <a:pPr lvl="2">
              <a:lnSpc>
                <a:spcPct val="100000"/>
              </a:lnSpc>
              <a:buFont typeface="Arial" panose="020B0604020202020204" pitchFamily="34" charset="0"/>
              <a:buChar char="•"/>
            </a:pPr>
            <a:r>
              <a:rPr lang="sv-SE" dirty="0">
                <a:effectLst/>
                <a:latin typeface="Calibri" panose="020F0502020204030204" pitchFamily="34" charset="0"/>
                <a:ea typeface="Calibri" panose="020F0502020204030204" pitchFamily="34" charset="0"/>
                <a:cs typeface="Arial" panose="020B0604020202020204" pitchFamily="34" charset="0"/>
              </a:rPr>
              <a:t>I vilken utsträckning fångas relevanta effekter?</a:t>
            </a:r>
            <a:endParaRPr lang="sv-SE" sz="1600" dirty="0"/>
          </a:p>
        </p:txBody>
      </p:sp>
      <p:pic>
        <p:nvPicPr>
          <p:cNvPr id="5" name="Bildobjekt 4" descr="Översikt – Beräknade effekter - sammanvägt">
            <a:extLst>
              <a:ext uri="{FF2B5EF4-FFF2-40B4-BE49-F238E27FC236}">
                <a16:creationId xmlns:a16="http://schemas.microsoft.com/office/drawing/2014/main" id="{E68B074C-6D75-455B-8AD0-8A37DF67CA19}"/>
              </a:ext>
            </a:extLst>
          </p:cNvPr>
          <p:cNvPicPr>
            <a:picLocks noChangeAspect="1"/>
          </p:cNvPicPr>
          <p:nvPr/>
        </p:nvPicPr>
        <p:blipFill>
          <a:blip r:embed="rId5"/>
          <a:stretch>
            <a:fillRect/>
          </a:stretch>
        </p:blipFill>
        <p:spPr>
          <a:xfrm>
            <a:off x="5397200" y="2165811"/>
            <a:ext cx="5476540" cy="3761068"/>
          </a:xfrm>
          <a:prstGeom prst="rect">
            <a:avLst/>
          </a:prstGeom>
        </p:spPr>
      </p:pic>
      <p:pic>
        <p:nvPicPr>
          <p:cNvPr id="7" name="Ljud 6" descr="Sedan följer en redovisning av nyckeltal för beräknade effekter. Här redovisas:&#10;Nettonuvärde, Nyttoutgiftskvot, Nettonuvärdeskvot&#10;Nyttoutgiftskvoten är här summan av alla nyttoutgiftskvoter på huvudrubriksnivå, dvs. den totala nyttoutgiftskvoten som alltid är lika med nettonuvärdeskvoten plus 1.&#10;Här görs också en kvalitetsbedömning av de beräknade effekterna. &#10;Vilken kvalitet håller indata? Är använt kalkylverktyg anpassat för åtgärden som studeras, t.ex. i fråga om överflyttad trafik?&#10;I vilken utsträckning fångas relevanta effekter? Är det många betydande nyttor som måste hanteras som ej beräknade effekter?&#10;">
            <a:hlinkClick r:id="" action="ppaction://media"/>
            <a:extLst>
              <a:ext uri="{FF2B5EF4-FFF2-40B4-BE49-F238E27FC236}">
                <a16:creationId xmlns:a16="http://schemas.microsoft.com/office/drawing/2014/main" id="{8BD6A351-0E2F-4226-8E87-3507F0DF2FD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006098967"/>
      </p:ext>
    </p:extLst>
  </p:cSld>
  <p:clrMapOvr>
    <a:masterClrMapping/>
  </p:clrMapOvr>
  <mc:AlternateContent xmlns:mc="http://schemas.openxmlformats.org/markup-compatibility/2006" xmlns:p14="http://schemas.microsoft.com/office/powerpoint/2010/main">
    <mc:Choice Requires="p14">
      <p:transition spd="slow" p14:dur="2000" advTm="75482"/>
    </mc:Choice>
    <mc:Fallback xmlns="">
      <p:transition spd="slow" advTm="754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694799" y="1270800"/>
            <a:ext cx="11678784" cy="1258200"/>
          </a:xfrm>
        </p:spPr>
        <p:txBody>
          <a:bodyPr anchor="t"/>
          <a:lstStyle/>
          <a:p>
            <a:r>
              <a:rPr lang="sv-SE" sz="3600" dirty="0"/>
              <a:t>Översikt – Sammanvägning av ej beräknade effekter</a:t>
            </a:r>
            <a:br>
              <a:rPr lang="sv-SE" sz="3600" dirty="0"/>
            </a:br>
            <a:br>
              <a:rPr lang="sv-SE" sz="3600" dirty="0"/>
            </a:br>
            <a:endParaRPr lang="sv-SE" sz="3600" b="0" dirty="0"/>
          </a:p>
        </p:txBody>
      </p:sp>
      <p:sp>
        <p:nvSpPr>
          <p:cNvPr id="3" name="Platshållare för text 2" descr="Bedömning: Försumbar = Ej sannolikt att det samlade värdet av alla ej beräknade effekter överstiger 10% av åtgärdens utgifter, dvs. ej sannolikt att ej beräknade effekter hade påverkat NNK med mer än +/- 0,1 om de hade beräknats.&#10;Motivering: Vilka effekter baseras bedömningen huvudsakligen på? Vad är den huvudsakliga välfärdseffekten, dvs. påverkan på människors livskvalitet/nytta? Hur säker är bedömningen?&#10;"/>
          <p:cNvSpPr>
            <a:spLocks noGrp="1"/>
          </p:cNvSpPr>
          <p:nvPr>
            <p:ph type="body" sz="quarter" idx="12"/>
          </p:nvPr>
        </p:nvSpPr>
        <p:spPr>
          <a:xfrm>
            <a:off x="694799" y="2105254"/>
            <a:ext cx="10560103" cy="3627356"/>
          </a:xfrm>
        </p:spPr>
        <p:txBody>
          <a:bodyPr/>
          <a:lstStyle/>
          <a:p>
            <a:pPr lvl="1">
              <a:lnSpc>
                <a:spcPct val="100000"/>
              </a:lnSpc>
              <a:buFont typeface="Arial" panose="020B0604020202020204" pitchFamily="34" charset="0"/>
              <a:buChar char="•"/>
            </a:pPr>
            <a:r>
              <a:rPr lang="sv-SE" sz="1600" b="1" dirty="0"/>
              <a:t>Bedömning: </a:t>
            </a:r>
            <a:r>
              <a:rPr lang="sv-SE" sz="1600" dirty="0"/>
              <a:t>Försumbar = Ej sannolikt att det samlade värdet av alla ej beräknade effekter överstiger 10% av åtgärdens utgifter, dvs. ej sannolikt att ej beräknade effekter hade påverkat NNK med mer än +/- 0,1 om de hade beräknats.</a:t>
            </a:r>
          </a:p>
          <a:p>
            <a:pPr lvl="1">
              <a:lnSpc>
                <a:spcPct val="100000"/>
              </a:lnSpc>
              <a:buFont typeface="Arial" panose="020B0604020202020204" pitchFamily="34" charset="0"/>
              <a:buChar char="•"/>
            </a:pPr>
            <a:r>
              <a:rPr lang="sv-SE" sz="1600" b="1" dirty="0"/>
              <a:t>Motivering: </a:t>
            </a:r>
            <a:r>
              <a:rPr lang="sv-SE" sz="1600" dirty="0"/>
              <a:t>Vilka effekter baseras bedömningen huvudsakligen på? Vad är den huvudsakliga välfärdseffekten, dvs. påverkan på människors livskvalitet/nytta? Hur säker är bedömningen?</a:t>
            </a:r>
            <a:endParaRPr lang="sv-SE" sz="1600" b="1" dirty="0"/>
          </a:p>
        </p:txBody>
      </p:sp>
      <p:pic>
        <p:nvPicPr>
          <p:cNvPr id="5" name="Bildobjekt 4" descr="Bedömning: Försumbar = Ej sannolikt att det samlade värdet av alla ej beräknade effekter överstiger 10% av åtgärdens utgifter, dvs. ej sannolikt att ej beräknade effekter hade påverkat NNK med mer än +/- 0,1 om de hade beräknats.&#10;Motivering: Vilka effekter baseras bedömningen huvudsakligen på? Vad är den huvudsakliga välfärdseffekten, dvs. påverkan på människors livskvalitet/nytta? Hur säker är bedömningen?&#10;">
            <a:extLst>
              <a:ext uri="{FF2B5EF4-FFF2-40B4-BE49-F238E27FC236}">
                <a16:creationId xmlns:a16="http://schemas.microsoft.com/office/drawing/2014/main" id="{ADB3F746-D95B-4724-A78B-8401C8822D17}"/>
              </a:ext>
            </a:extLst>
          </p:cNvPr>
          <p:cNvPicPr>
            <a:picLocks noChangeAspect="1"/>
          </p:cNvPicPr>
          <p:nvPr/>
        </p:nvPicPr>
        <p:blipFill>
          <a:blip r:embed="rId5"/>
          <a:stretch>
            <a:fillRect/>
          </a:stretch>
        </p:blipFill>
        <p:spPr>
          <a:xfrm>
            <a:off x="1366177" y="4110792"/>
            <a:ext cx="9459645" cy="2333951"/>
          </a:xfrm>
          <a:prstGeom prst="rect">
            <a:avLst/>
          </a:prstGeom>
        </p:spPr>
      </p:pic>
      <p:pic>
        <p:nvPicPr>
          <p:cNvPr id="4" name="Ljud 3" descr="Sammanvägningen av ej beräknade effekter inbegriper alla ej beräknade effekter som tidigare redovisats. Här ska bedömningen göras om det är sannolikt att det samlade värdet av alla ej beräknade effekter överstiger 10% av åtgärdens utgifter, dvs. huruvida det är sannolikt att ej beräknade effekter hade påverkat NNK med mer än +/- 0,1 om de hade beräknats. Om detta inte är sannolikt görs bedömningen ”Försumbar”.&#10;Notera att bedömningen ”Försämring” eller ”Förbättring” kommer att rendera i ett ”krokodiltecken” i anslutning till nettonuvärdeskvoten i utskriven SEB. Krokodiltecknet anger om nettonuvärdeskvoten är under- eller överskattad med avseende på ej beräknade effekter.&#10;Den samlade bedömningen av ej beräknade effekter ska tydligt motiveras och det ska anges hur säker bedömningen är. Ange vilka effekter bedömningen i huvudsak baseras på.&#10;Notera att många försumbara effekter tillsammans kan vara betydande. Det kan också vara så att flera betydande effekter tar ut varandra så att den samlade effekten blir försumbar.  &#10;">
            <a:hlinkClick r:id="" action="ppaction://media"/>
            <a:extLst>
              <a:ext uri="{FF2B5EF4-FFF2-40B4-BE49-F238E27FC236}">
                <a16:creationId xmlns:a16="http://schemas.microsoft.com/office/drawing/2014/main" id="{E19977B9-EFF9-4EF8-B496-E044F1CC8B3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844964616"/>
      </p:ext>
    </p:extLst>
  </p:cSld>
  <p:clrMapOvr>
    <a:masterClrMapping/>
  </p:clrMapOvr>
  <mc:AlternateContent xmlns:mc="http://schemas.openxmlformats.org/markup-compatibility/2006" xmlns:p14="http://schemas.microsoft.com/office/powerpoint/2010/main">
    <mc:Choice Requires="p14">
      <p:transition spd="slow" p14:dur="2000" advTm="97948"/>
    </mc:Choice>
    <mc:Fallback xmlns="">
      <p:transition spd="slow" advTm="979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694799" y="1270800"/>
            <a:ext cx="11245214" cy="1258200"/>
          </a:xfrm>
        </p:spPr>
        <p:txBody>
          <a:bodyPr anchor="t"/>
          <a:lstStyle/>
          <a:p>
            <a:r>
              <a:rPr lang="sv-SE" sz="3600" dirty="0"/>
              <a:t>Översikt – Slutlig sammanvägd lönsamhet</a:t>
            </a:r>
            <a:br>
              <a:rPr lang="sv-SE" sz="3600" dirty="0"/>
            </a:br>
            <a:br>
              <a:rPr lang="sv-SE" sz="3600" dirty="0"/>
            </a:br>
            <a:endParaRPr lang="sv-SE" sz="3600" b="0" dirty="0"/>
          </a:p>
        </p:txBody>
      </p:sp>
      <p:sp>
        <p:nvSpPr>
          <p:cNvPr id="3" name="Platshållare för text 2" descr="Bedömning (valmeny)&#10;Bedömningen gjord av&#10;Motivering&#10;Storleken på beräknade och ej beräknade effekter&#10;Kvaliteten och osäkerheten i beräkningar och bedömningar&#10;Kopplingar till andra infrastrukturprojekt&#10;Resultat från känslighetsanalyser&#10;Kompletterande text"/>
          <p:cNvSpPr>
            <a:spLocks noGrp="1"/>
          </p:cNvSpPr>
          <p:nvPr>
            <p:ph type="body" sz="quarter" idx="12"/>
          </p:nvPr>
        </p:nvSpPr>
        <p:spPr>
          <a:xfrm>
            <a:off x="694799" y="2105254"/>
            <a:ext cx="5109101" cy="3627356"/>
          </a:xfrm>
        </p:spPr>
        <p:txBody>
          <a:bodyPr/>
          <a:lstStyle/>
          <a:p>
            <a:pPr lvl="1">
              <a:lnSpc>
                <a:spcPct val="150000"/>
              </a:lnSpc>
              <a:buFont typeface="Wingdings" panose="05000000000000000000" pitchFamily="2" charset="2"/>
              <a:buChar char="Ø"/>
            </a:pPr>
            <a:r>
              <a:rPr lang="sv-SE" dirty="0"/>
              <a:t>Bedömning (valmeny)</a:t>
            </a:r>
          </a:p>
          <a:p>
            <a:pPr lvl="1">
              <a:lnSpc>
                <a:spcPct val="150000"/>
              </a:lnSpc>
              <a:buFont typeface="Wingdings" panose="05000000000000000000" pitchFamily="2" charset="2"/>
              <a:buChar char="Ø"/>
            </a:pPr>
            <a:r>
              <a:rPr lang="sv-SE" dirty="0"/>
              <a:t>Bedömningen gjord av</a:t>
            </a:r>
          </a:p>
          <a:p>
            <a:pPr lvl="1">
              <a:lnSpc>
                <a:spcPct val="150000"/>
              </a:lnSpc>
              <a:buFont typeface="Wingdings" panose="05000000000000000000" pitchFamily="2" charset="2"/>
              <a:buChar char="Ø"/>
            </a:pPr>
            <a:r>
              <a:rPr lang="sv-SE" dirty="0"/>
              <a:t>Motivering</a:t>
            </a:r>
          </a:p>
          <a:p>
            <a:pPr marL="1062900" lvl="2" indent="-342900">
              <a:buFont typeface="Calibri" panose="020F0502020204030204" pitchFamily="34" charset="0"/>
              <a:buChar char="-"/>
            </a:pPr>
            <a:r>
              <a:rPr lang="sv-SE" sz="1600" dirty="0">
                <a:effectLst/>
                <a:ea typeface="Calibri" panose="020F0502020204030204" pitchFamily="34" charset="0"/>
                <a:cs typeface="Times New Roman" panose="02020603050405020304" pitchFamily="18" charset="0"/>
              </a:rPr>
              <a:t>Storleken på beräknade och ej beräknade effekter</a:t>
            </a:r>
          </a:p>
          <a:p>
            <a:pPr marL="1062900" lvl="2" indent="-342900">
              <a:buFont typeface="Calibri" panose="020F0502020204030204" pitchFamily="34" charset="0"/>
              <a:buChar char="-"/>
            </a:pPr>
            <a:r>
              <a:rPr lang="sv-SE" sz="1600" dirty="0">
                <a:effectLst/>
                <a:ea typeface="Calibri" panose="020F0502020204030204" pitchFamily="34" charset="0"/>
                <a:cs typeface="Times New Roman" panose="02020603050405020304" pitchFamily="18" charset="0"/>
              </a:rPr>
              <a:t>Kvaliteten och osäkerheten i beräkningar och bedömningar</a:t>
            </a:r>
          </a:p>
          <a:p>
            <a:pPr marL="1062900" lvl="2" indent="-342900">
              <a:buFont typeface="Calibri" panose="020F0502020204030204" pitchFamily="34" charset="0"/>
              <a:buChar char="-"/>
            </a:pPr>
            <a:r>
              <a:rPr lang="sv-SE" sz="1600" dirty="0">
                <a:effectLst/>
                <a:ea typeface="Calibri" panose="020F0502020204030204" pitchFamily="34" charset="0"/>
                <a:cs typeface="Times New Roman" panose="02020603050405020304" pitchFamily="18" charset="0"/>
              </a:rPr>
              <a:t>Kopplingar till andra infrastrukturprojekt</a:t>
            </a:r>
          </a:p>
          <a:p>
            <a:pPr marL="1062900" lvl="2" indent="-342900">
              <a:spcAft>
                <a:spcPts val="800"/>
              </a:spcAft>
              <a:buFont typeface="Calibri" panose="020F0502020204030204" pitchFamily="34" charset="0"/>
              <a:buChar char="-"/>
            </a:pPr>
            <a:r>
              <a:rPr lang="sv-SE" sz="1600" dirty="0">
                <a:effectLst/>
                <a:ea typeface="Calibri" panose="020F0502020204030204" pitchFamily="34" charset="0"/>
                <a:cs typeface="Times New Roman" panose="02020603050405020304" pitchFamily="18" charset="0"/>
              </a:rPr>
              <a:t>Resultat från känslighetsanalyser</a:t>
            </a:r>
          </a:p>
          <a:p>
            <a:pPr lvl="1">
              <a:lnSpc>
                <a:spcPct val="150000"/>
              </a:lnSpc>
              <a:buFont typeface="Wingdings" panose="05000000000000000000" pitchFamily="2" charset="2"/>
              <a:buChar char="Ø"/>
            </a:pPr>
            <a:r>
              <a:rPr lang="sv-SE" dirty="0"/>
              <a:t>Kompletterande text</a:t>
            </a:r>
          </a:p>
        </p:txBody>
      </p:sp>
      <p:pic>
        <p:nvPicPr>
          <p:cNvPr id="5" name="Bildobjekt 4" descr="Bedömning (valmeny)&#10;Bedömningen gjord av&#10;Motivering&#10;Storleken på beräknade och ej beräknade effekter&#10;Kvaliteten och osäkerheten i beräkningar och bedömningar&#10;Kopplingar till andra infrastrukturprojekt&#10;Resultat från känslighetsanalyser&#10;Kompletterande text&#10;">
            <a:extLst>
              <a:ext uri="{FF2B5EF4-FFF2-40B4-BE49-F238E27FC236}">
                <a16:creationId xmlns:a16="http://schemas.microsoft.com/office/drawing/2014/main" id="{108E8CF7-2E70-4FCA-AEC8-247597DC7BE2}"/>
              </a:ext>
            </a:extLst>
          </p:cNvPr>
          <p:cNvPicPr>
            <a:picLocks noChangeAspect="1"/>
          </p:cNvPicPr>
          <p:nvPr/>
        </p:nvPicPr>
        <p:blipFill>
          <a:blip r:embed="rId5"/>
          <a:stretch>
            <a:fillRect/>
          </a:stretch>
        </p:blipFill>
        <p:spPr>
          <a:xfrm>
            <a:off x="5709277" y="2324100"/>
            <a:ext cx="6112107" cy="3000823"/>
          </a:xfrm>
          <a:prstGeom prst="rect">
            <a:avLst/>
          </a:prstGeom>
        </p:spPr>
      </p:pic>
      <p:pic>
        <p:nvPicPr>
          <p:cNvPr id="7" name="Ljud 6" descr="Slutlig sammanvägd lönsamhet görs baserat på nettonuvärdeskvoten och sammanvägningen av ej beräknade effekter. I huvudsak måste här avgöras om ej beräknade effekter medför en annan bedömning än den som följer av beräknad nettonuvärdeskvot.&#10;Även känslighetsanalyser ska tas i beaktande.&#10;De lönsamhetsbedömningar som är möjliga framgår på nästa bild. &#10;Det ska här framgå om lönsamhetsbedömningen är gjord av en expertgrupp eller en enskild person.&#10;Bedömningen ska också tydligt motiveras. En bra motivering fångar följande:&#10;Storleken på beräknade och ej beräknade effekter&#10;Kvaliteten och osäkerheten i beräkningar och bedömningar&#10;Kopplingar till andra infrastrukturprojekt&#10;Resultat från känslighetsanalyser&#10;I fältet kompletterande text finns möjlighet att lägga till ytterligare information.&#10;">
            <a:hlinkClick r:id="" action="ppaction://media"/>
            <a:extLst>
              <a:ext uri="{FF2B5EF4-FFF2-40B4-BE49-F238E27FC236}">
                <a16:creationId xmlns:a16="http://schemas.microsoft.com/office/drawing/2014/main" id="{066B3791-A018-45CB-8F17-61B089CB296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091613326"/>
      </p:ext>
    </p:extLst>
  </p:cSld>
  <p:clrMapOvr>
    <a:masterClrMapping/>
  </p:clrMapOvr>
  <mc:AlternateContent xmlns:mc="http://schemas.openxmlformats.org/markup-compatibility/2006" xmlns:p14="http://schemas.microsoft.com/office/powerpoint/2010/main">
    <mc:Choice Requires="p14">
      <p:transition spd="slow" p14:dur="2000" advTm="82903"/>
    </mc:Choice>
    <mc:Fallback xmlns="">
      <p:transition spd="slow" advTm="829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694799" y="1270800"/>
            <a:ext cx="11245214" cy="629100"/>
          </a:xfrm>
        </p:spPr>
        <p:txBody>
          <a:bodyPr anchor="t"/>
          <a:lstStyle/>
          <a:p>
            <a:r>
              <a:rPr lang="sv-SE" sz="3600" dirty="0"/>
              <a:t>Översikt – Lönsamhetsbedömningar</a:t>
            </a:r>
            <a:br>
              <a:rPr lang="sv-SE" sz="3600" dirty="0"/>
            </a:br>
            <a:endParaRPr lang="sv-SE" sz="3600" b="0" dirty="0"/>
          </a:p>
        </p:txBody>
      </p:sp>
      <p:graphicFrame>
        <p:nvGraphicFramePr>
          <p:cNvPr id="4" name="Tabell 3">
            <a:extLst>
              <a:ext uri="{FF2B5EF4-FFF2-40B4-BE49-F238E27FC236}">
                <a16:creationId xmlns:a16="http://schemas.microsoft.com/office/drawing/2014/main" id="{5C7A8C13-E363-4A37-93C0-BA4CF5C47F4F}"/>
              </a:ext>
            </a:extLst>
          </p:cNvPr>
          <p:cNvGraphicFramePr>
            <a:graphicFrameLocks noGrp="1"/>
          </p:cNvGraphicFramePr>
          <p:nvPr>
            <p:extLst>
              <p:ext uri="{D42A27DB-BD31-4B8C-83A1-F6EECF244321}">
                <p14:modId xmlns:p14="http://schemas.microsoft.com/office/powerpoint/2010/main" val="1064412665"/>
              </p:ext>
            </p:extLst>
          </p:nvPr>
        </p:nvGraphicFramePr>
        <p:xfrm>
          <a:off x="827003" y="1899900"/>
          <a:ext cx="9532480" cy="4707908"/>
        </p:xfrm>
        <a:graphic>
          <a:graphicData uri="http://schemas.openxmlformats.org/drawingml/2006/table">
            <a:tbl>
              <a:tblPr firstRow="1" firstCol="1" bandRow="1">
                <a:tableStyleId>{5C22544A-7EE6-4342-B048-85BDC9FD1C3A}</a:tableStyleId>
              </a:tblPr>
              <a:tblGrid>
                <a:gridCol w="2378150">
                  <a:extLst>
                    <a:ext uri="{9D8B030D-6E8A-4147-A177-3AD203B41FA5}">
                      <a16:colId xmlns:a16="http://schemas.microsoft.com/office/drawing/2014/main" val="2833863523"/>
                    </a:ext>
                  </a:extLst>
                </a:gridCol>
                <a:gridCol w="2125065">
                  <a:extLst>
                    <a:ext uri="{9D8B030D-6E8A-4147-A177-3AD203B41FA5}">
                      <a16:colId xmlns:a16="http://schemas.microsoft.com/office/drawing/2014/main" val="210516733"/>
                    </a:ext>
                  </a:extLst>
                </a:gridCol>
                <a:gridCol w="5029265">
                  <a:extLst>
                    <a:ext uri="{9D8B030D-6E8A-4147-A177-3AD203B41FA5}">
                      <a16:colId xmlns:a16="http://schemas.microsoft.com/office/drawing/2014/main" val="1877556912"/>
                    </a:ext>
                  </a:extLst>
                </a:gridCol>
              </a:tblGrid>
              <a:tr h="221580">
                <a:tc>
                  <a:txBody>
                    <a:bodyPr/>
                    <a:lstStyle/>
                    <a:p>
                      <a:pPr algn="l">
                        <a:spcBef>
                          <a:spcPts val="400"/>
                        </a:spcBef>
                        <a:spcAft>
                          <a:spcPts val="400"/>
                        </a:spcAft>
                      </a:pPr>
                      <a:r>
                        <a:rPr lang="sv-SE" sz="1800">
                          <a:effectLst/>
                        </a:rPr>
                        <a:t>Bedömning</a:t>
                      </a:r>
                      <a:endParaRPr lang="sv-SE" sz="18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l">
                        <a:spcBef>
                          <a:spcPts val="400"/>
                        </a:spcBef>
                        <a:spcAft>
                          <a:spcPts val="400"/>
                        </a:spcAft>
                      </a:pPr>
                      <a:r>
                        <a:rPr lang="sv-SE" sz="1800" dirty="0">
                          <a:effectLst/>
                        </a:rPr>
                        <a:t>NNK</a:t>
                      </a:r>
                      <a:endParaRPr lang="sv-SE" sz="18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l">
                        <a:spcBef>
                          <a:spcPts val="400"/>
                        </a:spcBef>
                        <a:spcAft>
                          <a:spcPts val="400"/>
                        </a:spcAft>
                      </a:pPr>
                      <a:r>
                        <a:rPr lang="sv-SE" sz="1800" dirty="0">
                          <a:effectLst/>
                        </a:rPr>
                        <a:t>Beskrivning</a:t>
                      </a:r>
                      <a:endParaRPr lang="sv-SE" sz="18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659277058"/>
                  </a:ext>
                </a:extLst>
              </a:tr>
              <a:tr h="379851">
                <a:tc>
                  <a:txBody>
                    <a:bodyPr/>
                    <a:lstStyle/>
                    <a:p>
                      <a:pPr algn="l">
                        <a:spcBef>
                          <a:spcPts val="400"/>
                        </a:spcBef>
                        <a:spcAft>
                          <a:spcPts val="400"/>
                        </a:spcAft>
                      </a:pPr>
                      <a:r>
                        <a:rPr lang="sv-SE" sz="1600" dirty="0">
                          <a:effectLst/>
                        </a:rPr>
                        <a:t>Robust lönsam</a:t>
                      </a:r>
                      <a:endParaRPr lang="sv-SE" sz="16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l">
                        <a:spcBef>
                          <a:spcPts val="400"/>
                        </a:spcBef>
                        <a:spcAft>
                          <a:spcPts val="400"/>
                        </a:spcAft>
                      </a:pPr>
                      <a:r>
                        <a:rPr lang="sv-SE" sz="1600" dirty="0">
                          <a:effectLst/>
                        </a:rPr>
                        <a:t>&gt; 0,1 (&gt; 0,1 i KA)</a:t>
                      </a:r>
                      <a:endParaRPr lang="sv-SE" sz="16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l">
                        <a:spcBef>
                          <a:spcPts val="400"/>
                        </a:spcBef>
                        <a:spcAft>
                          <a:spcPts val="400"/>
                        </a:spcAft>
                      </a:pPr>
                      <a:r>
                        <a:rPr lang="sv-SE" sz="1600" dirty="0">
                          <a:effectLst/>
                        </a:rPr>
                        <a:t>Åtgärd har bedömts som lönsam i HA och har NNK &gt; 0,1 i samtliga KA.</a:t>
                      </a:r>
                      <a:endParaRPr lang="sv-SE" sz="16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89258690"/>
                  </a:ext>
                </a:extLst>
              </a:tr>
              <a:tr h="549523">
                <a:tc>
                  <a:txBody>
                    <a:bodyPr/>
                    <a:lstStyle/>
                    <a:p>
                      <a:pPr algn="l">
                        <a:spcBef>
                          <a:spcPts val="400"/>
                        </a:spcBef>
                        <a:spcAft>
                          <a:spcPts val="400"/>
                        </a:spcAft>
                      </a:pPr>
                      <a:r>
                        <a:rPr lang="sv-SE" sz="1600">
                          <a:effectLst/>
                        </a:rPr>
                        <a:t>Lönsam</a:t>
                      </a:r>
                      <a:endParaRPr lang="sv-SE" sz="1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l">
                        <a:spcBef>
                          <a:spcPts val="400"/>
                        </a:spcBef>
                        <a:spcAft>
                          <a:spcPts val="400"/>
                        </a:spcAft>
                      </a:pPr>
                      <a:r>
                        <a:rPr lang="sv-SE" sz="1600">
                          <a:effectLst/>
                        </a:rPr>
                        <a:t>&gt; 0,1</a:t>
                      </a:r>
                      <a:endParaRPr lang="sv-SE" sz="1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l">
                        <a:spcBef>
                          <a:spcPts val="400"/>
                        </a:spcBef>
                        <a:spcAft>
                          <a:spcPts val="400"/>
                        </a:spcAft>
                      </a:pPr>
                      <a:r>
                        <a:rPr lang="sv-SE" sz="1600" dirty="0">
                          <a:effectLst/>
                        </a:rPr>
                        <a:t>NNK &gt; 0,1 i HA och det inte finns ej beräknade effekter som omintetgör lönsamheten.</a:t>
                      </a:r>
                      <a:endParaRPr lang="sv-SE" sz="16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2375520408"/>
                  </a:ext>
                </a:extLst>
              </a:tr>
              <a:tr h="1037989">
                <a:tc>
                  <a:txBody>
                    <a:bodyPr/>
                    <a:lstStyle/>
                    <a:p>
                      <a:pPr algn="l">
                        <a:spcBef>
                          <a:spcPts val="400"/>
                        </a:spcBef>
                        <a:spcAft>
                          <a:spcPts val="400"/>
                        </a:spcAft>
                      </a:pPr>
                      <a:r>
                        <a:rPr lang="sv-SE" sz="1600" dirty="0">
                          <a:effectLst/>
                        </a:rPr>
                        <a:t>Nära noll</a:t>
                      </a:r>
                      <a:endParaRPr lang="sv-SE" sz="16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l">
                        <a:spcBef>
                          <a:spcPts val="400"/>
                        </a:spcBef>
                        <a:spcAft>
                          <a:spcPts val="400"/>
                        </a:spcAft>
                      </a:pPr>
                      <a:r>
                        <a:rPr lang="sv-SE" sz="1600" dirty="0">
                          <a:effectLst/>
                        </a:rPr>
                        <a:t>≥-0,1, ≤0,1 </a:t>
                      </a:r>
                      <a:endParaRPr lang="sv-SE" sz="16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l">
                        <a:spcBef>
                          <a:spcPts val="400"/>
                        </a:spcBef>
                        <a:spcAft>
                          <a:spcPts val="400"/>
                        </a:spcAft>
                      </a:pPr>
                      <a:r>
                        <a:rPr lang="sv-SE" sz="1600" dirty="0">
                          <a:effectLst/>
                        </a:rPr>
                        <a:t>NNK är nära noll och ej beräknade effekter</a:t>
                      </a:r>
                    </a:p>
                    <a:p>
                      <a:pPr algn="l">
                        <a:spcBef>
                          <a:spcPts val="400"/>
                        </a:spcBef>
                        <a:spcAft>
                          <a:spcPts val="400"/>
                        </a:spcAft>
                      </a:pPr>
                      <a:r>
                        <a:rPr lang="sv-SE" sz="1600" dirty="0">
                          <a:effectLst/>
                        </a:rPr>
                        <a:t>föranleder inte en annan bedömning. Kan även vara att NNK inte är nära noll men ej beräknade effekter föranleder bedömningen nära noll.</a:t>
                      </a:r>
                      <a:endParaRPr lang="sv-SE" sz="16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27933953"/>
                  </a:ext>
                </a:extLst>
              </a:tr>
              <a:tr h="549523">
                <a:tc>
                  <a:txBody>
                    <a:bodyPr/>
                    <a:lstStyle/>
                    <a:p>
                      <a:pPr algn="l">
                        <a:spcBef>
                          <a:spcPts val="400"/>
                        </a:spcBef>
                        <a:spcAft>
                          <a:spcPts val="400"/>
                        </a:spcAft>
                      </a:pPr>
                      <a:r>
                        <a:rPr lang="sv-SE" sz="1600">
                          <a:effectLst/>
                        </a:rPr>
                        <a:t>Olönsam</a:t>
                      </a:r>
                      <a:endParaRPr lang="sv-SE" sz="1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l">
                        <a:spcBef>
                          <a:spcPts val="400"/>
                        </a:spcBef>
                        <a:spcAft>
                          <a:spcPts val="400"/>
                        </a:spcAft>
                      </a:pPr>
                      <a:r>
                        <a:rPr lang="sv-SE" sz="1600">
                          <a:effectLst/>
                        </a:rPr>
                        <a:t>&lt; -0,1</a:t>
                      </a:r>
                      <a:endParaRPr lang="sv-SE" sz="1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l">
                        <a:spcBef>
                          <a:spcPts val="400"/>
                        </a:spcBef>
                        <a:spcAft>
                          <a:spcPts val="400"/>
                        </a:spcAft>
                      </a:pPr>
                      <a:r>
                        <a:rPr lang="sv-SE" sz="1600" dirty="0">
                          <a:effectLst/>
                        </a:rPr>
                        <a:t>NNK &lt; -0,1 i HA och det inte finns ej beräknade effekter som väger upp det negativa nuvärdet.</a:t>
                      </a:r>
                      <a:endParaRPr lang="sv-SE" sz="16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2111548671"/>
                  </a:ext>
                </a:extLst>
              </a:tr>
              <a:tr h="379851">
                <a:tc>
                  <a:txBody>
                    <a:bodyPr/>
                    <a:lstStyle/>
                    <a:p>
                      <a:pPr algn="l">
                        <a:spcBef>
                          <a:spcPts val="400"/>
                        </a:spcBef>
                        <a:spcAft>
                          <a:spcPts val="400"/>
                        </a:spcAft>
                      </a:pPr>
                      <a:r>
                        <a:rPr lang="sv-SE" sz="1600">
                          <a:effectLst/>
                        </a:rPr>
                        <a:t>Robust olönsam</a:t>
                      </a:r>
                      <a:endParaRPr lang="sv-SE" sz="1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l">
                        <a:spcBef>
                          <a:spcPts val="400"/>
                        </a:spcBef>
                        <a:spcAft>
                          <a:spcPts val="400"/>
                        </a:spcAft>
                      </a:pPr>
                      <a:r>
                        <a:rPr lang="sv-SE" sz="1600" dirty="0">
                          <a:effectLst/>
                        </a:rPr>
                        <a:t>&lt; -0,1 (&lt;-0,1 i KA)</a:t>
                      </a:r>
                      <a:endParaRPr lang="sv-SE" sz="16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l">
                        <a:spcBef>
                          <a:spcPts val="400"/>
                        </a:spcBef>
                        <a:spcAft>
                          <a:spcPts val="400"/>
                        </a:spcAft>
                      </a:pPr>
                      <a:r>
                        <a:rPr lang="sv-SE" sz="1600">
                          <a:effectLst/>
                        </a:rPr>
                        <a:t>Åtgärd har bedömts som olönsam i HA och har NNK&lt;-0,1 i samtliga KA.</a:t>
                      </a:r>
                      <a:endParaRPr lang="sv-SE" sz="1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2222364347"/>
                  </a:ext>
                </a:extLst>
              </a:tr>
              <a:tr h="1282222">
                <a:tc>
                  <a:txBody>
                    <a:bodyPr/>
                    <a:lstStyle/>
                    <a:p>
                      <a:pPr algn="l">
                        <a:spcBef>
                          <a:spcPts val="400"/>
                        </a:spcBef>
                        <a:spcAft>
                          <a:spcPts val="400"/>
                        </a:spcAft>
                      </a:pPr>
                      <a:r>
                        <a:rPr lang="sv-SE" sz="1600" dirty="0">
                          <a:effectLst/>
                        </a:rPr>
                        <a:t>Svårbedömd</a:t>
                      </a:r>
                      <a:endParaRPr lang="sv-SE" sz="16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l">
                        <a:spcBef>
                          <a:spcPts val="400"/>
                        </a:spcBef>
                        <a:spcAft>
                          <a:spcPts val="400"/>
                        </a:spcAft>
                      </a:pPr>
                      <a:r>
                        <a:rPr lang="sv-SE" sz="1600" dirty="0">
                          <a:effectLst/>
                        </a:rPr>
                        <a:t>Alla värden</a:t>
                      </a:r>
                      <a:endParaRPr lang="sv-SE" sz="16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l">
                        <a:spcBef>
                          <a:spcPts val="400"/>
                        </a:spcBef>
                        <a:spcAft>
                          <a:spcPts val="400"/>
                        </a:spcAft>
                      </a:pPr>
                      <a:r>
                        <a:rPr lang="sv-SE" sz="1600" dirty="0">
                          <a:effectLst/>
                        </a:rPr>
                        <a:t>NNK kan anta vilket värde som helst. </a:t>
                      </a:r>
                      <a:r>
                        <a:rPr lang="sv-SE" sz="1600" u="sng" dirty="0">
                          <a:effectLst/>
                        </a:rPr>
                        <a:t>Stora och osäkra</a:t>
                      </a:r>
                      <a:r>
                        <a:rPr lang="sv-SE" sz="1600" dirty="0">
                          <a:effectLst/>
                        </a:rPr>
                        <a:t> ej beräknade effekter som inte är allmängiltiga gör att det inte går att avgöra om åtgärden är lönsam eller olönsam utan ytterligare analys. Bedömningen bör användas undantagsvis, i exceptionella fall.</a:t>
                      </a:r>
                      <a:endParaRPr lang="sv-SE" sz="16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80026143"/>
                  </a:ext>
                </a:extLst>
              </a:tr>
            </a:tbl>
          </a:graphicData>
        </a:graphic>
      </p:graphicFrame>
      <p:pic>
        <p:nvPicPr>
          <p:cNvPr id="6" name="Ljud 5" descr="För att en åtgärd ska betraktas som samhällsekonomiskt lönsam ska den ha en nettonuvärdeskvot som överstiger 0,1 samtidigt som det inte finns ej beräknade effekter som tillsammans innebär en icke-försumbar försämring.&#10;Om NNK som är större än eller lika med -0,1 men mindre än eller lika med 0,1 ska bedömningen ”Nära noll” göras. Bedömningen nära noll fångar på ett grovt sätt att kategoriseringen lönsam/olönsam är osäker och därför motiverar att en viss marginal tillämpas.&#10;Känslighetsanalyserna används för att avgöra om en åtgärd är ”Robust lönsam” eller ”Robust olönsam”.&#10;Om det finns stor osäkerhet kring ej beräknade effekter som är åtgärdsspecifika ska bedömningen ”Svårbedömd” göras. Denna bedömning ska användas i exceptionella fall om en samhällsekonomisk kalkyl är gjord.&#10;">
            <a:hlinkClick r:id="" action="ppaction://media"/>
            <a:extLst>
              <a:ext uri="{FF2B5EF4-FFF2-40B4-BE49-F238E27FC236}">
                <a16:creationId xmlns:a16="http://schemas.microsoft.com/office/drawing/2014/main" id="{0392B06A-9E59-4030-9DC8-48104553742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160429968"/>
      </p:ext>
    </p:extLst>
  </p:cSld>
  <p:clrMapOvr>
    <a:masterClrMapping/>
  </p:clrMapOvr>
  <mc:AlternateContent xmlns:mc="http://schemas.openxmlformats.org/markup-compatibility/2006" xmlns:p14="http://schemas.microsoft.com/office/powerpoint/2010/main">
    <mc:Choice Requires="p14">
      <p:transition spd="slow" p14:dur="2000" advTm="112256"/>
    </mc:Choice>
    <mc:Fallback xmlns="">
      <p:transition spd="slow" advTm="1122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694799" y="1270800"/>
            <a:ext cx="11245214" cy="1258200"/>
          </a:xfrm>
        </p:spPr>
        <p:txBody>
          <a:bodyPr anchor="t"/>
          <a:lstStyle/>
          <a:p>
            <a:r>
              <a:rPr lang="sv-SE" sz="3600" dirty="0"/>
              <a:t>Översikt – Effekter relaterade till funktionsmålet</a:t>
            </a:r>
            <a:br>
              <a:rPr lang="sv-SE" sz="3600" dirty="0"/>
            </a:br>
            <a:br>
              <a:rPr lang="sv-SE" sz="3600" dirty="0"/>
            </a:br>
            <a:endParaRPr lang="sv-SE" sz="3600" b="0" dirty="0"/>
          </a:p>
        </p:txBody>
      </p:sp>
      <p:sp>
        <p:nvSpPr>
          <p:cNvPr id="3" name="Platshållare för text 2"/>
          <p:cNvSpPr>
            <a:spLocks noGrp="1"/>
          </p:cNvSpPr>
          <p:nvPr>
            <p:ph type="body" sz="quarter" idx="12"/>
          </p:nvPr>
        </p:nvSpPr>
        <p:spPr>
          <a:xfrm>
            <a:off x="694799" y="2105254"/>
            <a:ext cx="10095218" cy="1206906"/>
          </a:xfrm>
        </p:spPr>
        <p:txBody>
          <a:bodyPr/>
          <a:lstStyle/>
          <a:p>
            <a:pPr>
              <a:buFont typeface="Wingdings" panose="05000000000000000000" pitchFamily="2" charset="2"/>
              <a:buChar char="Ø"/>
            </a:pPr>
            <a:r>
              <a:rPr lang="sv-SE" sz="2000" dirty="0"/>
              <a:t>Försumbar = Ej sannolikt att det samlade värdet av ej beräknade effekter kopplade till funktionsmålet överstiger 10% av åtgärdens utgifter, dvs. ej sannolikt att ej beräknade effekter hade påverkat NUK-</a:t>
            </a:r>
            <a:r>
              <a:rPr lang="sv-SE" sz="2000" dirty="0" err="1"/>
              <a:t>funtionsmål</a:t>
            </a:r>
            <a:r>
              <a:rPr lang="sv-SE" sz="2000" dirty="0"/>
              <a:t> med mer än +/- 0,1 om de hade beräknats.</a:t>
            </a:r>
          </a:p>
          <a:p>
            <a:pPr marL="0" indent="0">
              <a:buNone/>
            </a:pPr>
            <a:endParaRPr lang="sv-SE" dirty="0"/>
          </a:p>
        </p:txBody>
      </p:sp>
      <p:pic>
        <p:nvPicPr>
          <p:cNvPr id="6" name="Bildobjekt 5" descr="Försumbar = Ej sannolikt att det samlade värdet av ej beräknade effekter kopplade till funktionsmålet överstiger 10% av åtgärdens utgifter, dvs. ej sannolikt att ej beräknade effekter hade påverkat NUK-funtionsmål med mer än +/- 0,1 om de hade beräknats.&#10;">
            <a:extLst>
              <a:ext uri="{FF2B5EF4-FFF2-40B4-BE49-F238E27FC236}">
                <a16:creationId xmlns:a16="http://schemas.microsoft.com/office/drawing/2014/main" id="{C7133AA5-9F5B-45B2-B478-0445063E84AE}"/>
              </a:ext>
            </a:extLst>
          </p:cNvPr>
          <p:cNvPicPr>
            <a:picLocks noChangeAspect="1"/>
          </p:cNvPicPr>
          <p:nvPr/>
        </p:nvPicPr>
        <p:blipFill>
          <a:blip r:embed="rId5"/>
          <a:stretch>
            <a:fillRect/>
          </a:stretch>
        </p:blipFill>
        <p:spPr>
          <a:xfrm>
            <a:off x="1099728" y="3545841"/>
            <a:ext cx="8945223" cy="2229161"/>
          </a:xfrm>
          <a:prstGeom prst="rect">
            <a:avLst/>
          </a:prstGeom>
        </p:spPr>
      </p:pic>
      <p:pic>
        <p:nvPicPr>
          <p:cNvPr id="5" name="Ljud 4" descr="Sammanvägningen av ej beräknade effekter inbegriper alla ej beräknade effekter som tidigare redovisats och som berör funktionsmålet. Dessa effekter är de som redovisats under fliken ”Trafikanteffekter”.&#10;Här ska bedömningen göras om det är sannolikt att det samlade värdet av relevanta ej beräknade effekter överstiger 10% av åtgärdens utgifter, dvs. huruvida det är sannolikt att ej beräknade effekter hade påverkat NUK-funktionsmål med mer än +/- 0,1 om de hade beräknats. Om detta inte är sannolikt görs bedömningen ”Försumbar”.&#10;Notera att bedömningen ”Försämring” eller ”Förbättring” kommer att rendera i ett ”krokodiltecken” i anslutning till nyttoutgiftskvoten i målanalysen i utskriven SEB. Krokodiltecknet anger om nyttoutgiftskvoten för funktionsmålet är under- eller överskattad med avseende på ej beräknade effekter.&#10;Den samlade bedömningen av ej beräknade effekter ska tydligt motiveras och det ska anges hur säker bedömningen är. Ange vilka effekter bedömningen i huvudsak baseras på.&#10;Notera att många försumbara effekter tillsammans kan vara betydande. Det kan också vara så att flera betydande effekter tar ut varandra så att den samlade effekten blir försumbar.  &#10;">
            <a:hlinkClick r:id="" action="ppaction://media"/>
            <a:extLst>
              <a:ext uri="{FF2B5EF4-FFF2-40B4-BE49-F238E27FC236}">
                <a16:creationId xmlns:a16="http://schemas.microsoft.com/office/drawing/2014/main" id="{5BF38CCF-6B16-4BCC-8F54-D850FED7024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60788822"/>
      </p:ext>
    </p:extLst>
  </p:cSld>
  <p:clrMapOvr>
    <a:masterClrMapping/>
  </p:clrMapOvr>
  <mc:AlternateContent xmlns:mc="http://schemas.openxmlformats.org/markup-compatibility/2006" xmlns:p14="http://schemas.microsoft.com/office/powerpoint/2010/main">
    <mc:Choice Requires="p14">
      <p:transition spd="slow" p14:dur="2000" advTm="108448"/>
    </mc:Choice>
    <mc:Fallback xmlns="">
      <p:transition spd="slow" advTm="1084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a:t>Avgränsning</a:t>
            </a:r>
          </a:p>
        </p:txBody>
      </p:sp>
      <p:sp>
        <p:nvSpPr>
          <p:cNvPr id="3" name="Platshållare för text 2"/>
          <p:cNvSpPr>
            <a:spLocks noGrp="1"/>
          </p:cNvSpPr>
          <p:nvPr>
            <p:ph type="body" sz="quarter" idx="12"/>
          </p:nvPr>
        </p:nvSpPr>
        <p:spPr>
          <a:xfrm>
            <a:off x="694800" y="2309512"/>
            <a:ext cx="11136644" cy="1864580"/>
          </a:xfrm>
        </p:spPr>
        <p:txBody>
          <a:bodyPr/>
          <a:lstStyle/>
          <a:p>
            <a:pPr>
              <a:buFont typeface="Wingdings" panose="05000000000000000000" pitchFamily="2" charset="2"/>
              <a:buChar char="Ø"/>
            </a:pPr>
            <a:r>
              <a:rPr lang="sv-SE" sz="2000" dirty="0"/>
              <a:t>Presentationen berör redovisning av s</a:t>
            </a:r>
            <a:r>
              <a:rPr lang="sv-SE" i="1" dirty="0"/>
              <a:t>amhällsekonomisk nyttokostnadsanalys i SEB-verktyget</a:t>
            </a:r>
          </a:p>
          <a:p>
            <a:pPr lvl="1">
              <a:buFont typeface="Arial" panose="020B0604020202020204" pitchFamily="34" charset="0"/>
              <a:buChar char="•"/>
            </a:pPr>
            <a:r>
              <a:rPr lang="sv-SE" i="1" dirty="0"/>
              <a:t>allmänna kalkylförutsättningar</a:t>
            </a:r>
          </a:p>
          <a:p>
            <a:pPr lvl="1">
              <a:buFont typeface="Arial" panose="020B0604020202020204" pitchFamily="34" charset="0"/>
              <a:buChar char="•"/>
            </a:pPr>
            <a:r>
              <a:rPr lang="sv-SE" i="1" dirty="0"/>
              <a:t>trafikutvecklingstal</a:t>
            </a:r>
          </a:p>
          <a:p>
            <a:pPr lvl="1">
              <a:buFont typeface="Arial" panose="020B0604020202020204" pitchFamily="34" charset="0"/>
              <a:buChar char="•"/>
            </a:pPr>
            <a:r>
              <a:rPr lang="sv-SE" i="1" dirty="0"/>
              <a:t>beräknade och ej beräknade effekter</a:t>
            </a:r>
          </a:p>
          <a:p>
            <a:pPr lvl="1">
              <a:buFont typeface="Arial" panose="020B0604020202020204" pitchFamily="34" charset="0"/>
              <a:buChar char="•"/>
            </a:pPr>
            <a:r>
              <a:rPr lang="sv-SE" i="1" dirty="0"/>
              <a:t>samhällsekonomisk lönsamhet</a:t>
            </a:r>
          </a:p>
          <a:p>
            <a:pPr lvl="1">
              <a:buFont typeface="Arial" panose="020B0604020202020204" pitchFamily="34" charset="0"/>
              <a:buChar char="•"/>
            </a:pPr>
            <a:r>
              <a:rPr lang="sv-SE" i="1" dirty="0"/>
              <a:t>känslighetsanalyser</a:t>
            </a:r>
          </a:p>
          <a:p>
            <a:pPr lvl="1">
              <a:buFont typeface="Wingdings" panose="05000000000000000000" pitchFamily="2" charset="2"/>
              <a:buChar char="Ø"/>
            </a:pPr>
            <a:endParaRPr lang="sv-SE" i="1" dirty="0"/>
          </a:p>
          <a:p>
            <a:pPr>
              <a:buFont typeface="Wingdings" panose="05000000000000000000" pitchFamily="2" charset="2"/>
              <a:buChar char="Ø"/>
            </a:pPr>
            <a:r>
              <a:rPr lang="sv-SE" i="1" dirty="0"/>
              <a:t>Inte en handledning för hur en samhällsekonomisk kalkyl ska genomföras </a:t>
            </a:r>
          </a:p>
          <a:p>
            <a:pPr marL="0" indent="0">
              <a:buNone/>
            </a:pPr>
            <a:endParaRPr lang="sv-SE" sz="2000" i="1" dirty="0"/>
          </a:p>
        </p:txBody>
      </p:sp>
      <p:graphicFrame>
        <p:nvGraphicFramePr>
          <p:cNvPr id="4" name="Diagram 3" descr="Avgränsning: inte en handledning för hur en samhällsekonomisk kalkyl ska genomföras.">
            <a:extLst>
              <a:ext uri="{FF2B5EF4-FFF2-40B4-BE49-F238E27FC236}">
                <a16:creationId xmlns:a16="http://schemas.microsoft.com/office/drawing/2014/main" id="{E7EBBD70-025A-43E0-8625-3604F7AAD8A2}"/>
              </a:ext>
            </a:extLst>
          </p:cNvPr>
          <p:cNvGraphicFramePr/>
          <p:nvPr>
            <p:extLst>
              <p:ext uri="{D42A27DB-BD31-4B8C-83A1-F6EECF244321}">
                <p14:modId xmlns:p14="http://schemas.microsoft.com/office/powerpoint/2010/main" val="1845055599"/>
              </p:ext>
            </p:extLst>
          </p:nvPr>
        </p:nvGraphicFramePr>
        <p:xfrm>
          <a:off x="1419851" y="4444141"/>
          <a:ext cx="7668392" cy="289689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6" name="Ljud 5" descr="Den här presentationen är avgränsad till redovisning av samhällsekonomisk nyttokostnadsanalys i SEB-verktyget. Detta inkluderar en redovisning av:&#10;Allmänna kalkylförutsättningar&#10;Trafikutvecklingstal&#10;Beräknade och ej beräknade effekter &#10;Samhällsekonomisk lönsamhet&#10;Känslighetsanalyser&#10;Presentationen ger ingen djupare insikt hur en samhällsekonomisk kalkyl ska genomföras med hjälp av Trafikverkets kalkylverktyg eller på annat sätt. &#10;">
            <a:hlinkClick r:id="" action="ppaction://media"/>
            <a:extLst>
              <a:ext uri="{FF2B5EF4-FFF2-40B4-BE49-F238E27FC236}">
                <a16:creationId xmlns:a16="http://schemas.microsoft.com/office/drawing/2014/main" id="{5D4683C7-8E2F-4011-845B-951DAB5A206E}"/>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661507654"/>
      </p:ext>
    </p:extLst>
  </p:cSld>
  <p:clrMapOvr>
    <a:masterClrMapping/>
  </p:clrMapOvr>
  <mc:AlternateContent xmlns:mc="http://schemas.openxmlformats.org/markup-compatibility/2006" xmlns:p14="http://schemas.microsoft.com/office/powerpoint/2010/main">
    <mc:Choice Requires="p14">
      <p:transition spd="slow" p14:dur="2000" advTm="36310"/>
    </mc:Choice>
    <mc:Fallback xmlns="">
      <p:transition spd="slow" advTm="363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694799" y="1270800"/>
            <a:ext cx="11245214" cy="1258200"/>
          </a:xfrm>
        </p:spPr>
        <p:txBody>
          <a:bodyPr anchor="t"/>
          <a:lstStyle/>
          <a:p>
            <a:r>
              <a:rPr lang="sv-SE" sz="3600" dirty="0"/>
              <a:t>Översikt – Effekter relaterade till hänsynsmålet</a:t>
            </a:r>
            <a:br>
              <a:rPr lang="sv-SE" sz="3600" dirty="0"/>
            </a:br>
            <a:br>
              <a:rPr lang="sv-SE" sz="3600" dirty="0"/>
            </a:br>
            <a:endParaRPr lang="sv-SE" sz="3600" b="0" dirty="0"/>
          </a:p>
        </p:txBody>
      </p:sp>
      <p:sp>
        <p:nvSpPr>
          <p:cNvPr id="6" name="Platshållare för text 2">
            <a:extLst>
              <a:ext uri="{FF2B5EF4-FFF2-40B4-BE49-F238E27FC236}">
                <a16:creationId xmlns:a16="http://schemas.microsoft.com/office/drawing/2014/main" id="{8416435E-4842-4D15-A7AB-B103D6CE0CFE}"/>
              </a:ext>
            </a:extLst>
          </p:cNvPr>
          <p:cNvSpPr>
            <a:spLocks noGrp="1"/>
          </p:cNvSpPr>
          <p:nvPr>
            <p:ph type="body" sz="quarter" idx="12"/>
          </p:nvPr>
        </p:nvSpPr>
        <p:spPr>
          <a:xfrm>
            <a:off x="694798" y="2105254"/>
            <a:ext cx="10196721" cy="1206906"/>
          </a:xfrm>
        </p:spPr>
        <p:txBody>
          <a:bodyPr/>
          <a:lstStyle/>
          <a:p>
            <a:pPr>
              <a:buFont typeface="Wingdings" panose="05000000000000000000" pitchFamily="2" charset="2"/>
              <a:buChar char="Ø"/>
            </a:pPr>
            <a:r>
              <a:rPr lang="sv-SE" sz="2000" dirty="0"/>
              <a:t>Försumbar = Ej sannolikt att det samlade värdet av ej beräknade effekter kopplade till hänsynsmålet överstiger 10% av åtgärdens utgifter, dvs. ej sannolikt att ej beräknade effekter hade påverkat NUK-funktionsmål med mer än +/- 0,1 om de hade beräknats.</a:t>
            </a:r>
          </a:p>
          <a:p>
            <a:pPr marL="0" indent="0">
              <a:buNone/>
            </a:pPr>
            <a:endParaRPr lang="sv-SE" dirty="0"/>
          </a:p>
        </p:txBody>
      </p:sp>
      <p:pic>
        <p:nvPicPr>
          <p:cNvPr id="4" name="Bildobjekt 3" descr="Försumbar = Ej sannolikt att det samlade värdet av ej beräknade effekter kopplade till hänsynsmålet överstiger 10% av åtgärdens utgifter, dvs. ej sannolikt att ej beräknade effekter hade påverkat NUK-funktionsmål med mer än +/- 0,1 om de hade beräknats.&#10;">
            <a:extLst>
              <a:ext uri="{FF2B5EF4-FFF2-40B4-BE49-F238E27FC236}">
                <a16:creationId xmlns:a16="http://schemas.microsoft.com/office/drawing/2014/main" id="{7D36E939-6BDD-4136-93D0-ECCC1ACCE75C}"/>
              </a:ext>
            </a:extLst>
          </p:cNvPr>
          <p:cNvPicPr>
            <a:picLocks noChangeAspect="1"/>
          </p:cNvPicPr>
          <p:nvPr/>
        </p:nvPicPr>
        <p:blipFill>
          <a:blip r:embed="rId5"/>
          <a:stretch>
            <a:fillRect/>
          </a:stretch>
        </p:blipFill>
        <p:spPr>
          <a:xfrm>
            <a:off x="1128019" y="3341759"/>
            <a:ext cx="9935962" cy="2829320"/>
          </a:xfrm>
          <a:prstGeom prst="rect">
            <a:avLst/>
          </a:prstGeom>
        </p:spPr>
      </p:pic>
      <p:pic>
        <p:nvPicPr>
          <p:cNvPr id="7" name="Ljud 6" descr="Sammanvägningen av ej beräknade effekter inbegriper alla ej beräknade effekter som tidigare redovisats och som berör hänsynsmålet. Dessa effekter är de som redovisats under fliken ”Externa effekter”.&#10;Här ska bedömningen göras om det är sannolikt att det samlade värdet av relevanta ej beräknade effekter överstiger 10% av åtgärdens utgifter, dvs. huruvida det är sannolikt att ej beräknade effekter hade påverkat NUK-hänsynsmål med mer än +/- 0,1 om de hade beräknats. Om detta inte är sannolikt görs bedömningen ”Försumbar”.&#10;Notera att bedömningen ”Försämring” eller ”Förbättring” kommer att rendera i ett ”krokodiltecken” i anslutning till nyttoutgiftskvoten i målanalysen i utskriven SEB. Krokodiltecknet anger om nyttoutgiftskvoten för hänsynsmålet är under- eller överskattad med avseende på ej beräknade effekter.&#10;Den samlade bedömningen av ej beräknade effekter ska tydligt motiveras och det ska anges hur säker bedömningen är. Ange vilka effekter bedömningen i huvudsak baseras på.&#10;Notera att många försumbara effekter tillsammans kan vara betydande. Det kan också vara så att flera betydande effekter tar ut varandra så att den samlade effekten blir försumbar.  &#10;">
            <a:hlinkClick r:id="" action="ppaction://media"/>
            <a:extLst>
              <a:ext uri="{FF2B5EF4-FFF2-40B4-BE49-F238E27FC236}">
                <a16:creationId xmlns:a16="http://schemas.microsoft.com/office/drawing/2014/main" id="{85AEC55B-28C5-412E-B6D8-D3991831548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028706317"/>
      </p:ext>
    </p:extLst>
  </p:cSld>
  <p:clrMapOvr>
    <a:masterClrMapping/>
  </p:clrMapOvr>
  <mc:AlternateContent xmlns:mc="http://schemas.openxmlformats.org/markup-compatibility/2006" xmlns:p14="http://schemas.microsoft.com/office/powerpoint/2010/main">
    <mc:Choice Requires="p14">
      <p:transition spd="slow" p14:dur="2000" advTm="39719"/>
    </mc:Choice>
    <mc:Fallback xmlns="">
      <p:transition spd="slow" advTm="397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694800" y="1270800"/>
            <a:ext cx="10800000" cy="1258200"/>
          </a:xfrm>
        </p:spPr>
        <p:txBody>
          <a:bodyPr anchor="t"/>
          <a:lstStyle/>
          <a:p>
            <a:r>
              <a:rPr lang="sv-SE" dirty="0"/>
              <a:t>Indikatorer</a:t>
            </a:r>
            <a:br>
              <a:rPr lang="sv-SE" dirty="0"/>
            </a:br>
            <a:endParaRPr lang="sv-SE" sz="2800" b="0" dirty="0"/>
          </a:p>
        </p:txBody>
      </p:sp>
      <p:sp>
        <p:nvSpPr>
          <p:cNvPr id="3" name="Platshållare för text 2" descr="Här redovisas kompletterande indikatorer&#10;I utskriven SEB redovisas denna information före BCA-avsnittet &#10;För BCA är det internaliserade värdet för klimatrelaterade effekter relevant (”CO2, nuvärde”).&#10;Internaliserat/inkluderat via drivmedelspriser i beräknade trafikanteffekter&#10;"/>
          <p:cNvSpPr>
            <a:spLocks noGrp="1"/>
          </p:cNvSpPr>
          <p:nvPr>
            <p:ph type="body" sz="quarter" idx="12"/>
          </p:nvPr>
        </p:nvSpPr>
        <p:spPr>
          <a:xfrm>
            <a:off x="694800" y="2105254"/>
            <a:ext cx="5529893" cy="3627356"/>
          </a:xfrm>
        </p:spPr>
        <p:txBody>
          <a:bodyPr/>
          <a:lstStyle/>
          <a:p>
            <a:pPr>
              <a:buFont typeface="Wingdings" panose="05000000000000000000" pitchFamily="2" charset="2"/>
              <a:buChar char="Ø"/>
            </a:pPr>
            <a:r>
              <a:rPr lang="sv-SE" dirty="0"/>
              <a:t>Här redovisas kompletterande indikatorer</a:t>
            </a:r>
          </a:p>
          <a:p>
            <a:pPr>
              <a:buFont typeface="Wingdings" panose="05000000000000000000" pitchFamily="2" charset="2"/>
              <a:buChar char="Ø"/>
            </a:pPr>
            <a:r>
              <a:rPr lang="sv-SE" dirty="0"/>
              <a:t>I utskriven SEB redovisas denna information före BCA-avsnittet </a:t>
            </a:r>
          </a:p>
          <a:p>
            <a:pPr>
              <a:buFont typeface="Wingdings" panose="05000000000000000000" pitchFamily="2" charset="2"/>
              <a:buChar char="Ø"/>
            </a:pPr>
            <a:r>
              <a:rPr lang="sv-SE" dirty="0"/>
              <a:t>För BCA är det internaliserade värdet för klimatrelaterade effekter relevant (”</a:t>
            </a:r>
            <a:r>
              <a:rPr lang="sv-SE" i="1" dirty="0"/>
              <a:t>CO2, nuvärde</a:t>
            </a:r>
            <a:r>
              <a:rPr lang="sv-SE" dirty="0"/>
              <a:t>”).</a:t>
            </a:r>
          </a:p>
          <a:p>
            <a:pPr lvl="1">
              <a:lnSpc>
                <a:spcPct val="100000"/>
              </a:lnSpc>
              <a:buFont typeface="Wingdings" panose="05000000000000000000" pitchFamily="2" charset="2"/>
              <a:buChar char="Ø"/>
            </a:pPr>
            <a:r>
              <a:rPr lang="sv-SE" dirty="0"/>
              <a:t>Internaliserat/inkluderat via drivmedelspriser i beräknade trafikanteffekter</a:t>
            </a:r>
          </a:p>
        </p:txBody>
      </p:sp>
      <p:pic>
        <p:nvPicPr>
          <p:cNvPr id="6" name="Ljud 5" descr="I fliken indikatorer redovisas kompletterande uppgifter. &#10;I utskriven SEB redovisas dessa uppgifter före BCA-avsnittet. &#10;Alla värden som redovisas här i SEB-verktyget har beräknats automatiskt. &#10;Här framgår bl.a. hur mycket av trafikantnyttorna som utgörs av klimatrelaterade effekter. C02 nuvärde är den nytta som beror på de klimatpolitiska antaganden som gjorts i beräkningar av drivmedelspriser.&#10;All redovisning av klimatrelaterade effekter åtföljs i utskriven SEB av text som förklarar komplexiteten i att beräkna sådana effekter.&#10;">
            <a:hlinkClick r:id="" action="ppaction://media"/>
            <a:extLst>
              <a:ext uri="{FF2B5EF4-FFF2-40B4-BE49-F238E27FC236}">
                <a16:creationId xmlns:a16="http://schemas.microsoft.com/office/drawing/2014/main" id="{97BBCFDD-1424-4048-8E18-47D758F83C5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pic>
        <p:nvPicPr>
          <p:cNvPr id="9" name="Bildobjekt 8" descr="Här redovisas kompletterande indikatorer&#10;I utskriven SEB redovisas denna information före BCA-avsnittet &#10;För BCA är det internaliserade värdet för klimatrelaterade effekter relevant (”CO2, nuvärde”).&#10;Internaliserat/inkluderat via drivmedelspriser i beräknade trafikanteffekter&#10;">
            <a:extLst>
              <a:ext uri="{FF2B5EF4-FFF2-40B4-BE49-F238E27FC236}">
                <a16:creationId xmlns:a16="http://schemas.microsoft.com/office/drawing/2014/main" id="{70550E01-8491-4085-BF75-A71819CF7406}"/>
              </a:ext>
            </a:extLst>
          </p:cNvPr>
          <p:cNvPicPr>
            <a:picLocks noChangeAspect="1"/>
          </p:cNvPicPr>
          <p:nvPr/>
        </p:nvPicPr>
        <p:blipFill>
          <a:blip r:embed="rId6"/>
          <a:stretch>
            <a:fillRect/>
          </a:stretch>
        </p:blipFill>
        <p:spPr>
          <a:xfrm>
            <a:off x="6385536" y="1270799"/>
            <a:ext cx="4756988" cy="4577739"/>
          </a:xfrm>
          <a:prstGeom prst="rect">
            <a:avLst/>
          </a:prstGeom>
        </p:spPr>
      </p:pic>
    </p:spTree>
    <p:extLst>
      <p:ext uri="{BB962C8B-B14F-4D97-AF65-F5344CB8AC3E}">
        <p14:creationId xmlns:p14="http://schemas.microsoft.com/office/powerpoint/2010/main" val="1038820182"/>
      </p:ext>
    </p:extLst>
  </p:cSld>
  <p:clrMapOvr>
    <a:masterClrMapping/>
  </p:clrMapOvr>
  <mc:AlternateContent xmlns:mc="http://schemas.openxmlformats.org/markup-compatibility/2006" xmlns:p14="http://schemas.microsoft.com/office/powerpoint/2010/main">
    <mc:Choice Requires="p14">
      <p:transition spd="slow" p14:dur="2000" advTm="65141"/>
    </mc:Choice>
    <mc:Fallback xmlns="">
      <p:transition spd="slow" advTm="651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694800" y="1270800"/>
            <a:ext cx="10800000" cy="1258200"/>
          </a:xfrm>
        </p:spPr>
        <p:txBody>
          <a:bodyPr anchor="t"/>
          <a:lstStyle/>
          <a:p>
            <a:r>
              <a:rPr lang="sv-SE" dirty="0"/>
              <a:t>Övriga Indikatorer</a:t>
            </a:r>
            <a:br>
              <a:rPr lang="sv-SE" dirty="0"/>
            </a:br>
            <a:endParaRPr lang="sv-SE" sz="2800" b="0" dirty="0"/>
          </a:p>
        </p:txBody>
      </p:sp>
      <p:sp>
        <p:nvSpPr>
          <p:cNvPr id="3" name="Platshållare för text 2"/>
          <p:cNvSpPr>
            <a:spLocks noGrp="1"/>
          </p:cNvSpPr>
          <p:nvPr>
            <p:ph type="body" sz="quarter" idx="12"/>
          </p:nvPr>
        </p:nvSpPr>
        <p:spPr>
          <a:xfrm>
            <a:off x="694800" y="2105254"/>
            <a:ext cx="4801225" cy="3627356"/>
          </a:xfrm>
        </p:spPr>
        <p:txBody>
          <a:bodyPr/>
          <a:lstStyle/>
          <a:p>
            <a:pPr marL="0" indent="0">
              <a:buNone/>
            </a:pPr>
            <a:r>
              <a:rPr lang="sv-SE" i="1" dirty="0"/>
              <a:t>Här kan man skriva fri text om eventuella övriga indikatorer </a:t>
            </a:r>
          </a:p>
        </p:txBody>
      </p:sp>
      <p:pic>
        <p:nvPicPr>
          <p:cNvPr id="5" name="Bildobjekt 4" descr="Här kan man skriva fri text om eventuella övriga indikatorer &#10;">
            <a:extLst>
              <a:ext uri="{FF2B5EF4-FFF2-40B4-BE49-F238E27FC236}">
                <a16:creationId xmlns:a16="http://schemas.microsoft.com/office/drawing/2014/main" id="{5F3CB43D-110D-424A-93DB-C7B57333B76F}"/>
              </a:ext>
            </a:extLst>
          </p:cNvPr>
          <p:cNvPicPr>
            <a:picLocks noChangeAspect="1"/>
          </p:cNvPicPr>
          <p:nvPr/>
        </p:nvPicPr>
        <p:blipFill>
          <a:blip r:embed="rId5"/>
          <a:stretch>
            <a:fillRect/>
          </a:stretch>
        </p:blipFill>
        <p:spPr>
          <a:xfrm>
            <a:off x="1433625" y="3279256"/>
            <a:ext cx="9164329" cy="1438476"/>
          </a:xfrm>
          <a:prstGeom prst="rect">
            <a:avLst/>
          </a:prstGeom>
        </p:spPr>
      </p:pic>
      <p:pic>
        <p:nvPicPr>
          <p:cNvPr id="7" name="Ljud 6" descr="Om det finns relevanta indikatorer för målanalysen som inte finns med på föregående flik så är det möjligt att redovisa dessa här. &#10;">
            <a:hlinkClick r:id="" action="ppaction://media"/>
            <a:extLst>
              <a:ext uri="{FF2B5EF4-FFF2-40B4-BE49-F238E27FC236}">
                <a16:creationId xmlns:a16="http://schemas.microsoft.com/office/drawing/2014/main" id="{25B68BCA-AB43-4336-BEA6-6BA743C85FE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980370220"/>
      </p:ext>
    </p:extLst>
  </p:cSld>
  <p:clrMapOvr>
    <a:masterClrMapping/>
  </p:clrMapOvr>
  <mc:AlternateContent xmlns:mc="http://schemas.openxmlformats.org/markup-compatibility/2006" xmlns:p14="http://schemas.microsoft.com/office/powerpoint/2010/main">
    <mc:Choice Requires="p14">
      <p:transition spd="slow" p14:dur="2000" advTm="18338"/>
    </mc:Choice>
    <mc:Fallback xmlns="">
      <p:transition spd="slow" advTm="183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a:t>Slut!</a:t>
            </a:r>
          </a:p>
        </p:txBody>
      </p:sp>
      <p:pic>
        <p:nvPicPr>
          <p:cNvPr id="3" name="Ljud 2" descr="Med detta avslutas denna introduktion till nyttokostnadsanalys i SEB-verktyget.&#10;">
            <a:hlinkClick r:id="" action="ppaction://media"/>
            <a:extLst>
              <a:ext uri="{FF2B5EF4-FFF2-40B4-BE49-F238E27FC236}">
                <a16:creationId xmlns:a16="http://schemas.microsoft.com/office/drawing/2014/main" id="{F5C1F62E-AF1E-4409-8D29-128BFE9B146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078431820"/>
      </p:ext>
    </p:extLst>
  </p:cSld>
  <p:clrMapOvr>
    <a:masterClrMapping/>
  </p:clrMapOvr>
  <mc:AlternateContent xmlns:mc="http://schemas.openxmlformats.org/markup-compatibility/2006" xmlns:p14="http://schemas.microsoft.com/office/powerpoint/2010/main">
    <mc:Choice Requires="p14">
      <p:transition spd="slow" p14:dur="2000" advTm="10773"/>
    </mc:Choice>
    <mc:Fallback xmlns="">
      <p:transition spd="slow" advTm="107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a:t>Underlag och vägledningar </a:t>
            </a:r>
          </a:p>
        </p:txBody>
      </p:sp>
      <p:sp>
        <p:nvSpPr>
          <p:cNvPr id="3" name="Platshållare för text 2"/>
          <p:cNvSpPr>
            <a:spLocks noGrp="1"/>
          </p:cNvSpPr>
          <p:nvPr>
            <p:ph type="body" sz="quarter" idx="12"/>
          </p:nvPr>
        </p:nvSpPr>
        <p:spPr>
          <a:xfrm>
            <a:off x="694800" y="2379987"/>
            <a:ext cx="8607600" cy="3060000"/>
          </a:xfrm>
        </p:spPr>
        <p:txBody>
          <a:bodyPr/>
          <a:lstStyle/>
          <a:p>
            <a:pPr>
              <a:buFont typeface="Wingdings" panose="05000000000000000000" pitchFamily="2" charset="2"/>
              <a:buChar char="Ø"/>
            </a:pPr>
            <a:r>
              <a:rPr lang="sv-SE" dirty="0"/>
              <a:t>Metodhandledning SEB 2024</a:t>
            </a:r>
          </a:p>
          <a:p>
            <a:pPr>
              <a:buFont typeface="Wingdings" panose="05000000000000000000" pitchFamily="2" charset="2"/>
              <a:buChar char="Ø"/>
            </a:pPr>
            <a:r>
              <a:rPr lang="sv-SE" sz="2000" dirty="0"/>
              <a:t>ASEK-rapport och kalkylbilaga</a:t>
            </a:r>
          </a:p>
          <a:p>
            <a:pPr>
              <a:buFont typeface="Wingdings" panose="05000000000000000000" pitchFamily="2" charset="2"/>
              <a:buChar char="Ø"/>
            </a:pPr>
            <a:r>
              <a:rPr lang="sv-SE" sz="2000" dirty="0"/>
              <a:t>Manualer och dokumentation för kalkylverktyg</a:t>
            </a:r>
          </a:p>
          <a:p>
            <a:pPr>
              <a:buFont typeface="Wingdings" panose="05000000000000000000" pitchFamily="2" charset="2"/>
              <a:buChar char="Ø"/>
            </a:pPr>
            <a:r>
              <a:rPr lang="sv-SE" dirty="0"/>
              <a:t>Vägledning för att bestämma trafikutvecklingstal i vägkalkyler</a:t>
            </a:r>
            <a:endParaRPr lang="sv-SE" sz="2000" dirty="0"/>
          </a:p>
          <a:p>
            <a:pPr>
              <a:buFont typeface="Wingdings" panose="05000000000000000000" pitchFamily="2" charset="2"/>
              <a:buChar char="Ø"/>
            </a:pPr>
            <a:r>
              <a:rPr lang="sv-SE" dirty="0"/>
              <a:t>Samhällsekonomisk nyttokostnadsanalys – Ej beräknade effekter</a:t>
            </a:r>
          </a:p>
          <a:p>
            <a:pPr>
              <a:buFont typeface="Wingdings" panose="05000000000000000000" pitchFamily="2" charset="2"/>
              <a:buChar char="Ø"/>
            </a:pPr>
            <a:r>
              <a:rPr lang="sv-SE" dirty="0"/>
              <a:t>Tillvägagångssätt vid behov av åtgärdsspecifik känslighetsanalys</a:t>
            </a:r>
          </a:p>
          <a:p>
            <a:pPr>
              <a:buFont typeface="Wingdings" panose="05000000000000000000" pitchFamily="2" charset="2"/>
              <a:buChar char="Ø"/>
            </a:pPr>
            <a:endParaRPr lang="sv-SE" i="1" dirty="0"/>
          </a:p>
          <a:p>
            <a:pPr marL="0" indent="0">
              <a:buNone/>
            </a:pPr>
            <a:r>
              <a:rPr lang="sv-SE" i="1" dirty="0">
                <a:hlinkClick r:id="rId5"/>
              </a:rPr>
              <a:t>www.t</a:t>
            </a:r>
            <a:r>
              <a:rPr lang="sv-SE" sz="2000" i="1" dirty="0">
                <a:hlinkClick r:id="rId5"/>
              </a:rPr>
              <a:t>rafikverket.se/seb</a:t>
            </a:r>
            <a:endParaRPr lang="sv-SE" sz="2000" i="1" dirty="0"/>
          </a:p>
          <a:p>
            <a:pPr marL="0" indent="0">
              <a:buNone/>
            </a:pPr>
            <a:endParaRPr lang="sv-SE" sz="2000" i="1" dirty="0"/>
          </a:p>
          <a:p>
            <a:pPr marL="0" indent="0">
              <a:buNone/>
            </a:pPr>
            <a:endParaRPr lang="sv-SE" sz="2000" i="1" dirty="0"/>
          </a:p>
        </p:txBody>
      </p:sp>
      <p:pic>
        <p:nvPicPr>
          <p:cNvPr id="4" name="Ljud 3" descr="För att göra bra beskrivningar, analyser och bedömningar i en nyttokostnadsanalys är följande dokument till hjälp:&#10;ASEK-rapporten med tillhörande kalkylbilaga&#10;Manualer och dokument för kalkylverktyg&#10;Vägledning för att bestämma trafikutvecklingstal vid vägkalkyler&#10;Vägledning för att beskriva och bedöma ej beräknade effekter i nyttokostnadsanalyser.&#10;Tillvägagångssätt vid behov av åtgärdsspecifika känslighetsanalyser&#10;Information om dessa dokument finns på websidan för samlad effektbedömning som länken på denna sida leder till.&#10;">
            <a:hlinkClick r:id="" action="ppaction://media"/>
            <a:extLst>
              <a:ext uri="{FF2B5EF4-FFF2-40B4-BE49-F238E27FC236}">
                <a16:creationId xmlns:a16="http://schemas.microsoft.com/office/drawing/2014/main" id="{AD7A7ED4-8119-4630-9242-45A559BF872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00634426"/>
      </p:ext>
    </p:extLst>
  </p:cSld>
  <p:clrMapOvr>
    <a:masterClrMapping/>
  </p:clrMapOvr>
  <mc:AlternateContent xmlns:mc="http://schemas.openxmlformats.org/markup-compatibility/2006" xmlns:p14="http://schemas.microsoft.com/office/powerpoint/2010/main">
    <mc:Choice Requires="p14">
      <p:transition spd="slow" p14:dur="2000" advTm="45136"/>
    </mc:Choice>
    <mc:Fallback xmlns="">
      <p:transition spd="slow" advTm="451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E7DDCE3-5550-4D6F-8D27-918863E623E1}"/>
              </a:ext>
            </a:extLst>
          </p:cNvPr>
          <p:cNvSpPr>
            <a:spLocks noGrp="1"/>
          </p:cNvSpPr>
          <p:nvPr>
            <p:ph type="title"/>
          </p:nvPr>
        </p:nvSpPr>
        <p:spPr/>
        <p:txBody>
          <a:bodyPr/>
          <a:lstStyle/>
          <a:p>
            <a:r>
              <a:rPr lang="sv-SE" sz="3200" dirty="0"/>
              <a:t>Delar i SEB-verktygets BCA-avsnitt</a:t>
            </a:r>
          </a:p>
        </p:txBody>
      </p:sp>
      <p:pic>
        <p:nvPicPr>
          <p:cNvPr id="3" name="Ljud 2" descr="De olika delar som ingår SEB-verktygets i BCA-avsnitt är:&#10;Allmänna kalkylförutsättningar&#10;Trafikutvecklingstal&#10;Nyckeltal&#10;Nyttokostnadsanalys&#10;Indikatorer&#10;Övriga indikatorer&#10;">
            <a:hlinkClick r:id="" action="ppaction://media"/>
            <a:extLst>
              <a:ext uri="{FF2B5EF4-FFF2-40B4-BE49-F238E27FC236}">
                <a16:creationId xmlns:a16="http://schemas.microsoft.com/office/drawing/2014/main" id="{7B49FDBD-BFC0-42E3-85CA-1B4F679B29F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pic>
        <p:nvPicPr>
          <p:cNvPr id="6" name="Bildobjekt 5" descr="Samhällsekonomisk lönsamhet">
            <a:extLst>
              <a:ext uri="{FF2B5EF4-FFF2-40B4-BE49-F238E27FC236}">
                <a16:creationId xmlns:a16="http://schemas.microsoft.com/office/drawing/2014/main" id="{7C247B5C-D40D-474C-AD4F-E7E26D7ECDCB}"/>
              </a:ext>
            </a:extLst>
          </p:cNvPr>
          <p:cNvPicPr>
            <a:picLocks noChangeAspect="1"/>
          </p:cNvPicPr>
          <p:nvPr/>
        </p:nvPicPr>
        <p:blipFill rotWithShape="1">
          <a:blip r:embed="rId6"/>
          <a:srcRect t="21200"/>
          <a:stretch/>
        </p:blipFill>
        <p:spPr>
          <a:xfrm>
            <a:off x="3292407" y="2614731"/>
            <a:ext cx="5411355" cy="3084705"/>
          </a:xfrm>
          <a:prstGeom prst="rect">
            <a:avLst/>
          </a:prstGeom>
        </p:spPr>
      </p:pic>
    </p:spTree>
    <p:extLst>
      <p:ext uri="{BB962C8B-B14F-4D97-AF65-F5344CB8AC3E}">
        <p14:creationId xmlns:p14="http://schemas.microsoft.com/office/powerpoint/2010/main" val="3543033052"/>
      </p:ext>
    </p:extLst>
  </p:cSld>
  <p:clrMapOvr>
    <a:masterClrMapping/>
  </p:clrMapOvr>
  <mc:AlternateContent xmlns:mc="http://schemas.openxmlformats.org/markup-compatibility/2006" xmlns:p14="http://schemas.microsoft.com/office/powerpoint/2010/main">
    <mc:Choice Requires="p14">
      <p:transition spd="slow" p14:dur="2000" advTm="21159"/>
    </mc:Choice>
    <mc:Fallback xmlns="">
      <p:transition spd="slow" advTm="211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a:t>Allmänna kalkylförutsättningar</a:t>
            </a:r>
          </a:p>
        </p:txBody>
      </p:sp>
      <p:sp>
        <p:nvSpPr>
          <p:cNvPr id="3" name="Platshållare för text 2"/>
          <p:cNvSpPr>
            <a:spLocks noGrp="1"/>
          </p:cNvSpPr>
          <p:nvPr>
            <p:ph type="body" sz="quarter" idx="12"/>
          </p:nvPr>
        </p:nvSpPr>
        <p:spPr>
          <a:xfrm>
            <a:off x="694800" y="2348781"/>
            <a:ext cx="5917873" cy="3060000"/>
          </a:xfrm>
        </p:spPr>
        <p:txBody>
          <a:bodyPr/>
          <a:lstStyle/>
          <a:p>
            <a:pPr>
              <a:buFont typeface="Wingdings" panose="05000000000000000000" pitchFamily="2" charset="2"/>
              <a:buChar char="Ø"/>
            </a:pPr>
            <a:r>
              <a:rPr lang="sv-SE" dirty="0"/>
              <a:t>Här redovisas i huvudsak förutsättningar från aktuell version av ASEK-rapporten.</a:t>
            </a:r>
          </a:p>
          <a:p>
            <a:pPr>
              <a:lnSpc>
                <a:spcPct val="150000"/>
              </a:lnSpc>
              <a:buFont typeface="Wingdings" panose="05000000000000000000" pitchFamily="2" charset="2"/>
              <a:buChar char="Ø"/>
            </a:pPr>
            <a:r>
              <a:rPr lang="sv-SE" dirty="0"/>
              <a:t>Här redovisas också:</a:t>
            </a:r>
          </a:p>
          <a:p>
            <a:pPr lvl="1">
              <a:lnSpc>
                <a:spcPct val="150000"/>
              </a:lnSpc>
              <a:buFont typeface="Arial" panose="020B0604020202020204" pitchFamily="34" charset="0"/>
              <a:buChar char="•"/>
            </a:pPr>
            <a:r>
              <a:rPr lang="sv-SE" dirty="0"/>
              <a:t>byggtid</a:t>
            </a:r>
          </a:p>
          <a:p>
            <a:pPr lvl="1">
              <a:lnSpc>
                <a:spcPct val="100000"/>
              </a:lnSpc>
              <a:buFont typeface="Arial" panose="020B0604020202020204" pitchFamily="34" charset="0"/>
              <a:buChar char="•"/>
            </a:pPr>
            <a:r>
              <a:rPr lang="sv-SE" dirty="0"/>
              <a:t>vilket kalkylverktyg som använts och vilket datum kalkylen gjorts </a:t>
            </a:r>
          </a:p>
          <a:p>
            <a:pPr lvl="1">
              <a:lnSpc>
                <a:spcPct val="100000"/>
              </a:lnSpc>
              <a:buFont typeface="Arial" panose="020B0604020202020204" pitchFamily="34" charset="0"/>
              <a:buChar char="•"/>
            </a:pPr>
            <a:r>
              <a:rPr lang="sv-SE" dirty="0"/>
              <a:t>om avvikelser från ASEK-rapporten eller Basprognosen gjorts.</a:t>
            </a:r>
          </a:p>
          <a:p>
            <a:pPr>
              <a:buFont typeface="Wingdings" panose="05000000000000000000" pitchFamily="2" charset="2"/>
              <a:buChar char="Ø"/>
            </a:pPr>
            <a:r>
              <a:rPr lang="sv-SE" dirty="0"/>
              <a:t>Avvikelser beskrivs kortfattat i </a:t>
            </a:r>
            <a:r>
              <a:rPr lang="sv-SE" dirty="0" err="1"/>
              <a:t>kommentarsrutan</a:t>
            </a:r>
            <a:r>
              <a:rPr lang="sv-SE" dirty="0"/>
              <a:t> och mer utförligt i arbets-pm.</a:t>
            </a:r>
          </a:p>
        </p:txBody>
      </p:sp>
      <p:pic>
        <p:nvPicPr>
          <p:cNvPr id="5" name="Bildobjekt 4" descr="I delen allmänna kalkylförutsättningar redovisas i huvudsak förutsättningar från aktuell ASEK-rapport, t.ex. prisnivå, kalkylränta och kalkylperiodens längd.">
            <a:extLst>
              <a:ext uri="{FF2B5EF4-FFF2-40B4-BE49-F238E27FC236}">
                <a16:creationId xmlns:a16="http://schemas.microsoft.com/office/drawing/2014/main" id="{5FB9DCC1-A5F1-4628-9DEC-446FADB90DF2}"/>
              </a:ext>
            </a:extLst>
          </p:cNvPr>
          <p:cNvPicPr>
            <a:picLocks noChangeAspect="1"/>
          </p:cNvPicPr>
          <p:nvPr/>
        </p:nvPicPr>
        <p:blipFill rotWithShape="1">
          <a:blip r:embed="rId5"/>
          <a:srcRect r="45618" b="7865"/>
          <a:stretch/>
        </p:blipFill>
        <p:spPr>
          <a:xfrm>
            <a:off x="7844803" y="2108631"/>
            <a:ext cx="3440817" cy="4606426"/>
          </a:xfrm>
          <a:prstGeom prst="rect">
            <a:avLst/>
          </a:prstGeom>
        </p:spPr>
      </p:pic>
      <p:pic>
        <p:nvPicPr>
          <p:cNvPr id="4" name="Ljud 3" descr="I delen allmänna kalkylförutsättningar redovisas i huvudsak förutsättningar från aktuell ASEK-rapport, t.ex. prisnivå, kalkylränta och kalkylperiodens längd.&#10;Här redovisas även&#10;Antagen byggtid&#10;Vilket kalkylverktyg som använts för att beräkna monetära effekter&#10;Vilket datum kalkylen genomförts&#10;Det redovisas även här om avvikelser från basprognosen eller ASEK-rapporten gjorts. I kommentarsrutan beskrivs och motiveras kortfattat avvikelserna. I arbets-pm beskrivs och motiveras avvikelserna utförligare.&#10;">
            <a:hlinkClick r:id="" action="ppaction://media"/>
            <a:extLst>
              <a:ext uri="{FF2B5EF4-FFF2-40B4-BE49-F238E27FC236}">
                <a16:creationId xmlns:a16="http://schemas.microsoft.com/office/drawing/2014/main" id="{D97D2945-07CE-4281-BD34-1FA5EF30BCA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808727258"/>
      </p:ext>
    </p:extLst>
  </p:cSld>
  <p:clrMapOvr>
    <a:masterClrMapping/>
  </p:clrMapOvr>
  <mc:AlternateContent xmlns:mc="http://schemas.openxmlformats.org/markup-compatibility/2006" xmlns:p14="http://schemas.microsoft.com/office/powerpoint/2010/main">
    <mc:Choice Requires="p14">
      <p:transition spd="slow" p14:dur="2000" advTm="47712"/>
    </mc:Choice>
    <mc:Fallback xmlns="">
      <p:transition spd="slow" advTm="477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a:t>Trafikutvecklingstal</a:t>
            </a:r>
          </a:p>
        </p:txBody>
      </p:sp>
      <p:sp>
        <p:nvSpPr>
          <p:cNvPr id="3" name="Platshållare för text 2"/>
          <p:cNvSpPr>
            <a:spLocks noGrp="1"/>
          </p:cNvSpPr>
          <p:nvPr>
            <p:ph type="body" sz="quarter" idx="12"/>
          </p:nvPr>
        </p:nvSpPr>
        <p:spPr>
          <a:xfrm>
            <a:off x="694800" y="2285808"/>
            <a:ext cx="5940176" cy="3060000"/>
          </a:xfrm>
        </p:spPr>
        <p:txBody>
          <a:bodyPr/>
          <a:lstStyle/>
          <a:p>
            <a:pPr>
              <a:spcAft>
                <a:spcPts val="1400"/>
              </a:spcAft>
              <a:buFont typeface="Wingdings" panose="05000000000000000000" pitchFamily="2" charset="2"/>
              <a:buChar char="Ø"/>
            </a:pPr>
            <a:r>
              <a:rPr lang="sv-SE" dirty="0">
                <a:solidFill>
                  <a:srgbClr val="000000"/>
                </a:solidFill>
                <a:effectLst/>
                <a:ea typeface="Calibri" panose="020F0502020204030204" pitchFamily="34" charset="0"/>
                <a:cs typeface="Arial" panose="020B0604020202020204" pitchFamily="34" charset="0"/>
              </a:rPr>
              <a:t>Här redovisas de trafikutvecklingstal som använts i den samhällsekonomiska kalkylen</a:t>
            </a:r>
          </a:p>
          <a:p>
            <a:pPr>
              <a:spcAft>
                <a:spcPts val="1400"/>
              </a:spcAft>
              <a:buFont typeface="Wingdings" panose="05000000000000000000" pitchFamily="2" charset="2"/>
              <a:buChar char="Ø"/>
            </a:pPr>
            <a:r>
              <a:rPr lang="sv-SE" dirty="0">
                <a:solidFill>
                  <a:srgbClr val="000000"/>
                </a:solidFill>
                <a:effectLst/>
                <a:ea typeface="Calibri" panose="020F0502020204030204" pitchFamily="34" charset="0"/>
                <a:cs typeface="Arial" panose="020B0604020202020204" pitchFamily="34" charset="0"/>
              </a:rPr>
              <a:t>Utvecklingstal för vägkalkyler ska motiveras i arbets-</a:t>
            </a:r>
            <a:r>
              <a:rPr lang="sv-SE" dirty="0" err="1">
                <a:solidFill>
                  <a:srgbClr val="000000"/>
                </a:solidFill>
                <a:effectLst/>
                <a:ea typeface="Calibri" panose="020F0502020204030204" pitchFamily="34" charset="0"/>
                <a:cs typeface="Arial" panose="020B0604020202020204" pitchFamily="34" charset="0"/>
              </a:rPr>
              <a:t>pm</a:t>
            </a:r>
            <a:r>
              <a:rPr lang="sv-SE" dirty="0">
                <a:solidFill>
                  <a:srgbClr val="000000"/>
                </a:solidFill>
                <a:effectLst/>
                <a:ea typeface="Calibri" panose="020F0502020204030204" pitchFamily="34" charset="0"/>
                <a:cs typeface="Arial" panose="020B0604020202020204" pitchFamily="34" charset="0"/>
              </a:rPr>
              <a:t> oavsett om de följer eller avviker  från basprognosen. </a:t>
            </a:r>
          </a:p>
          <a:p>
            <a:pPr>
              <a:spcAft>
                <a:spcPts val="1400"/>
              </a:spcAft>
              <a:buFont typeface="Wingdings" panose="05000000000000000000" pitchFamily="2" charset="2"/>
              <a:buChar char="Ø"/>
            </a:pPr>
            <a:r>
              <a:rPr lang="sv-SE" dirty="0">
                <a:solidFill>
                  <a:srgbClr val="000000"/>
                </a:solidFill>
                <a:ea typeface="Calibri" panose="020F0502020204030204" pitchFamily="34" charset="0"/>
                <a:cs typeface="Arial" panose="020B0604020202020204" pitchFamily="34" charset="0"/>
              </a:rPr>
              <a:t>Se vägledning om trafikutvecklingstal vid vägkalkyler</a:t>
            </a:r>
          </a:p>
          <a:p>
            <a:pPr marL="0" indent="0">
              <a:spcAft>
                <a:spcPts val="1400"/>
              </a:spcAft>
              <a:buNone/>
            </a:pPr>
            <a:r>
              <a:rPr lang="sv-SE" dirty="0">
                <a:solidFill>
                  <a:srgbClr val="000000"/>
                </a:solidFill>
                <a:effectLst/>
                <a:ea typeface="Calibri" panose="020F0502020204030204" pitchFamily="34" charset="0"/>
                <a:cs typeface="Arial" panose="020B0604020202020204" pitchFamily="34" charset="0"/>
              </a:rPr>
              <a:t>	</a:t>
            </a:r>
            <a:r>
              <a:rPr lang="sv-SE" dirty="0">
                <a:solidFill>
                  <a:srgbClr val="000000"/>
                </a:solidFill>
                <a:effectLst/>
                <a:ea typeface="Calibri" panose="020F0502020204030204" pitchFamily="34" charset="0"/>
                <a:cs typeface="Arial" panose="020B0604020202020204" pitchFamily="34" charset="0"/>
                <a:hlinkClick r:id="rId5"/>
              </a:rPr>
              <a:t>www.trafikverket.se/seb</a:t>
            </a:r>
            <a:endParaRPr lang="sv-SE" dirty="0">
              <a:solidFill>
                <a:srgbClr val="000000"/>
              </a:solidFill>
              <a:effectLst/>
              <a:ea typeface="Calibri" panose="020F0502020204030204" pitchFamily="34" charset="0"/>
              <a:cs typeface="Arial" panose="020B0604020202020204" pitchFamily="34" charset="0"/>
            </a:endParaRPr>
          </a:p>
        </p:txBody>
      </p:sp>
      <p:pic>
        <p:nvPicPr>
          <p:cNvPr id="5" name="Bildobjekt 4" descr="Trafikutvecklingstal">
            <a:extLst>
              <a:ext uri="{FF2B5EF4-FFF2-40B4-BE49-F238E27FC236}">
                <a16:creationId xmlns:a16="http://schemas.microsoft.com/office/drawing/2014/main" id="{DC1E3BF6-B08C-497D-8E16-0FB38E5C819A}"/>
              </a:ext>
            </a:extLst>
          </p:cNvPr>
          <p:cNvPicPr>
            <a:picLocks noChangeAspect="1"/>
          </p:cNvPicPr>
          <p:nvPr/>
        </p:nvPicPr>
        <p:blipFill rotWithShape="1">
          <a:blip r:embed="rId6"/>
          <a:srcRect r="39811"/>
          <a:stretch/>
        </p:blipFill>
        <p:spPr>
          <a:xfrm>
            <a:off x="6472081" y="1596804"/>
            <a:ext cx="5511138" cy="4640094"/>
          </a:xfrm>
          <a:prstGeom prst="rect">
            <a:avLst/>
          </a:prstGeom>
        </p:spPr>
      </p:pic>
      <p:pic>
        <p:nvPicPr>
          <p:cNvPr id="4" name="Ljud 3" descr="I delen trafikutvecklingstal redovisas de trafikutvecklingstal som använts i den samhällsekonomiska kalkylen. Dessa tal importeras från kalkylverktygen.&#10;De trafikutvecklingstal som används i vägkalkyler ska motiveras i arbets-pm, oavsett om de följer basprognosen eller inte.&#10;För vägkalkyler finns en särskild handledning för att bestämma trafikutvecklingstal.&#10;Se extern hemsida för samlad effektbedömning.&#10;">
            <a:hlinkClick r:id="" action="ppaction://media"/>
            <a:extLst>
              <a:ext uri="{FF2B5EF4-FFF2-40B4-BE49-F238E27FC236}">
                <a16:creationId xmlns:a16="http://schemas.microsoft.com/office/drawing/2014/main" id="{C4F199DC-EBCE-49FE-80A5-EDAEDDEC8E7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483722085"/>
      </p:ext>
    </p:extLst>
  </p:cSld>
  <p:clrMapOvr>
    <a:masterClrMapping/>
  </p:clrMapOvr>
  <mc:AlternateContent xmlns:mc="http://schemas.openxmlformats.org/markup-compatibility/2006" xmlns:p14="http://schemas.microsoft.com/office/powerpoint/2010/main">
    <mc:Choice Requires="p14">
      <p:transition spd="slow" p14:dur="2000" advTm="42467"/>
    </mc:Choice>
    <mc:Fallback xmlns="">
      <p:transition spd="slow" advTm="424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a:t>Nyckeltal</a:t>
            </a:r>
          </a:p>
        </p:txBody>
      </p:sp>
      <p:sp>
        <p:nvSpPr>
          <p:cNvPr id="3" name="Platshållare för text 2"/>
          <p:cNvSpPr>
            <a:spLocks noGrp="1"/>
          </p:cNvSpPr>
          <p:nvPr>
            <p:ph type="body" sz="quarter" idx="12"/>
          </p:nvPr>
        </p:nvSpPr>
        <p:spPr>
          <a:xfrm>
            <a:off x="694800" y="2420196"/>
            <a:ext cx="6687307" cy="3060000"/>
          </a:xfrm>
        </p:spPr>
        <p:txBody>
          <a:bodyPr/>
          <a:lstStyle/>
          <a:p>
            <a:r>
              <a:rPr lang="sv-SE" sz="2000" dirty="0"/>
              <a:t>Här redovisas nyckeltal för huvudanalysen och känslighetsanalyser</a:t>
            </a:r>
          </a:p>
          <a:p>
            <a:pPr lvl="1">
              <a:lnSpc>
                <a:spcPct val="150000"/>
              </a:lnSpc>
            </a:pPr>
            <a:r>
              <a:rPr lang="sv-SE" dirty="0"/>
              <a:t>Obligatoriska känslighetsanalyser enligt ASEK-rapporten</a:t>
            </a:r>
          </a:p>
          <a:p>
            <a:pPr lvl="1">
              <a:lnSpc>
                <a:spcPct val="150000"/>
              </a:lnSpc>
            </a:pPr>
            <a:r>
              <a:rPr lang="sv-SE" dirty="0"/>
              <a:t>Åtgärdsspecifika känslighetsanalyser </a:t>
            </a:r>
          </a:p>
          <a:p>
            <a:pPr lvl="1">
              <a:lnSpc>
                <a:spcPct val="150000"/>
              </a:lnSpc>
            </a:pPr>
            <a:r>
              <a:rPr lang="sv-SE" dirty="0"/>
              <a:t>Känslighetsanalyser kopplat till stråk</a:t>
            </a:r>
          </a:p>
          <a:p>
            <a:pPr marL="360000" lvl="1" indent="0">
              <a:buNone/>
            </a:pPr>
            <a:endParaRPr lang="sv-SE" dirty="0"/>
          </a:p>
          <a:p>
            <a:endParaRPr lang="sv-SE" dirty="0"/>
          </a:p>
          <a:p>
            <a:endParaRPr lang="sv-SE" sz="2000" dirty="0"/>
          </a:p>
        </p:txBody>
      </p:sp>
      <p:pic>
        <p:nvPicPr>
          <p:cNvPr id="4" name="Ljud 3" descr="I delen nyckeltal redovisas olika nyckeltal för huvudanalys och känslighetsanalyser.&#10;Känslighetsanalyserna delas in i tre kategorier:&#10;Obligatoriska enligt ASEK-rekommendation&#10;Åtgärdsspecifika känslighetsanalyser&#10;Känslighetsanalys kopplat till stråk &#10;Vi går nu igenom dessa kategorier i tur och ordning.&#10;">
            <a:hlinkClick r:id="" action="ppaction://media"/>
            <a:extLst>
              <a:ext uri="{FF2B5EF4-FFF2-40B4-BE49-F238E27FC236}">
                <a16:creationId xmlns:a16="http://schemas.microsoft.com/office/drawing/2014/main" id="{480A5242-2123-4B53-AD0B-3F6AE496970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pic>
        <p:nvPicPr>
          <p:cNvPr id="6" name="Bildobjekt 5" descr="Nyckeltal">
            <a:extLst>
              <a:ext uri="{FF2B5EF4-FFF2-40B4-BE49-F238E27FC236}">
                <a16:creationId xmlns:a16="http://schemas.microsoft.com/office/drawing/2014/main" id="{54861F69-8EE1-4059-9899-4FB7B4D5C8BE}"/>
              </a:ext>
            </a:extLst>
          </p:cNvPr>
          <p:cNvPicPr>
            <a:picLocks noChangeAspect="1"/>
          </p:cNvPicPr>
          <p:nvPr/>
        </p:nvPicPr>
        <p:blipFill rotWithShape="1">
          <a:blip r:embed="rId6"/>
          <a:srcRect t="18581"/>
          <a:stretch/>
        </p:blipFill>
        <p:spPr>
          <a:xfrm>
            <a:off x="7922426" y="2616281"/>
            <a:ext cx="3572374" cy="2070920"/>
          </a:xfrm>
          <a:prstGeom prst="rect">
            <a:avLst/>
          </a:prstGeom>
        </p:spPr>
      </p:pic>
    </p:spTree>
    <p:extLst>
      <p:ext uri="{BB962C8B-B14F-4D97-AF65-F5344CB8AC3E}">
        <p14:creationId xmlns:p14="http://schemas.microsoft.com/office/powerpoint/2010/main" val="2069258260"/>
      </p:ext>
    </p:extLst>
  </p:cSld>
  <p:clrMapOvr>
    <a:masterClrMapping/>
  </p:clrMapOvr>
  <mc:AlternateContent xmlns:mc="http://schemas.openxmlformats.org/markup-compatibility/2006" xmlns:p14="http://schemas.microsoft.com/office/powerpoint/2010/main">
    <mc:Choice Requires="p14">
      <p:transition spd="slow" p14:dur="2000" advTm="27953"/>
    </mc:Choice>
    <mc:Fallback xmlns="">
      <p:transition spd="slow" advTm="279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a:t>Nyckeltal</a:t>
            </a:r>
          </a:p>
        </p:txBody>
      </p:sp>
      <p:sp>
        <p:nvSpPr>
          <p:cNvPr id="3" name="Platshållare för text 2"/>
          <p:cNvSpPr>
            <a:spLocks noGrp="1"/>
          </p:cNvSpPr>
          <p:nvPr>
            <p:ph type="body" sz="quarter" idx="12"/>
          </p:nvPr>
        </p:nvSpPr>
        <p:spPr>
          <a:xfrm>
            <a:off x="365936" y="2170800"/>
            <a:ext cx="6053035" cy="3060000"/>
          </a:xfrm>
        </p:spPr>
        <p:txBody>
          <a:bodyPr/>
          <a:lstStyle/>
          <a:p>
            <a:r>
              <a:rPr lang="sv-SE" sz="2000" dirty="0"/>
              <a:t>Här redovisas nyckeltal för huvudanalysen och känslighetsanalyser</a:t>
            </a:r>
          </a:p>
          <a:p>
            <a:pPr lvl="1">
              <a:lnSpc>
                <a:spcPct val="150000"/>
              </a:lnSpc>
            </a:pPr>
            <a:r>
              <a:rPr lang="sv-SE" b="1" dirty="0"/>
              <a:t>Obligatoriska känslighetsanalyser enligt ASEK</a:t>
            </a:r>
          </a:p>
          <a:p>
            <a:pPr lvl="1">
              <a:lnSpc>
                <a:spcPct val="100000"/>
              </a:lnSpc>
            </a:pPr>
            <a:r>
              <a:rPr lang="sv-SE" dirty="0">
                <a:solidFill>
                  <a:schemeClr val="bg1">
                    <a:lumMod val="75000"/>
                  </a:schemeClr>
                </a:solidFill>
              </a:rPr>
              <a:t>Åtgärdsspecifika känslighetsanalyser </a:t>
            </a:r>
          </a:p>
          <a:p>
            <a:pPr lvl="1"/>
            <a:r>
              <a:rPr lang="sv-SE" dirty="0">
                <a:solidFill>
                  <a:schemeClr val="bg1">
                    <a:lumMod val="75000"/>
                  </a:schemeClr>
                </a:solidFill>
              </a:rPr>
              <a:t>Känslighetsanalyser kopplat till stråk</a:t>
            </a:r>
          </a:p>
          <a:p>
            <a:pPr marL="360000" lvl="1" indent="0">
              <a:buNone/>
            </a:pPr>
            <a:endParaRPr lang="sv-SE" dirty="0"/>
          </a:p>
          <a:p>
            <a:r>
              <a:rPr lang="sv-SE" dirty="0"/>
              <a:t>Redovisade nyckeltal (i termer av nuvärden)</a:t>
            </a:r>
          </a:p>
          <a:p>
            <a:pPr lvl="1"/>
            <a:r>
              <a:rPr lang="sv-SE" dirty="0"/>
              <a:t>Omräknad investeringskostnad</a:t>
            </a:r>
          </a:p>
          <a:p>
            <a:pPr lvl="1"/>
            <a:r>
              <a:rPr lang="sv-SE" dirty="0"/>
              <a:t>Övriga utgifter</a:t>
            </a:r>
          </a:p>
          <a:p>
            <a:pPr lvl="1">
              <a:lnSpc>
                <a:spcPct val="150000"/>
              </a:lnSpc>
            </a:pPr>
            <a:r>
              <a:rPr lang="sv-SE" dirty="0"/>
              <a:t>Samhällsekonomisk nytta</a:t>
            </a:r>
          </a:p>
          <a:p>
            <a:pPr lvl="1">
              <a:lnSpc>
                <a:spcPct val="150000"/>
              </a:lnSpc>
            </a:pPr>
            <a:r>
              <a:rPr lang="sv-SE" dirty="0"/>
              <a:t>Nettonuvärde (NNV)</a:t>
            </a:r>
          </a:p>
          <a:p>
            <a:pPr lvl="1"/>
            <a:r>
              <a:rPr lang="sv-SE" dirty="0"/>
              <a:t>Nettonuvärdeskvot (NNK)</a:t>
            </a:r>
          </a:p>
          <a:p>
            <a:endParaRPr lang="sv-SE" sz="2000" dirty="0"/>
          </a:p>
        </p:txBody>
      </p:sp>
      <p:sp>
        <p:nvSpPr>
          <p:cNvPr id="4" name="Höger klammerparentes 3" descr="Klammer">
            <a:extLst>
              <a:ext uri="{FF2B5EF4-FFF2-40B4-BE49-F238E27FC236}">
                <a16:creationId xmlns:a16="http://schemas.microsoft.com/office/drawing/2014/main" id="{C3C5A62F-A16E-4942-9BD9-73C6F2850AC3}"/>
              </a:ext>
            </a:extLst>
          </p:cNvPr>
          <p:cNvSpPr/>
          <p:nvPr/>
        </p:nvSpPr>
        <p:spPr>
          <a:xfrm>
            <a:off x="4459249" y="4697374"/>
            <a:ext cx="45719" cy="591014"/>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a:p>
        </p:txBody>
      </p:sp>
      <p:sp>
        <p:nvSpPr>
          <p:cNvPr id="5" name="textruta 4">
            <a:extLst>
              <a:ext uri="{FF2B5EF4-FFF2-40B4-BE49-F238E27FC236}">
                <a16:creationId xmlns:a16="http://schemas.microsoft.com/office/drawing/2014/main" id="{F2F4FE92-C9BE-4AE3-AFC5-D8BD43DB1AF0}"/>
              </a:ext>
            </a:extLst>
          </p:cNvPr>
          <p:cNvSpPr txBox="1"/>
          <p:nvPr/>
        </p:nvSpPr>
        <p:spPr>
          <a:xfrm>
            <a:off x="4504968" y="4808215"/>
            <a:ext cx="1115122" cy="369332"/>
          </a:xfrm>
          <a:prstGeom prst="rect">
            <a:avLst/>
          </a:prstGeom>
          <a:noFill/>
        </p:spPr>
        <p:txBody>
          <a:bodyPr wrap="square" rtlCol="0">
            <a:spAutoFit/>
          </a:bodyPr>
          <a:lstStyle/>
          <a:p>
            <a:r>
              <a:rPr lang="sv-SE" i="1" dirty="0">
                <a:solidFill>
                  <a:schemeClr val="accent1"/>
                </a:solidFill>
              </a:rPr>
              <a:t>Utgifter</a:t>
            </a:r>
          </a:p>
        </p:txBody>
      </p:sp>
      <p:sp>
        <p:nvSpPr>
          <p:cNvPr id="6" name="Höger klammerparentes 5" descr="Klammer">
            <a:extLst>
              <a:ext uri="{FF2B5EF4-FFF2-40B4-BE49-F238E27FC236}">
                <a16:creationId xmlns:a16="http://schemas.microsoft.com/office/drawing/2014/main" id="{E0842293-59A3-4116-9F82-71ECEC6940AA}"/>
              </a:ext>
            </a:extLst>
          </p:cNvPr>
          <p:cNvSpPr/>
          <p:nvPr/>
        </p:nvSpPr>
        <p:spPr>
          <a:xfrm>
            <a:off x="3918949" y="6004951"/>
            <a:ext cx="45719" cy="591014"/>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a:p>
        </p:txBody>
      </p:sp>
      <p:sp>
        <p:nvSpPr>
          <p:cNvPr id="7" name="textruta 6">
            <a:extLst>
              <a:ext uri="{FF2B5EF4-FFF2-40B4-BE49-F238E27FC236}">
                <a16:creationId xmlns:a16="http://schemas.microsoft.com/office/drawing/2014/main" id="{D130777E-FF03-4DC1-A150-E81603D1A34B}"/>
              </a:ext>
            </a:extLst>
          </p:cNvPr>
          <p:cNvSpPr txBox="1"/>
          <p:nvPr/>
        </p:nvSpPr>
        <p:spPr>
          <a:xfrm>
            <a:off x="4030609" y="6004951"/>
            <a:ext cx="2428737" cy="646331"/>
          </a:xfrm>
          <a:prstGeom prst="rect">
            <a:avLst/>
          </a:prstGeom>
          <a:noFill/>
        </p:spPr>
        <p:txBody>
          <a:bodyPr wrap="square" rtlCol="0">
            <a:spAutoFit/>
          </a:bodyPr>
          <a:lstStyle/>
          <a:p>
            <a:r>
              <a:rPr lang="sv-SE" i="1" dirty="0">
                <a:solidFill>
                  <a:schemeClr val="accent1"/>
                </a:solidFill>
              </a:rPr>
              <a:t>Samhällsekonomisk lönsamhet</a:t>
            </a:r>
          </a:p>
        </p:txBody>
      </p:sp>
      <p:pic>
        <p:nvPicPr>
          <p:cNvPr id="10" name="Bildobjekt 9" descr="Nyckeltal">
            <a:extLst>
              <a:ext uri="{FF2B5EF4-FFF2-40B4-BE49-F238E27FC236}">
                <a16:creationId xmlns:a16="http://schemas.microsoft.com/office/drawing/2014/main" id="{1DA4FBAB-3339-48D3-957B-870CD1C3E7FD}"/>
              </a:ext>
            </a:extLst>
          </p:cNvPr>
          <p:cNvPicPr>
            <a:picLocks noChangeAspect="1"/>
          </p:cNvPicPr>
          <p:nvPr/>
        </p:nvPicPr>
        <p:blipFill>
          <a:blip r:embed="rId5"/>
          <a:stretch>
            <a:fillRect/>
          </a:stretch>
        </p:blipFill>
        <p:spPr>
          <a:xfrm>
            <a:off x="6418972" y="1438303"/>
            <a:ext cx="5404691" cy="4953381"/>
          </a:xfrm>
          <a:prstGeom prst="rect">
            <a:avLst/>
          </a:prstGeom>
        </p:spPr>
      </p:pic>
      <p:pic>
        <p:nvPicPr>
          <p:cNvPr id="11" name="Ljud 10" descr="De obligatoriska känslighetsanalyserna avser:&#10;Investeringskostnader&#10;Trafikflöden&#10;Värderingar och effektsamband som berör trafiksäkerhet, restidsvärden, luftföroreningar och klimat.&#10;För huvudanalys och obligatoriska känslighetsanalyser redovisas automatiskt fem olika nyckeltal. Först redovisas:&#10;Omräknad investeringskostnad&#10;Övriga utgifter (kostnader för drift-, underhåll och reinvesteringar)&#10;Dessa nyckeltal utgör tillsammans åtgärdens totala utgifter i nuvärdestermer. Dessa utgifter är realt uppräknade enligt rekommendationer i ASEK-rapporten.&#10;Sedan redovisas:&#10;Summa nyttor som är åtgärdens samhällsekonomiska nytta i nuvärdestermer.&#10;Slutligen redovisas två nyckeltal som beskriver åtgärdens samhällsekonomiska lönsamhet:&#10;Nettonuvärde (förkortat NNV) – Återger åtgärdens samhällsekonomiska lönsamhet&#10;Nettonuvärdeskvot (förkortat NNK) – Återger åtgärdens samhällsekonomiska lönsamhet per satsad krona. &#10;För information om hur dessa nyckeltal beräknas, se ASEK-rapporten.&#10;">
            <a:hlinkClick r:id="" action="ppaction://media"/>
            <a:extLst>
              <a:ext uri="{FF2B5EF4-FFF2-40B4-BE49-F238E27FC236}">
                <a16:creationId xmlns:a16="http://schemas.microsoft.com/office/drawing/2014/main" id="{E8E2780A-30C0-4BF7-BF65-8D37BE20309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662683300"/>
      </p:ext>
    </p:extLst>
  </p:cSld>
  <p:clrMapOvr>
    <a:masterClrMapping/>
  </p:clrMapOvr>
  <mc:AlternateContent xmlns:mc="http://schemas.openxmlformats.org/markup-compatibility/2006" xmlns:p14="http://schemas.microsoft.com/office/powerpoint/2010/main">
    <mc:Choice Requires="p14">
      <p:transition spd="slow" p14:dur="2000" advTm="96135"/>
    </mc:Choice>
    <mc:Fallback xmlns="">
      <p:transition spd="slow" advTm="961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theme/theme1.xml><?xml version="1.0" encoding="utf-8"?>
<a:theme xmlns:a="http://schemas.openxmlformats.org/drawingml/2006/main" name="Start">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_Trafikverket.potm" id="{E4C32268-6B05-4A14-A7CC-925A1902777C}" vid="{A93DC1D9-F604-4024-9143-78FB8925322B}"/>
    </a:ext>
  </a:extLst>
</a:theme>
</file>

<file path=ppt/theme/theme2.xml><?xml version="1.0" encoding="utf-8"?>
<a:theme xmlns:a="http://schemas.openxmlformats.org/drawingml/2006/main" name="Rubrik med logga">
  <a:themeElements>
    <a:clrScheme name="TrV_Colour">
      <a:dk1>
        <a:sysClr val="windowText" lastClr="000000"/>
      </a:dk1>
      <a:lt1>
        <a:sysClr val="window" lastClr="FFFFFF"/>
      </a:lt1>
      <a:dk2>
        <a:srgbClr val="000000"/>
      </a:dk2>
      <a:lt2>
        <a:srgbClr val="F8F8F8"/>
      </a:lt2>
      <a:accent1>
        <a:srgbClr val="D70000"/>
      </a:accent1>
      <a:accent2>
        <a:srgbClr val="505050"/>
      </a:accent2>
      <a:accent3>
        <a:srgbClr val="870000"/>
      </a:accent3>
      <a:accent4>
        <a:srgbClr val="FF0000"/>
      </a:accent4>
      <a:accent5>
        <a:srgbClr val="A0A0A0"/>
      </a:accent5>
      <a:accent6>
        <a:srgbClr val="5F0000"/>
      </a:accent6>
      <a:hlink>
        <a:srgbClr val="0070C0"/>
      </a:hlink>
      <a:folHlink>
        <a:srgbClr val="870000"/>
      </a:folHlink>
    </a:clrScheme>
    <a:fontScheme name="TrV_Fon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_Trafikverket.potm" id="{E4C32268-6B05-4A14-A7CC-925A1902777C}" vid="{E91349C9-22C3-4D42-B2B2-01E893807170}"/>
    </a:ext>
  </a:extLst>
</a:theme>
</file>

<file path=ppt/theme/theme3.xml><?xml version="1.0" encoding="utf-8"?>
<a:theme xmlns:a="http://schemas.openxmlformats.org/drawingml/2006/main" name="Rubrik med logga, titel, datum och sidnr">
  <a:themeElements>
    <a:clrScheme name="TrV_Colour">
      <a:dk1>
        <a:sysClr val="windowText" lastClr="000000"/>
      </a:dk1>
      <a:lt1>
        <a:sysClr val="window" lastClr="FFFFFF"/>
      </a:lt1>
      <a:dk2>
        <a:srgbClr val="000000"/>
      </a:dk2>
      <a:lt2>
        <a:srgbClr val="F8F8F8"/>
      </a:lt2>
      <a:accent1>
        <a:srgbClr val="D70000"/>
      </a:accent1>
      <a:accent2>
        <a:srgbClr val="505050"/>
      </a:accent2>
      <a:accent3>
        <a:srgbClr val="870000"/>
      </a:accent3>
      <a:accent4>
        <a:srgbClr val="FF0000"/>
      </a:accent4>
      <a:accent5>
        <a:srgbClr val="A0A0A0"/>
      </a:accent5>
      <a:accent6>
        <a:srgbClr val="5F0000"/>
      </a:accent6>
      <a:hlink>
        <a:srgbClr val="0070C0"/>
      </a:hlink>
      <a:folHlink>
        <a:srgbClr val="870000"/>
      </a:folHlink>
    </a:clrScheme>
    <a:fontScheme name="TrV_Fon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_Trafikverket.potm" id="{E4C32268-6B05-4A14-A7CC-925A1902777C}" vid="{5B4D5900-CC3B-48ED-AB25-DF4995913194}"/>
    </a:ext>
  </a:extLst>
</a:theme>
</file>

<file path=ppt/theme/theme4.xml><?xml version="1.0" encoding="utf-8"?>
<a:theme xmlns:a="http://schemas.openxmlformats.org/drawingml/2006/main" name="Office-tema">
  <a:themeElements>
    <a:clrScheme name="TrV_Colour">
      <a:dk1>
        <a:sysClr val="windowText" lastClr="000000"/>
      </a:dk1>
      <a:lt1>
        <a:sysClr val="window" lastClr="FFFFFF"/>
      </a:lt1>
      <a:dk2>
        <a:srgbClr val="000000"/>
      </a:dk2>
      <a:lt2>
        <a:srgbClr val="F8F8F8"/>
      </a:lt2>
      <a:accent1>
        <a:srgbClr val="D70000"/>
      </a:accent1>
      <a:accent2>
        <a:srgbClr val="505050"/>
      </a:accent2>
      <a:accent3>
        <a:srgbClr val="870000"/>
      </a:accent3>
      <a:accent4>
        <a:srgbClr val="FF0000"/>
      </a:accent4>
      <a:accent5>
        <a:srgbClr val="A0A0A0"/>
      </a:accent5>
      <a:accent6>
        <a:srgbClr val="5F0000"/>
      </a:accent6>
      <a:hlink>
        <a:srgbClr val="0070C0"/>
      </a:hlink>
      <a:folHlink>
        <a:srgbClr val="870000"/>
      </a:folHlink>
    </a:clrScheme>
    <a:fontScheme name="TrV_Fon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tema">
  <a:themeElements>
    <a:clrScheme name="TrV_Colour">
      <a:dk1>
        <a:sysClr val="windowText" lastClr="000000"/>
      </a:dk1>
      <a:lt1>
        <a:sysClr val="window" lastClr="FFFFFF"/>
      </a:lt1>
      <a:dk2>
        <a:srgbClr val="000000"/>
      </a:dk2>
      <a:lt2>
        <a:srgbClr val="F8F8F8"/>
      </a:lt2>
      <a:accent1>
        <a:srgbClr val="D70000"/>
      </a:accent1>
      <a:accent2>
        <a:srgbClr val="505050"/>
      </a:accent2>
      <a:accent3>
        <a:srgbClr val="870000"/>
      </a:accent3>
      <a:accent4>
        <a:srgbClr val="FF0000"/>
      </a:accent4>
      <a:accent5>
        <a:srgbClr val="A0A0A0"/>
      </a:accent5>
      <a:accent6>
        <a:srgbClr val="5F0000"/>
      </a:accent6>
      <a:hlink>
        <a:srgbClr val="0070C0"/>
      </a:hlink>
      <a:folHlink>
        <a:srgbClr val="870000"/>
      </a:folHlink>
    </a:clrScheme>
    <a:fontScheme name="TrV_Fon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kument" ma:contentTypeID="0x010100559F622F007ECE4BA9EDA7152F451B05" ma:contentTypeVersion="1" ma:contentTypeDescription="Skapa ett nytt dokument." ma:contentTypeScope="" ma:versionID="b0f892cad5303390892d2d01a6eb7ab4">
  <xsd:schema xmlns:xsd="http://www.w3.org/2001/XMLSchema" xmlns:xs="http://www.w3.org/2001/XMLSchema" xmlns:p="http://schemas.microsoft.com/office/2006/metadata/properties" xmlns:ns2="ad670fc7-2d24-4b61-b60b-81aa1078eaba" targetNamespace="http://schemas.microsoft.com/office/2006/metadata/properties" ma:root="true" ma:fieldsID="8b7863d6e85e6e72c2f21dbe7c0df39d" ns2:_="">
    <xsd:import namespace="ad670fc7-2d24-4b61-b60b-81aa1078eaba"/>
    <xsd:element name="properties">
      <xsd:complexType>
        <xsd:sequence>
          <xsd:element name="documentManagement">
            <xsd:complexType>
              <xsd:all>
                <xsd:element ref="ns2: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d670fc7-2d24-4b61-b60b-81aa1078eaba" elementFormDefault="qualified">
    <xsd:import namespace="http://schemas.microsoft.com/office/2006/documentManagement/types"/>
    <xsd:import namespace="http://schemas.microsoft.com/office/infopath/2007/PartnerControls"/>
    <xsd:element name="SharedWithUsers" ma:index="8" nillable="true" ma:displayName="Dela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ehållstyp"/>
        <xsd:element ref="dc:title" minOccurs="0" maxOccurs="1" ma:index="4" ma:displayName="Rubri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07995CE-3062-4DCB-913E-CA7C92E2CDC1}">
  <ds:schemaRefs>
    <ds:schemaRef ds:uri="http://schemas.microsoft.com/sharepoint/v3/contenttype/forms"/>
  </ds:schemaRefs>
</ds:datastoreItem>
</file>

<file path=customXml/itemProps2.xml><?xml version="1.0" encoding="utf-8"?>
<ds:datastoreItem xmlns:ds="http://schemas.openxmlformats.org/officeDocument/2006/customXml" ds:itemID="{E74B4E73-29F5-4C44-AEDC-5752B130AE4E}">
  <ds:schemaRefs>
    <ds:schemaRef ds:uri="http://purl.org/dc/terms/"/>
    <ds:schemaRef ds:uri="http://www.w3.org/XML/1998/namespace"/>
    <ds:schemaRef ds:uri="http://purl.org/dc/elements/1.1/"/>
    <ds:schemaRef ds:uri="http://schemas.microsoft.com/office/2006/documentManagement/types"/>
    <ds:schemaRef ds:uri="http://schemas.microsoft.com/office/infopath/2007/PartnerControls"/>
    <ds:schemaRef ds:uri="http://schemas.openxmlformats.org/package/2006/metadata/core-properties"/>
    <ds:schemaRef ds:uri="ad670fc7-2d24-4b61-b60b-81aa1078eaba"/>
    <ds:schemaRef ds:uri="http://schemas.microsoft.com/office/2006/metadata/properties"/>
    <ds:schemaRef ds:uri="http://purl.org/dc/dcmitype/"/>
  </ds:schemaRefs>
</ds:datastoreItem>
</file>

<file path=customXml/itemProps3.xml><?xml version="1.0" encoding="utf-8"?>
<ds:datastoreItem xmlns:ds="http://schemas.openxmlformats.org/officeDocument/2006/customXml" ds:itemID="{4F9A6615-A36B-409A-800C-5BCB10788E6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d670fc7-2d24-4b61-b60b-81aa1078eab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Presentation_Trafikverket</Template>
  <TotalTime>7164</TotalTime>
  <Words>4314</Words>
  <Application>Microsoft Office PowerPoint</Application>
  <PresentationFormat>Bredbild</PresentationFormat>
  <Paragraphs>456</Paragraphs>
  <Slides>33</Slides>
  <Notes>33</Notes>
  <HiddenSlides>0</HiddenSlides>
  <MMClips>32</MMClips>
  <ScaleCrop>false</ScaleCrop>
  <HeadingPairs>
    <vt:vector size="6" baseType="variant">
      <vt:variant>
        <vt:lpstr>Använt teckensnitt</vt:lpstr>
      </vt:variant>
      <vt:variant>
        <vt:i4>4</vt:i4>
      </vt:variant>
      <vt:variant>
        <vt:lpstr>Tema</vt:lpstr>
      </vt:variant>
      <vt:variant>
        <vt:i4>3</vt:i4>
      </vt:variant>
      <vt:variant>
        <vt:lpstr>Bildrubriker</vt:lpstr>
      </vt:variant>
      <vt:variant>
        <vt:i4>33</vt:i4>
      </vt:variant>
    </vt:vector>
  </HeadingPairs>
  <TitlesOfParts>
    <vt:vector size="40" baseType="lpstr">
      <vt:lpstr>Arial</vt:lpstr>
      <vt:lpstr>Calibri</vt:lpstr>
      <vt:lpstr>Calibri Light</vt:lpstr>
      <vt:lpstr>Wingdings</vt:lpstr>
      <vt:lpstr>Start</vt:lpstr>
      <vt:lpstr>Rubrik med logga</vt:lpstr>
      <vt:lpstr>Rubrik med logga, titel, datum och sidnr</vt:lpstr>
      <vt:lpstr>Trafikverket</vt:lpstr>
      <vt:lpstr>Utbildning – Metodik SEB 2024</vt:lpstr>
      <vt:lpstr>Avgränsning</vt:lpstr>
      <vt:lpstr>Underlag och vägledningar </vt:lpstr>
      <vt:lpstr>Delar i SEB-verktygets BCA-avsnitt</vt:lpstr>
      <vt:lpstr>Allmänna kalkylförutsättningar</vt:lpstr>
      <vt:lpstr>Trafikutvecklingstal</vt:lpstr>
      <vt:lpstr>Nyckeltal</vt:lpstr>
      <vt:lpstr>Nyckeltal</vt:lpstr>
      <vt:lpstr>Nyckeltal</vt:lpstr>
      <vt:lpstr>Nyckeltal</vt:lpstr>
      <vt:lpstr>Nyttokostnadsanalys (BCA) </vt:lpstr>
      <vt:lpstr>Nyttokostnadsanalys (BCA) </vt:lpstr>
      <vt:lpstr>Trafikanteffekter</vt:lpstr>
      <vt:lpstr>Personresor</vt:lpstr>
      <vt:lpstr>Personresor</vt:lpstr>
      <vt:lpstr>Personresor</vt:lpstr>
      <vt:lpstr>Externa effekter </vt:lpstr>
      <vt:lpstr>Trafiksäkerhet</vt:lpstr>
      <vt:lpstr>Natur- och kulturmiljö</vt:lpstr>
      <vt:lpstr>Ekonomiska effekter</vt:lpstr>
      <vt:lpstr>Drift &amp; underhåll</vt:lpstr>
      <vt:lpstr>Översikt </vt:lpstr>
      <vt:lpstr>Översikt – sammanställning av redovisade effekter </vt:lpstr>
      <vt:lpstr>Översikt – Beräknade effekter - sammanvägt  </vt:lpstr>
      <vt:lpstr>Översikt – Sammanvägning av ej beräknade effekter  </vt:lpstr>
      <vt:lpstr>Översikt – Slutlig sammanvägd lönsamhet  </vt:lpstr>
      <vt:lpstr>Översikt – Lönsamhetsbedömningar </vt:lpstr>
      <vt:lpstr>Översikt – Effekter relaterade till funktionsmålet  </vt:lpstr>
      <vt:lpstr>Översikt – Effekter relaterade till hänsynsmålet  </vt:lpstr>
      <vt:lpstr>Indikatorer </vt:lpstr>
      <vt:lpstr>Övriga Indikatorer </vt:lpstr>
      <vt:lpstr>Slut!</vt:lpstr>
    </vt:vector>
  </TitlesOfParts>
  <Company>Trafikverket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SEB2024_2 Samhällsekonomisk nyttokostnadsanalys</dc:title>
  <dc:creator>seb@trafikverket.se</dc:creator>
  <cp:keywords>Version 240402</cp:keywords>
  <cp:lastModifiedBy>von Koch Agnes, PLnpg</cp:lastModifiedBy>
  <cp:revision>6</cp:revision>
  <dcterms:created xsi:type="dcterms:W3CDTF">2023-08-17T06:06:28Z</dcterms:created>
  <dcterms:modified xsi:type="dcterms:W3CDTF">2024-04-02T14:10:00Z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0x010100559F622F007ECE4BA9EDA7152F451B05</vt:lpwstr>
  </property>
  <property fmtid="{D5CDD505-2E9C-101B-9397-08002B2CF9AE}" pid="3" name="TrvDocumentType">
    <vt:lpwstr>32;#ARBETSMATERIAL|a2894791-a90f-4fd8-bd38-5426c743cb42</vt:lpwstr>
  </property>
  <property fmtid="{D5CDD505-2E9C-101B-9397-08002B2CF9AE}" pid="4" name="TrvDocumentTemplateOwner">
    <vt:lpwstr>277;#KM Kommunikation|65ba4904-7f87-411a-bf82-b389570b62aa</vt:lpwstr>
  </property>
  <property fmtid="{D5CDD505-2E9C-101B-9397-08002B2CF9AE}" pid="5" name="TrvDocumentTemplateStatus">
    <vt:lpwstr>Distribuerad</vt:lpwstr>
  </property>
  <property fmtid="{D5CDD505-2E9C-101B-9397-08002B2CF9AE}" pid="6" name="TrvDocumentTemplateCategory">
    <vt:lpwstr>35;#Grundmallar|ba03f0de-f93f-4e70-95f2-fa30c55e4680</vt:lpwstr>
  </property>
  <property fmtid="{D5CDD505-2E9C-101B-9397-08002B2CF9AE}" pid="7" name="TrvConfidentialityLevel">
    <vt:lpwstr/>
  </property>
</Properties>
</file>