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92" r:id="rId6"/>
  </p:sldMasterIdLst>
  <p:notesMasterIdLst>
    <p:notesMasterId r:id="rId33"/>
  </p:notesMasterIdLst>
  <p:handoutMasterIdLst>
    <p:handoutMasterId r:id="rId34"/>
  </p:handoutMasterIdLst>
  <p:sldIdLst>
    <p:sldId id="633" r:id="rId7"/>
    <p:sldId id="592" r:id="rId8"/>
    <p:sldId id="598" r:id="rId9"/>
    <p:sldId id="593" r:id="rId10"/>
    <p:sldId id="634" r:id="rId11"/>
    <p:sldId id="635" r:id="rId12"/>
    <p:sldId id="636" r:id="rId13"/>
    <p:sldId id="637" r:id="rId14"/>
    <p:sldId id="638" r:id="rId15"/>
    <p:sldId id="606" r:id="rId16"/>
    <p:sldId id="596" r:id="rId17"/>
    <p:sldId id="556" r:id="rId18"/>
    <p:sldId id="599" r:id="rId19"/>
    <p:sldId id="608" r:id="rId20"/>
    <p:sldId id="621" r:id="rId21"/>
    <p:sldId id="622" r:id="rId22"/>
    <p:sldId id="623" r:id="rId23"/>
    <p:sldId id="624" r:id="rId24"/>
    <p:sldId id="627" r:id="rId25"/>
    <p:sldId id="628" r:id="rId26"/>
    <p:sldId id="629" r:id="rId27"/>
    <p:sldId id="630" r:id="rId28"/>
    <p:sldId id="631" r:id="rId29"/>
    <p:sldId id="603" r:id="rId30"/>
    <p:sldId id="604" r:id="rId31"/>
    <p:sldId id="612" r:id="rId32"/>
  </p:sldIdLst>
  <p:sldSz cx="9144000" cy="6858000" type="screen4x3"/>
  <p:notesSz cx="6797675" cy="9926638"/>
  <p:defaultTextStyle>
    <a:defPPr>
      <a:defRPr lang="sv-SE"/>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tho10"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FCAE7"/>
    <a:srgbClr val="363534"/>
    <a:srgbClr val="D52B1E"/>
    <a:srgbClr val="004165"/>
    <a:srgbClr val="E98300"/>
    <a:srgbClr val="A8B400"/>
    <a:srgbClr val="0073B0"/>
    <a:srgbClr val="FECB00"/>
    <a:srgbClr val="5560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65038" autoAdjust="0"/>
  </p:normalViewPr>
  <p:slideViewPr>
    <p:cSldViewPr snapToGrid="0">
      <p:cViewPr varScale="1">
        <p:scale>
          <a:sx n="75" d="100"/>
          <a:sy n="75" d="100"/>
        </p:scale>
        <p:origin x="2256" y="7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32" d="100"/>
          <a:sy n="132" d="100"/>
        </p:scale>
        <p:origin x="-1494"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2"/>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6" tIns="47783" rIns="95566" bIns="47783" numCol="1" anchor="t" anchorCtr="0" compatLnSpc="1">
            <a:prstTxWarp prst="textNoShape">
              <a:avLst/>
            </a:prstTxWarp>
          </a:bodyPr>
          <a:lstStyle>
            <a:lvl1pPr eaLnBrk="0" hangingPunct="0">
              <a:defRPr sz="1200"/>
            </a:lvl1pPr>
          </a:lstStyle>
          <a:p>
            <a:endParaRPr lang="sv-SE"/>
          </a:p>
        </p:txBody>
      </p:sp>
      <p:sp>
        <p:nvSpPr>
          <p:cNvPr id="21507" name="Rectangle 3"/>
          <p:cNvSpPr>
            <a:spLocks noGrp="1" noChangeArrowheads="1"/>
          </p:cNvSpPr>
          <p:nvPr>
            <p:ph type="dt" sz="quarter" idx="1"/>
          </p:nvPr>
        </p:nvSpPr>
        <p:spPr bwMode="auto">
          <a:xfrm>
            <a:off x="3850444" y="2"/>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6" tIns="47783" rIns="95566" bIns="47783" numCol="1" anchor="t" anchorCtr="0" compatLnSpc="1">
            <a:prstTxWarp prst="textNoShape">
              <a:avLst/>
            </a:prstTxWarp>
          </a:bodyPr>
          <a:lstStyle>
            <a:lvl1pPr algn="r" eaLnBrk="0" hangingPunct="0">
              <a:defRPr sz="1200"/>
            </a:lvl1pPr>
          </a:lstStyle>
          <a:p>
            <a:fld id="{359E6C86-7306-4114-BC86-970C8A89AF6A}" type="datetimeFigureOut">
              <a:rPr lang="sv-SE"/>
              <a:pPr/>
              <a:t>2017-01-27</a:t>
            </a:fld>
            <a:endParaRPr lang="sv-SE"/>
          </a:p>
        </p:txBody>
      </p:sp>
      <p:sp>
        <p:nvSpPr>
          <p:cNvPr id="21508" name="Rectangle 4"/>
          <p:cNvSpPr>
            <a:spLocks noGrp="1" noChangeArrowheads="1"/>
          </p:cNvSpPr>
          <p:nvPr>
            <p:ph type="ftr" sz="quarter" idx="2"/>
          </p:nvPr>
        </p:nvSpPr>
        <p:spPr bwMode="auto">
          <a:xfrm>
            <a:off x="1" y="9428584"/>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6" tIns="47783" rIns="95566" bIns="47783" numCol="1" anchor="b" anchorCtr="0" compatLnSpc="1">
            <a:prstTxWarp prst="textNoShape">
              <a:avLst/>
            </a:prstTxWarp>
          </a:bodyPr>
          <a:lstStyle>
            <a:lvl1pPr eaLnBrk="0" hangingPunct="0">
              <a:defRPr sz="1200"/>
            </a:lvl1pPr>
          </a:lstStyle>
          <a:p>
            <a:endParaRPr lang="sv-SE"/>
          </a:p>
        </p:txBody>
      </p:sp>
      <p:sp>
        <p:nvSpPr>
          <p:cNvPr id="21509" name="Rectangle 5"/>
          <p:cNvSpPr>
            <a:spLocks noGrp="1" noChangeArrowheads="1"/>
          </p:cNvSpPr>
          <p:nvPr>
            <p:ph type="sldNum" sz="quarter" idx="3"/>
          </p:nvPr>
        </p:nvSpPr>
        <p:spPr bwMode="auto">
          <a:xfrm>
            <a:off x="3850444" y="9428584"/>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6" tIns="47783" rIns="95566" bIns="47783" numCol="1" anchor="b" anchorCtr="0" compatLnSpc="1">
            <a:prstTxWarp prst="textNoShape">
              <a:avLst/>
            </a:prstTxWarp>
          </a:bodyPr>
          <a:lstStyle>
            <a:lvl1pPr algn="r" eaLnBrk="0" hangingPunct="0">
              <a:defRPr sz="1200"/>
            </a:lvl1pPr>
          </a:lstStyle>
          <a:p>
            <a:fld id="{3DDE5E3B-8DC5-444A-9930-FE95612872F4}" type="slidenum">
              <a:rPr lang="sv-SE"/>
              <a:pPr/>
              <a:t>‹#›</a:t>
            </a:fld>
            <a:endParaRPr lang="sv-SE"/>
          </a:p>
        </p:txBody>
      </p:sp>
    </p:spTree>
    <p:extLst>
      <p:ext uri="{BB962C8B-B14F-4D97-AF65-F5344CB8AC3E}">
        <p14:creationId xmlns:p14="http://schemas.microsoft.com/office/powerpoint/2010/main" val="3194306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2"/>
            <a:ext cx="2945659" cy="496332"/>
          </a:xfrm>
          <a:prstGeom prst="rect">
            <a:avLst/>
          </a:prstGeom>
        </p:spPr>
        <p:txBody>
          <a:bodyPr vert="horz" lIns="95566" tIns="47783" rIns="95566" bIns="47783" rtlCol="0"/>
          <a:lstStyle>
            <a:lvl1pPr algn="l">
              <a:defRPr sz="1200">
                <a:latin typeface="Arial" charset="0"/>
              </a:defRPr>
            </a:lvl1pPr>
          </a:lstStyle>
          <a:p>
            <a:pPr>
              <a:defRPr/>
            </a:pPr>
            <a:endParaRPr lang="sv-SE"/>
          </a:p>
        </p:txBody>
      </p:sp>
      <p:sp>
        <p:nvSpPr>
          <p:cNvPr id="3" name="Platshållare för datum 2"/>
          <p:cNvSpPr>
            <a:spLocks noGrp="1"/>
          </p:cNvSpPr>
          <p:nvPr>
            <p:ph type="dt" idx="1"/>
          </p:nvPr>
        </p:nvSpPr>
        <p:spPr>
          <a:xfrm>
            <a:off x="3850444" y="2"/>
            <a:ext cx="2945659" cy="496332"/>
          </a:xfrm>
          <a:prstGeom prst="rect">
            <a:avLst/>
          </a:prstGeom>
        </p:spPr>
        <p:txBody>
          <a:bodyPr vert="horz" lIns="95566" tIns="47783" rIns="95566" bIns="47783" rtlCol="0"/>
          <a:lstStyle>
            <a:lvl1pPr algn="r">
              <a:defRPr sz="1200">
                <a:latin typeface="Arial" charset="0"/>
              </a:defRPr>
            </a:lvl1pPr>
          </a:lstStyle>
          <a:p>
            <a:pPr>
              <a:defRPr/>
            </a:pPr>
            <a:fld id="{22882A5F-DE82-4106-A0F9-14841A597628}" type="datetimeFigureOut">
              <a:rPr lang="sv-SE"/>
              <a:pPr>
                <a:defRPr/>
              </a:pPr>
              <a:t>2017-01-27</a:t>
            </a:fld>
            <a:endParaRPr lang="sv-SE"/>
          </a:p>
        </p:txBody>
      </p:sp>
      <p:sp>
        <p:nvSpPr>
          <p:cNvPr id="4" name="Platshållare för bildobjekt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5566" tIns="47783" rIns="95566" bIns="47783" rtlCol="0" anchor="ctr"/>
          <a:lstStyle/>
          <a:p>
            <a:pPr lvl="0"/>
            <a:endParaRPr lang="sv-SE" noProof="0" smtClean="0"/>
          </a:p>
        </p:txBody>
      </p:sp>
      <p:sp>
        <p:nvSpPr>
          <p:cNvPr id="5" name="Platshållare för anteckningar 4"/>
          <p:cNvSpPr>
            <a:spLocks noGrp="1"/>
          </p:cNvSpPr>
          <p:nvPr>
            <p:ph type="body" sz="quarter" idx="3"/>
          </p:nvPr>
        </p:nvSpPr>
        <p:spPr>
          <a:xfrm>
            <a:off x="679768" y="4715154"/>
            <a:ext cx="5438140" cy="4466987"/>
          </a:xfrm>
          <a:prstGeom prst="rect">
            <a:avLst/>
          </a:prstGeom>
        </p:spPr>
        <p:txBody>
          <a:bodyPr vert="horz" wrap="square" lIns="95566" tIns="47783" rIns="95566" bIns="47783" numCol="1" anchor="t" anchorCtr="0" compatLnSpc="1">
            <a:prstTxWarp prst="textNoShape">
              <a:avLst/>
            </a:prstTxWarp>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6" name="Platshållare för sidfot 5"/>
          <p:cNvSpPr>
            <a:spLocks noGrp="1"/>
          </p:cNvSpPr>
          <p:nvPr>
            <p:ph type="ftr" sz="quarter" idx="4"/>
          </p:nvPr>
        </p:nvSpPr>
        <p:spPr>
          <a:xfrm>
            <a:off x="1" y="9428584"/>
            <a:ext cx="2945659" cy="496332"/>
          </a:xfrm>
          <a:prstGeom prst="rect">
            <a:avLst/>
          </a:prstGeom>
        </p:spPr>
        <p:txBody>
          <a:bodyPr vert="horz" lIns="95566" tIns="47783" rIns="95566" bIns="47783" rtlCol="0" anchor="b"/>
          <a:lstStyle>
            <a:lvl1pPr algn="l">
              <a:defRPr sz="1200">
                <a:latin typeface="Arial" charset="0"/>
              </a:defRPr>
            </a:lvl1pPr>
          </a:lstStyle>
          <a:p>
            <a:pPr>
              <a:defRPr/>
            </a:pPr>
            <a:endParaRPr lang="sv-SE"/>
          </a:p>
        </p:txBody>
      </p:sp>
      <p:sp>
        <p:nvSpPr>
          <p:cNvPr id="7" name="Platshållare för bildnummer 6"/>
          <p:cNvSpPr>
            <a:spLocks noGrp="1"/>
          </p:cNvSpPr>
          <p:nvPr>
            <p:ph type="sldNum" sz="quarter" idx="5"/>
          </p:nvPr>
        </p:nvSpPr>
        <p:spPr>
          <a:xfrm>
            <a:off x="3850444" y="9428584"/>
            <a:ext cx="2945659" cy="496332"/>
          </a:xfrm>
          <a:prstGeom prst="rect">
            <a:avLst/>
          </a:prstGeom>
        </p:spPr>
        <p:txBody>
          <a:bodyPr vert="horz" wrap="square" lIns="95566" tIns="47783" rIns="95566" bIns="47783" numCol="1" anchor="b" anchorCtr="0" compatLnSpc="1">
            <a:prstTxWarp prst="textNoShape">
              <a:avLst/>
            </a:prstTxWarp>
          </a:bodyPr>
          <a:lstStyle>
            <a:lvl1pPr algn="r">
              <a:defRPr sz="1200"/>
            </a:lvl1pPr>
          </a:lstStyle>
          <a:p>
            <a:fld id="{6B2B7710-651F-464A-B9ED-722519F63E00}" type="slidenum">
              <a:rPr lang="sv-SE"/>
              <a:pPr/>
              <a:t>‹#›</a:t>
            </a:fld>
            <a:endParaRPr lang="sv-SE"/>
          </a:p>
        </p:txBody>
      </p:sp>
    </p:spTree>
    <p:extLst>
      <p:ext uri="{BB962C8B-B14F-4D97-AF65-F5344CB8AC3E}">
        <p14:creationId xmlns:p14="http://schemas.microsoft.com/office/powerpoint/2010/main" val="38702036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pPr>
              <a:defRPr/>
            </a:pPr>
            <a:fld id="{9BBF2D8A-465B-43A1-8BA8-6717B245FC22}" type="slidenum">
              <a:rPr lang="sv-SE" smtClean="0"/>
              <a:pPr>
                <a:defRPr/>
              </a:pPr>
              <a:t>1</a:t>
            </a:fld>
            <a:endParaRPr lang="sv-SE"/>
          </a:p>
        </p:txBody>
      </p:sp>
    </p:spTree>
    <p:extLst>
      <p:ext uri="{BB962C8B-B14F-4D97-AF65-F5344CB8AC3E}">
        <p14:creationId xmlns:p14="http://schemas.microsoft.com/office/powerpoint/2010/main" val="3808508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10</a:t>
            </a:fld>
            <a:endParaRPr lang="sv-SE"/>
          </a:p>
        </p:txBody>
      </p:sp>
    </p:spTree>
    <p:extLst>
      <p:ext uri="{BB962C8B-B14F-4D97-AF65-F5344CB8AC3E}">
        <p14:creationId xmlns:p14="http://schemas.microsoft.com/office/powerpoint/2010/main" val="3886469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11</a:t>
            </a:fld>
            <a:endParaRPr lang="sv-SE"/>
          </a:p>
        </p:txBody>
      </p:sp>
    </p:spTree>
    <p:extLst>
      <p:ext uri="{BB962C8B-B14F-4D97-AF65-F5344CB8AC3E}">
        <p14:creationId xmlns:p14="http://schemas.microsoft.com/office/powerpoint/2010/main" val="1869104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Under hela processen ska samråd ske med </a:t>
            </a:r>
            <a:r>
              <a:rPr lang="sv-SE" baseline="0" dirty="0" err="1" smtClean="0"/>
              <a:t>bl</a:t>
            </a:r>
            <a:r>
              <a:rPr lang="sv-SE" baseline="0" dirty="0" smtClean="0"/>
              <a:t> a allmänhet, länsstyrelse, kommuner, kollektivtrafik. Som tidigare nämnts så finns möjlighet att ha synpunkter på vägplanen vid granskningen. </a:t>
            </a:r>
          </a:p>
          <a:p>
            <a:r>
              <a:rPr lang="sv-SE" baseline="0" dirty="0" smtClean="0"/>
              <a:t>Det finns även möjlighet att överklaga Trafikverkets beslut om fastställelse.</a:t>
            </a:r>
          </a:p>
          <a:p>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12</a:t>
            </a:fld>
            <a:endParaRPr lang="sv-SE"/>
          </a:p>
        </p:txBody>
      </p:sp>
    </p:spTree>
    <p:extLst>
      <p:ext uri="{BB962C8B-B14F-4D97-AF65-F5344CB8AC3E}">
        <p14:creationId xmlns:p14="http://schemas.microsoft.com/office/powerpoint/2010/main" val="261033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13</a:t>
            </a:fld>
            <a:endParaRPr lang="sv-SE"/>
          </a:p>
        </p:txBody>
      </p:sp>
    </p:spTree>
    <p:extLst>
      <p:ext uri="{BB962C8B-B14F-4D97-AF65-F5344CB8AC3E}">
        <p14:creationId xmlns:p14="http://schemas.microsoft.com/office/powerpoint/2010/main" val="3498044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B2B7710-651F-464A-B9ED-722519F63E00}" type="slidenum">
              <a:rPr lang="sv-SE" smtClean="0"/>
              <a:pPr/>
              <a:t>14</a:t>
            </a:fld>
            <a:endParaRPr lang="sv-SE"/>
          </a:p>
        </p:txBody>
      </p:sp>
    </p:spTree>
    <p:extLst>
      <p:ext uri="{BB962C8B-B14F-4D97-AF65-F5344CB8AC3E}">
        <p14:creationId xmlns:p14="http://schemas.microsoft.com/office/powerpoint/2010/main" val="1515339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15</a:t>
            </a:fld>
            <a:endParaRPr lang="sv-SE"/>
          </a:p>
        </p:txBody>
      </p:sp>
    </p:spTree>
    <p:extLst>
      <p:ext uri="{BB962C8B-B14F-4D97-AF65-F5344CB8AC3E}">
        <p14:creationId xmlns:p14="http://schemas.microsoft.com/office/powerpoint/2010/main" val="2615879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Utförd alternativstudie, där vi beaktat tekniska, miljömässiga och ekonomiska faktorer, har givit följande lösning.</a:t>
            </a:r>
          </a:p>
          <a:p>
            <a:r>
              <a:rPr lang="sv-SE" dirty="0" smtClean="0"/>
              <a:t>Schakt</a:t>
            </a:r>
            <a:r>
              <a:rPr lang="sv-SE" baseline="0" dirty="0" smtClean="0"/>
              <a:t> längs </a:t>
            </a:r>
            <a:r>
              <a:rPr lang="sv-SE" baseline="0" dirty="0" err="1" smtClean="0"/>
              <a:t>gc</a:t>
            </a:r>
            <a:r>
              <a:rPr lang="sv-SE" baseline="0" dirty="0" smtClean="0"/>
              <a:t>-väg, så mycket som den lokala stabiliteten för E20 klarar.</a:t>
            </a:r>
          </a:p>
          <a:p>
            <a:r>
              <a:rPr lang="sv-SE" baseline="0" dirty="0" smtClean="0"/>
              <a:t>Resterande åtgärd görs i Säveån där en stödfyllning/erosionsskydd läggs ut som mothåll samt för att stoppa erosionen.</a:t>
            </a:r>
          </a:p>
          <a:p>
            <a:r>
              <a:rPr lang="sv-SE" baseline="0" dirty="0" smtClean="0"/>
              <a:t>För samtliga alternativ krävs ett erosionsskydd.</a:t>
            </a:r>
            <a:endParaRPr lang="sv-SE" dirty="0"/>
          </a:p>
        </p:txBody>
      </p:sp>
      <p:sp>
        <p:nvSpPr>
          <p:cNvPr id="4" name="Slide Number Placeholder 3"/>
          <p:cNvSpPr>
            <a:spLocks noGrp="1"/>
          </p:cNvSpPr>
          <p:nvPr>
            <p:ph type="sldNum" sz="quarter" idx="10"/>
          </p:nvPr>
        </p:nvSpPr>
        <p:spPr/>
        <p:txBody>
          <a:bodyPr/>
          <a:lstStyle/>
          <a:p>
            <a:pPr>
              <a:defRPr/>
            </a:pPr>
            <a:fld id="{DA6A1BC2-E395-4EBB-BFC1-1BE258091403}" type="slidenum">
              <a:rPr lang="sv-SE" smtClean="0"/>
              <a:pPr>
                <a:defRPr/>
              </a:pPr>
              <a:t>16</a:t>
            </a:fld>
            <a:endParaRPr lang="sv-SE"/>
          </a:p>
        </p:txBody>
      </p:sp>
    </p:spTree>
    <p:extLst>
      <p:ext uri="{BB962C8B-B14F-4D97-AF65-F5344CB8AC3E}">
        <p14:creationId xmlns:p14="http://schemas.microsoft.com/office/powerpoint/2010/main" val="84600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För </a:t>
            </a:r>
            <a:r>
              <a:rPr lang="sv-SE" dirty="0" err="1" smtClean="0"/>
              <a:t>Finngösabäcken</a:t>
            </a:r>
            <a:r>
              <a:rPr lang="sv-SE" baseline="0" dirty="0" smtClean="0"/>
              <a:t> finns endast ett rimligt och fungerande alternativ – stödfyllning. Medför ytterligare kulvertering, dvs förlängd eller ny trumma.</a:t>
            </a:r>
            <a:endParaRPr lang="sv-SE" dirty="0"/>
          </a:p>
        </p:txBody>
      </p:sp>
      <p:sp>
        <p:nvSpPr>
          <p:cNvPr id="4" name="Slide Number Placeholder 3"/>
          <p:cNvSpPr>
            <a:spLocks noGrp="1"/>
          </p:cNvSpPr>
          <p:nvPr>
            <p:ph type="sldNum" sz="quarter" idx="10"/>
          </p:nvPr>
        </p:nvSpPr>
        <p:spPr/>
        <p:txBody>
          <a:bodyPr/>
          <a:lstStyle/>
          <a:p>
            <a:pPr>
              <a:defRPr/>
            </a:pPr>
            <a:fld id="{DA6A1BC2-E395-4EBB-BFC1-1BE258091403}" type="slidenum">
              <a:rPr lang="sv-SE" smtClean="0"/>
              <a:pPr>
                <a:defRPr/>
              </a:pPr>
              <a:t>17</a:t>
            </a:fld>
            <a:endParaRPr lang="sv-SE"/>
          </a:p>
        </p:txBody>
      </p:sp>
    </p:spTree>
    <p:extLst>
      <p:ext uri="{BB962C8B-B14F-4D97-AF65-F5344CB8AC3E}">
        <p14:creationId xmlns:p14="http://schemas.microsoft.com/office/powerpoint/2010/main" val="138216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Utförd besiktning av befintlig trumma under </a:t>
            </a:r>
            <a:r>
              <a:rPr lang="sv-SE" dirty="0" err="1" smtClean="0"/>
              <a:t>Gbgvägen</a:t>
            </a:r>
            <a:r>
              <a:rPr lang="sv-SE" dirty="0" smtClean="0"/>
              <a:t> och E20 visar att den är i dåligt skick (</a:t>
            </a:r>
            <a:r>
              <a:rPr lang="sv-SE" dirty="0" err="1" smtClean="0"/>
              <a:t>sättningsskadad</a:t>
            </a:r>
            <a:r>
              <a:rPr lang="sv-SE" dirty="0" smtClean="0"/>
              <a:t>) samt underdimensionerad.</a:t>
            </a:r>
            <a:r>
              <a:rPr lang="sv-SE" baseline="0" dirty="0" smtClean="0"/>
              <a:t> Därför kommer en ny trumma att tryckas under E20. Provborrning utförd för att hitta lämpligt läge. Metoden vald för att undvika trafikstörning.</a:t>
            </a:r>
          </a:p>
          <a:p>
            <a:r>
              <a:rPr lang="sv-SE" baseline="0" dirty="0" smtClean="0"/>
              <a:t>Tryckgrop samt anslutande anordningar (trummor, brunnar) söder om </a:t>
            </a:r>
            <a:r>
              <a:rPr lang="sv-SE" baseline="0" dirty="0" err="1" smtClean="0"/>
              <a:t>Gbgvägen</a:t>
            </a:r>
            <a:r>
              <a:rPr lang="sv-SE" baseline="0" dirty="0" smtClean="0"/>
              <a:t>.</a:t>
            </a:r>
            <a:endParaRPr lang="sv-SE" dirty="0"/>
          </a:p>
        </p:txBody>
      </p:sp>
      <p:sp>
        <p:nvSpPr>
          <p:cNvPr id="4" name="Slide Number Placeholder 3"/>
          <p:cNvSpPr>
            <a:spLocks noGrp="1"/>
          </p:cNvSpPr>
          <p:nvPr>
            <p:ph type="sldNum" sz="quarter" idx="10"/>
          </p:nvPr>
        </p:nvSpPr>
        <p:spPr/>
        <p:txBody>
          <a:bodyPr/>
          <a:lstStyle/>
          <a:p>
            <a:pPr>
              <a:defRPr/>
            </a:pPr>
            <a:fld id="{DA6A1BC2-E395-4EBB-BFC1-1BE258091403}" type="slidenum">
              <a:rPr lang="sv-SE" smtClean="0"/>
              <a:pPr>
                <a:defRPr/>
              </a:pPr>
              <a:t>18</a:t>
            </a:fld>
            <a:endParaRPr lang="sv-SE"/>
          </a:p>
        </p:txBody>
      </p:sp>
    </p:spTree>
    <p:extLst>
      <p:ext uri="{BB962C8B-B14F-4D97-AF65-F5344CB8AC3E}">
        <p14:creationId xmlns:p14="http://schemas.microsoft.com/office/powerpoint/2010/main" val="1092945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TRV har tagit beslutet att lösa markåtkomsten</a:t>
            </a:r>
            <a:r>
              <a:rPr lang="sv-SE" baseline="0" dirty="0" smtClean="0"/>
              <a:t> genom vägplan och därför tas en sådan fram.</a:t>
            </a:r>
          </a:p>
          <a:p>
            <a:r>
              <a:rPr lang="sv-SE" baseline="0" dirty="0" smtClean="0"/>
              <a:t>Förslag på plankarta med olika typer av vägrätt beroende på verksamhet. </a:t>
            </a:r>
          </a:p>
          <a:p>
            <a:r>
              <a:rPr lang="sv-SE" baseline="0" dirty="0" smtClean="0"/>
              <a:t>I stort inskränkt vägrätt (ljusblå) norr om E20 för att utföra stabilitetsförbättrande åtgärder.</a:t>
            </a:r>
          </a:p>
          <a:p>
            <a:r>
              <a:rPr lang="sv-SE" baseline="0" dirty="0" smtClean="0"/>
              <a:t>Sen tillkommer områden med ny vägrätt (mörkblå) samt tillfällig nyttjanderätt (gul) med anledning av tryckning av den nya trumman.</a:t>
            </a:r>
            <a:endParaRPr lang="sv-SE" dirty="0"/>
          </a:p>
        </p:txBody>
      </p:sp>
      <p:sp>
        <p:nvSpPr>
          <p:cNvPr id="4" name="Platshållare för bildnummer 3"/>
          <p:cNvSpPr>
            <a:spLocks noGrp="1"/>
          </p:cNvSpPr>
          <p:nvPr>
            <p:ph type="sldNum" sz="quarter" idx="10"/>
          </p:nvPr>
        </p:nvSpPr>
        <p:spPr/>
        <p:txBody>
          <a:bodyPr/>
          <a:lstStyle/>
          <a:p>
            <a:fld id="{9914346D-6A6E-45F0-88AB-D1D970E4897E}" type="slidenum">
              <a:rPr lang="sv-SE" smtClean="0"/>
              <a:t>19</a:t>
            </a:fld>
            <a:endParaRPr lang="sv-SE"/>
          </a:p>
        </p:txBody>
      </p:sp>
    </p:spTree>
    <p:extLst>
      <p:ext uri="{BB962C8B-B14F-4D97-AF65-F5344CB8AC3E}">
        <p14:creationId xmlns:p14="http://schemas.microsoft.com/office/powerpoint/2010/main" val="68593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TRV</a:t>
            </a:r>
            <a:r>
              <a:rPr lang="sv-SE" baseline="0" dirty="0" smtClean="0"/>
              <a:t> hälsar välkommen till Informationsmötet för projekt </a:t>
            </a:r>
            <a:r>
              <a:rPr lang="sv-SE" baseline="0" smtClean="0"/>
              <a:t>E20 Finngösa.</a:t>
            </a:r>
            <a:endParaRPr lang="sv-SE" baseline="0" dirty="0" smtClean="0"/>
          </a:p>
          <a:p>
            <a:r>
              <a:rPr lang="sv-SE" baseline="0" dirty="0" smtClean="0"/>
              <a:t>TRV går igenom dagordningen.</a:t>
            </a:r>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2</a:t>
            </a:fld>
            <a:endParaRPr lang="sv-SE"/>
          </a:p>
        </p:txBody>
      </p:sp>
    </p:spTree>
    <p:extLst>
      <p:ext uri="{BB962C8B-B14F-4D97-AF65-F5344CB8AC3E}">
        <p14:creationId xmlns:p14="http://schemas.microsoft.com/office/powerpoint/2010/main" val="2431841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Som tidigare nämnt;</a:t>
            </a:r>
          </a:p>
          <a:p>
            <a:r>
              <a:rPr lang="sv-SE" dirty="0" smtClean="0"/>
              <a:t>Vägplan tas fram för att säkra markåtkomst.</a:t>
            </a:r>
          </a:p>
          <a:p>
            <a:r>
              <a:rPr lang="sv-SE" dirty="0" smtClean="0"/>
              <a:t>De</a:t>
            </a:r>
            <a:r>
              <a:rPr lang="sv-SE" baseline="0" dirty="0" smtClean="0"/>
              <a:t> skyddsåtgärder som vi planerar att fastställa är xxx.</a:t>
            </a:r>
          </a:p>
          <a:p>
            <a:r>
              <a:rPr lang="sv-SE" baseline="0" dirty="0" smtClean="0"/>
              <a:t>Ingen/minimal trafikpåverkan E20 och </a:t>
            </a:r>
            <a:r>
              <a:rPr lang="sv-SE" baseline="0" dirty="0" err="1" smtClean="0"/>
              <a:t>Gbgvägen</a:t>
            </a:r>
            <a:r>
              <a:rPr lang="sv-SE" baseline="0" dirty="0" smtClean="0"/>
              <a:t> genom vald metod att trycka trumman (ej schakt). Mätning från my vid enstaka tillfällen nattetid.</a:t>
            </a:r>
          </a:p>
          <a:p>
            <a:r>
              <a:rPr lang="sv-SE" baseline="0" dirty="0" err="1" smtClean="0"/>
              <a:t>Gc</a:t>
            </a:r>
            <a:r>
              <a:rPr lang="sv-SE" baseline="0" dirty="0" smtClean="0"/>
              <a:t>-vägen norr om E20 stängs och </a:t>
            </a:r>
            <a:r>
              <a:rPr lang="sv-SE" baseline="0" dirty="0" err="1" smtClean="0"/>
              <a:t>gc</a:t>
            </a:r>
            <a:r>
              <a:rPr lang="sv-SE" baseline="0" dirty="0" smtClean="0"/>
              <a:t>-trafik leds om till södra sidan.</a:t>
            </a:r>
          </a:p>
          <a:p>
            <a:endParaRPr lang="sv-SE" baseline="0" dirty="0" smtClean="0"/>
          </a:p>
          <a:p>
            <a:r>
              <a:rPr lang="sv-SE" baseline="0" dirty="0" smtClean="0"/>
              <a:t>Har frågor från NV inkommit?</a:t>
            </a:r>
          </a:p>
          <a:p>
            <a:endParaRPr lang="sv-SE" baseline="0" dirty="0" smtClean="0"/>
          </a:p>
          <a:p>
            <a:r>
              <a:rPr lang="sv-SE" baseline="0" dirty="0" smtClean="0"/>
              <a:t>Många miljöaspekter är beaktade och kan nämna att vi i år kompletterat med ytterligare naturvärdesinventeringar, elfiske, videotolkning av botten, fågelinventering, </a:t>
            </a:r>
            <a:r>
              <a:rPr lang="sv-SE" baseline="0" dirty="0" err="1" smtClean="0"/>
              <a:t>bevarandevärda</a:t>
            </a:r>
            <a:r>
              <a:rPr lang="sv-SE" baseline="0" dirty="0" smtClean="0"/>
              <a:t> träd, N2000-habitat, djupare analys av kumulativa effekter etc. Diskuterades vid samråd i november. Sedan dess satt ner foten att planerade åtgärder ej innebär skada på N2000, att artskyddsdispens ej erfordras och kommer inte att sökas samt att en bedömning gjorts av de kumulativa effekterna.</a:t>
            </a:r>
          </a:p>
          <a:p>
            <a:endParaRPr lang="sv-SE" baseline="0" dirty="0" smtClean="0"/>
          </a:p>
          <a:p>
            <a:r>
              <a:rPr lang="sv-SE" baseline="0" dirty="0" smtClean="0"/>
              <a:t>Förslag på ytterligare myndighet/organisation att samråda med?</a:t>
            </a:r>
            <a:endParaRPr lang="sv-SE" dirty="0"/>
          </a:p>
        </p:txBody>
      </p:sp>
      <p:sp>
        <p:nvSpPr>
          <p:cNvPr id="4" name="Platshållare för bildnummer 3"/>
          <p:cNvSpPr>
            <a:spLocks noGrp="1"/>
          </p:cNvSpPr>
          <p:nvPr>
            <p:ph type="sldNum" sz="quarter" idx="10"/>
          </p:nvPr>
        </p:nvSpPr>
        <p:spPr/>
        <p:txBody>
          <a:bodyPr/>
          <a:lstStyle/>
          <a:p>
            <a:fld id="{9914346D-6A6E-45F0-88AB-D1D970E4897E}" type="slidenum">
              <a:rPr lang="sv-SE" smtClean="0"/>
              <a:t>20</a:t>
            </a:fld>
            <a:endParaRPr lang="sv-SE"/>
          </a:p>
        </p:txBody>
      </p:sp>
    </p:spTree>
    <p:extLst>
      <p:ext uri="{BB962C8B-B14F-4D97-AF65-F5344CB8AC3E}">
        <p14:creationId xmlns:p14="http://schemas.microsoft.com/office/powerpoint/2010/main" val="2148666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914346D-6A6E-45F0-88AB-D1D970E4897E}" type="slidenum">
              <a:rPr lang="sv-SE" smtClean="0"/>
              <a:t>21</a:t>
            </a:fld>
            <a:endParaRPr lang="sv-SE"/>
          </a:p>
        </p:txBody>
      </p:sp>
    </p:spTree>
    <p:extLst>
      <p:ext uri="{BB962C8B-B14F-4D97-AF65-F5344CB8AC3E}">
        <p14:creationId xmlns:p14="http://schemas.microsoft.com/office/powerpoint/2010/main" val="2044365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914346D-6A6E-45F0-88AB-D1D970E4897E}" type="slidenum">
              <a:rPr lang="sv-SE" smtClean="0"/>
              <a:t>22</a:t>
            </a:fld>
            <a:endParaRPr lang="sv-SE"/>
          </a:p>
        </p:txBody>
      </p:sp>
    </p:spTree>
    <p:extLst>
      <p:ext uri="{BB962C8B-B14F-4D97-AF65-F5344CB8AC3E}">
        <p14:creationId xmlns:p14="http://schemas.microsoft.com/office/powerpoint/2010/main" val="146884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9914346D-6A6E-45F0-88AB-D1D970E4897E}" type="slidenum">
              <a:rPr lang="sv-SE" smtClean="0"/>
              <a:t>23</a:t>
            </a:fld>
            <a:endParaRPr lang="sv-SE"/>
          </a:p>
        </p:txBody>
      </p:sp>
    </p:spTree>
    <p:extLst>
      <p:ext uri="{BB962C8B-B14F-4D97-AF65-F5344CB8AC3E}">
        <p14:creationId xmlns:p14="http://schemas.microsoft.com/office/powerpoint/2010/main" val="3497294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Kort förklaring av vad en</a:t>
            </a:r>
            <a:r>
              <a:rPr lang="sv-SE" baseline="0" dirty="0" smtClean="0"/>
              <a:t> MKB är för något och vad den innehåller.</a:t>
            </a:r>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24</a:t>
            </a:fld>
            <a:endParaRPr lang="sv-SE"/>
          </a:p>
        </p:txBody>
      </p:sp>
    </p:spTree>
    <p:extLst>
      <p:ext uri="{BB962C8B-B14F-4D97-AF65-F5344CB8AC3E}">
        <p14:creationId xmlns:p14="http://schemas.microsoft.com/office/powerpoint/2010/main" val="2212404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B2B7710-651F-464A-B9ED-722519F63E00}" type="slidenum">
              <a:rPr lang="sv-SE" smtClean="0"/>
              <a:pPr/>
              <a:t>25</a:t>
            </a:fld>
            <a:endParaRPr lang="sv-SE"/>
          </a:p>
        </p:txBody>
      </p:sp>
    </p:spTree>
    <p:extLst>
      <p:ext uri="{BB962C8B-B14F-4D97-AF65-F5344CB8AC3E}">
        <p14:creationId xmlns:p14="http://schemas.microsoft.com/office/powerpoint/2010/main" val="3995837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26</a:t>
            </a:fld>
            <a:endParaRPr lang="sv-SE"/>
          </a:p>
        </p:txBody>
      </p:sp>
    </p:spTree>
    <p:extLst>
      <p:ext uri="{BB962C8B-B14F-4D97-AF65-F5344CB8AC3E}">
        <p14:creationId xmlns:p14="http://schemas.microsoft.com/office/powerpoint/2010/main" val="1281001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Kort presentation av deltagarna.</a:t>
            </a:r>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3</a:t>
            </a:fld>
            <a:endParaRPr lang="sv-SE"/>
          </a:p>
        </p:txBody>
      </p:sp>
    </p:spTree>
    <p:extLst>
      <p:ext uri="{BB962C8B-B14F-4D97-AF65-F5344CB8AC3E}">
        <p14:creationId xmlns:p14="http://schemas.microsoft.com/office/powerpoint/2010/main" val="2813153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smtClean="0"/>
              <a:t>E20 </a:t>
            </a:r>
            <a:r>
              <a:rPr lang="sv-SE" dirty="0" err="1" smtClean="0"/>
              <a:t>inkl</a:t>
            </a:r>
            <a:r>
              <a:rPr lang="sv-SE" dirty="0" smtClean="0"/>
              <a:t> av-</a:t>
            </a:r>
            <a:r>
              <a:rPr lang="sv-SE" baseline="0" dirty="0" smtClean="0"/>
              <a:t> och </a:t>
            </a:r>
            <a:r>
              <a:rPr lang="sv-SE" dirty="0" smtClean="0"/>
              <a:t>påfarter är ett statligt vägnät</a:t>
            </a:r>
            <a:r>
              <a:rPr lang="sv-SE" baseline="0" dirty="0" smtClean="0"/>
              <a:t> med </a:t>
            </a:r>
            <a:r>
              <a:rPr lang="sv-SE" baseline="0" dirty="0" err="1" smtClean="0"/>
              <a:t>TrV</a:t>
            </a:r>
            <a:r>
              <a:rPr lang="sv-SE" baseline="0" dirty="0" smtClean="0"/>
              <a:t> som Väghållare.</a:t>
            </a:r>
          </a:p>
          <a:p>
            <a:pPr marL="0" indent="0">
              <a:buNone/>
            </a:pPr>
            <a:r>
              <a:rPr lang="sv-SE" baseline="0" dirty="0" smtClean="0"/>
              <a:t>Nationella Vägdatabasen (NVDB): Motorväg 80 km/h.</a:t>
            </a:r>
            <a:br>
              <a:rPr lang="sv-SE" baseline="0" dirty="0" smtClean="0"/>
            </a:br>
            <a:r>
              <a:rPr lang="sv-SE" baseline="0" dirty="0" smtClean="0"/>
              <a:t>24 000 fordon i båda riktningarna och årsmedeldygn (ÅDT).</a:t>
            </a:r>
          </a:p>
          <a:p>
            <a:pPr marL="0" indent="0">
              <a:buNone/>
            </a:pPr>
            <a:endParaRPr lang="sv-SE" baseline="0" dirty="0" smtClean="0"/>
          </a:p>
          <a:p>
            <a:pPr marL="0" indent="0">
              <a:buNone/>
            </a:pPr>
            <a:r>
              <a:rPr lang="sv-SE" baseline="0" dirty="0" smtClean="0"/>
              <a:t>Väg 535 (Göteborgsvägen): Väghållare – Partille Kommun, 9000 ÅDT, 80 km/h</a:t>
            </a:r>
            <a:endParaRPr lang="sv-SE" dirty="0" smtClean="0"/>
          </a:p>
          <a:p>
            <a:pPr marL="0" indent="0">
              <a:buNone/>
            </a:pPr>
            <a:endParaRPr lang="sv-SE" dirty="0"/>
          </a:p>
        </p:txBody>
      </p:sp>
      <p:sp>
        <p:nvSpPr>
          <p:cNvPr id="4" name="Platshållare för bildnummer 3"/>
          <p:cNvSpPr>
            <a:spLocks noGrp="1"/>
          </p:cNvSpPr>
          <p:nvPr>
            <p:ph type="sldNum" sz="quarter" idx="10"/>
          </p:nvPr>
        </p:nvSpPr>
        <p:spPr/>
        <p:txBody>
          <a:bodyPr/>
          <a:lstStyle/>
          <a:p>
            <a:fld id="{6B2B7710-651F-464A-B9ED-722519F63E00}" type="slidenum">
              <a:rPr lang="sv-SE" smtClean="0"/>
              <a:pPr/>
              <a:t>4</a:t>
            </a:fld>
            <a:endParaRPr lang="sv-SE"/>
          </a:p>
        </p:txBody>
      </p:sp>
    </p:spTree>
    <p:extLst>
      <p:ext uri="{BB962C8B-B14F-4D97-AF65-F5344CB8AC3E}">
        <p14:creationId xmlns:p14="http://schemas.microsoft.com/office/powerpoint/2010/main" val="71894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DA6A1BC2-E395-4EBB-BFC1-1BE258091403}" type="slidenum">
              <a:rPr lang="sv-SE" smtClean="0"/>
              <a:pPr>
                <a:defRPr/>
              </a:pPr>
              <a:t>5</a:t>
            </a:fld>
            <a:endParaRPr lang="sv-SE"/>
          </a:p>
        </p:txBody>
      </p:sp>
    </p:spTree>
    <p:extLst>
      <p:ext uri="{BB962C8B-B14F-4D97-AF65-F5344CB8AC3E}">
        <p14:creationId xmlns:p14="http://schemas.microsoft.com/office/powerpoint/2010/main" val="40733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Bakgrunden är att Säveåns dalgång är skredkänslig. Många slänter har uppvisat tecken på otillfredsställande stabilitet och erosion och många</a:t>
            </a:r>
            <a:r>
              <a:rPr lang="sv-SE" baseline="0" dirty="0" smtClean="0"/>
              <a:t> sträckor har åtgärdats, främst med erosionsskydd och avschaktning.</a:t>
            </a:r>
          </a:p>
          <a:p>
            <a:r>
              <a:rPr lang="sv-SE" baseline="0" dirty="0" smtClean="0"/>
              <a:t>Marksprickor + uppmätt rörelse gav en akutåtgärd i form av avschaktning. Steg 1 inför den permanenta lösningen för hela området, där vi är nu.</a:t>
            </a:r>
          </a:p>
          <a:p>
            <a:r>
              <a:rPr lang="sv-SE" baseline="0" dirty="0" smtClean="0"/>
              <a:t>Området är under kontroll (mätning och besiktning).</a:t>
            </a:r>
          </a:p>
          <a:p>
            <a:r>
              <a:rPr lang="sv-SE" baseline="0" dirty="0" smtClean="0"/>
              <a:t>Pågående erosion – försämrar successivt stabilitetsförhållandena.</a:t>
            </a:r>
            <a:endParaRPr lang="sv-SE" dirty="0"/>
          </a:p>
        </p:txBody>
      </p:sp>
      <p:sp>
        <p:nvSpPr>
          <p:cNvPr id="4" name="Slide Number Placeholder 3"/>
          <p:cNvSpPr>
            <a:spLocks noGrp="1"/>
          </p:cNvSpPr>
          <p:nvPr>
            <p:ph type="sldNum" sz="quarter" idx="10"/>
          </p:nvPr>
        </p:nvSpPr>
        <p:spPr/>
        <p:txBody>
          <a:bodyPr/>
          <a:lstStyle/>
          <a:p>
            <a:pPr>
              <a:defRPr/>
            </a:pPr>
            <a:fld id="{DA6A1BC2-E395-4EBB-BFC1-1BE258091403}" type="slidenum">
              <a:rPr lang="sv-SE" smtClean="0"/>
              <a:pPr>
                <a:defRPr/>
              </a:pPr>
              <a:t>6</a:t>
            </a:fld>
            <a:endParaRPr lang="sv-SE"/>
          </a:p>
        </p:txBody>
      </p:sp>
    </p:spTree>
    <p:extLst>
      <p:ext uri="{BB962C8B-B14F-4D97-AF65-F5344CB8AC3E}">
        <p14:creationId xmlns:p14="http://schemas.microsoft.com/office/powerpoint/2010/main" val="4284798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DA6A1BC2-E395-4EBB-BFC1-1BE258091403}" type="slidenum">
              <a:rPr lang="sv-SE" smtClean="0"/>
              <a:pPr>
                <a:defRPr/>
              </a:pPr>
              <a:t>7</a:t>
            </a:fld>
            <a:endParaRPr lang="sv-SE"/>
          </a:p>
        </p:txBody>
      </p:sp>
    </p:spTree>
    <p:extLst>
      <p:ext uri="{BB962C8B-B14F-4D97-AF65-F5344CB8AC3E}">
        <p14:creationId xmlns:p14="http://schemas.microsoft.com/office/powerpoint/2010/main" val="852128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Samma sak för </a:t>
            </a:r>
            <a:r>
              <a:rPr lang="sv-SE" dirty="0" err="1" smtClean="0"/>
              <a:t>Finngösaravinens</a:t>
            </a:r>
            <a:r>
              <a:rPr lang="sv-SE" dirty="0" smtClean="0"/>
              <a:t> slänter. För branta och uppfyller ej ställda krav. Mindre släpp, skred sker då och då och erosionen underminerar</a:t>
            </a:r>
            <a:r>
              <a:rPr lang="sv-SE" baseline="0" dirty="0" smtClean="0"/>
              <a:t> strandkanten.</a:t>
            </a:r>
          </a:p>
          <a:p>
            <a:r>
              <a:rPr lang="sv-SE" baseline="0" dirty="0" smtClean="0"/>
              <a:t>Mycket varierande vattenstånd naturligt.</a:t>
            </a:r>
          </a:p>
          <a:p>
            <a:endParaRPr lang="sv-SE" baseline="0" dirty="0" smtClean="0"/>
          </a:p>
        </p:txBody>
      </p:sp>
      <p:sp>
        <p:nvSpPr>
          <p:cNvPr id="4" name="Slide Number Placeholder 3"/>
          <p:cNvSpPr>
            <a:spLocks noGrp="1"/>
          </p:cNvSpPr>
          <p:nvPr>
            <p:ph type="sldNum" sz="quarter" idx="10"/>
          </p:nvPr>
        </p:nvSpPr>
        <p:spPr/>
        <p:txBody>
          <a:bodyPr/>
          <a:lstStyle/>
          <a:p>
            <a:pPr>
              <a:defRPr/>
            </a:pPr>
            <a:fld id="{DA6A1BC2-E395-4EBB-BFC1-1BE258091403}" type="slidenum">
              <a:rPr lang="sv-SE" smtClean="0"/>
              <a:pPr>
                <a:defRPr/>
              </a:pPr>
              <a:t>8</a:t>
            </a:fld>
            <a:endParaRPr lang="sv-SE"/>
          </a:p>
        </p:txBody>
      </p:sp>
    </p:spTree>
    <p:extLst>
      <p:ext uri="{BB962C8B-B14F-4D97-AF65-F5344CB8AC3E}">
        <p14:creationId xmlns:p14="http://schemas.microsoft.com/office/powerpoint/2010/main" val="4174842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DA6A1BC2-E395-4EBB-BFC1-1BE258091403}" type="slidenum">
              <a:rPr lang="sv-SE" smtClean="0"/>
              <a:pPr>
                <a:defRPr/>
              </a:pPr>
              <a:t>9</a:t>
            </a:fld>
            <a:endParaRPr lang="sv-SE"/>
          </a:p>
        </p:txBody>
      </p:sp>
    </p:spTree>
    <p:extLst>
      <p:ext uri="{BB962C8B-B14F-4D97-AF65-F5344CB8AC3E}">
        <p14:creationId xmlns:p14="http://schemas.microsoft.com/office/powerpoint/2010/main" val="28961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textruta 1"/>
          <p:cNvSpPr txBox="1"/>
          <p:nvPr userDrawn="1"/>
        </p:nvSpPr>
        <p:spPr>
          <a:xfrm>
            <a:off x="183068" y="4867035"/>
            <a:ext cx="307777" cy="1837346"/>
          </a:xfrm>
          <a:prstGeom prst="rect">
            <a:avLst/>
          </a:prstGeom>
          <a:noFill/>
        </p:spPr>
        <p:txBody>
          <a:bodyPr vert="vert270" wrap="square" rtlCol="0">
            <a:spAutoFit/>
          </a:bodyPr>
          <a:lstStyle/>
          <a:p>
            <a:r>
              <a:rPr lang="sv-SE" sz="800" dirty="0" smtClean="0">
                <a:solidFill>
                  <a:srgbClr val="D52B1E"/>
                </a:solidFill>
              </a:rPr>
              <a:t>TMALL 0141 Presentation v 1.0</a:t>
            </a:r>
            <a:endParaRPr lang="sv-SE" sz="800" dirty="0">
              <a:solidFill>
                <a:srgbClr val="D52B1E"/>
              </a:solidFill>
            </a:endParaRPr>
          </a:p>
        </p:txBody>
      </p:sp>
    </p:spTree>
    <p:extLst>
      <p:ext uri="{BB962C8B-B14F-4D97-AF65-F5344CB8AC3E}">
        <p14:creationId xmlns:p14="http://schemas.microsoft.com/office/powerpoint/2010/main" val="419795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dirty="0" smtClean="0"/>
              <a:t>Klicka här för att ändra format</a:t>
            </a:r>
            <a:endParaRPr lang="sv-SE" dirty="0"/>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Rectangle 26"/>
          <p:cNvSpPr>
            <a:spLocks noGrp="1" noChangeArrowheads="1"/>
          </p:cNvSpPr>
          <p:nvPr>
            <p:ph type="ftr" sz="quarter" idx="10"/>
          </p:nvPr>
        </p:nvSpPr>
        <p:spPr>
          <a:ln/>
        </p:spPr>
        <p:txBody>
          <a:bodyPr/>
          <a:lstStyle>
            <a:lvl1pPr>
              <a:defRPr/>
            </a:lvl1pPr>
          </a:lstStyle>
          <a:p>
            <a:endParaRPr lang="sv-SE"/>
          </a:p>
        </p:txBody>
      </p:sp>
    </p:spTree>
    <p:extLst>
      <p:ext uri="{BB962C8B-B14F-4D97-AF65-F5344CB8AC3E}">
        <p14:creationId xmlns:p14="http://schemas.microsoft.com/office/powerpoint/2010/main" val="12774636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Rectangle 26"/>
          <p:cNvSpPr>
            <a:spLocks noGrp="1" noChangeArrowheads="1"/>
          </p:cNvSpPr>
          <p:nvPr>
            <p:ph type="ftr" sz="quarter" idx="10"/>
          </p:nvPr>
        </p:nvSpPr>
        <p:spPr>
          <a:ln/>
        </p:spPr>
        <p:txBody>
          <a:bodyPr/>
          <a:lstStyle>
            <a:lvl1pPr>
              <a:defRPr/>
            </a:lvl1pPr>
          </a:lstStyle>
          <a:p>
            <a:endParaRPr lang="sv-SE"/>
          </a:p>
        </p:txBody>
      </p:sp>
    </p:spTree>
    <p:extLst>
      <p:ext uri="{BB962C8B-B14F-4D97-AF65-F5344CB8AC3E}">
        <p14:creationId xmlns:p14="http://schemas.microsoft.com/office/powerpoint/2010/main" val="9481615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Rectangle 26"/>
          <p:cNvSpPr>
            <a:spLocks noGrp="1" noChangeArrowheads="1"/>
          </p:cNvSpPr>
          <p:nvPr>
            <p:ph type="ftr" sz="quarter" idx="10"/>
          </p:nvPr>
        </p:nvSpPr>
        <p:spPr>
          <a:ln/>
        </p:spPr>
        <p:txBody>
          <a:bodyPr/>
          <a:lstStyle>
            <a:lvl1pPr>
              <a:defRPr/>
            </a:lvl1pPr>
          </a:lstStyle>
          <a:p>
            <a:endParaRPr lang="sv-SE"/>
          </a:p>
        </p:txBody>
      </p:sp>
    </p:spTree>
    <p:extLst>
      <p:ext uri="{BB962C8B-B14F-4D97-AF65-F5344CB8AC3E}">
        <p14:creationId xmlns:p14="http://schemas.microsoft.com/office/powerpoint/2010/main" val="2039062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59" name="Picture 35" descr="TRAFIKVERKET_element_till_ppt-mall"/>
          <p:cNvPicPr>
            <a:picLocks noChangeAspect="1" noChangeArrowheads="1"/>
          </p:cNvPicPr>
          <p:nvPr/>
        </p:nvPicPr>
        <p:blipFill>
          <a:blip r:embed="rId3">
            <a:extLst>
              <a:ext uri="{28A0092B-C50C-407E-A947-70E740481C1C}">
                <a14:useLocalDpi xmlns:a14="http://schemas.microsoft.com/office/drawing/2010/main" val="0"/>
              </a:ext>
            </a:extLst>
          </a:blip>
          <a:srcRect l="11249" t="2519" b="10538"/>
          <a:stretch>
            <a:fillRect/>
          </a:stretch>
        </p:blipFill>
        <p:spPr bwMode="auto">
          <a:xfrm>
            <a:off x="142875" y="152400"/>
            <a:ext cx="2855913" cy="6573838"/>
          </a:xfrm>
          <a:prstGeom prst="rect">
            <a:avLst/>
          </a:prstGeom>
          <a:noFill/>
          <a:extLst>
            <a:ext uri="{909E8E84-426E-40DD-AFC4-6F175D3DCCD1}">
              <a14:hiddenFill xmlns:a14="http://schemas.microsoft.com/office/drawing/2010/main">
                <a:solidFill>
                  <a:srgbClr val="FFFFFF"/>
                </a:solidFill>
              </a14:hiddenFill>
            </a:ext>
          </a:extLst>
        </p:spPr>
      </p:pic>
      <p:sp>
        <p:nvSpPr>
          <p:cNvPr id="1028" name="Platshållare för rubrik 7"/>
          <p:cNvSpPr>
            <a:spLocks noGrp="1"/>
          </p:cNvSpPr>
          <p:nvPr>
            <p:ph type="title"/>
          </p:nvPr>
        </p:nvSpPr>
        <p:spPr bwMode="auto">
          <a:xfrm>
            <a:off x="285750" y="357188"/>
            <a:ext cx="25717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ange rubrik</a:t>
            </a:r>
          </a:p>
        </p:txBody>
      </p:sp>
      <p:pic>
        <p:nvPicPr>
          <p:cNvPr id="1065" name="Picture 41" descr="TRAFIKVERKET_p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775" y="3829050"/>
            <a:ext cx="5514975" cy="10826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96"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2000" b="1" kern="12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bg1"/>
          </a:solidFill>
          <a:latin typeface="Arial" charset="0"/>
          <a:cs typeface="Arial" charset="0"/>
        </a:defRPr>
      </a:lvl2pPr>
      <a:lvl3pPr algn="l" rtl="0" eaLnBrk="1" fontAlgn="base" hangingPunct="1">
        <a:spcBef>
          <a:spcPct val="0"/>
        </a:spcBef>
        <a:spcAft>
          <a:spcPct val="0"/>
        </a:spcAft>
        <a:defRPr sz="2000" b="1">
          <a:solidFill>
            <a:schemeClr val="bg1"/>
          </a:solidFill>
          <a:latin typeface="Arial" charset="0"/>
          <a:cs typeface="Arial" charset="0"/>
        </a:defRPr>
      </a:lvl3pPr>
      <a:lvl4pPr algn="l" rtl="0" eaLnBrk="1" fontAlgn="base" hangingPunct="1">
        <a:spcBef>
          <a:spcPct val="0"/>
        </a:spcBef>
        <a:spcAft>
          <a:spcPct val="0"/>
        </a:spcAft>
        <a:defRPr sz="2000" b="1">
          <a:solidFill>
            <a:schemeClr val="bg1"/>
          </a:solidFill>
          <a:latin typeface="Arial" charset="0"/>
          <a:cs typeface="Arial" charset="0"/>
        </a:defRPr>
      </a:lvl4pPr>
      <a:lvl5pPr algn="l" rtl="0" eaLnBrk="1" fontAlgn="base" hangingPunct="1">
        <a:spcBef>
          <a:spcPct val="0"/>
        </a:spcBef>
        <a:spcAft>
          <a:spcPct val="0"/>
        </a:spcAft>
        <a:defRPr sz="2000" b="1">
          <a:solidFill>
            <a:schemeClr val="bg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71" name="Picture 23" descr="bottenstrip_rod_toning ljustillmork"/>
          <p:cNvPicPr>
            <a:picLocks noChangeAspect="1" noChangeArrowheads="1"/>
          </p:cNvPicPr>
          <p:nvPr/>
        </p:nvPicPr>
        <p:blipFill>
          <a:blip r:embed="rId5">
            <a:extLst>
              <a:ext uri="{28A0092B-C50C-407E-A947-70E740481C1C}">
                <a14:useLocalDpi xmlns:a14="http://schemas.microsoft.com/office/drawing/2010/main" val="0"/>
              </a:ext>
            </a:extLst>
          </a:blip>
          <a:srcRect l="3429" r="2547"/>
          <a:stretch>
            <a:fillRect/>
          </a:stretch>
        </p:blipFill>
        <p:spPr bwMode="auto">
          <a:xfrm>
            <a:off x="0" y="6169025"/>
            <a:ext cx="9144000" cy="698500"/>
          </a:xfrm>
          <a:prstGeom prst="rect">
            <a:avLst/>
          </a:prstGeom>
          <a:noFill/>
          <a:extLst>
            <a:ext uri="{909E8E84-426E-40DD-AFC4-6F175D3DCCD1}">
              <a14:hiddenFill xmlns:a14="http://schemas.microsoft.com/office/drawing/2010/main">
                <a:solidFill>
                  <a:srgbClr val="FFFFFF"/>
                </a:solidFill>
              </a14:hiddenFill>
            </a:ext>
          </a:extLst>
        </p:spPr>
      </p:pic>
      <p:sp>
        <p:nvSpPr>
          <p:cNvPr id="2050" name="Platshållare för rubrik 1"/>
          <p:cNvSpPr>
            <a:spLocks noGrp="1"/>
          </p:cNvSpPr>
          <p:nvPr>
            <p:ph type="title"/>
          </p:nvPr>
        </p:nvSpPr>
        <p:spPr bwMode="auto">
          <a:xfrm>
            <a:off x="457200" y="4143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2051" name="Platshållare för text 2"/>
          <p:cNvSpPr>
            <a:spLocks noGrp="1"/>
          </p:cNvSpPr>
          <p:nvPr>
            <p:ph type="body" idx="1"/>
          </p:nvPr>
        </p:nvSpPr>
        <p:spPr bwMode="auto">
          <a:xfrm>
            <a:off x="457200" y="1711325"/>
            <a:ext cx="82296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7" name="textruta 6"/>
          <p:cNvSpPr txBox="1"/>
          <p:nvPr/>
        </p:nvSpPr>
        <p:spPr>
          <a:xfrm>
            <a:off x="288925" y="6448425"/>
            <a:ext cx="428625" cy="215900"/>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A207A1-F921-4D1C-B45C-5387C40D5887}" type="slidenum">
              <a:rPr lang="sv-SE" sz="800">
                <a:solidFill>
                  <a:schemeClr val="bg1"/>
                </a:solidFill>
              </a:rPr>
              <a:pPr eaLnBrk="1" hangingPunct="1"/>
              <a:t>‹#›</a:t>
            </a:fld>
            <a:endParaRPr lang="sv-SE" sz="800">
              <a:solidFill>
                <a:schemeClr val="bg1"/>
              </a:solidFill>
            </a:endParaRPr>
          </a:p>
        </p:txBody>
      </p:sp>
      <p:sp>
        <p:nvSpPr>
          <p:cNvPr id="2074" name="Rectangle 26"/>
          <p:cNvSpPr>
            <a:spLocks noGrp="1" noChangeArrowheads="1"/>
          </p:cNvSpPr>
          <p:nvPr>
            <p:ph type="ftr" sz="quarter" idx="3"/>
          </p:nvPr>
        </p:nvSpPr>
        <p:spPr bwMode="auto">
          <a:xfrm>
            <a:off x="3336925" y="6423025"/>
            <a:ext cx="2895600"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00">
                <a:solidFill>
                  <a:schemeClr val="bg1"/>
                </a:solidFill>
              </a:defRPr>
            </a:lvl1pPr>
          </a:lstStyle>
          <a:p>
            <a:endParaRPr lang="sv-SE"/>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a:solidFill>
            <a:schemeClr val="tx1"/>
          </a:solidFill>
          <a:latin typeface="Arial" charset="0"/>
          <a:cs typeface="Arial" charset="0"/>
        </a:defRPr>
      </a:lvl2pPr>
      <a:lvl3pPr algn="l" rtl="0" eaLnBrk="0" fontAlgn="base" hangingPunct="0">
        <a:spcBef>
          <a:spcPct val="0"/>
        </a:spcBef>
        <a:spcAft>
          <a:spcPct val="0"/>
        </a:spcAft>
        <a:defRPr sz="2800">
          <a:solidFill>
            <a:schemeClr val="tx1"/>
          </a:solidFill>
          <a:latin typeface="Arial" charset="0"/>
          <a:cs typeface="Arial" charset="0"/>
        </a:defRPr>
      </a:lvl3pPr>
      <a:lvl4pPr algn="l" rtl="0" eaLnBrk="0" fontAlgn="base" hangingPunct="0">
        <a:spcBef>
          <a:spcPct val="0"/>
        </a:spcBef>
        <a:spcAft>
          <a:spcPct val="0"/>
        </a:spcAft>
        <a:defRPr sz="2800">
          <a:solidFill>
            <a:schemeClr val="tx1"/>
          </a:solidFill>
          <a:latin typeface="Arial" charset="0"/>
          <a:cs typeface="Arial" charset="0"/>
        </a:defRPr>
      </a:lvl4pPr>
      <a:lvl5pPr algn="l" rtl="0" eaLnBrk="0" fontAlgn="base" hangingPunct="0">
        <a:spcBef>
          <a:spcPct val="0"/>
        </a:spcBef>
        <a:spcAft>
          <a:spcPct val="0"/>
        </a:spcAft>
        <a:defRPr sz="2800">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trafikverket.se/e20-finngosa"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ubrik 1"/>
          <p:cNvSpPr>
            <a:spLocks noGrp="1"/>
          </p:cNvSpPr>
          <p:nvPr>
            <p:ph type="title" idx="4294967295"/>
          </p:nvPr>
        </p:nvSpPr>
        <p:spPr>
          <a:xfrm>
            <a:off x="259309" y="316245"/>
            <a:ext cx="2852382" cy="1949284"/>
          </a:xfrm>
        </p:spPr>
        <p:txBody>
          <a:bodyPr/>
          <a:lstStyle/>
          <a:p>
            <a:r>
              <a:rPr lang="sv-SE" sz="1800" dirty="0"/>
              <a:t>Stabilitetsförbättrande </a:t>
            </a:r>
            <a:r>
              <a:rPr lang="sv-SE" sz="1800" dirty="0" smtClean="0"/>
              <a:t>åtgärder E20 </a:t>
            </a:r>
            <a:r>
              <a:rPr lang="sv-SE" sz="1800" dirty="0" err="1" smtClean="0"/>
              <a:t>Finngösa</a:t>
            </a:r>
            <a:r>
              <a:rPr lang="sv-SE" sz="1800" dirty="0" smtClean="0"/>
              <a:t/>
            </a:r>
            <a:br>
              <a:rPr lang="sv-SE" sz="1800" dirty="0" smtClean="0"/>
            </a:br>
            <a:r>
              <a:rPr lang="sv-SE" sz="1800" dirty="0"/>
              <a:t/>
            </a:r>
            <a:br>
              <a:rPr lang="sv-SE" sz="1800" dirty="0"/>
            </a:br>
            <a:r>
              <a:rPr lang="sv-SE" sz="1800" dirty="0" smtClean="0"/>
              <a:t>Samrådsmöte med allmänheten</a:t>
            </a:r>
            <a:br>
              <a:rPr lang="sv-SE" sz="1800" dirty="0" smtClean="0"/>
            </a:br>
            <a:r>
              <a:rPr lang="sv-SE" sz="1800" dirty="0"/>
              <a:t>P</a:t>
            </a:r>
            <a:r>
              <a:rPr lang="sv-SE" sz="1800" b="0" dirty="0" smtClean="0"/>
              <a:t>artille kommunhus</a:t>
            </a:r>
            <a:endParaRPr lang="sv-SE" sz="1800" dirty="0" smtClean="0">
              <a:latin typeface="Arial" charset="0"/>
              <a:cs typeface="Arial" charset="0"/>
            </a:endParaRPr>
          </a:p>
        </p:txBody>
      </p:sp>
      <p:sp>
        <p:nvSpPr>
          <p:cNvPr id="3" name="Rubrik 1"/>
          <p:cNvSpPr txBox="1">
            <a:spLocks/>
          </p:cNvSpPr>
          <p:nvPr/>
        </p:nvSpPr>
        <p:spPr bwMode="auto">
          <a:xfrm>
            <a:off x="138754" y="6309887"/>
            <a:ext cx="1417091" cy="2956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b="1" kern="12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bg1"/>
                </a:solidFill>
                <a:latin typeface="Arial" charset="0"/>
                <a:cs typeface="Arial" charset="0"/>
              </a:defRPr>
            </a:lvl2pPr>
            <a:lvl3pPr algn="l" rtl="0" eaLnBrk="1" fontAlgn="base" hangingPunct="1">
              <a:spcBef>
                <a:spcPct val="0"/>
              </a:spcBef>
              <a:spcAft>
                <a:spcPct val="0"/>
              </a:spcAft>
              <a:defRPr sz="2000" b="1">
                <a:solidFill>
                  <a:schemeClr val="bg1"/>
                </a:solidFill>
                <a:latin typeface="Arial" charset="0"/>
                <a:cs typeface="Arial" charset="0"/>
              </a:defRPr>
            </a:lvl3pPr>
            <a:lvl4pPr algn="l" rtl="0" eaLnBrk="1" fontAlgn="base" hangingPunct="1">
              <a:spcBef>
                <a:spcPct val="0"/>
              </a:spcBef>
              <a:spcAft>
                <a:spcPct val="0"/>
              </a:spcAft>
              <a:defRPr sz="2000" b="1">
                <a:solidFill>
                  <a:schemeClr val="bg1"/>
                </a:solidFill>
                <a:latin typeface="Arial" charset="0"/>
                <a:cs typeface="Arial" charset="0"/>
              </a:defRPr>
            </a:lvl4pPr>
            <a:lvl5pPr algn="l" rtl="0" eaLnBrk="1" fontAlgn="base" hangingPunct="1">
              <a:spcBef>
                <a:spcPct val="0"/>
              </a:spcBef>
              <a:spcAft>
                <a:spcPct val="0"/>
              </a:spcAft>
              <a:defRPr sz="2000" b="1">
                <a:solidFill>
                  <a:schemeClr val="bg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sv-SE" sz="1800" b="0" dirty="0" smtClean="0"/>
              <a:t>2016-04-21</a:t>
            </a:r>
            <a:endParaRPr lang="sv-SE" sz="1800" b="0" dirty="0" smtClean="0">
              <a:latin typeface="Arial" charset="0"/>
              <a:cs typeface="Arial" charset="0"/>
            </a:endParaRPr>
          </a:p>
        </p:txBody>
      </p:sp>
      <p:pic>
        <p:nvPicPr>
          <p:cNvPr id="4" name="Bildobjekt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826" r="5226" b="21831"/>
          <a:stretch/>
        </p:blipFill>
        <p:spPr>
          <a:xfrm>
            <a:off x="3111691" y="163774"/>
            <a:ext cx="5841240" cy="3248166"/>
          </a:xfrm>
          <a:prstGeom prst="rect">
            <a:avLst/>
          </a:prstGeom>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8182" b="23255"/>
          <a:stretch/>
        </p:blipFill>
        <p:spPr bwMode="auto">
          <a:xfrm>
            <a:off x="3111691" y="5421447"/>
            <a:ext cx="3053463" cy="131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Bildobjekt 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10514" r="13071" b="31889"/>
          <a:stretch/>
        </p:blipFill>
        <p:spPr>
          <a:xfrm>
            <a:off x="6320639" y="5418161"/>
            <a:ext cx="2632292" cy="1308413"/>
          </a:xfrm>
          <a:prstGeom prst="rect">
            <a:avLst/>
          </a:prstGeom>
        </p:spPr>
      </p:pic>
    </p:spTree>
    <p:extLst>
      <p:ext uri="{BB962C8B-B14F-4D97-AF65-F5344CB8AC3E}">
        <p14:creationId xmlns:p14="http://schemas.microsoft.com/office/powerpoint/2010/main" val="430390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Tidigare utredningar och bakgrund</a:t>
            </a:r>
            <a:endParaRPr lang="sv-SE" dirty="0"/>
          </a:p>
        </p:txBody>
      </p:sp>
      <p:sp>
        <p:nvSpPr>
          <p:cNvPr id="5" name="Platshållare för innehåll 4"/>
          <p:cNvSpPr>
            <a:spLocks noGrp="1"/>
          </p:cNvSpPr>
          <p:nvPr>
            <p:ph idx="1"/>
          </p:nvPr>
        </p:nvSpPr>
        <p:spPr>
          <a:xfrm>
            <a:off x="457200" y="1711325"/>
            <a:ext cx="8229600" cy="4616648"/>
          </a:xfrm>
          <a:prstGeom prst="rect">
            <a:avLst/>
          </a:prstGeom>
        </p:spPr>
        <p:txBody>
          <a:bodyPr wrap="square">
            <a:spAutoFit/>
          </a:bodyPr>
          <a:lstStyle/>
          <a:p>
            <a:r>
              <a:rPr lang="sv-SE" sz="1200" dirty="0"/>
              <a:t>1999-2000 – sprickbildningar i GC-väg (Partille kn), </a:t>
            </a:r>
            <a:r>
              <a:rPr lang="sv-SE" sz="1200" dirty="0" err="1"/>
              <a:t>mätspikar</a:t>
            </a:r>
            <a:r>
              <a:rPr lang="sv-SE" sz="1200" dirty="0"/>
              <a:t> installeras</a:t>
            </a:r>
          </a:p>
          <a:p>
            <a:r>
              <a:rPr lang="sv-SE" sz="1200" dirty="0"/>
              <a:t>Juli 2001 – Stabilitetskontroll utförs (Sweco), Ej tillfredsställande stabilitet</a:t>
            </a:r>
          </a:p>
          <a:p>
            <a:r>
              <a:rPr lang="sv-SE" sz="1200" dirty="0"/>
              <a:t>Höst 2001 – Mätutrustning (</a:t>
            </a:r>
            <a:r>
              <a:rPr lang="sv-SE" sz="1200" dirty="0" err="1"/>
              <a:t>inklinometrar</a:t>
            </a:r>
            <a:r>
              <a:rPr lang="sv-SE" sz="1200" dirty="0"/>
              <a:t>) </a:t>
            </a:r>
            <a:r>
              <a:rPr lang="sv-SE" sz="1200" dirty="0" err="1"/>
              <a:t>map</a:t>
            </a:r>
            <a:r>
              <a:rPr lang="sv-SE" sz="1200" dirty="0"/>
              <a:t> markrörelser installeras</a:t>
            </a:r>
          </a:p>
          <a:p>
            <a:r>
              <a:rPr lang="sv-SE" sz="1200" dirty="0"/>
              <a:t>Höst 2001 – Inledande geoteknisk undersökning/utr. (Sweco; best </a:t>
            </a:r>
            <a:r>
              <a:rPr lang="sv-SE" sz="1200" dirty="0" err="1"/>
              <a:t>PKn</a:t>
            </a:r>
            <a:r>
              <a:rPr lang="sv-SE" sz="1200" dirty="0"/>
              <a:t>/VV)</a:t>
            </a:r>
          </a:p>
          <a:p>
            <a:r>
              <a:rPr lang="sv-SE" sz="1200" dirty="0"/>
              <a:t>2002 – Detaljerad stabilitetsutredning (Sweco; best </a:t>
            </a:r>
            <a:r>
              <a:rPr lang="sv-SE" sz="1200" dirty="0" err="1"/>
              <a:t>PKn</a:t>
            </a:r>
            <a:r>
              <a:rPr lang="sv-SE" sz="1200" dirty="0"/>
              <a:t>/VV)</a:t>
            </a:r>
          </a:p>
          <a:p>
            <a:r>
              <a:rPr lang="sv-SE" sz="1200" dirty="0"/>
              <a:t>2003-2004 – Fördjupad stabilitetsutredning (Sweco; best </a:t>
            </a:r>
            <a:r>
              <a:rPr lang="sv-SE" sz="1200" dirty="0" err="1"/>
              <a:t>PKn</a:t>
            </a:r>
            <a:r>
              <a:rPr lang="sv-SE" sz="1200" dirty="0"/>
              <a:t>/VV)</a:t>
            </a:r>
          </a:p>
          <a:p>
            <a:r>
              <a:rPr lang="sv-SE" sz="1200" dirty="0"/>
              <a:t>Höst 2003 – Indikationer på rörelser i slänten (marksprickor, </a:t>
            </a:r>
            <a:r>
              <a:rPr lang="sv-SE" sz="1200" dirty="0" err="1"/>
              <a:t>inklinometrar</a:t>
            </a:r>
            <a:r>
              <a:rPr lang="sv-SE" sz="1200" dirty="0"/>
              <a:t>)</a:t>
            </a:r>
          </a:p>
          <a:p>
            <a:r>
              <a:rPr lang="sv-SE" sz="1200" dirty="0"/>
              <a:t>Vinter/vår 2004 inledande stabilitetsförbättrande åtgärder (skede 1), (</a:t>
            </a:r>
            <a:r>
              <a:rPr lang="sv-SE" sz="1200" dirty="0" err="1"/>
              <a:t>PKn</a:t>
            </a:r>
            <a:r>
              <a:rPr lang="sv-SE" sz="1200" dirty="0"/>
              <a:t> RA</a:t>
            </a:r>
            <a:r>
              <a:rPr lang="sv-SE" sz="1200" dirty="0" smtClean="0"/>
              <a:t>)</a:t>
            </a:r>
          </a:p>
          <a:p>
            <a:r>
              <a:rPr lang="sv-SE" sz="1200" dirty="0"/>
              <a:t>2004-2011 - slänten hålls under uppsikt med </a:t>
            </a:r>
            <a:r>
              <a:rPr lang="sv-SE" sz="1200" dirty="0" err="1"/>
              <a:t>inklinometermätningar</a:t>
            </a:r>
            <a:r>
              <a:rPr lang="sv-SE" sz="1200" dirty="0"/>
              <a:t> inför slutgiltiga stabilitetsåtgärder (skede 2) (Sweco; best </a:t>
            </a:r>
            <a:r>
              <a:rPr lang="sv-SE" sz="1200" dirty="0" err="1"/>
              <a:t>TrV</a:t>
            </a:r>
            <a:r>
              <a:rPr lang="sv-SE" sz="1200" dirty="0"/>
              <a:t>)</a:t>
            </a:r>
          </a:p>
          <a:p>
            <a:r>
              <a:rPr lang="sv-SE" sz="1200" dirty="0"/>
              <a:t>2011 - </a:t>
            </a:r>
            <a:r>
              <a:rPr lang="sv-SE" sz="1200" dirty="0" err="1"/>
              <a:t>Inklinometermätningar</a:t>
            </a:r>
            <a:r>
              <a:rPr lang="sv-SE" sz="1200" dirty="0"/>
              <a:t> indikerar på att kryprörelser pågår i slänten</a:t>
            </a:r>
          </a:p>
          <a:p>
            <a:r>
              <a:rPr lang="sv-SE" sz="1200" dirty="0"/>
              <a:t>2012 - Kompletterande undersökningar (</a:t>
            </a:r>
            <a:r>
              <a:rPr lang="sv-SE" sz="1200" dirty="0" err="1"/>
              <a:t>fält+lab</a:t>
            </a:r>
            <a:r>
              <a:rPr lang="sv-SE" sz="1200" dirty="0"/>
              <a:t>), även norr om Säveån. Fasta </a:t>
            </a:r>
            <a:r>
              <a:rPr lang="sv-SE" sz="1200" dirty="0" err="1"/>
              <a:t>inklinometrar</a:t>
            </a:r>
            <a:r>
              <a:rPr lang="sv-SE" sz="1200" dirty="0"/>
              <a:t> installeras för att kontrollera ev. markrörelser (Sweco; best </a:t>
            </a:r>
            <a:r>
              <a:rPr lang="sv-SE" sz="1200" dirty="0" err="1"/>
              <a:t>TrV</a:t>
            </a:r>
            <a:r>
              <a:rPr lang="sv-SE" sz="1200" dirty="0"/>
              <a:t>)</a:t>
            </a:r>
          </a:p>
          <a:p>
            <a:r>
              <a:rPr lang="sv-SE" sz="1200" dirty="0"/>
              <a:t>2012-2013 - Förfinade stabilitetsanalyser, naturinventering, miljöanalys, trafikanalys </a:t>
            </a:r>
            <a:r>
              <a:rPr lang="sv-SE" sz="1200" dirty="0" err="1"/>
              <a:t>etc</a:t>
            </a:r>
            <a:r>
              <a:rPr lang="sv-SE" sz="1200" dirty="0"/>
              <a:t> utfördes och utgjorde underlag för alternativstudie/åtgärdsförslag. Samråd genomfördes. Beslut om BMP erhölls (Sweco; best </a:t>
            </a:r>
            <a:r>
              <a:rPr lang="sv-SE" sz="1200" dirty="0" err="1"/>
              <a:t>TrV</a:t>
            </a:r>
            <a:r>
              <a:rPr lang="sv-SE" sz="1200" dirty="0"/>
              <a:t>)</a:t>
            </a:r>
          </a:p>
          <a:p>
            <a:r>
              <a:rPr lang="sv-SE" sz="1200" dirty="0"/>
              <a:t>2013-2014 – Kompletterande naturinventeringar, besiktning av trumma under E20, hydraulisk utredning </a:t>
            </a:r>
            <a:r>
              <a:rPr lang="sv-SE" sz="1200" dirty="0" err="1"/>
              <a:t>etc</a:t>
            </a:r>
            <a:r>
              <a:rPr lang="sv-SE" sz="1200" dirty="0"/>
              <a:t> utfördes och alternativstudien/åtgärdsförslagen omarbetades. </a:t>
            </a:r>
            <a:r>
              <a:rPr lang="sv-SE" sz="1200" dirty="0" err="1"/>
              <a:t>TrV</a:t>
            </a:r>
            <a:r>
              <a:rPr lang="sv-SE" sz="1200" dirty="0"/>
              <a:t> tar beslut om att Vägplan erfordras. Ny trumma under E20 erfordras. Samråd genomförs i enlighet med processen för Vägplan samt Tillståndsansökan (Golder/Sweco; best </a:t>
            </a:r>
            <a:r>
              <a:rPr lang="sv-SE" sz="1200" dirty="0" err="1"/>
              <a:t>TrV</a:t>
            </a:r>
            <a:r>
              <a:rPr lang="sv-SE" sz="1200" dirty="0"/>
              <a:t>)</a:t>
            </a:r>
          </a:p>
          <a:p>
            <a:endParaRPr lang="sv-SE" sz="1100" dirty="0"/>
          </a:p>
          <a:p>
            <a:pPr marL="342900" indent="-342900">
              <a:buFont typeface="Arial" panose="020B0604020202020204" pitchFamily="34" charset="0"/>
              <a:buChar char="•"/>
            </a:pPr>
            <a:endParaRPr lang="sv-SE" dirty="0"/>
          </a:p>
        </p:txBody>
      </p:sp>
    </p:spTree>
    <p:extLst>
      <p:ext uri="{BB962C8B-B14F-4D97-AF65-F5344CB8AC3E}">
        <p14:creationId xmlns:p14="http://schemas.microsoft.com/office/powerpoint/2010/main" val="2401738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Planprocessen</a:t>
            </a:r>
            <a:endParaRPr lang="sv-S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187211"/>
            <a:ext cx="9210675"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893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rot="327723">
            <a:off x="4408974" y="934761"/>
            <a:ext cx="4595724" cy="400110"/>
          </a:xfrm>
          <a:prstGeom prst="rect">
            <a:avLst/>
          </a:prstGeom>
          <a:solidFill>
            <a:srgbClr val="363534">
              <a:alpha val="70000"/>
            </a:srgbClr>
          </a:solidFill>
        </p:spPr>
        <p:txBody>
          <a:bodyPr wrap="square" lIns="91440" tIns="45720" rIns="91440" bIns="45720">
            <a:spAutoFit/>
          </a:bodyPr>
          <a:lstStyle/>
          <a:p>
            <a:pPr algn="ctr"/>
            <a:r>
              <a:rPr lang="sv-SE" sz="2000" dirty="0" smtClean="0">
                <a:ln w="0"/>
                <a:solidFill>
                  <a:schemeClr val="bg1"/>
                </a:solidFill>
                <a:effectLst>
                  <a:outerShdw blurRad="38100" dist="19050" dir="2700000" algn="tl" rotWithShape="0">
                    <a:schemeClr val="dk1">
                      <a:alpha val="40000"/>
                    </a:schemeClr>
                  </a:outerShdw>
                </a:effectLst>
                <a:cs typeface="Arial" panose="020B0604020202020204" pitchFamily="34" charset="0"/>
              </a:rPr>
              <a:t>SYFTE</a:t>
            </a:r>
            <a:endParaRPr lang="sv-SE" sz="2000" b="0" cap="none" spc="0" dirty="0">
              <a:ln w="0"/>
              <a:solidFill>
                <a:schemeClr val="bg1"/>
              </a:solidFill>
              <a:effectLst>
                <a:outerShdw blurRad="38100" dist="19050" dir="2700000" algn="tl" rotWithShape="0">
                  <a:schemeClr val="dk1">
                    <a:alpha val="40000"/>
                  </a:schemeClr>
                </a:outerShdw>
              </a:effectLst>
              <a:cs typeface="Arial" panose="020B0604020202020204" pitchFamily="34" charset="0"/>
            </a:endParaRPr>
          </a:p>
        </p:txBody>
      </p:sp>
      <p:pic>
        <p:nvPicPr>
          <p:cNvPr id="9" name="Bildobjekt 8"/>
          <p:cNvPicPr>
            <a:picLocks noChangeAspect="1"/>
          </p:cNvPicPr>
          <p:nvPr/>
        </p:nvPicPr>
        <p:blipFill rotWithShape="1">
          <a:blip r:embed="rId3" cstate="print">
            <a:biLevel thresh="75000"/>
            <a:extLst>
              <a:ext uri="{BEBA8EAE-BF5A-486C-A8C5-ECC9F3942E4B}">
                <a14:imgProps xmlns:a14="http://schemas.microsoft.com/office/drawing/2010/main">
                  <a14:imgLayer r:embed="rId4">
                    <a14:imgEffect>
                      <a14:sharpenSoften amount="100000"/>
                    </a14:imgEffect>
                    <a14:imgEffect>
                      <a14:saturation sat="0"/>
                    </a14:imgEffect>
                  </a14:imgLayer>
                </a14:imgProps>
              </a:ext>
              <a:ext uri="{28A0092B-C50C-407E-A947-70E740481C1C}">
                <a14:useLocalDpi xmlns:a14="http://schemas.microsoft.com/office/drawing/2010/main" val="0"/>
              </a:ext>
            </a:extLst>
          </a:blip>
          <a:srcRect l="26636" t="34826" r="22132" b="28358"/>
          <a:stretch/>
        </p:blipFill>
        <p:spPr>
          <a:xfrm>
            <a:off x="3455348" y="2659749"/>
            <a:ext cx="2156347" cy="2191892"/>
          </a:xfrm>
          <a:prstGeom prst="rect">
            <a:avLst/>
          </a:prstGeom>
          <a:effectLst>
            <a:softEdge rad="76200"/>
          </a:effectLst>
        </p:spPr>
      </p:pic>
      <p:sp>
        <p:nvSpPr>
          <p:cNvPr id="10" name="Rektangel 9"/>
          <p:cNvSpPr/>
          <p:nvPr/>
        </p:nvSpPr>
        <p:spPr>
          <a:xfrm rot="21140271">
            <a:off x="688404" y="2915160"/>
            <a:ext cx="1747524" cy="307777"/>
          </a:xfrm>
          <a:prstGeom prst="rect">
            <a:avLst/>
          </a:prstGeom>
          <a:solidFill>
            <a:srgbClr val="363534">
              <a:alpha val="30000"/>
            </a:srgbClr>
          </a:solidFill>
        </p:spPr>
        <p:txBody>
          <a:bodyPr wrap="square">
            <a:spAutoFit/>
          </a:bodyPr>
          <a:lstStyle/>
          <a:p>
            <a:r>
              <a:rPr lang="sv-SE" sz="1400" i="1" dirty="0" smtClean="0">
                <a:cs typeface="Arial" panose="020B0604020202020204" pitchFamily="34" charset="0"/>
              </a:rPr>
              <a:t>Samla in kunskap</a:t>
            </a:r>
            <a:r>
              <a:rPr lang="sv-SE" sz="1400" dirty="0" smtClean="0">
                <a:cs typeface="Arial" panose="020B0604020202020204" pitchFamily="34" charset="0"/>
              </a:rPr>
              <a:t> </a:t>
            </a:r>
            <a:endParaRPr lang="sv-SE" sz="1400" dirty="0">
              <a:cs typeface="Arial" panose="020B0604020202020204" pitchFamily="34" charset="0"/>
            </a:endParaRPr>
          </a:p>
        </p:txBody>
      </p:sp>
      <p:sp>
        <p:nvSpPr>
          <p:cNvPr id="11" name="Rektangel 10"/>
          <p:cNvSpPr/>
          <p:nvPr/>
        </p:nvSpPr>
        <p:spPr>
          <a:xfrm rot="21201153">
            <a:off x="1388549" y="1969708"/>
            <a:ext cx="1501254" cy="523220"/>
          </a:xfrm>
          <a:prstGeom prst="rect">
            <a:avLst/>
          </a:prstGeom>
          <a:solidFill>
            <a:srgbClr val="363534">
              <a:alpha val="30000"/>
            </a:srgbClr>
          </a:solidFill>
        </p:spPr>
        <p:txBody>
          <a:bodyPr wrap="square">
            <a:spAutoFit/>
          </a:bodyPr>
          <a:lstStyle/>
          <a:p>
            <a:r>
              <a:rPr lang="sv-SE" sz="1400" i="1" dirty="0" smtClean="0">
                <a:cs typeface="Arial" panose="020B0604020202020204" pitchFamily="34" charset="0"/>
              </a:rPr>
              <a:t>Informera om projektet</a:t>
            </a:r>
            <a:endParaRPr lang="sv-SE" sz="1400" dirty="0">
              <a:cs typeface="Arial" panose="020B0604020202020204" pitchFamily="34" charset="0"/>
            </a:endParaRPr>
          </a:p>
        </p:txBody>
      </p:sp>
      <p:sp>
        <p:nvSpPr>
          <p:cNvPr id="12" name="Rektangel 11"/>
          <p:cNvSpPr/>
          <p:nvPr/>
        </p:nvSpPr>
        <p:spPr>
          <a:xfrm>
            <a:off x="3140997" y="1588051"/>
            <a:ext cx="2238233" cy="738664"/>
          </a:xfrm>
          <a:prstGeom prst="rect">
            <a:avLst/>
          </a:prstGeom>
          <a:solidFill>
            <a:srgbClr val="363534">
              <a:alpha val="30000"/>
            </a:srgbClr>
          </a:solidFill>
        </p:spPr>
        <p:txBody>
          <a:bodyPr wrap="square">
            <a:spAutoFit/>
          </a:bodyPr>
          <a:lstStyle/>
          <a:p>
            <a:pPr lvl="0"/>
            <a:r>
              <a:rPr lang="sv-SE" sz="1400" i="1" dirty="0">
                <a:cs typeface="Arial" panose="020B0604020202020204" pitchFamily="34" charset="0"/>
              </a:rPr>
              <a:t>Identifiera intressen som är viktiga att ta hänsyn till i planeringsarbetet</a:t>
            </a:r>
          </a:p>
        </p:txBody>
      </p:sp>
      <p:sp>
        <p:nvSpPr>
          <p:cNvPr id="22" name="Rektangel 21"/>
          <p:cNvSpPr/>
          <p:nvPr/>
        </p:nvSpPr>
        <p:spPr>
          <a:xfrm rot="834937">
            <a:off x="5962048" y="2110502"/>
            <a:ext cx="2776343" cy="867930"/>
          </a:xfrm>
          <a:prstGeom prst="rect">
            <a:avLst/>
          </a:prstGeom>
          <a:solidFill>
            <a:srgbClr val="363534">
              <a:alpha val="30000"/>
            </a:srgbClr>
          </a:solidFill>
        </p:spPr>
        <p:txBody>
          <a:bodyPr wrap="square">
            <a:spAutoFit/>
          </a:bodyPr>
          <a:lstStyle/>
          <a:p>
            <a:pPr lvl="0" algn="ctr" defTabSz="533400">
              <a:lnSpc>
                <a:spcPct val="90000"/>
              </a:lnSpc>
              <a:spcAft>
                <a:spcPct val="35000"/>
              </a:spcAft>
            </a:pPr>
            <a:r>
              <a:rPr lang="sv-SE" sz="1400" i="1" dirty="0">
                <a:cs typeface="Arial" panose="020B0604020202020204" pitchFamily="34" charset="0"/>
              </a:rPr>
              <a:t>Inleda en dialog med länsstyrelsen inför t.ex. beslut om betydande miljöpåverkan, </a:t>
            </a:r>
            <a:r>
              <a:rPr lang="sv-SE" sz="1400" i="1" dirty="0" err="1" smtClean="0">
                <a:cs typeface="Arial" panose="020B0604020202020204" pitchFamily="34" charset="0"/>
              </a:rPr>
              <a:t>ev</a:t>
            </a:r>
            <a:r>
              <a:rPr lang="sv-SE" sz="1400" i="1" dirty="0" smtClean="0">
                <a:cs typeface="Arial" panose="020B0604020202020204" pitchFamily="34" charset="0"/>
              </a:rPr>
              <a:t> </a:t>
            </a:r>
            <a:r>
              <a:rPr lang="sv-SE" sz="1400" i="1" dirty="0">
                <a:cs typeface="Arial" panose="020B0604020202020204" pitchFamily="34" charset="0"/>
              </a:rPr>
              <a:t>godkännande av MKB</a:t>
            </a:r>
          </a:p>
        </p:txBody>
      </p:sp>
      <p:sp>
        <p:nvSpPr>
          <p:cNvPr id="23" name="Rektangel 22"/>
          <p:cNvSpPr/>
          <p:nvPr/>
        </p:nvSpPr>
        <p:spPr>
          <a:xfrm rot="21014059">
            <a:off x="236302" y="3830355"/>
            <a:ext cx="2553097" cy="480131"/>
          </a:xfrm>
          <a:prstGeom prst="rect">
            <a:avLst/>
          </a:prstGeom>
          <a:solidFill>
            <a:srgbClr val="363534">
              <a:alpha val="30000"/>
            </a:srgbClr>
          </a:solidFill>
        </p:spPr>
        <p:txBody>
          <a:bodyPr wrap="square">
            <a:spAutoFit/>
          </a:bodyPr>
          <a:lstStyle/>
          <a:p>
            <a:pPr lvl="0" algn="ctr" defTabSz="533400">
              <a:lnSpc>
                <a:spcPct val="90000"/>
              </a:lnSpc>
              <a:spcAft>
                <a:spcPct val="35000"/>
              </a:spcAft>
            </a:pPr>
            <a:r>
              <a:rPr lang="sv-SE" sz="1400" i="1" dirty="0">
                <a:cs typeface="Arial" panose="020B0604020202020204" pitchFamily="34" charset="0"/>
              </a:rPr>
              <a:t>Förstå situationen och kunna göra en analys utifrån den</a:t>
            </a:r>
          </a:p>
        </p:txBody>
      </p:sp>
      <p:sp>
        <p:nvSpPr>
          <p:cNvPr id="24" name="Rektangel 23"/>
          <p:cNvSpPr/>
          <p:nvPr/>
        </p:nvSpPr>
        <p:spPr>
          <a:xfrm rot="622067">
            <a:off x="6319127" y="3636649"/>
            <a:ext cx="2647666" cy="674031"/>
          </a:xfrm>
          <a:prstGeom prst="rect">
            <a:avLst/>
          </a:prstGeom>
          <a:solidFill>
            <a:srgbClr val="363534">
              <a:alpha val="30000"/>
            </a:srgbClr>
          </a:solidFill>
        </p:spPr>
        <p:txBody>
          <a:bodyPr wrap="square">
            <a:spAutoFit/>
          </a:bodyPr>
          <a:lstStyle/>
          <a:p>
            <a:pPr lvl="0" algn="ctr" defTabSz="533400">
              <a:lnSpc>
                <a:spcPct val="90000"/>
              </a:lnSpc>
              <a:spcAft>
                <a:spcPct val="35000"/>
              </a:spcAft>
            </a:pPr>
            <a:r>
              <a:rPr lang="sv-SE" sz="1400" i="1" dirty="0">
                <a:cs typeface="Arial" panose="020B0604020202020204" pitchFamily="34" charset="0"/>
              </a:rPr>
              <a:t>Få kommunens medgivande för t.ex. undantag från kravet på bygglov</a:t>
            </a:r>
          </a:p>
        </p:txBody>
      </p:sp>
      <p:sp>
        <p:nvSpPr>
          <p:cNvPr id="25" name="Rektangel 24"/>
          <p:cNvSpPr/>
          <p:nvPr/>
        </p:nvSpPr>
        <p:spPr>
          <a:xfrm>
            <a:off x="60302" y="4870520"/>
            <a:ext cx="6957090" cy="1354217"/>
          </a:xfrm>
          <a:prstGeom prst="rect">
            <a:avLst/>
          </a:prstGeom>
        </p:spPr>
        <p:txBody>
          <a:bodyPr wrap="square">
            <a:spAutoFit/>
          </a:bodyPr>
          <a:lstStyle/>
          <a:p>
            <a:pPr marL="342900" lvl="1" indent="-342900"/>
            <a:r>
              <a:rPr lang="sv-SE" sz="1600" dirty="0" smtClean="0">
                <a:cs typeface="Arial" panose="020B0604020202020204" pitchFamily="34" charset="0"/>
              </a:rPr>
              <a:t>Samrådet</a:t>
            </a:r>
          </a:p>
          <a:p>
            <a:pPr marL="342900" lvl="1" indent="-342900"/>
            <a:r>
              <a:rPr lang="sv-SE" sz="1600" dirty="0" smtClean="0">
                <a:cs typeface="Arial" panose="020B0604020202020204" pitchFamily="34" charset="0"/>
              </a:rPr>
              <a:t>	påbörjas så tidigt som möjligt</a:t>
            </a:r>
          </a:p>
          <a:p>
            <a:pPr marL="342900" lvl="1" indent="-342900"/>
            <a:r>
              <a:rPr lang="sv-SE" sz="1600" dirty="0" smtClean="0">
                <a:cs typeface="Arial" panose="020B0604020202020204" pitchFamily="34" charset="0"/>
              </a:rPr>
              <a:t>		sker löpande under hela projektet</a:t>
            </a:r>
          </a:p>
          <a:p>
            <a:pPr marL="342900" lvl="1" indent="-342900"/>
            <a:r>
              <a:rPr lang="sv-SE" sz="1600" dirty="0" smtClean="0">
                <a:cs typeface="Arial" panose="020B0604020202020204" pitchFamily="34" charset="0"/>
              </a:rPr>
              <a:t>			dokumenteras i </a:t>
            </a:r>
            <a:r>
              <a:rPr lang="sv-SE" b="1" i="1" dirty="0" smtClean="0">
                <a:cs typeface="Arial" panose="020B0604020202020204" pitchFamily="34" charset="0"/>
              </a:rPr>
              <a:t>samrådsredogörelsen</a:t>
            </a:r>
            <a:r>
              <a:rPr lang="sv-SE" sz="1600" dirty="0" smtClean="0">
                <a:cs typeface="Arial" panose="020B0604020202020204" pitchFamily="34" charset="0"/>
              </a:rPr>
              <a:t> och </a:t>
            </a:r>
          </a:p>
          <a:p>
            <a:pPr marL="342900" lvl="1" indent="-342900"/>
            <a:r>
              <a:rPr lang="sv-SE" sz="1600" dirty="0" smtClean="0">
                <a:cs typeface="Arial" panose="020B0604020202020204" pitchFamily="34" charset="0"/>
              </a:rPr>
              <a:t>				avslutas när granskningen börjar.</a:t>
            </a:r>
            <a:endParaRPr lang="sv-SE" sz="1600" dirty="0">
              <a:cs typeface="Arial" panose="020B0604020202020204" pitchFamily="34" charset="0"/>
            </a:endParaRPr>
          </a:p>
        </p:txBody>
      </p:sp>
      <p:cxnSp>
        <p:nvCxnSpPr>
          <p:cNvPr id="27" name="Rak pil 26"/>
          <p:cNvCxnSpPr/>
          <p:nvPr/>
        </p:nvCxnSpPr>
        <p:spPr>
          <a:xfrm>
            <a:off x="2816320" y="3811979"/>
            <a:ext cx="639028" cy="14250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ak pil 31"/>
          <p:cNvCxnSpPr/>
          <p:nvPr/>
        </p:nvCxnSpPr>
        <p:spPr>
          <a:xfrm>
            <a:off x="2541319" y="3028208"/>
            <a:ext cx="997528" cy="56179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ak pil 34"/>
          <p:cNvCxnSpPr/>
          <p:nvPr/>
        </p:nvCxnSpPr>
        <p:spPr>
          <a:xfrm>
            <a:off x="2816320" y="2565070"/>
            <a:ext cx="900657" cy="79796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ak pil 37"/>
          <p:cNvCxnSpPr/>
          <p:nvPr/>
        </p:nvCxnSpPr>
        <p:spPr>
          <a:xfrm>
            <a:off x="4096987" y="2419048"/>
            <a:ext cx="23751" cy="49040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Rak pil 40"/>
          <p:cNvCxnSpPr/>
          <p:nvPr/>
        </p:nvCxnSpPr>
        <p:spPr>
          <a:xfrm flipH="1">
            <a:off x="5379230" y="2784782"/>
            <a:ext cx="689062" cy="38593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ak pil 43"/>
          <p:cNvCxnSpPr/>
          <p:nvPr/>
        </p:nvCxnSpPr>
        <p:spPr>
          <a:xfrm flipH="1" flipV="1">
            <a:off x="5532437" y="3590007"/>
            <a:ext cx="740175" cy="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ktangel 17"/>
          <p:cNvSpPr/>
          <p:nvPr/>
        </p:nvSpPr>
        <p:spPr>
          <a:xfrm>
            <a:off x="6107868" y="4890408"/>
            <a:ext cx="3070184" cy="338554"/>
          </a:xfrm>
          <a:prstGeom prst="rect">
            <a:avLst/>
          </a:prstGeom>
        </p:spPr>
        <p:txBody>
          <a:bodyPr wrap="square">
            <a:spAutoFit/>
          </a:bodyPr>
          <a:lstStyle/>
          <a:p>
            <a:pPr marL="342900" lvl="1" indent="-342900"/>
            <a:r>
              <a:rPr lang="sv-SE" sz="1600" dirty="0" smtClean="0">
                <a:cs typeface="Arial" panose="020B0604020202020204" pitchFamily="34" charset="0"/>
              </a:rPr>
              <a:t>Kan vara muntligt eller skriftligt.</a:t>
            </a:r>
          </a:p>
        </p:txBody>
      </p:sp>
      <p:sp>
        <p:nvSpPr>
          <p:cNvPr id="26" name="Rektangel 25"/>
          <p:cNvSpPr/>
          <p:nvPr/>
        </p:nvSpPr>
        <p:spPr>
          <a:xfrm rot="20798162">
            <a:off x="283638" y="682516"/>
            <a:ext cx="3149384" cy="461665"/>
          </a:xfrm>
          <a:prstGeom prst="rect">
            <a:avLst/>
          </a:prstGeom>
          <a:solidFill>
            <a:srgbClr val="363534">
              <a:alpha val="97000"/>
            </a:srgbClr>
          </a:solidFill>
          <a:effectLst/>
        </p:spPr>
        <p:txBody>
          <a:bodyPr wrap="square" lIns="91440" tIns="45720" rIns="91440" bIns="45720">
            <a:spAutoFit/>
          </a:bodyPr>
          <a:lstStyle/>
          <a:p>
            <a:pPr algn="ctr"/>
            <a:r>
              <a:rPr lang="sv-SE" sz="2400" dirty="0" smtClean="0">
                <a:ln w="0"/>
                <a:solidFill>
                  <a:schemeClr val="bg1"/>
                </a:solidFill>
                <a:effectLst>
                  <a:outerShdw blurRad="38100" dist="19050" dir="2700000" algn="tl" rotWithShape="0">
                    <a:schemeClr val="dk1">
                      <a:alpha val="40000"/>
                    </a:schemeClr>
                  </a:outerShdw>
                </a:effectLst>
                <a:cs typeface="Arial" panose="020B0604020202020204" pitchFamily="34" charset="0"/>
              </a:rPr>
              <a:t>Samråd</a:t>
            </a:r>
            <a:endParaRPr lang="sv-SE" sz="2400" cap="none" spc="0" dirty="0">
              <a:ln w="0"/>
              <a:solidFill>
                <a:schemeClr val="bg1"/>
              </a:solidFill>
              <a:effectLst>
                <a:outerShdw blurRad="38100" dist="19050" dir="2700000" algn="tl" rotWithShape="0">
                  <a:schemeClr val="dk1">
                    <a:alpha val="40000"/>
                  </a:schemeClr>
                </a:outerShdw>
              </a:effectLst>
              <a:cs typeface="Arial" panose="020B0604020202020204" pitchFamily="34" charset="0"/>
            </a:endParaRPr>
          </a:p>
        </p:txBody>
      </p:sp>
    </p:spTree>
    <p:extLst>
      <p:ext uri="{BB962C8B-B14F-4D97-AF65-F5344CB8AC3E}">
        <p14:creationId xmlns:p14="http://schemas.microsoft.com/office/powerpoint/2010/main" val="119808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Tidplan</a:t>
            </a:r>
            <a:endParaRPr lang="sv-SE" dirty="0"/>
          </a:p>
        </p:txBody>
      </p:sp>
      <p:sp>
        <p:nvSpPr>
          <p:cNvPr id="5" name="Right Arrow 6"/>
          <p:cNvSpPr/>
          <p:nvPr/>
        </p:nvSpPr>
        <p:spPr bwMode="auto">
          <a:xfrm>
            <a:off x="355600" y="3067288"/>
            <a:ext cx="8483600" cy="4320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3200" b="0" i="0" u="none" strike="noStrike" cap="none" normalizeH="0" baseline="0" smtClean="0">
              <a:ln>
                <a:noFill/>
              </a:ln>
              <a:solidFill>
                <a:schemeClr val="tx1"/>
              </a:solidFill>
              <a:effectLst/>
              <a:latin typeface="Arial" charset="0"/>
              <a:ea typeface="ヒラギノ角ゴ Pro W3" pitchFamily="-32" charset="-128"/>
            </a:endParaRPr>
          </a:p>
        </p:txBody>
      </p:sp>
      <p:sp>
        <p:nvSpPr>
          <p:cNvPr id="6" name="TextBox 10"/>
          <p:cNvSpPr txBox="1"/>
          <p:nvPr/>
        </p:nvSpPr>
        <p:spPr>
          <a:xfrm>
            <a:off x="230616" y="2055466"/>
            <a:ext cx="1228955" cy="769441"/>
          </a:xfrm>
          <a:prstGeom prst="rect">
            <a:avLst/>
          </a:prstGeom>
          <a:noFill/>
        </p:spPr>
        <p:txBody>
          <a:bodyPr wrap="square" rtlCol="0">
            <a:spAutoFit/>
          </a:bodyPr>
          <a:lstStyle/>
          <a:p>
            <a:r>
              <a:rPr lang="sv-SE" sz="1100" dirty="0" err="1" smtClean="0"/>
              <a:t>Sept</a:t>
            </a:r>
            <a:r>
              <a:rPr lang="sv-SE" sz="1100" dirty="0" smtClean="0"/>
              <a:t> 2012</a:t>
            </a:r>
          </a:p>
          <a:p>
            <a:r>
              <a:rPr lang="sv-SE" sz="1100" dirty="0" smtClean="0"/>
              <a:t>Inledande samråd </a:t>
            </a:r>
            <a:r>
              <a:rPr lang="sv-SE" sz="1100" dirty="0" err="1" smtClean="0"/>
              <a:t>Lst</a:t>
            </a:r>
            <a:r>
              <a:rPr lang="sv-SE" sz="1100" dirty="0" smtClean="0"/>
              <a:t> (Vatten/N2000)</a:t>
            </a:r>
            <a:endParaRPr lang="sv-SE" sz="1100" dirty="0"/>
          </a:p>
        </p:txBody>
      </p:sp>
      <p:sp>
        <p:nvSpPr>
          <p:cNvPr id="7" name="TextBox 11"/>
          <p:cNvSpPr txBox="1"/>
          <p:nvPr/>
        </p:nvSpPr>
        <p:spPr>
          <a:xfrm>
            <a:off x="1436285" y="2052442"/>
            <a:ext cx="1338804" cy="600164"/>
          </a:xfrm>
          <a:prstGeom prst="rect">
            <a:avLst/>
          </a:prstGeom>
          <a:noFill/>
        </p:spPr>
        <p:txBody>
          <a:bodyPr wrap="square" rtlCol="0">
            <a:spAutoFit/>
          </a:bodyPr>
          <a:lstStyle/>
          <a:p>
            <a:r>
              <a:rPr lang="sv-SE" sz="1100" dirty="0" smtClean="0"/>
              <a:t>Maj 2013</a:t>
            </a:r>
          </a:p>
          <a:p>
            <a:r>
              <a:rPr lang="sv-SE" sz="1100" dirty="0" smtClean="0"/>
              <a:t>Samråd </a:t>
            </a:r>
            <a:r>
              <a:rPr lang="sv-SE" sz="1100" dirty="0" err="1" smtClean="0"/>
              <a:t>Lst</a:t>
            </a:r>
            <a:r>
              <a:rPr lang="sv-SE" sz="1100" dirty="0" smtClean="0"/>
              <a:t> (Vatten/N2000)</a:t>
            </a:r>
            <a:endParaRPr lang="sv-SE" sz="1100" dirty="0"/>
          </a:p>
        </p:txBody>
      </p:sp>
      <p:sp>
        <p:nvSpPr>
          <p:cNvPr id="8" name="TextBox 12"/>
          <p:cNvSpPr txBox="1"/>
          <p:nvPr/>
        </p:nvSpPr>
        <p:spPr>
          <a:xfrm>
            <a:off x="6702648" y="3791293"/>
            <a:ext cx="1080120" cy="1785104"/>
          </a:xfrm>
          <a:prstGeom prst="rect">
            <a:avLst/>
          </a:prstGeom>
          <a:noFill/>
          <a:ln>
            <a:solidFill>
              <a:srgbClr val="C00000"/>
            </a:solidFill>
          </a:ln>
        </p:spPr>
        <p:txBody>
          <a:bodyPr wrap="square" rtlCol="0">
            <a:spAutoFit/>
          </a:bodyPr>
          <a:lstStyle/>
          <a:p>
            <a:r>
              <a:rPr lang="sv-SE" sz="1100" dirty="0" smtClean="0"/>
              <a:t>April-maj 2016</a:t>
            </a:r>
          </a:p>
          <a:p>
            <a:r>
              <a:rPr lang="sv-SE" sz="1100" dirty="0" smtClean="0"/>
              <a:t>Informations-möte samt skriftligt samråd med myndigheter, organisationer och allmänhet (vägplan)</a:t>
            </a:r>
            <a:endParaRPr lang="sv-SE" sz="1100" dirty="0"/>
          </a:p>
        </p:txBody>
      </p:sp>
      <p:sp>
        <p:nvSpPr>
          <p:cNvPr id="9" name="TextBox 13"/>
          <p:cNvSpPr txBox="1"/>
          <p:nvPr/>
        </p:nvSpPr>
        <p:spPr>
          <a:xfrm>
            <a:off x="694622" y="3818946"/>
            <a:ext cx="1185564" cy="1277273"/>
          </a:xfrm>
          <a:prstGeom prst="rect">
            <a:avLst/>
          </a:prstGeom>
          <a:noFill/>
        </p:spPr>
        <p:txBody>
          <a:bodyPr wrap="square" rtlCol="0">
            <a:spAutoFit/>
          </a:bodyPr>
          <a:lstStyle/>
          <a:p>
            <a:r>
              <a:rPr lang="sv-SE" sz="1100" dirty="0" smtClean="0"/>
              <a:t>Nov-jan 2012/2013</a:t>
            </a:r>
          </a:p>
          <a:p>
            <a:r>
              <a:rPr lang="sv-SE" sz="1100" dirty="0" smtClean="0"/>
              <a:t>Skriftligt samråd myndigheter, organisationer och allmänhet (Vatten/N2000)</a:t>
            </a:r>
            <a:endParaRPr lang="sv-SE" sz="1100" dirty="0"/>
          </a:p>
        </p:txBody>
      </p:sp>
      <p:sp>
        <p:nvSpPr>
          <p:cNvPr id="10" name="TextBox 14"/>
          <p:cNvSpPr txBox="1"/>
          <p:nvPr/>
        </p:nvSpPr>
        <p:spPr>
          <a:xfrm>
            <a:off x="2690544" y="2009199"/>
            <a:ext cx="1334896" cy="938719"/>
          </a:xfrm>
          <a:prstGeom prst="rect">
            <a:avLst/>
          </a:prstGeom>
          <a:noFill/>
        </p:spPr>
        <p:txBody>
          <a:bodyPr wrap="square" rtlCol="0">
            <a:spAutoFit/>
          </a:bodyPr>
          <a:lstStyle/>
          <a:p>
            <a:r>
              <a:rPr lang="sv-SE" sz="1100" dirty="0" smtClean="0"/>
              <a:t>Feb 2014</a:t>
            </a:r>
          </a:p>
          <a:p>
            <a:r>
              <a:rPr lang="sv-SE" sz="1100" dirty="0" smtClean="0"/>
              <a:t>Samråd </a:t>
            </a:r>
            <a:r>
              <a:rPr lang="sv-SE" sz="1100" dirty="0" err="1" smtClean="0"/>
              <a:t>Lst</a:t>
            </a:r>
            <a:r>
              <a:rPr lang="sv-SE" sz="1100" dirty="0" smtClean="0"/>
              <a:t> + Partille kommun (Vatten/N2000 + vägplan)</a:t>
            </a:r>
            <a:endParaRPr lang="sv-SE" sz="1100" dirty="0"/>
          </a:p>
        </p:txBody>
      </p:sp>
      <p:sp>
        <p:nvSpPr>
          <p:cNvPr id="11" name="TextBox 15"/>
          <p:cNvSpPr txBox="1"/>
          <p:nvPr/>
        </p:nvSpPr>
        <p:spPr>
          <a:xfrm>
            <a:off x="3782748" y="1434936"/>
            <a:ext cx="1190374" cy="769441"/>
          </a:xfrm>
          <a:prstGeom prst="rect">
            <a:avLst/>
          </a:prstGeom>
          <a:noFill/>
        </p:spPr>
        <p:txBody>
          <a:bodyPr wrap="square" rtlCol="0">
            <a:spAutoFit/>
          </a:bodyPr>
          <a:lstStyle/>
          <a:p>
            <a:r>
              <a:rPr lang="sv-SE" sz="1100" dirty="0" smtClean="0"/>
              <a:t>Nov 2014 Beslut om BMP (Vatten/N2000 + vägplan)</a:t>
            </a:r>
            <a:endParaRPr lang="sv-SE" sz="1100" dirty="0"/>
          </a:p>
        </p:txBody>
      </p:sp>
      <p:sp>
        <p:nvSpPr>
          <p:cNvPr id="12" name="TextBox 16"/>
          <p:cNvSpPr txBox="1"/>
          <p:nvPr/>
        </p:nvSpPr>
        <p:spPr>
          <a:xfrm>
            <a:off x="4958826" y="1999645"/>
            <a:ext cx="1311773" cy="769441"/>
          </a:xfrm>
          <a:prstGeom prst="rect">
            <a:avLst/>
          </a:prstGeom>
          <a:noFill/>
        </p:spPr>
        <p:txBody>
          <a:bodyPr wrap="square" rtlCol="0">
            <a:spAutoFit/>
          </a:bodyPr>
          <a:lstStyle/>
          <a:p>
            <a:r>
              <a:rPr lang="sv-SE" sz="1100" dirty="0" smtClean="0"/>
              <a:t>Nov 2015</a:t>
            </a:r>
          </a:p>
          <a:p>
            <a:r>
              <a:rPr lang="sv-SE" sz="1100" dirty="0" smtClean="0"/>
              <a:t>Samråd </a:t>
            </a:r>
            <a:r>
              <a:rPr lang="sv-SE" sz="1100" dirty="0" err="1" smtClean="0"/>
              <a:t>Lst</a:t>
            </a:r>
            <a:r>
              <a:rPr lang="sv-SE" sz="1100" dirty="0" smtClean="0"/>
              <a:t> + Partille kommun (Vatten/N2000)</a:t>
            </a:r>
            <a:endParaRPr lang="sv-SE" sz="1100" dirty="0"/>
          </a:p>
        </p:txBody>
      </p:sp>
      <p:sp>
        <p:nvSpPr>
          <p:cNvPr id="13" name="TextBox 17"/>
          <p:cNvSpPr txBox="1"/>
          <p:nvPr/>
        </p:nvSpPr>
        <p:spPr>
          <a:xfrm>
            <a:off x="1888076" y="3811296"/>
            <a:ext cx="1257841" cy="1615827"/>
          </a:xfrm>
          <a:prstGeom prst="rect">
            <a:avLst/>
          </a:prstGeom>
          <a:noFill/>
        </p:spPr>
        <p:txBody>
          <a:bodyPr wrap="square" rtlCol="0">
            <a:spAutoFit/>
          </a:bodyPr>
          <a:lstStyle/>
          <a:p>
            <a:r>
              <a:rPr lang="sv-SE" sz="1100" i="1" dirty="0">
                <a:solidFill>
                  <a:srgbClr val="00B050"/>
                </a:solidFill>
              </a:rPr>
              <a:t>2013 </a:t>
            </a:r>
            <a:r>
              <a:rPr lang="sv-SE" sz="1100" i="1" dirty="0" smtClean="0">
                <a:solidFill>
                  <a:srgbClr val="00B050"/>
                </a:solidFill>
              </a:rPr>
              <a:t>Kompletterande inventering naturvärden</a:t>
            </a:r>
            <a:r>
              <a:rPr lang="sv-SE" sz="1100" i="1" dirty="0">
                <a:solidFill>
                  <a:srgbClr val="00B050"/>
                </a:solidFill>
              </a:rPr>
              <a:t>, fladdermöss, insekter, Säveåns botten, befintlig </a:t>
            </a:r>
            <a:r>
              <a:rPr lang="sv-SE" sz="1100" i="1" dirty="0" smtClean="0">
                <a:solidFill>
                  <a:srgbClr val="00B050"/>
                </a:solidFill>
              </a:rPr>
              <a:t>vägtrumma</a:t>
            </a:r>
            <a:endParaRPr lang="sv-SE" sz="1100" i="1" dirty="0">
              <a:solidFill>
                <a:srgbClr val="00B050"/>
              </a:solidFill>
            </a:endParaRPr>
          </a:p>
        </p:txBody>
      </p:sp>
      <p:sp>
        <p:nvSpPr>
          <p:cNvPr id="14" name="TextBox 18"/>
          <p:cNvSpPr txBox="1"/>
          <p:nvPr/>
        </p:nvSpPr>
        <p:spPr>
          <a:xfrm>
            <a:off x="3227279" y="3811296"/>
            <a:ext cx="1110939" cy="1446550"/>
          </a:xfrm>
          <a:prstGeom prst="rect">
            <a:avLst/>
          </a:prstGeom>
          <a:noFill/>
        </p:spPr>
        <p:txBody>
          <a:bodyPr wrap="square" rtlCol="0">
            <a:spAutoFit/>
          </a:bodyPr>
          <a:lstStyle/>
          <a:p>
            <a:pPr lvl="0"/>
            <a:r>
              <a:rPr lang="sv-SE" sz="1100" dirty="0">
                <a:solidFill>
                  <a:sysClr val="windowText" lastClr="000000"/>
                </a:solidFill>
              </a:rPr>
              <a:t>Mars-april 2014 Skriftligt samråd </a:t>
            </a:r>
            <a:r>
              <a:rPr lang="sv-SE" sz="1100" dirty="0" smtClean="0">
                <a:solidFill>
                  <a:sysClr val="windowText" lastClr="000000"/>
                </a:solidFill>
              </a:rPr>
              <a:t>med myndigheter</a:t>
            </a:r>
            <a:r>
              <a:rPr lang="sv-SE" sz="1100" dirty="0">
                <a:solidFill>
                  <a:sysClr val="windowText" lastClr="000000"/>
                </a:solidFill>
              </a:rPr>
              <a:t>, organisationer och allmänhet (Vatten/N2000 + vägplan)</a:t>
            </a:r>
            <a:endParaRPr lang="sv-SE" sz="1100" dirty="0"/>
          </a:p>
        </p:txBody>
      </p:sp>
      <p:sp>
        <p:nvSpPr>
          <p:cNvPr id="15" name="TextBox 19"/>
          <p:cNvSpPr txBox="1"/>
          <p:nvPr/>
        </p:nvSpPr>
        <p:spPr>
          <a:xfrm>
            <a:off x="4534592" y="3811932"/>
            <a:ext cx="1183494" cy="1785104"/>
          </a:xfrm>
          <a:prstGeom prst="rect">
            <a:avLst/>
          </a:prstGeom>
          <a:noFill/>
        </p:spPr>
        <p:txBody>
          <a:bodyPr wrap="square" rtlCol="0">
            <a:spAutoFit/>
          </a:bodyPr>
          <a:lstStyle/>
          <a:p>
            <a:pPr lvl="0"/>
            <a:r>
              <a:rPr lang="sv-SE" sz="1100" i="1" dirty="0">
                <a:solidFill>
                  <a:srgbClr val="00B050"/>
                </a:solidFill>
              </a:rPr>
              <a:t>2015 </a:t>
            </a:r>
            <a:endParaRPr lang="sv-SE" sz="1100" i="1" dirty="0" smtClean="0">
              <a:solidFill>
                <a:srgbClr val="00B050"/>
              </a:solidFill>
            </a:endParaRPr>
          </a:p>
          <a:p>
            <a:pPr lvl="0"/>
            <a:r>
              <a:rPr lang="sv-SE" sz="1100" i="1" dirty="0" smtClean="0">
                <a:solidFill>
                  <a:srgbClr val="00B050"/>
                </a:solidFill>
              </a:rPr>
              <a:t>Elfiske</a:t>
            </a:r>
            <a:r>
              <a:rPr lang="sv-SE" sz="1100" i="1" dirty="0">
                <a:solidFill>
                  <a:srgbClr val="00B050"/>
                </a:solidFill>
              </a:rPr>
              <a:t>, </a:t>
            </a:r>
            <a:r>
              <a:rPr lang="sv-SE" sz="1100" i="1" dirty="0" smtClean="0">
                <a:solidFill>
                  <a:srgbClr val="00B050"/>
                </a:solidFill>
              </a:rPr>
              <a:t>video-tolkning </a:t>
            </a:r>
            <a:r>
              <a:rPr lang="sv-SE" sz="1100" i="1" dirty="0" err="1" smtClean="0">
                <a:solidFill>
                  <a:srgbClr val="00B050"/>
                </a:solidFill>
              </a:rPr>
              <a:t>laxomr</a:t>
            </a:r>
            <a:r>
              <a:rPr lang="sv-SE" sz="1100" i="1" dirty="0" smtClean="0">
                <a:solidFill>
                  <a:srgbClr val="00B050"/>
                </a:solidFill>
              </a:rPr>
              <a:t>, </a:t>
            </a:r>
            <a:r>
              <a:rPr lang="sv-SE" sz="1100" i="1" dirty="0" err="1">
                <a:solidFill>
                  <a:srgbClr val="00B050"/>
                </a:solidFill>
              </a:rPr>
              <a:t>komp.åtgärder</a:t>
            </a:r>
            <a:r>
              <a:rPr lang="sv-SE" sz="1100" i="1" dirty="0">
                <a:solidFill>
                  <a:srgbClr val="00B050"/>
                </a:solidFill>
              </a:rPr>
              <a:t> kungsfiskare</a:t>
            </a:r>
            <a:r>
              <a:rPr lang="sv-SE" sz="1100" i="1" dirty="0" smtClean="0">
                <a:solidFill>
                  <a:srgbClr val="00B050"/>
                </a:solidFill>
              </a:rPr>
              <a:t>, inventering fåglar, natur-värden, N2000-habitat </a:t>
            </a:r>
            <a:r>
              <a:rPr lang="sv-SE" sz="1100" i="1" dirty="0">
                <a:solidFill>
                  <a:srgbClr val="00B050"/>
                </a:solidFill>
              </a:rPr>
              <a:t>samt vattenkvalitet</a:t>
            </a:r>
          </a:p>
        </p:txBody>
      </p:sp>
      <p:sp>
        <p:nvSpPr>
          <p:cNvPr id="16" name="TextBox 20"/>
          <p:cNvSpPr txBox="1"/>
          <p:nvPr/>
        </p:nvSpPr>
        <p:spPr>
          <a:xfrm>
            <a:off x="6270600" y="2007205"/>
            <a:ext cx="1072092" cy="600164"/>
          </a:xfrm>
          <a:prstGeom prst="rect">
            <a:avLst/>
          </a:prstGeom>
          <a:noFill/>
        </p:spPr>
        <p:txBody>
          <a:bodyPr wrap="square" rtlCol="0">
            <a:spAutoFit/>
          </a:bodyPr>
          <a:lstStyle/>
          <a:p>
            <a:r>
              <a:rPr lang="sv-SE" sz="1100" dirty="0">
                <a:solidFill>
                  <a:sysClr val="windowText" lastClr="000000"/>
                </a:solidFill>
              </a:rPr>
              <a:t>April 2016 </a:t>
            </a:r>
            <a:r>
              <a:rPr lang="sv-SE" sz="1100" dirty="0" smtClean="0">
                <a:solidFill>
                  <a:sysClr val="windowText" lastClr="000000"/>
                </a:solidFill>
              </a:rPr>
              <a:t>Samråd </a:t>
            </a:r>
            <a:r>
              <a:rPr lang="sv-SE" sz="1100" dirty="0" err="1" smtClean="0">
                <a:solidFill>
                  <a:sysClr val="windowText" lastClr="000000"/>
                </a:solidFill>
              </a:rPr>
              <a:t>Lst</a:t>
            </a:r>
            <a:r>
              <a:rPr lang="sv-SE" sz="1100" dirty="0" smtClean="0">
                <a:solidFill>
                  <a:sysClr val="windowText" lastClr="000000"/>
                </a:solidFill>
              </a:rPr>
              <a:t> </a:t>
            </a:r>
            <a:r>
              <a:rPr lang="sv-SE" sz="1100" dirty="0">
                <a:solidFill>
                  <a:sysClr val="windowText" lastClr="000000"/>
                </a:solidFill>
              </a:rPr>
              <a:t>(vägplan</a:t>
            </a:r>
            <a:r>
              <a:rPr lang="sv-SE" sz="1100" dirty="0" smtClean="0">
                <a:solidFill>
                  <a:sysClr val="windowText" lastClr="000000"/>
                </a:solidFill>
              </a:rPr>
              <a:t>)</a:t>
            </a:r>
            <a:endParaRPr lang="sv-SE" sz="1100" dirty="0">
              <a:solidFill>
                <a:sysClr val="windowText" lastClr="000000"/>
              </a:solidFill>
            </a:endParaRPr>
          </a:p>
        </p:txBody>
      </p:sp>
      <p:cxnSp>
        <p:nvCxnSpPr>
          <p:cNvPr id="17" name="Straight Arrow Connector 41"/>
          <p:cNvCxnSpPr/>
          <p:nvPr/>
        </p:nvCxnSpPr>
        <p:spPr bwMode="auto">
          <a:xfrm>
            <a:off x="694622" y="2820302"/>
            <a:ext cx="0" cy="463009"/>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18" name="Straight Arrow Connector 44"/>
          <p:cNvCxnSpPr/>
          <p:nvPr/>
        </p:nvCxnSpPr>
        <p:spPr bwMode="auto">
          <a:xfrm flipV="1">
            <a:off x="942008" y="3283311"/>
            <a:ext cx="1421" cy="482281"/>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19" name="Straight Arrow Connector 50"/>
          <p:cNvCxnSpPr/>
          <p:nvPr/>
        </p:nvCxnSpPr>
        <p:spPr bwMode="auto">
          <a:xfrm flipV="1">
            <a:off x="2167105" y="3296488"/>
            <a:ext cx="0" cy="455463"/>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20" name="Straight Arrow Connector 51"/>
          <p:cNvCxnSpPr/>
          <p:nvPr/>
        </p:nvCxnSpPr>
        <p:spPr bwMode="auto">
          <a:xfrm flipV="1">
            <a:off x="3534296" y="3296488"/>
            <a:ext cx="0" cy="455463"/>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21" name="Straight Arrow Connector 52"/>
          <p:cNvCxnSpPr/>
          <p:nvPr/>
        </p:nvCxnSpPr>
        <p:spPr bwMode="auto">
          <a:xfrm flipV="1">
            <a:off x="4758432" y="3283312"/>
            <a:ext cx="0" cy="482278"/>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22" name="Straight Arrow Connector 53"/>
          <p:cNvCxnSpPr/>
          <p:nvPr/>
        </p:nvCxnSpPr>
        <p:spPr bwMode="auto">
          <a:xfrm flipV="1">
            <a:off x="6918672" y="3283312"/>
            <a:ext cx="0" cy="474913"/>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23" name="Straight Arrow Connector 55"/>
          <p:cNvCxnSpPr/>
          <p:nvPr/>
        </p:nvCxnSpPr>
        <p:spPr bwMode="auto">
          <a:xfrm>
            <a:off x="1879600" y="2680643"/>
            <a:ext cx="8476" cy="583400"/>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24" name="Straight Arrow Connector 56"/>
          <p:cNvCxnSpPr/>
          <p:nvPr/>
        </p:nvCxnSpPr>
        <p:spPr bwMode="auto">
          <a:xfrm>
            <a:off x="3174256" y="2820302"/>
            <a:ext cx="0" cy="463010"/>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25" name="Straight Arrow Connector 57"/>
          <p:cNvCxnSpPr>
            <a:stCxn id="11" idx="2"/>
          </p:cNvCxnSpPr>
          <p:nvPr/>
        </p:nvCxnSpPr>
        <p:spPr bwMode="auto">
          <a:xfrm>
            <a:off x="4377935" y="2204377"/>
            <a:ext cx="0" cy="1078934"/>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26" name="Straight Arrow Connector 58"/>
          <p:cNvCxnSpPr/>
          <p:nvPr/>
        </p:nvCxnSpPr>
        <p:spPr bwMode="auto">
          <a:xfrm>
            <a:off x="5694536" y="2684422"/>
            <a:ext cx="0" cy="602669"/>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27" name="Straight Arrow Connector 59"/>
          <p:cNvCxnSpPr/>
          <p:nvPr/>
        </p:nvCxnSpPr>
        <p:spPr bwMode="auto">
          <a:xfrm>
            <a:off x="6702648" y="2688203"/>
            <a:ext cx="0" cy="595109"/>
          </a:xfrm>
          <a:prstGeom prst="straightConnector1">
            <a:avLst/>
          </a:prstGeom>
          <a:solidFill>
            <a:schemeClr val="accent1"/>
          </a:solidFill>
          <a:ln w="9525" cap="flat" cmpd="sng" algn="ctr">
            <a:solidFill>
              <a:schemeClr val="tx1"/>
            </a:solidFill>
            <a:prstDash val="solid"/>
            <a:round/>
            <a:headEnd type="none" w="med" len="med"/>
            <a:tailEnd type="oval"/>
          </a:ln>
          <a:effectLst/>
        </p:spPr>
      </p:cxnSp>
      <p:sp>
        <p:nvSpPr>
          <p:cNvPr id="28" name="TextBox 25"/>
          <p:cNvSpPr txBox="1"/>
          <p:nvPr/>
        </p:nvSpPr>
        <p:spPr>
          <a:xfrm>
            <a:off x="5890910" y="3818946"/>
            <a:ext cx="912492" cy="769441"/>
          </a:xfrm>
          <a:prstGeom prst="rect">
            <a:avLst/>
          </a:prstGeom>
          <a:noFill/>
        </p:spPr>
        <p:txBody>
          <a:bodyPr wrap="square" rtlCol="0">
            <a:spAutoFit/>
          </a:bodyPr>
          <a:lstStyle/>
          <a:p>
            <a:r>
              <a:rPr lang="sv-SE" sz="1100" dirty="0" smtClean="0"/>
              <a:t>April 2016</a:t>
            </a:r>
          </a:p>
          <a:p>
            <a:r>
              <a:rPr lang="sv-SE" sz="1100" dirty="0" smtClean="0"/>
              <a:t>Samråd Partille kommun</a:t>
            </a:r>
            <a:endParaRPr lang="sv-SE" sz="1100" dirty="0"/>
          </a:p>
        </p:txBody>
      </p:sp>
      <p:cxnSp>
        <p:nvCxnSpPr>
          <p:cNvPr id="29" name="Straight Arrow Connector 26"/>
          <p:cNvCxnSpPr/>
          <p:nvPr/>
        </p:nvCxnSpPr>
        <p:spPr bwMode="auto">
          <a:xfrm flipV="1">
            <a:off x="6481412" y="3283311"/>
            <a:ext cx="0" cy="474913"/>
          </a:xfrm>
          <a:prstGeom prst="straightConnector1">
            <a:avLst/>
          </a:prstGeom>
          <a:solidFill>
            <a:schemeClr val="accent1"/>
          </a:solidFill>
          <a:ln w="9525" cap="flat" cmpd="sng" algn="ctr">
            <a:solidFill>
              <a:schemeClr val="tx1"/>
            </a:solidFill>
            <a:prstDash val="solid"/>
            <a:round/>
            <a:headEnd type="none" w="med" len="med"/>
            <a:tailEnd type="oval"/>
          </a:ln>
          <a:effectLst/>
        </p:spPr>
      </p:cxnSp>
      <p:cxnSp>
        <p:nvCxnSpPr>
          <p:cNvPr id="30" name="Straight Arrow Connector 59"/>
          <p:cNvCxnSpPr/>
          <p:nvPr/>
        </p:nvCxnSpPr>
        <p:spPr bwMode="auto">
          <a:xfrm flipH="1">
            <a:off x="8442548" y="2820302"/>
            <a:ext cx="2952" cy="455450"/>
          </a:xfrm>
          <a:prstGeom prst="straightConnector1">
            <a:avLst/>
          </a:prstGeom>
          <a:solidFill>
            <a:schemeClr val="accent1"/>
          </a:solidFill>
          <a:ln w="9525" cap="flat" cmpd="sng" algn="ctr">
            <a:solidFill>
              <a:schemeClr val="tx1"/>
            </a:solidFill>
            <a:prstDash val="solid"/>
            <a:round/>
            <a:headEnd type="none" w="med" len="med"/>
            <a:tailEnd type="oval"/>
          </a:ln>
          <a:effectLst/>
        </p:spPr>
      </p:cxnSp>
      <p:sp>
        <p:nvSpPr>
          <p:cNvPr id="31" name="TextBox 20"/>
          <p:cNvSpPr txBox="1"/>
          <p:nvPr/>
        </p:nvSpPr>
        <p:spPr>
          <a:xfrm>
            <a:off x="7893802" y="2048504"/>
            <a:ext cx="1072092" cy="1107996"/>
          </a:xfrm>
          <a:prstGeom prst="rect">
            <a:avLst/>
          </a:prstGeom>
          <a:noFill/>
        </p:spPr>
        <p:txBody>
          <a:bodyPr wrap="square" rtlCol="0">
            <a:spAutoFit/>
          </a:bodyPr>
          <a:lstStyle/>
          <a:p>
            <a:r>
              <a:rPr lang="sv-SE" sz="1100" dirty="0" smtClean="0">
                <a:solidFill>
                  <a:sysClr val="windowText" lastClr="000000"/>
                </a:solidFill>
              </a:rPr>
              <a:t>Fastställelse-prövning</a:t>
            </a:r>
          </a:p>
          <a:p>
            <a:r>
              <a:rPr lang="sv-SE" sz="1100" dirty="0" smtClean="0"/>
              <a:t>2017-12 </a:t>
            </a:r>
            <a:r>
              <a:rPr lang="sv-SE" sz="1100" dirty="0" smtClean="0">
                <a:solidFill>
                  <a:sysClr val="windowText" lastClr="000000"/>
                </a:solidFill>
              </a:rPr>
              <a:t>och ca 6 månader framåt</a:t>
            </a:r>
          </a:p>
          <a:p>
            <a:endParaRPr lang="sv-SE" sz="1100" dirty="0">
              <a:solidFill>
                <a:sysClr val="windowText" lastClr="000000"/>
              </a:solidFill>
            </a:endParaRPr>
          </a:p>
        </p:txBody>
      </p:sp>
    </p:spTree>
    <p:extLst>
      <p:ext uri="{BB962C8B-B14F-4D97-AF65-F5344CB8AC3E}">
        <p14:creationId xmlns:p14="http://schemas.microsoft.com/office/powerpoint/2010/main" val="33498557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ska en vägplan innehålla?</a:t>
            </a:r>
            <a:endParaRPr lang="sv-SE" dirty="0"/>
          </a:p>
        </p:txBody>
      </p:sp>
      <p:sp>
        <p:nvSpPr>
          <p:cNvPr id="3" name="Platshållare för innehåll 2"/>
          <p:cNvSpPr>
            <a:spLocks noGrp="1"/>
          </p:cNvSpPr>
          <p:nvPr>
            <p:ph idx="1"/>
          </p:nvPr>
        </p:nvSpPr>
        <p:spPr/>
        <p:txBody>
          <a:bodyPr/>
          <a:lstStyle/>
          <a:p>
            <a:pPr>
              <a:lnSpc>
                <a:spcPct val="150000"/>
              </a:lnSpc>
            </a:pPr>
            <a:r>
              <a:rPr lang="sv-SE" dirty="0" smtClean="0"/>
              <a:t>Plankarta</a:t>
            </a:r>
          </a:p>
          <a:p>
            <a:pPr>
              <a:lnSpc>
                <a:spcPct val="150000"/>
              </a:lnSpc>
            </a:pPr>
            <a:r>
              <a:rPr lang="sv-SE" dirty="0" smtClean="0"/>
              <a:t>Planbeskrivning</a:t>
            </a:r>
          </a:p>
          <a:p>
            <a:pPr>
              <a:lnSpc>
                <a:spcPct val="150000"/>
              </a:lnSpc>
            </a:pPr>
            <a:r>
              <a:rPr lang="sv-SE" dirty="0" smtClean="0"/>
              <a:t>Miljökonsekvensbeskrivning (MKB)</a:t>
            </a:r>
          </a:p>
          <a:p>
            <a:pPr>
              <a:lnSpc>
                <a:spcPct val="150000"/>
              </a:lnSpc>
            </a:pPr>
            <a:r>
              <a:rPr lang="sv-SE" dirty="0" smtClean="0"/>
              <a:t>Fastighetsägarförteckning</a:t>
            </a:r>
          </a:p>
          <a:p>
            <a:pPr>
              <a:lnSpc>
                <a:spcPct val="150000"/>
              </a:lnSpc>
            </a:pPr>
            <a:r>
              <a:rPr lang="sv-SE" dirty="0" smtClean="0"/>
              <a:t>Kostnadsberäkning </a:t>
            </a:r>
          </a:p>
          <a:p>
            <a:pPr>
              <a:lnSpc>
                <a:spcPct val="150000"/>
              </a:lnSpc>
            </a:pPr>
            <a:r>
              <a:rPr lang="sv-SE" dirty="0" smtClean="0"/>
              <a:t>Ritningar</a:t>
            </a:r>
          </a:p>
          <a:p>
            <a:pPr>
              <a:lnSpc>
                <a:spcPct val="150000"/>
              </a:lnSpc>
            </a:pPr>
            <a:r>
              <a:rPr lang="sv-SE" dirty="0" smtClean="0"/>
              <a:t>Protokoll från samrådsmöte (Samrådsredogörelse)</a:t>
            </a:r>
          </a:p>
        </p:txBody>
      </p:sp>
    </p:spTree>
    <p:extLst>
      <p:ext uri="{BB962C8B-B14F-4D97-AF65-F5344CB8AC3E}">
        <p14:creationId xmlns:p14="http://schemas.microsoft.com/office/powerpoint/2010/main" val="1265626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Presentation av projektet</a:t>
            </a:r>
            <a:endParaRPr lang="sv-SE" dirty="0"/>
          </a:p>
        </p:txBody>
      </p:sp>
      <p:sp>
        <p:nvSpPr>
          <p:cNvPr id="3" name="Platshållare för innehåll 2"/>
          <p:cNvSpPr>
            <a:spLocks noGrp="1"/>
          </p:cNvSpPr>
          <p:nvPr>
            <p:ph idx="1"/>
          </p:nvPr>
        </p:nvSpPr>
        <p:spPr>
          <a:xfrm>
            <a:off x="439946" y="1512918"/>
            <a:ext cx="8407491" cy="4310063"/>
          </a:xfrm>
        </p:spPr>
        <p:txBody>
          <a:bodyPr/>
          <a:lstStyle/>
          <a:p>
            <a:pPr marL="0" indent="0">
              <a:buNone/>
            </a:pPr>
            <a:r>
              <a:rPr lang="sv-SE" dirty="0" smtClean="0"/>
              <a:t>Framtagande av </a:t>
            </a:r>
            <a:r>
              <a:rPr lang="sv-SE" u="sng" dirty="0" smtClean="0"/>
              <a:t>vägplan</a:t>
            </a:r>
            <a:r>
              <a:rPr lang="sv-SE" dirty="0" smtClean="0"/>
              <a:t> för att utföra </a:t>
            </a:r>
            <a:r>
              <a:rPr lang="sv-SE" u="sng" dirty="0" smtClean="0"/>
              <a:t>stabilitetsförbättrande åtgärder</a:t>
            </a:r>
            <a:endParaRPr lang="sv-SE" dirty="0" smtClean="0"/>
          </a:p>
          <a:p>
            <a:pPr marL="0" indent="0">
              <a:buNone/>
            </a:pPr>
            <a:endParaRPr lang="sv-SE" dirty="0" smtClean="0"/>
          </a:p>
          <a:p>
            <a:r>
              <a:rPr lang="sv-SE" dirty="0" smtClean="0"/>
              <a:t>Slänten mellan E20 och Säveån:</a:t>
            </a:r>
          </a:p>
          <a:p>
            <a:endParaRPr lang="sv-SE" dirty="0" smtClean="0"/>
          </a:p>
          <a:p>
            <a:endParaRPr lang="sv-SE" dirty="0"/>
          </a:p>
          <a:p>
            <a:endParaRPr lang="sv-SE" dirty="0" smtClean="0"/>
          </a:p>
          <a:p>
            <a:pPr marL="0" indent="0">
              <a:buNone/>
            </a:pPr>
            <a:endParaRPr lang="sv-SE" dirty="0" smtClean="0"/>
          </a:p>
          <a:p>
            <a:endParaRPr lang="sv-SE" dirty="0" smtClean="0"/>
          </a:p>
          <a:p>
            <a:r>
              <a:rPr lang="sv-SE" dirty="0" err="1" smtClean="0"/>
              <a:t>Finngösaravinens</a:t>
            </a:r>
            <a:r>
              <a:rPr lang="sv-SE" dirty="0" smtClean="0"/>
              <a:t> inre del:</a:t>
            </a:r>
          </a:p>
          <a:p>
            <a:endParaRPr lang="sv-SE" dirty="0" smtClean="0"/>
          </a:p>
          <a:p>
            <a:endParaRPr lang="sv-SE"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50080" y="2622523"/>
            <a:ext cx="469392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l="2107" t="24782" r="1090" b="3098"/>
          <a:stretch/>
        </p:blipFill>
        <p:spPr>
          <a:xfrm>
            <a:off x="401132" y="2644346"/>
            <a:ext cx="4493604" cy="1507524"/>
          </a:xfrm>
          <a:prstGeom prst="rect">
            <a:avLst/>
          </a:prstGeom>
        </p:spPr>
      </p:pic>
      <p:pic>
        <p:nvPicPr>
          <p:cNvPr id="7" name="Picture 6"/>
          <p:cNvPicPr>
            <a:picLocks noChangeAspect="1"/>
          </p:cNvPicPr>
          <p:nvPr/>
        </p:nvPicPr>
        <p:blipFill>
          <a:blip r:embed="rId5"/>
          <a:stretch>
            <a:fillRect/>
          </a:stretch>
        </p:blipFill>
        <p:spPr>
          <a:xfrm>
            <a:off x="3983181" y="4259208"/>
            <a:ext cx="4257675" cy="1895475"/>
          </a:xfrm>
          <a:prstGeom prst="rect">
            <a:avLst/>
          </a:prstGeom>
        </p:spPr>
      </p:pic>
    </p:spTree>
    <p:extLst>
      <p:ext uri="{BB962C8B-B14F-4D97-AF65-F5344CB8AC3E}">
        <p14:creationId xmlns:p14="http://schemas.microsoft.com/office/powerpoint/2010/main" val="4218935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0338"/>
            <a:ext cx="8229600" cy="1143000"/>
          </a:xfrm>
        </p:spPr>
        <p:txBody>
          <a:bodyPr/>
          <a:lstStyle/>
          <a:p>
            <a:r>
              <a:rPr lang="sv-SE" kern="0" dirty="0"/>
              <a:t>Åtgärder i slänt mellan E20 och </a:t>
            </a:r>
            <a:r>
              <a:rPr lang="sv-SE" kern="0" dirty="0" smtClean="0"/>
              <a:t>Säveån</a:t>
            </a:r>
            <a:endParaRPr lang="sv-SE" dirty="0"/>
          </a:p>
        </p:txBody>
      </p:sp>
      <p:sp>
        <p:nvSpPr>
          <p:cNvPr id="3" name="Platshållare för innehåll 2"/>
          <p:cNvSpPr>
            <a:spLocks noGrp="1"/>
          </p:cNvSpPr>
          <p:nvPr>
            <p:ph idx="1"/>
          </p:nvPr>
        </p:nvSpPr>
        <p:spPr>
          <a:xfrm>
            <a:off x="457199" y="1307015"/>
            <a:ext cx="4929772" cy="2136059"/>
          </a:xfrm>
        </p:spPr>
        <p:txBody>
          <a:bodyPr/>
          <a:lstStyle/>
          <a:p>
            <a:r>
              <a:rPr lang="sv-SE" sz="1800" dirty="0"/>
              <a:t>Avschaktning i den övre delen av slänten inkl. GC-väg. </a:t>
            </a:r>
          </a:p>
          <a:p>
            <a:pPr lvl="1"/>
            <a:r>
              <a:rPr lang="sv-SE" dirty="0" smtClean="0"/>
              <a:t>Längd </a:t>
            </a:r>
            <a:r>
              <a:rPr lang="sv-SE" dirty="0"/>
              <a:t>ca 200 m och bredd ca 15-20 m. </a:t>
            </a:r>
            <a:r>
              <a:rPr lang="sv-SE" dirty="0" smtClean="0"/>
              <a:t>Djup </a:t>
            </a:r>
            <a:r>
              <a:rPr lang="sv-SE" dirty="0"/>
              <a:t>ca 1-1,5 m.</a:t>
            </a:r>
          </a:p>
          <a:p>
            <a:r>
              <a:rPr lang="sv-SE" sz="1800" dirty="0"/>
              <a:t>Stödfyllning/erosionsskydd längs Säveåns södra strandkant. </a:t>
            </a:r>
          </a:p>
          <a:p>
            <a:pPr lvl="1"/>
            <a:r>
              <a:rPr lang="sv-SE" dirty="0" smtClean="0"/>
              <a:t>Varierande </a:t>
            </a:r>
            <a:r>
              <a:rPr lang="sv-SE" dirty="0"/>
              <a:t>mäktighet beroende på </a:t>
            </a:r>
            <a:r>
              <a:rPr lang="sv-SE" dirty="0" smtClean="0"/>
              <a:t>strandkantens </a:t>
            </a:r>
            <a:r>
              <a:rPr lang="sv-SE" dirty="0"/>
              <a:t>geometri. Strandlinjen </a:t>
            </a:r>
            <a:r>
              <a:rPr lang="sv-SE" dirty="0" smtClean="0"/>
              <a:t>flyttas </a:t>
            </a:r>
            <a:r>
              <a:rPr lang="sv-SE" dirty="0"/>
              <a:t>ca 2-4 m längre ut (vid MW). </a:t>
            </a:r>
          </a:p>
          <a:p>
            <a:endParaRPr lang="sv-SE" dirty="0"/>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817" y="3925883"/>
            <a:ext cx="7163673" cy="1991468"/>
          </a:xfrm>
          <a:prstGeom prst="rect">
            <a:avLst/>
          </a:prstGeom>
        </p:spPr>
      </p:pic>
      <p:pic>
        <p:nvPicPr>
          <p:cNvPr id="5"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021" y="1425798"/>
            <a:ext cx="3550020" cy="2573709"/>
          </a:xfrm>
          <a:prstGeom prst="rect">
            <a:avLst/>
          </a:prstGeom>
        </p:spPr>
      </p:pic>
      <p:grpSp>
        <p:nvGrpSpPr>
          <p:cNvPr id="6" name="Group 22"/>
          <p:cNvGrpSpPr/>
          <p:nvPr/>
        </p:nvGrpSpPr>
        <p:grpSpPr>
          <a:xfrm>
            <a:off x="6188464" y="1989361"/>
            <a:ext cx="2198421" cy="1695117"/>
            <a:chOff x="5099257" y="1628570"/>
            <a:chExt cx="2663488" cy="1947276"/>
          </a:xfrm>
        </p:grpSpPr>
        <p:sp>
          <p:nvSpPr>
            <p:cNvPr id="7" name="textruta 6"/>
            <p:cNvSpPr txBox="1"/>
            <p:nvPr/>
          </p:nvSpPr>
          <p:spPr>
            <a:xfrm rot="20535226">
              <a:off x="5444285" y="2864308"/>
              <a:ext cx="1207368" cy="246221"/>
            </a:xfrm>
            <a:prstGeom prst="rect">
              <a:avLst/>
            </a:prstGeom>
            <a:noFill/>
          </p:spPr>
          <p:txBody>
            <a:bodyPr wrap="square" rtlCol="0">
              <a:spAutoFit/>
            </a:bodyPr>
            <a:lstStyle/>
            <a:p>
              <a:r>
                <a:rPr lang="sv-SE" sz="1000" dirty="0" smtClean="0">
                  <a:solidFill>
                    <a:srgbClr val="FFFF00"/>
                  </a:solidFill>
                </a:rPr>
                <a:t>Avschaktning</a:t>
              </a:r>
              <a:endParaRPr lang="sv-SE" sz="1000" dirty="0">
                <a:solidFill>
                  <a:srgbClr val="FFFF00"/>
                </a:solidFill>
              </a:endParaRPr>
            </a:p>
          </p:txBody>
        </p:sp>
        <p:sp>
          <p:nvSpPr>
            <p:cNvPr id="8" name="textruta 7"/>
            <p:cNvSpPr txBox="1"/>
            <p:nvPr/>
          </p:nvSpPr>
          <p:spPr>
            <a:xfrm rot="20379969">
              <a:off x="7042665" y="2914705"/>
              <a:ext cx="720080" cy="246221"/>
            </a:xfrm>
            <a:prstGeom prst="rect">
              <a:avLst/>
            </a:prstGeom>
            <a:noFill/>
          </p:spPr>
          <p:txBody>
            <a:bodyPr wrap="square" rtlCol="0">
              <a:spAutoFit/>
            </a:bodyPr>
            <a:lstStyle/>
            <a:p>
              <a:r>
                <a:rPr lang="sv-SE" sz="1000" dirty="0" smtClean="0">
                  <a:solidFill>
                    <a:schemeClr val="bg1"/>
                  </a:solidFill>
                </a:rPr>
                <a:t>E20</a:t>
              </a:r>
              <a:endParaRPr lang="sv-SE" sz="1000" dirty="0">
                <a:solidFill>
                  <a:schemeClr val="bg1"/>
                </a:solidFill>
              </a:endParaRPr>
            </a:p>
          </p:txBody>
        </p:sp>
        <p:sp>
          <p:nvSpPr>
            <p:cNvPr id="9" name="textruta 8"/>
            <p:cNvSpPr txBox="1"/>
            <p:nvPr/>
          </p:nvSpPr>
          <p:spPr>
            <a:xfrm rot="20545156">
              <a:off x="5099257" y="2259200"/>
              <a:ext cx="2087888" cy="246221"/>
            </a:xfrm>
            <a:prstGeom prst="rect">
              <a:avLst/>
            </a:prstGeom>
            <a:noFill/>
          </p:spPr>
          <p:txBody>
            <a:bodyPr wrap="square" rtlCol="0">
              <a:spAutoFit/>
            </a:bodyPr>
            <a:lstStyle/>
            <a:p>
              <a:r>
                <a:rPr lang="sv-SE" sz="1000" dirty="0" smtClean="0">
                  <a:solidFill>
                    <a:srgbClr val="FFFF00"/>
                  </a:solidFill>
                </a:rPr>
                <a:t>Stödfyllning/erosionsskydd</a:t>
              </a:r>
              <a:endParaRPr lang="sv-SE" sz="1000" dirty="0">
                <a:solidFill>
                  <a:srgbClr val="FFFF00"/>
                </a:solidFill>
              </a:endParaRPr>
            </a:p>
          </p:txBody>
        </p:sp>
        <p:cxnSp>
          <p:nvCxnSpPr>
            <p:cNvPr id="10" name="Straight Arrow Connector 9"/>
            <p:cNvCxnSpPr/>
            <p:nvPr/>
          </p:nvCxnSpPr>
          <p:spPr bwMode="auto">
            <a:xfrm flipH="1">
              <a:off x="6807003" y="3143367"/>
              <a:ext cx="298193" cy="10354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1" name="textruta 2"/>
            <p:cNvSpPr txBox="1"/>
            <p:nvPr/>
          </p:nvSpPr>
          <p:spPr>
            <a:xfrm rot="20379969">
              <a:off x="6853059" y="3329625"/>
              <a:ext cx="720080" cy="246221"/>
            </a:xfrm>
            <a:prstGeom prst="rect">
              <a:avLst/>
            </a:prstGeom>
            <a:noFill/>
          </p:spPr>
          <p:txBody>
            <a:bodyPr wrap="square" rtlCol="0">
              <a:spAutoFit/>
            </a:bodyPr>
            <a:lstStyle/>
            <a:p>
              <a:r>
                <a:rPr lang="sv-SE" sz="1000" dirty="0" smtClean="0">
                  <a:solidFill>
                    <a:schemeClr val="bg1"/>
                  </a:solidFill>
                </a:rPr>
                <a:t>E20</a:t>
              </a:r>
              <a:endParaRPr lang="sv-SE" sz="1000" dirty="0">
                <a:solidFill>
                  <a:schemeClr val="bg1"/>
                </a:solidFill>
              </a:endParaRPr>
            </a:p>
          </p:txBody>
        </p:sp>
        <p:cxnSp>
          <p:nvCxnSpPr>
            <p:cNvPr id="12" name="Straight Arrow Connector 18"/>
            <p:cNvCxnSpPr/>
            <p:nvPr/>
          </p:nvCxnSpPr>
          <p:spPr bwMode="auto">
            <a:xfrm flipV="1">
              <a:off x="7193120" y="3341272"/>
              <a:ext cx="330111" cy="11467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3" name="textruta 12"/>
            <p:cNvSpPr txBox="1"/>
            <p:nvPr/>
          </p:nvSpPr>
          <p:spPr>
            <a:xfrm rot="19953085">
              <a:off x="6166920" y="1628570"/>
              <a:ext cx="874032" cy="282848"/>
            </a:xfrm>
            <a:prstGeom prst="rect">
              <a:avLst/>
            </a:prstGeom>
            <a:noFill/>
          </p:spPr>
          <p:txBody>
            <a:bodyPr wrap="square" rtlCol="0">
              <a:spAutoFit/>
            </a:bodyPr>
            <a:lstStyle/>
            <a:p>
              <a:r>
                <a:rPr lang="sv-SE" sz="1000" dirty="0" smtClean="0">
                  <a:solidFill>
                    <a:schemeClr val="bg1"/>
                  </a:solidFill>
                </a:rPr>
                <a:t>Säveån</a:t>
              </a:r>
              <a:endParaRPr lang="sv-SE" sz="1000" dirty="0">
                <a:solidFill>
                  <a:schemeClr val="bg1"/>
                </a:solidFill>
              </a:endParaRPr>
            </a:p>
          </p:txBody>
        </p:sp>
        <p:cxnSp>
          <p:nvCxnSpPr>
            <p:cNvPr id="14" name="Straight Arrow Connector 24"/>
            <p:cNvCxnSpPr/>
            <p:nvPr/>
          </p:nvCxnSpPr>
          <p:spPr bwMode="auto">
            <a:xfrm flipH="1">
              <a:off x="5898823" y="1996309"/>
              <a:ext cx="298193" cy="10354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5" name="textruta 12"/>
            <p:cNvSpPr txBox="1"/>
            <p:nvPr/>
          </p:nvSpPr>
          <p:spPr>
            <a:xfrm rot="20516374">
              <a:off x="6627428" y="2573697"/>
              <a:ext cx="865645" cy="282848"/>
            </a:xfrm>
            <a:prstGeom prst="rect">
              <a:avLst/>
            </a:prstGeom>
            <a:noFill/>
          </p:spPr>
          <p:txBody>
            <a:bodyPr wrap="square" rtlCol="0">
              <a:spAutoFit/>
            </a:bodyPr>
            <a:lstStyle/>
            <a:p>
              <a:r>
                <a:rPr lang="sv-SE" sz="1000" dirty="0" smtClean="0">
                  <a:solidFill>
                    <a:schemeClr val="bg1"/>
                  </a:solidFill>
                </a:rPr>
                <a:t>GC-väg</a:t>
              </a:r>
              <a:endParaRPr lang="sv-SE" sz="1000" dirty="0">
                <a:solidFill>
                  <a:schemeClr val="bg1"/>
                </a:solidFill>
              </a:endParaRPr>
            </a:p>
          </p:txBody>
        </p:sp>
      </p:grpSp>
    </p:spTree>
    <p:extLst>
      <p:ext uri="{BB962C8B-B14F-4D97-AF65-F5344CB8AC3E}">
        <p14:creationId xmlns:p14="http://schemas.microsoft.com/office/powerpoint/2010/main" val="3400193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0338"/>
            <a:ext cx="8229600" cy="1143000"/>
          </a:xfrm>
        </p:spPr>
        <p:txBody>
          <a:bodyPr/>
          <a:lstStyle/>
          <a:p>
            <a:r>
              <a:rPr lang="sv-SE" kern="0" dirty="0"/>
              <a:t>Åtgärder i </a:t>
            </a:r>
            <a:r>
              <a:rPr lang="sv-SE" kern="0" dirty="0" err="1" smtClean="0"/>
              <a:t>Finngösaravinen</a:t>
            </a:r>
            <a:r>
              <a:rPr lang="en-US" kern="0" dirty="0" smtClean="0"/>
              <a:t>  </a:t>
            </a:r>
            <a:endParaRPr lang="sv-SE" dirty="0"/>
          </a:p>
        </p:txBody>
      </p:sp>
      <p:sp>
        <p:nvSpPr>
          <p:cNvPr id="3" name="Platshållare för innehåll 2"/>
          <p:cNvSpPr>
            <a:spLocks noGrp="1"/>
          </p:cNvSpPr>
          <p:nvPr>
            <p:ph idx="1"/>
          </p:nvPr>
        </p:nvSpPr>
        <p:spPr>
          <a:xfrm>
            <a:off x="457200" y="1270999"/>
            <a:ext cx="8229600" cy="2025262"/>
          </a:xfrm>
        </p:spPr>
        <p:txBody>
          <a:bodyPr/>
          <a:lstStyle/>
          <a:p>
            <a:r>
              <a:rPr lang="sv-SE" sz="1800" u="sng" dirty="0" smtClean="0"/>
              <a:t>Stödfyllning</a:t>
            </a:r>
            <a:r>
              <a:rPr lang="sv-SE" sz="1800" dirty="0" smtClean="0"/>
              <a:t> i </a:t>
            </a:r>
            <a:r>
              <a:rPr lang="sv-SE" sz="1800" dirty="0"/>
              <a:t>den inre delen av </a:t>
            </a:r>
            <a:r>
              <a:rPr lang="sv-SE" sz="1800" dirty="0" smtClean="0"/>
              <a:t>ravinen</a:t>
            </a:r>
            <a:endParaRPr lang="sv-SE" sz="1800" dirty="0"/>
          </a:p>
          <a:p>
            <a:pPr lvl="1"/>
            <a:r>
              <a:rPr lang="sv-SE" dirty="0" smtClean="0"/>
              <a:t>Utbredning </a:t>
            </a:r>
            <a:r>
              <a:rPr lang="sv-SE" dirty="0"/>
              <a:t>ca 25 m i bäckens riktning och ca 10-20 m bredd. Mäktighet ca 0,5-3 m.</a:t>
            </a:r>
          </a:p>
          <a:p>
            <a:r>
              <a:rPr lang="sv-SE" sz="1800" dirty="0" smtClean="0"/>
              <a:t>Längre och större </a:t>
            </a:r>
            <a:r>
              <a:rPr lang="sv-SE" sz="1800" u="sng" dirty="0" smtClean="0"/>
              <a:t>trumma</a:t>
            </a:r>
            <a:r>
              <a:rPr lang="sv-SE" sz="1800" dirty="0" smtClean="0"/>
              <a:t> (Ø1800 mm)</a:t>
            </a:r>
          </a:p>
          <a:p>
            <a:r>
              <a:rPr lang="sv-SE" sz="1800" u="sng" dirty="0" smtClean="0"/>
              <a:t>Erosionsskydd</a:t>
            </a:r>
            <a:r>
              <a:rPr lang="sv-SE" sz="1800" dirty="0" smtClean="0"/>
              <a:t> </a:t>
            </a:r>
            <a:r>
              <a:rPr lang="sv-SE" sz="1800" dirty="0"/>
              <a:t>vid trummans </a:t>
            </a:r>
            <a:r>
              <a:rPr lang="sv-SE" sz="1800" dirty="0" smtClean="0"/>
              <a:t>utlopp</a:t>
            </a:r>
          </a:p>
          <a:p>
            <a:pPr lvl="1"/>
            <a:r>
              <a:rPr lang="sv-SE" dirty="0" smtClean="0"/>
              <a:t>T </a:t>
            </a:r>
            <a:r>
              <a:rPr lang="sv-SE" dirty="0"/>
              <a:t>ex natursten i bäckfåran och </a:t>
            </a:r>
            <a:r>
              <a:rPr lang="sv-SE" dirty="0" smtClean="0"/>
              <a:t>träpalissad </a:t>
            </a:r>
            <a:r>
              <a:rPr lang="sv-SE" dirty="0"/>
              <a:t>längs motstående </a:t>
            </a:r>
            <a:r>
              <a:rPr lang="sv-SE" dirty="0" smtClean="0"/>
              <a:t>slänt</a:t>
            </a:r>
            <a:endParaRPr lang="sv-SE" dirty="0"/>
          </a:p>
          <a:p>
            <a:endParaRPr lang="sv-SE" sz="1500" dirty="0"/>
          </a:p>
        </p:txBody>
      </p:sp>
      <p:pic>
        <p:nvPicPr>
          <p:cNvPr id="5"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36" y="3296260"/>
            <a:ext cx="4635072" cy="268070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824" b="7502"/>
          <a:stretch/>
        </p:blipFill>
        <p:spPr>
          <a:xfrm>
            <a:off x="5342216" y="3226608"/>
            <a:ext cx="3400425" cy="2750356"/>
          </a:xfrm>
          <a:prstGeom prst="rect">
            <a:avLst/>
          </a:prstGeom>
        </p:spPr>
      </p:pic>
      <p:grpSp>
        <p:nvGrpSpPr>
          <p:cNvPr id="7" name="Group 24"/>
          <p:cNvGrpSpPr/>
          <p:nvPr/>
        </p:nvGrpSpPr>
        <p:grpSpPr>
          <a:xfrm>
            <a:off x="5408558" y="3328006"/>
            <a:ext cx="3416504" cy="2493988"/>
            <a:chOff x="5606565" y="1624435"/>
            <a:chExt cx="3416504" cy="2493988"/>
          </a:xfrm>
        </p:grpSpPr>
        <p:sp>
          <p:nvSpPr>
            <p:cNvPr id="8" name="textruta 7"/>
            <p:cNvSpPr txBox="1"/>
            <p:nvPr/>
          </p:nvSpPr>
          <p:spPr>
            <a:xfrm rot="21119385">
              <a:off x="5606565" y="1624435"/>
              <a:ext cx="720080" cy="246221"/>
            </a:xfrm>
            <a:prstGeom prst="rect">
              <a:avLst/>
            </a:prstGeom>
            <a:noFill/>
          </p:spPr>
          <p:txBody>
            <a:bodyPr wrap="square" rtlCol="0">
              <a:spAutoFit/>
            </a:bodyPr>
            <a:lstStyle/>
            <a:p>
              <a:r>
                <a:rPr lang="sv-SE" sz="1000" dirty="0" smtClean="0">
                  <a:solidFill>
                    <a:schemeClr val="bg1"/>
                  </a:solidFill>
                </a:rPr>
                <a:t>E20</a:t>
              </a:r>
              <a:endParaRPr lang="sv-SE" sz="1000" dirty="0">
                <a:solidFill>
                  <a:schemeClr val="bg1"/>
                </a:solidFill>
              </a:endParaRPr>
            </a:p>
          </p:txBody>
        </p:sp>
        <p:sp>
          <p:nvSpPr>
            <p:cNvPr id="9" name="textruta 8"/>
            <p:cNvSpPr txBox="1"/>
            <p:nvPr/>
          </p:nvSpPr>
          <p:spPr>
            <a:xfrm>
              <a:off x="7288983" y="2619010"/>
              <a:ext cx="1043944" cy="246221"/>
            </a:xfrm>
            <a:prstGeom prst="rect">
              <a:avLst/>
            </a:prstGeom>
            <a:noFill/>
          </p:spPr>
          <p:txBody>
            <a:bodyPr wrap="square" rtlCol="0">
              <a:spAutoFit/>
            </a:bodyPr>
            <a:lstStyle/>
            <a:p>
              <a:r>
                <a:rPr lang="sv-SE" sz="1000" dirty="0" smtClean="0">
                  <a:solidFill>
                    <a:srgbClr val="FFFF00"/>
                  </a:solidFill>
                </a:rPr>
                <a:t>Stödfyllning</a:t>
              </a:r>
              <a:endParaRPr lang="sv-SE" sz="1000" dirty="0">
                <a:solidFill>
                  <a:srgbClr val="FFFF00"/>
                </a:solidFill>
              </a:endParaRPr>
            </a:p>
          </p:txBody>
        </p:sp>
        <p:sp>
          <p:nvSpPr>
            <p:cNvPr id="10" name="textruta 9"/>
            <p:cNvSpPr txBox="1"/>
            <p:nvPr/>
          </p:nvSpPr>
          <p:spPr>
            <a:xfrm rot="613926">
              <a:off x="6685958" y="3872202"/>
              <a:ext cx="1043944" cy="246221"/>
            </a:xfrm>
            <a:prstGeom prst="rect">
              <a:avLst/>
            </a:prstGeom>
            <a:noFill/>
          </p:spPr>
          <p:txBody>
            <a:bodyPr wrap="square" rtlCol="0">
              <a:spAutoFit/>
            </a:bodyPr>
            <a:lstStyle/>
            <a:p>
              <a:r>
                <a:rPr lang="sv-SE" sz="1000" dirty="0" smtClean="0">
                  <a:solidFill>
                    <a:schemeClr val="bg1"/>
                  </a:solidFill>
                </a:rPr>
                <a:t>Säveån</a:t>
              </a:r>
              <a:endParaRPr lang="sv-SE" sz="1000" dirty="0">
                <a:solidFill>
                  <a:schemeClr val="bg1"/>
                </a:solidFill>
              </a:endParaRPr>
            </a:p>
          </p:txBody>
        </p:sp>
        <p:sp>
          <p:nvSpPr>
            <p:cNvPr id="11" name="textruta 10"/>
            <p:cNvSpPr txBox="1"/>
            <p:nvPr/>
          </p:nvSpPr>
          <p:spPr>
            <a:xfrm>
              <a:off x="6745720" y="3152849"/>
              <a:ext cx="799761" cy="400110"/>
            </a:xfrm>
            <a:prstGeom prst="rect">
              <a:avLst/>
            </a:prstGeom>
            <a:noFill/>
          </p:spPr>
          <p:txBody>
            <a:bodyPr wrap="square" rtlCol="0">
              <a:spAutoFit/>
            </a:bodyPr>
            <a:lstStyle/>
            <a:p>
              <a:r>
                <a:rPr lang="sv-SE" sz="1000" dirty="0" err="1" smtClean="0">
                  <a:solidFill>
                    <a:schemeClr val="bg1"/>
                  </a:solidFill>
                </a:rPr>
                <a:t>Finngösa</a:t>
              </a:r>
              <a:r>
                <a:rPr lang="sv-SE" sz="1000" dirty="0" smtClean="0">
                  <a:solidFill>
                    <a:schemeClr val="bg1"/>
                  </a:solidFill>
                </a:rPr>
                <a:t>-bäcken</a:t>
              </a:r>
              <a:endParaRPr lang="sv-SE" sz="1000" dirty="0">
                <a:solidFill>
                  <a:schemeClr val="bg1"/>
                </a:solidFill>
              </a:endParaRPr>
            </a:p>
          </p:txBody>
        </p:sp>
        <p:cxnSp>
          <p:nvCxnSpPr>
            <p:cNvPr id="12" name="Straight Arrow Connector 10"/>
            <p:cNvCxnSpPr>
              <a:endCxn id="8" idx="3"/>
            </p:cNvCxnSpPr>
            <p:nvPr/>
          </p:nvCxnSpPr>
          <p:spPr bwMode="auto">
            <a:xfrm flipV="1">
              <a:off x="5966605" y="1697374"/>
              <a:ext cx="356527" cy="50171"/>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3" name="Straight Arrow Connector 18"/>
            <p:cNvCxnSpPr/>
            <p:nvPr/>
          </p:nvCxnSpPr>
          <p:spPr bwMode="auto">
            <a:xfrm flipH="1">
              <a:off x="6376964" y="3467253"/>
              <a:ext cx="186812" cy="88652"/>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4" name="Straight Arrow Connector 19"/>
            <p:cNvCxnSpPr/>
            <p:nvPr/>
          </p:nvCxnSpPr>
          <p:spPr bwMode="auto">
            <a:xfrm>
              <a:off x="7267396" y="4012940"/>
              <a:ext cx="416141" cy="7454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5" name="textruta 9"/>
            <p:cNvSpPr txBox="1"/>
            <p:nvPr/>
          </p:nvSpPr>
          <p:spPr>
            <a:xfrm>
              <a:off x="7236296" y="2893210"/>
              <a:ext cx="756680" cy="246221"/>
            </a:xfrm>
            <a:prstGeom prst="rect">
              <a:avLst/>
            </a:prstGeom>
            <a:noFill/>
          </p:spPr>
          <p:txBody>
            <a:bodyPr wrap="square" rtlCol="0">
              <a:spAutoFit/>
            </a:bodyPr>
            <a:lstStyle/>
            <a:p>
              <a:r>
                <a:rPr lang="sv-SE" sz="1000" dirty="0" smtClean="0">
                  <a:solidFill>
                    <a:srgbClr val="FFFF00"/>
                  </a:solidFill>
                </a:rPr>
                <a:t>Trumma</a:t>
              </a:r>
              <a:endParaRPr lang="sv-SE" sz="1000" dirty="0">
                <a:solidFill>
                  <a:srgbClr val="FFFF00"/>
                </a:solidFill>
              </a:endParaRPr>
            </a:p>
          </p:txBody>
        </p:sp>
        <p:sp>
          <p:nvSpPr>
            <p:cNvPr id="16" name="textruta 9"/>
            <p:cNvSpPr txBox="1"/>
            <p:nvPr/>
          </p:nvSpPr>
          <p:spPr>
            <a:xfrm rot="21126494">
              <a:off x="6388924" y="2018148"/>
              <a:ext cx="1043944" cy="246221"/>
            </a:xfrm>
            <a:prstGeom prst="rect">
              <a:avLst/>
            </a:prstGeom>
            <a:noFill/>
          </p:spPr>
          <p:txBody>
            <a:bodyPr wrap="square" rtlCol="0">
              <a:spAutoFit/>
            </a:bodyPr>
            <a:lstStyle/>
            <a:p>
              <a:r>
                <a:rPr lang="sv-SE" sz="1000" dirty="0" smtClean="0">
                  <a:solidFill>
                    <a:schemeClr val="bg1"/>
                  </a:solidFill>
                </a:rPr>
                <a:t>GC-väg</a:t>
              </a:r>
              <a:endParaRPr lang="sv-SE" sz="1000" dirty="0">
                <a:solidFill>
                  <a:schemeClr val="bg1"/>
                </a:solidFill>
              </a:endParaRPr>
            </a:p>
          </p:txBody>
        </p:sp>
        <p:sp>
          <p:nvSpPr>
            <p:cNvPr id="17" name="textruta 9"/>
            <p:cNvSpPr txBox="1"/>
            <p:nvPr/>
          </p:nvSpPr>
          <p:spPr>
            <a:xfrm>
              <a:off x="7994298" y="3139431"/>
              <a:ext cx="756680" cy="400110"/>
            </a:xfrm>
            <a:prstGeom prst="rect">
              <a:avLst/>
            </a:prstGeom>
            <a:noFill/>
          </p:spPr>
          <p:txBody>
            <a:bodyPr wrap="square" rtlCol="0">
              <a:spAutoFit/>
            </a:bodyPr>
            <a:lstStyle/>
            <a:p>
              <a:r>
                <a:rPr lang="sv-SE" sz="1000" dirty="0" smtClean="0">
                  <a:solidFill>
                    <a:srgbClr val="FFFF00"/>
                  </a:solidFill>
                </a:rPr>
                <a:t>Erosions-skydd</a:t>
              </a:r>
              <a:endParaRPr lang="sv-SE" sz="1000" dirty="0">
                <a:solidFill>
                  <a:srgbClr val="FFFF00"/>
                </a:solidFill>
              </a:endParaRPr>
            </a:p>
          </p:txBody>
        </p:sp>
        <p:sp>
          <p:nvSpPr>
            <p:cNvPr id="18" name="textruta 9"/>
            <p:cNvSpPr txBox="1"/>
            <p:nvPr/>
          </p:nvSpPr>
          <p:spPr>
            <a:xfrm>
              <a:off x="8266389" y="1774803"/>
              <a:ext cx="756680" cy="400110"/>
            </a:xfrm>
            <a:prstGeom prst="rect">
              <a:avLst/>
            </a:prstGeom>
            <a:noFill/>
          </p:spPr>
          <p:txBody>
            <a:bodyPr wrap="square" rtlCol="0">
              <a:spAutoFit/>
            </a:bodyPr>
            <a:lstStyle/>
            <a:p>
              <a:r>
                <a:rPr lang="sv-SE" sz="1000" dirty="0" smtClean="0">
                  <a:solidFill>
                    <a:schemeClr val="bg1"/>
                  </a:solidFill>
                </a:rPr>
                <a:t>Pump-station</a:t>
              </a:r>
              <a:endParaRPr lang="sv-SE" sz="1000" dirty="0">
                <a:solidFill>
                  <a:schemeClr val="bg1"/>
                </a:solidFill>
              </a:endParaRPr>
            </a:p>
          </p:txBody>
        </p:sp>
      </p:grpSp>
    </p:spTree>
    <p:extLst>
      <p:ext uri="{BB962C8B-B14F-4D97-AF65-F5344CB8AC3E}">
        <p14:creationId xmlns:p14="http://schemas.microsoft.com/office/powerpoint/2010/main" val="147639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0338"/>
            <a:ext cx="8229600" cy="1143000"/>
          </a:xfrm>
        </p:spPr>
        <p:txBody>
          <a:bodyPr/>
          <a:lstStyle/>
          <a:p>
            <a:r>
              <a:rPr lang="sv-SE" dirty="0"/>
              <a:t>Ny trumma för </a:t>
            </a:r>
            <a:r>
              <a:rPr lang="sv-SE" dirty="0" err="1"/>
              <a:t>Finngösabäcken</a:t>
            </a:r>
            <a:r>
              <a:rPr lang="sv-SE" dirty="0"/>
              <a:t> under E20</a:t>
            </a:r>
          </a:p>
        </p:txBody>
      </p:sp>
      <p:sp>
        <p:nvSpPr>
          <p:cNvPr id="3" name="Platshållare för innehåll 2"/>
          <p:cNvSpPr>
            <a:spLocks noGrp="1"/>
          </p:cNvSpPr>
          <p:nvPr>
            <p:ph idx="1"/>
          </p:nvPr>
        </p:nvSpPr>
        <p:spPr>
          <a:xfrm>
            <a:off x="457200" y="1370038"/>
            <a:ext cx="8229600" cy="1903648"/>
          </a:xfrm>
        </p:spPr>
        <p:txBody>
          <a:bodyPr/>
          <a:lstStyle/>
          <a:p>
            <a:r>
              <a:rPr lang="sv-SE" sz="1800" dirty="0" smtClean="0"/>
              <a:t>Nytt läge för inlopp söder om E20, ca 35 m öster om befintligt inlopp</a:t>
            </a:r>
          </a:p>
          <a:p>
            <a:r>
              <a:rPr lang="sv-SE" sz="1800" dirty="0" smtClean="0"/>
              <a:t>Större dimension (Ø1800 mm istället för ca Ø1400 mm) </a:t>
            </a:r>
          </a:p>
          <a:p>
            <a:r>
              <a:rPr lang="sv-SE" sz="1800" dirty="0" smtClean="0"/>
              <a:t>Längd ca 30 m längre än befintlig trumma  </a:t>
            </a:r>
          </a:p>
          <a:p>
            <a:r>
              <a:rPr lang="sv-SE" sz="1800" dirty="0" smtClean="0"/>
              <a:t>Större intagsbrunn för ytvatten</a:t>
            </a:r>
          </a:p>
          <a:p>
            <a:pPr marL="0" indent="0">
              <a:buNone/>
            </a:pPr>
            <a:endParaRPr lang="sv-SE" dirty="0"/>
          </a:p>
        </p:txBody>
      </p:sp>
      <p:pic>
        <p:nvPicPr>
          <p:cNvPr id="4" name="Picture 8"/>
          <p:cNvPicPr>
            <a:picLocks noChangeAspect="1"/>
          </p:cNvPicPr>
          <p:nvPr/>
        </p:nvPicPr>
        <p:blipFill rotWithShape="1">
          <a:blip r:embed="rId3">
            <a:extLst>
              <a:ext uri="{28A0092B-C50C-407E-A947-70E740481C1C}">
                <a14:useLocalDpi xmlns:a14="http://schemas.microsoft.com/office/drawing/2010/main" val="0"/>
              </a:ext>
            </a:extLst>
          </a:blip>
          <a:srcRect l="-1" t="24934" r="37776" b="3236"/>
          <a:stretch/>
        </p:blipFill>
        <p:spPr>
          <a:xfrm>
            <a:off x="4904842" y="2494211"/>
            <a:ext cx="3850134" cy="3513952"/>
          </a:xfrm>
          <a:prstGeom prst="rect">
            <a:avLst/>
          </a:prstGeom>
        </p:spPr>
      </p:pic>
      <p:cxnSp>
        <p:nvCxnSpPr>
          <p:cNvPr id="5" name="Rak 4"/>
          <p:cNvCxnSpPr/>
          <p:nvPr/>
        </p:nvCxnSpPr>
        <p:spPr bwMode="auto">
          <a:xfrm>
            <a:off x="5806861" y="4005282"/>
            <a:ext cx="1177718" cy="1577869"/>
          </a:xfrm>
          <a:prstGeom prst="line">
            <a:avLst/>
          </a:prstGeom>
          <a:solidFill>
            <a:schemeClr val="accent1"/>
          </a:solidFill>
          <a:ln w="25400" cap="flat" cmpd="sng" algn="ctr">
            <a:solidFill>
              <a:schemeClr val="bg1">
                <a:lumMod val="75000"/>
              </a:schemeClr>
            </a:solidFill>
            <a:prstDash val="dash"/>
            <a:round/>
            <a:headEnd type="none" w="med" len="med"/>
            <a:tailEnd type="none" w="med" len="med"/>
          </a:ln>
          <a:effectLst/>
        </p:spPr>
      </p:cxnSp>
      <p:sp>
        <p:nvSpPr>
          <p:cNvPr id="6" name="textruta 5"/>
          <p:cNvSpPr txBox="1"/>
          <p:nvPr/>
        </p:nvSpPr>
        <p:spPr>
          <a:xfrm rot="3152322">
            <a:off x="5984456" y="4813128"/>
            <a:ext cx="1231161" cy="246221"/>
          </a:xfrm>
          <a:prstGeom prst="rect">
            <a:avLst/>
          </a:prstGeom>
          <a:noFill/>
        </p:spPr>
        <p:txBody>
          <a:bodyPr wrap="square" rtlCol="0">
            <a:spAutoFit/>
          </a:bodyPr>
          <a:lstStyle/>
          <a:p>
            <a:r>
              <a:rPr lang="sv-SE" sz="1000" dirty="0" smtClean="0">
                <a:solidFill>
                  <a:schemeClr val="bg1"/>
                </a:solidFill>
              </a:rPr>
              <a:t>Befintlig trumma</a:t>
            </a:r>
            <a:endParaRPr lang="sv-SE" sz="1000" dirty="0">
              <a:solidFill>
                <a:schemeClr val="bg1"/>
              </a:solidFill>
            </a:endParaRPr>
          </a:p>
        </p:txBody>
      </p:sp>
      <p:sp>
        <p:nvSpPr>
          <p:cNvPr id="7" name="textruta 6"/>
          <p:cNvSpPr txBox="1"/>
          <p:nvPr/>
        </p:nvSpPr>
        <p:spPr>
          <a:xfrm rot="2469942">
            <a:off x="6552532" y="4478474"/>
            <a:ext cx="864096" cy="246221"/>
          </a:xfrm>
          <a:prstGeom prst="rect">
            <a:avLst/>
          </a:prstGeom>
          <a:noFill/>
        </p:spPr>
        <p:txBody>
          <a:bodyPr wrap="square" rtlCol="0">
            <a:spAutoFit/>
          </a:bodyPr>
          <a:lstStyle/>
          <a:p>
            <a:r>
              <a:rPr lang="sv-SE" sz="1000" dirty="0" smtClean="0">
                <a:solidFill>
                  <a:srgbClr val="FFFF00"/>
                </a:solidFill>
              </a:rPr>
              <a:t>Ny trumma</a:t>
            </a:r>
            <a:endParaRPr lang="sv-SE" sz="1000" dirty="0">
              <a:solidFill>
                <a:srgbClr val="FFFF00"/>
              </a:solidFill>
            </a:endParaRPr>
          </a:p>
        </p:txBody>
      </p:sp>
      <p:sp>
        <p:nvSpPr>
          <p:cNvPr id="8" name="Båge 7"/>
          <p:cNvSpPr/>
          <p:nvPr/>
        </p:nvSpPr>
        <p:spPr bwMode="auto">
          <a:xfrm rot="16565357">
            <a:off x="5429331" y="3298297"/>
            <a:ext cx="661672" cy="453545"/>
          </a:xfrm>
          <a:prstGeom prst="arc">
            <a:avLst/>
          </a:prstGeom>
          <a:noFill/>
          <a:ln w="254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9" name="textruta 8"/>
          <p:cNvSpPr txBox="1"/>
          <p:nvPr/>
        </p:nvSpPr>
        <p:spPr>
          <a:xfrm>
            <a:off x="4942287" y="3097974"/>
            <a:ext cx="847324" cy="400110"/>
          </a:xfrm>
          <a:prstGeom prst="rect">
            <a:avLst/>
          </a:prstGeom>
          <a:noFill/>
        </p:spPr>
        <p:txBody>
          <a:bodyPr wrap="square" rtlCol="0">
            <a:spAutoFit/>
          </a:bodyPr>
          <a:lstStyle/>
          <a:p>
            <a:r>
              <a:rPr lang="sv-SE" sz="1000" dirty="0">
                <a:solidFill>
                  <a:srgbClr val="FFFF00"/>
                </a:solidFill>
              </a:rPr>
              <a:t>E</a:t>
            </a:r>
            <a:r>
              <a:rPr lang="sv-SE" sz="1000" dirty="0" smtClean="0">
                <a:solidFill>
                  <a:srgbClr val="FFFF00"/>
                </a:solidFill>
              </a:rPr>
              <a:t>rosions-skydd</a:t>
            </a:r>
            <a:endParaRPr lang="sv-SE" sz="1000" dirty="0">
              <a:solidFill>
                <a:srgbClr val="FFFF00"/>
              </a:solidFill>
            </a:endParaRPr>
          </a:p>
        </p:txBody>
      </p:sp>
      <p:sp>
        <p:nvSpPr>
          <p:cNvPr id="10" name="Ellips 9"/>
          <p:cNvSpPr/>
          <p:nvPr/>
        </p:nvSpPr>
        <p:spPr bwMode="auto">
          <a:xfrm>
            <a:off x="7634467" y="5269264"/>
            <a:ext cx="144016" cy="144016"/>
          </a:xfrm>
          <a:prstGeom prst="ellips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Arial" charset="0"/>
              <a:ea typeface="ヒラギノ角ゴ Pro W3" pitchFamily="-32" charset="-128"/>
            </a:endParaRPr>
          </a:p>
        </p:txBody>
      </p:sp>
      <p:sp>
        <p:nvSpPr>
          <p:cNvPr id="11" name="textruta 10"/>
          <p:cNvSpPr txBox="1"/>
          <p:nvPr/>
        </p:nvSpPr>
        <p:spPr>
          <a:xfrm>
            <a:off x="7748955" y="5109177"/>
            <a:ext cx="865478" cy="400110"/>
          </a:xfrm>
          <a:prstGeom prst="rect">
            <a:avLst/>
          </a:prstGeom>
          <a:noFill/>
        </p:spPr>
        <p:txBody>
          <a:bodyPr wrap="square" rtlCol="0">
            <a:spAutoFit/>
          </a:bodyPr>
          <a:lstStyle/>
          <a:p>
            <a:r>
              <a:rPr lang="sv-SE" sz="1000" dirty="0" smtClean="0">
                <a:solidFill>
                  <a:srgbClr val="FFFF00"/>
                </a:solidFill>
              </a:rPr>
              <a:t>Ny intags-brunn</a:t>
            </a:r>
            <a:endParaRPr lang="sv-SE" sz="1000" dirty="0">
              <a:solidFill>
                <a:srgbClr val="FFFF00"/>
              </a:solidFill>
            </a:endParaRPr>
          </a:p>
        </p:txBody>
      </p:sp>
      <p:cxnSp>
        <p:nvCxnSpPr>
          <p:cNvPr id="12" name="Rak 9"/>
          <p:cNvCxnSpPr/>
          <p:nvPr/>
        </p:nvCxnSpPr>
        <p:spPr bwMode="auto">
          <a:xfrm>
            <a:off x="5641777" y="3580331"/>
            <a:ext cx="2376264" cy="2042509"/>
          </a:xfrm>
          <a:prstGeom prst="line">
            <a:avLst/>
          </a:prstGeom>
          <a:solidFill>
            <a:schemeClr val="accent1"/>
          </a:solidFill>
          <a:ln w="25400" cap="flat" cmpd="sng" algn="ctr">
            <a:solidFill>
              <a:srgbClr val="92D050"/>
            </a:solidFill>
            <a:prstDash val="dash"/>
            <a:round/>
            <a:headEnd type="none" w="med" len="med"/>
            <a:tailEnd type="none" w="med" len="med"/>
          </a:ln>
          <a:effectLst/>
        </p:spPr>
      </p:cxnSp>
      <p:sp>
        <p:nvSpPr>
          <p:cNvPr id="13" name="textruta 16"/>
          <p:cNvSpPr txBox="1"/>
          <p:nvPr/>
        </p:nvSpPr>
        <p:spPr>
          <a:xfrm rot="20585159">
            <a:off x="7483650" y="4708091"/>
            <a:ext cx="1458944" cy="246221"/>
          </a:xfrm>
          <a:prstGeom prst="rect">
            <a:avLst/>
          </a:prstGeom>
          <a:noFill/>
        </p:spPr>
        <p:txBody>
          <a:bodyPr wrap="square" rtlCol="0">
            <a:spAutoFit/>
          </a:bodyPr>
          <a:lstStyle/>
          <a:p>
            <a:r>
              <a:rPr lang="sv-SE" sz="1000" dirty="0" smtClean="0">
                <a:solidFill>
                  <a:schemeClr val="bg1"/>
                </a:solidFill>
              </a:rPr>
              <a:t>Göteborgsvägen</a:t>
            </a:r>
            <a:endParaRPr lang="sv-SE" sz="1000" dirty="0">
              <a:solidFill>
                <a:schemeClr val="bg1"/>
              </a:solidFill>
            </a:endParaRPr>
          </a:p>
        </p:txBody>
      </p:sp>
      <p:sp>
        <p:nvSpPr>
          <p:cNvPr id="14" name="textruta 16"/>
          <p:cNvSpPr txBox="1"/>
          <p:nvPr/>
        </p:nvSpPr>
        <p:spPr>
          <a:xfrm rot="20491410">
            <a:off x="7910537" y="3882172"/>
            <a:ext cx="864096" cy="246221"/>
          </a:xfrm>
          <a:prstGeom prst="rect">
            <a:avLst/>
          </a:prstGeom>
          <a:noFill/>
        </p:spPr>
        <p:txBody>
          <a:bodyPr wrap="square" rtlCol="0">
            <a:spAutoFit/>
          </a:bodyPr>
          <a:lstStyle/>
          <a:p>
            <a:r>
              <a:rPr lang="sv-SE" sz="1000" dirty="0" smtClean="0">
                <a:solidFill>
                  <a:schemeClr val="bg1"/>
                </a:solidFill>
              </a:rPr>
              <a:t>E20</a:t>
            </a:r>
            <a:endParaRPr lang="sv-SE" sz="1000" dirty="0">
              <a:solidFill>
                <a:schemeClr val="bg1"/>
              </a:solidFill>
            </a:endParaRPr>
          </a:p>
        </p:txBody>
      </p:sp>
      <p:sp>
        <p:nvSpPr>
          <p:cNvPr id="15" name="textruta 16"/>
          <p:cNvSpPr txBox="1"/>
          <p:nvPr/>
        </p:nvSpPr>
        <p:spPr>
          <a:xfrm>
            <a:off x="7209399" y="2551646"/>
            <a:ext cx="864096" cy="246221"/>
          </a:xfrm>
          <a:prstGeom prst="rect">
            <a:avLst/>
          </a:prstGeom>
          <a:noFill/>
        </p:spPr>
        <p:txBody>
          <a:bodyPr wrap="square" rtlCol="0">
            <a:spAutoFit/>
          </a:bodyPr>
          <a:lstStyle/>
          <a:p>
            <a:r>
              <a:rPr lang="sv-SE" sz="1000" dirty="0" smtClean="0">
                <a:solidFill>
                  <a:schemeClr val="bg1"/>
                </a:solidFill>
              </a:rPr>
              <a:t>Säveån</a:t>
            </a:r>
            <a:endParaRPr lang="sv-SE" sz="1000" dirty="0">
              <a:solidFill>
                <a:schemeClr val="bg1"/>
              </a:solidFill>
            </a:endParaRPr>
          </a:p>
        </p:txBody>
      </p:sp>
      <p:cxnSp>
        <p:nvCxnSpPr>
          <p:cNvPr id="16" name="Straight Arrow Connector 26"/>
          <p:cNvCxnSpPr/>
          <p:nvPr/>
        </p:nvCxnSpPr>
        <p:spPr bwMode="auto">
          <a:xfrm flipH="1">
            <a:off x="6829909" y="2674756"/>
            <a:ext cx="379490" cy="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7" name="textruta 19"/>
          <p:cNvSpPr txBox="1"/>
          <p:nvPr/>
        </p:nvSpPr>
        <p:spPr>
          <a:xfrm>
            <a:off x="5789602" y="2973090"/>
            <a:ext cx="754297" cy="400110"/>
          </a:xfrm>
          <a:prstGeom prst="rect">
            <a:avLst/>
          </a:prstGeom>
          <a:noFill/>
        </p:spPr>
        <p:txBody>
          <a:bodyPr wrap="square" rtlCol="0">
            <a:spAutoFit/>
          </a:bodyPr>
          <a:lstStyle/>
          <a:p>
            <a:r>
              <a:rPr lang="sv-SE" sz="1000" dirty="0" err="1" smtClean="0">
                <a:solidFill>
                  <a:schemeClr val="bg1"/>
                </a:solidFill>
              </a:rPr>
              <a:t>Finngösa</a:t>
            </a:r>
            <a:r>
              <a:rPr lang="sv-SE" sz="1000" dirty="0" smtClean="0">
                <a:solidFill>
                  <a:schemeClr val="bg1"/>
                </a:solidFill>
              </a:rPr>
              <a:t>-bäcken</a:t>
            </a:r>
            <a:endParaRPr lang="sv-SE" sz="1000" dirty="0">
              <a:solidFill>
                <a:schemeClr val="bg1"/>
              </a:solidFill>
            </a:endParaRPr>
          </a:p>
        </p:txBody>
      </p:sp>
      <p:sp>
        <p:nvSpPr>
          <p:cNvPr id="18" name="textruta 19"/>
          <p:cNvSpPr txBox="1"/>
          <p:nvPr/>
        </p:nvSpPr>
        <p:spPr>
          <a:xfrm>
            <a:off x="5317124" y="3578586"/>
            <a:ext cx="847324" cy="400110"/>
          </a:xfrm>
          <a:prstGeom prst="rect">
            <a:avLst/>
          </a:prstGeom>
          <a:noFill/>
        </p:spPr>
        <p:txBody>
          <a:bodyPr wrap="square" rtlCol="0">
            <a:spAutoFit/>
          </a:bodyPr>
          <a:lstStyle/>
          <a:p>
            <a:r>
              <a:rPr lang="sv-SE" sz="1000" dirty="0" smtClean="0">
                <a:solidFill>
                  <a:srgbClr val="FFFF00"/>
                </a:solidFill>
              </a:rPr>
              <a:t>Stöd-fyllning</a:t>
            </a:r>
            <a:endParaRPr lang="sv-SE" sz="1000" dirty="0">
              <a:solidFill>
                <a:srgbClr val="FFFF00"/>
              </a:solidFill>
            </a:endParaRPr>
          </a:p>
        </p:txBody>
      </p:sp>
      <p:pic>
        <p:nvPicPr>
          <p:cNvPr id="19"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0612" t="9823" b="25507"/>
          <a:stretch/>
        </p:blipFill>
        <p:spPr>
          <a:xfrm>
            <a:off x="457200" y="3357092"/>
            <a:ext cx="4361487" cy="2664296"/>
          </a:xfrm>
          <a:prstGeom prst="rect">
            <a:avLst/>
          </a:prstGeom>
        </p:spPr>
      </p:pic>
    </p:spTree>
    <p:extLst>
      <p:ext uri="{BB962C8B-B14F-4D97-AF65-F5344CB8AC3E}">
        <p14:creationId xmlns:p14="http://schemas.microsoft.com/office/powerpoint/2010/main" val="1408893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47" t="2958" r="23542" b="12748"/>
          <a:stretch/>
        </p:blipFill>
        <p:spPr>
          <a:xfrm>
            <a:off x="609599" y="1328738"/>
            <a:ext cx="5845791" cy="4627850"/>
          </a:xfrm>
          <a:prstGeom prst="rect">
            <a:avLst/>
          </a:prstGeom>
        </p:spPr>
      </p:pic>
      <p:pic>
        <p:nvPicPr>
          <p:cNvPr id="2" name="Picture 1"/>
          <p:cNvPicPr>
            <a:picLocks noChangeAspect="1"/>
          </p:cNvPicPr>
          <p:nvPr/>
        </p:nvPicPr>
        <p:blipFill>
          <a:blip r:embed="rId4"/>
          <a:stretch>
            <a:fillRect/>
          </a:stretch>
        </p:blipFill>
        <p:spPr>
          <a:xfrm>
            <a:off x="6920716" y="942624"/>
            <a:ext cx="1944053" cy="5008721"/>
          </a:xfrm>
          <a:prstGeom prst="rect">
            <a:avLst/>
          </a:prstGeom>
        </p:spPr>
      </p:pic>
      <p:sp>
        <p:nvSpPr>
          <p:cNvPr id="8" name="Rubrik 1"/>
          <p:cNvSpPr txBox="1">
            <a:spLocks/>
          </p:cNvSpPr>
          <p:nvPr/>
        </p:nvSpPr>
        <p:spPr bwMode="auto">
          <a:xfrm>
            <a:off x="609600" y="1857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a:solidFill>
                  <a:schemeClr val="tx1"/>
                </a:solidFill>
                <a:latin typeface="Arial" charset="0"/>
                <a:cs typeface="Arial" charset="0"/>
              </a:defRPr>
            </a:lvl2pPr>
            <a:lvl3pPr algn="l" rtl="0" eaLnBrk="0" fontAlgn="base" hangingPunct="0">
              <a:spcBef>
                <a:spcPct val="0"/>
              </a:spcBef>
              <a:spcAft>
                <a:spcPct val="0"/>
              </a:spcAft>
              <a:defRPr sz="2800">
                <a:solidFill>
                  <a:schemeClr val="tx1"/>
                </a:solidFill>
                <a:latin typeface="Arial" charset="0"/>
                <a:cs typeface="Arial" charset="0"/>
              </a:defRPr>
            </a:lvl3pPr>
            <a:lvl4pPr algn="l" rtl="0" eaLnBrk="0" fontAlgn="base" hangingPunct="0">
              <a:spcBef>
                <a:spcPct val="0"/>
              </a:spcBef>
              <a:spcAft>
                <a:spcPct val="0"/>
              </a:spcAft>
              <a:defRPr sz="2800">
                <a:solidFill>
                  <a:schemeClr val="tx1"/>
                </a:solidFill>
                <a:latin typeface="Arial" charset="0"/>
                <a:cs typeface="Arial" charset="0"/>
              </a:defRPr>
            </a:lvl4pPr>
            <a:lvl5pPr algn="l" rtl="0" eaLnBrk="0" fontAlgn="base" hangingPunct="0">
              <a:spcBef>
                <a:spcPct val="0"/>
              </a:spcBef>
              <a:spcAft>
                <a:spcPct val="0"/>
              </a:spcAft>
              <a:defRPr sz="2800">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a:lstStyle>
          <a:p>
            <a:r>
              <a:rPr lang="sv-SE" dirty="0" smtClean="0"/>
              <a:t>Plankarta</a:t>
            </a:r>
            <a:endParaRPr lang="sv-SE" dirty="0"/>
          </a:p>
        </p:txBody>
      </p:sp>
    </p:spTree>
    <p:extLst>
      <p:ext uri="{BB962C8B-B14F-4D97-AF65-F5344CB8AC3E}">
        <p14:creationId xmlns:p14="http://schemas.microsoft.com/office/powerpoint/2010/main" val="220696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Dagordning</a:t>
            </a:r>
            <a:endParaRPr lang="sv-SE" dirty="0"/>
          </a:p>
        </p:txBody>
      </p:sp>
      <p:sp>
        <p:nvSpPr>
          <p:cNvPr id="3" name="Platshållare för innehåll 2"/>
          <p:cNvSpPr>
            <a:spLocks noGrp="1"/>
          </p:cNvSpPr>
          <p:nvPr>
            <p:ph idx="1"/>
          </p:nvPr>
        </p:nvSpPr>
        <p:spPr/>
        <p:txBody>
          <a:bodyPr/>
          <a:lstStyle/>
          <a:p>
            <a:r>
              <a:rPr lang="sv-SE" sz="2400" dirty="0" smtClean="0"/>
              <a:t>Presentation av deltagare</a:t>
            </a:r>
          </a:p>
          <a:p>
            <a:r>
              <a:rPr lang="sv-SE" sz="2400" dirty="0" smtClean="0"/>
              <a:t>Lokalisering</a:t>
            </a:r>
          </a:p>
          <a:p>
            <a:r>
              <a:rPr lang="sv-SE" sz="2400" dirty="0" smtClean="0"/>
              <a:t>Bakgrund</a:t>
            </a:r>
          </a:p>
          <a:p>
            <a:r>
              <a:rPr lang="sv-SE" sz="2400" dirty="0" smtClean="0"/>
              <a:t>Information om processen</a:t>
            </a:r>
          </a:p>
          <a:p>
            <a:r>
              <a:rPr lang="sv-SE" sz="2400" dirty="0" smtClean="0"/>
              <a:t>Presentation </a:t>
            </a:r>
            <a:r>
              <a:rPr lang="sv-SE" sz="2400" dirty="0"/>
              <a:t>av </a:t>
            </a:r>
            <a:r>
              <a:rPr lang="sv-SE" sz="2400" dirty="0" smtClean="0"/>
              <a:t>uppdraget</a:t>
            </a:r>
            <a:endParaRPr lang="sv-SE" sz="2400" dirty="0"/>
          </a:p>
          <a:p>
            <a:r>
              <a:rPr lang="sv-SE" sz="2400" dirty="0" smtClean="0"/>
              <a:t>Fika</a:t>
            </a:r>
          </a:p>
          <a:p>
            <a:r>
              <a:rPr lang="sv-SE" sz="2400" dirty="0" smtClean="0"/>
              <a:t>Allmän diskussion och frågor</a:t>
            </a:r>
            <a:endParaRPr lang="sv-SE" sz="2400" dirty="0"/>
          </a:p>
        </p:txBody>
      </p:sp>
    </p:spTree>
    <p:extLst>
      <p:ext uri="{BB962C8B-B14F-4D97-AF65-F5344CB8AC3E}">
        <p14:creationId xmlns:p14="http://schemas.microsoft.com/office/powerpoint/2010/main" val="1161499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bwMode="auto">
          <a:xfrm>
            <a:off x="609600" y="1857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a:solidFill>
                  <a:schemeClr val="tx1"/>
                </a:solidFill>
                <a:latin typeface="Arial" charset="0"/>
                <a:cs typeface="Arial" charset="0"/>
              </a:defRPr>
            </a:lvl2pPr>
            <a:lvl3pPr algn="l" rtl="0" eaLnBrk="0" fontAlgn="base" hangingPunct="0">
              <a:spcBef>
                <a:spcPct val="0"/>
              </a:spcBef>
              <a:spcAft>
                <a:spcPct val="0"/>
              </a:spcAft>
              <a:defRPr sz="2800">
                <a:solidFill>
                  <a:schemeClr val="tx1"/>
                </a:solidFill>
                <a:latin typeface="Arial" charset="0"/>
                <a:cs typeface="Arial" charset="0"/>
              </a:defRPr>
            </a:lvl3pPr>
            <a:lvl4pPr algn="l" rtl="0" eaLnBrk="0" fontAlgn="base" hangingPunct="0">
              <a:spcBef>
                <a:spcPct val="0"/>
              </a:spcBef>
              <a:spcAft>
                <a:spcPct val="0"/>
              </a:spcAft>
              <a:defRPr sz="2800">
                <a:solidFill>
                  <a:schemeClr val="tx1"/>
                </a:solidFill>
                <a:latin typeface="Arial" charset="0"/>
                <a:cs typeface="Arial" charset="0"/>
              </a:defRPr>
            </a:lvl4pPr>
            <a:lvl5pPr algn="l" rtl="0" eaLnBrk="0" fontAlgn="base" hangingPunct="0">
              <a:spcBef>
                <a:spcPct val="0"/>
              </a:spcBef>
              <a:spcAft>
                <a:spcPct val="0"/>
              </a:spcAft>
              <a:defRPr sz="2800">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a:lstStyle>
          <a:p>
            <a:r>
              <a:rPr lang="sv-SE" dirty="0" smtClean="0"/>
              <a:t>Vägplan</a:t>
            </a:r>
            <a:endParaRPr lang="sv-SE" dirty="0"/>
          </a:p>
        </p:txBody>
      </p:sp>
      <p:sp>
        <p:nvSpPr>
          <p:cNvPr id="8" name="Platshållare för innehåll 2"/>
          <p:cNvSpPr>
            <a:spLocks noGrp="1"/>
          </p:cNvSpPr>
          <p:nvPr>
            <p:ph idx="1"/>
          </p:nvPr>
        </p:nvSpPr>
        <p:spPr>
          <a:xfrm>
            <a:off x="609599" y="1328738"/>
            <a:ext cx="8049905" cy="4310063"/>
          </a:xfrm>
        </p:spPr>
        <p:txBody>
          <a:bodyPr/>
          <a:lstStyle/>
          <a:p>
            <a:pPr marL="0" indent="0">
              <a:buNone/>
            </a:pPr>
            <a:r>
              <a:rPr lang="sv-SE" u="sng" dirty="0" smtClean="0"/>
              <a:t>Syftet</a:t>
            </a:r>
            <a:r>
              <a:rPr lang="sv-SE" dirty="0" smtClean="0"/>
              <a:t> med vägplanen:</a:t>
            </a:r>
          </a:p>
          <a:p>
            <a:r>
              <a:rPr lang="sv-SE" dirty="0"/>
              <a:t>S</a:t>
            </a:r>
            <a:r>
              <a:rPr lang="sv-SE" dirty="0" smtClean="0"/>
              <a:t>äkra markåtkomst för åtgärderna</a:t>
            </a:r>
          </a:p>
          <a:p>
            <a:r>
              <a:rPr lang="sv-SE" dirty="0"/>
              <a:t>S</a:t>
            </a:r>
            <a:r>
              <a:rPr lang="sv-SE" dirty="0" smtClean="0"/>
              <a:t>äkerställa skyddsåtgärder m a p miljön</a:t>
            </a:r>
          </a:p>
          <a:p>
            <a:pPr marL="0" indent="0">
              <a:buNone/>
            </a:pPr>
            <a:endParaRPr lang="sv-SE" dirty="0" smtClean="0"/>
          </a:p>
          <a:p>
            <a:pPr marL="0" indent="0">
              <a:buNone/>
            </a:pPr>
            <a:r>
              <a:rPr lang="sv-SE" u="sng" dirty="0" smtClean="0"/>
              <a:t>Skyddsåtgärder</a:t>
            </a:r>
            <a:r>
              <a:rPr lang="sv-SE" dirty="0" smtClean="0"/>
              <a:t> </a:t>
            </a:r>
            <a:r>
              <a:rPr lang="sv-SE" dirty="0"/>
              <a:t>som ska fastställas (redovisas på plankarta)</a:t>
            </a:r>
          </a:p>
          <a:p>
            <a:pPr marL="342900" lvl="1" indent="-342900">
              <a:buFont typeface="Arial" charset="0"/>
              <a:buChar char="•"/>
            </a:pPr>
            <a:r>
              <a:rPr lang="sv-SE" sz="2000" dirty="0" err="1"/>
              <a:t>Bevarandevärda</a:t>
            </a:r>
            <a:r>
              <a:rPr lang="sv-SE" sz="2000" dirty="0"/>
              <a:t> träd</a:t>
            </a:r>
          </a:p>
          <a:p>
            <a:pPr marL="342900" lvl="1" indent="-342900">
              <a:buFont typeface="Arial" charset="0"/>
              <a:buChar char="•"/>
            </a:pPr>
            <a:r>
              <a:rPr lang="sv-SE" sz="2000" dirty="0"/>
              <a:t>Återplantering av träd</a:t>
            </a:r>
          </a:p>
          <a:p>
            <a:pPr marL="342900" lvl="1" indent="-342900">
              <a:buFont typeface="Arial" charset="0"/>
              <a:buChar char="•"/>
            </a:pPr>
            <a:r>
              <a:rPr lang="sv-SE" sz="2000" dirty="0"/>
              <a:t>Erosionsskydd/utformning trummynning</a:t>
            </a:r>
          </a:p>
          <a:p>
            <a:pPr marL="0" indent="0">
              <a:buNone/>
            </a:pPr>
            <a:endParaRPr lang="sv-SE" dirty="0"/>
          </a:p>
        </p:txBody>
      </p:sp>
    </p:spTree>
    <p:extLst>
      <p:ext uri="{BB962C8B-B14F-4D97-AF65-F5344CB8AC3E}">
        <p14:creationId xmlns:p14="http://schemas.microsoft.com/office/powerpoint/2010/main" val="3266545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bwMode="auto">
          <a:xfrm>
            <a:off x="609600" y="1857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a:solidFill>
                  <a:schemeClr val="tx1"/>
                </a:solidFill>
                <a:latin typeface="Arial" charset="0"/>
                <a:cs typeface="Arial" charset="0"/>
              </a:defRPr>
            </a:lvl2pPr>
            <a:lvl3pPr algn="l" rtl="0" eaLnBrk="0" fontAlgn="base" hangingPunct="0">
              <a:spcBef>
                <a:spcPct val="0"/>
              </a:spcBef>
              <a:spcAft>
                <a:spcPct val="0"/>
              </a:spcAft>
              <a:defRPr sz="2800">
                <a:solidFill>
                  <a:schemeClr val="tx1"/>
                </a:solidFill>
                <a:latin typeface="Arial" charset="0"/>
                <a:cs typeface="Arial" charset="0"/>
              </a:defRPr>
            </a:lvl3pPr>
            <a:lvl4pPr algn="l" rtl="0" eaLnBrk="0" fontAlgn="base" hangingPunct="0">
              <a:spcBef>
                <a:spcPct val="0"/>
              </a:spcBef>
              <a:spcAft>
                <a:spcPct val="0"/>
              </a:spcAft>
              <a:defRPr sz="2800">
                <a:solidFill>
                  <a:schemeClr val="tx1"/>
                </a:solidFill>
                <a:latin typeface="Arial" charset="0"/>
                <a:cs typeface="Arial" charset="0"/>
              </a:defRPr>
            </a:lvl4pPr>
            <a:lvl5pPr algn="l" rtl="0" eaLnBrk="0" fontAlgn="base" hangingPunct="0">
              <a:spcBef>
                <a:spcPct val="0"/>
              </a:spcBef>
              <a:spcAft>
                <a:spcPct val="0"/>
              </a:spcAft>
              <a:defRPr sz="2800">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a:lstStyle>
          <a:p>
            <a:r>
              <a:rPr lang="sv-SE" dirty="0" smtClean="0"/>
              <a:t>Trafikpåverkan under byggtiden</a:t>
            </a:r>
            <a:endParaRPr lang="sv-SE" dirty="0"/>
          </a:p>
        </p:txBody>
      </p:sp>
      <p:sp>
        <p:nvSpPr>
          <p:cNvPr id="8" name="Platshållare för innehåll 2"/>
          <p:cNvSpPr>
            <a:spLocks noGrp="1"/>
          </p:cNvSpPr>
          <p:nvPr>
            <p:ph idx="1"/>
          </p:nvPr>
        </p:nvSpPr>
        <p:spPr>
          <a:xfrm>
            <a:off x="429904" y="1328738"/>
            <a:ext cx="8229600" cy="4140730"/>
          </a:xfrm>
        </p:spPr>
        <p:txBody>
          <a:bodyPr/>
          <a:lstStyle/>
          <a:p>
            <a:r>
              <a:rPr lang="sv-SE" dirty="0" smtClean="0"/>
              <a:t>Ny </a:t>
            </a:r>
            <a:r>
              <a:rPr lang="sv-SE" dirty="0"/>
              <a:t>trumma trycks under Göteborgsvägen och E20 </a:t>
            </a:r>
          </a:p>
          <a:p>
            <a:pPr lvl="1"/>
            <a:r>
              <a:rPr lang="sv-SE" dirty="0" smtClean="0"/>
              <a:t>Endast tillfällig </a:t>
            </a:r>
            <a:r>
              <a:rPr lang="sv-SE" dirty="0" err="1" smtClean="0"/>
              <a:t>omledning</a:t>
            </a:r>
            <a:r>
              <a:rPr lang="sv-SE" dirty="0" smtClean="0"/>
              <a:t> av trafiken (i samband med styrning från markyta). 		</a:t>
            </a:r>
          </a:p>
          <a:p>
            <a:pPr lvl="1"/>
            <a:r>
              <a:rPr lang="sv-SE" dirty="0" smtClean="0"/>
              <a:t>Minst ett körfält i respektive färdriktning kommer alltid att hållas öppet. </a:t>
            </a:r>
          </a:p>
          <a:p>
            <a:pPr lvl="1"/>
            <a:r>
              <a:rPr lang="sv-SE" dirty="0" smtClean="0"/>
              <a:t>Arbete/</a:t>
            </a:r>
            <a:r>
              <a:rPr lang="sv-SE" dirty="0" err="1" smtClean="0"/>
              <a:t>omledning</a:t>
            </a:r>
            <a:r>
              <a:rPr lang="sv-SE" dirty="0" smtClean="0"/>
              <a:t> utförs under tid med begränsad störning (kväll/natt).</a:t>
            </a:r>
            <a:endParaRPr lang="sv-SE"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342" t="30853" b="27017"/>
          <a:stretch/>
        </p:blipFill>
        <p:spPr>
          <a:xfrm>
            <a:off x="357440" y="3104147"/>
            <a:ext cx="8302064" cy="2743122"/>
          </a:xfrm>
          <a:prstGeom prst="rect">
            <a:avLst/>
          </a:prstGeom>
        </p:spPr>
      </p:pic>
    </p:spTree>
    <p:extLst>
      <p:ext uri="{BB962C8B-B14F-4D97-AF65-F5344CB8AC3E}">
        <p14:creationId xmlns:p14="http://schemas.microsoft.com/office/powerpoint/2010/main" val="1026428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bwMode="auto">
          <a:xfrm>
            <a:off x="609600" y="1857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a:solidFill>
                  <a:schemeClr val="tx1"/>
                </a:solidFill>
                <a:latin typeface="Arial" charset="0"/>
                <a:cs typeface="Arial" charset="0"/>
              </a:defRPr>
            </a:lvl2pPr>
            <a:lvl3pPr algn="l" rtl="0" eaLnBrk="0" fontAlgn="base" hangingPunct="0">
              <a:spcBef>
                <a:spcPct val="0"/>
              </a:spcBef>
              <a:spcAft>
                <a:spcPct val="0"/>
              </a:spcAft>
              <a:defRPr sz="2800">
                <a:solidFill>
                  <a:schemeClr val="tx1"/>
                </a:solidFill>
                <a:latin typeface="Arial" charset="0"/>
                <a:cs typeface="Arial" charset="0"/>
              </a:defRPr>
            </a:lvl3pPr>
            <a:lvl4pPr algn="l" rtl="0" eaLnBrk="0" fontAlgn="base" hangingPunct="0">
              <a:spcBef>
                <a:spcPct val="0"/>
              </a:spcBef>
              <a:spcAft>
                <a:spcPct val="0"/>
              </a:spcAft>
              <a:defRPr sz="2800">
                <a:solidFill>
                  <a:schemeClr val="tx1"/>
                </a:solidFill>
                <a:latin typeface="Arial" charset="0"/>
                <a:cs typeface="Arial" charset="0"/>
              </a:defRPr>
            </a:lvl4pPr>
            <a:lvl5pPr algn="l" rtl="0" eaLnBrk="0" fontAlgn="base" hangingPunct="0">
              <a:spcBef>
                <a:spcPct val="0"/>
              </a:spcBef>
              <a:spcAft>
                <a:spcPct val="0"/>
              </a:spcAft>
              <a:defRPr sz="2800">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a:lstStyle>
          <a:p>
            <a:r>
              <a:rPr lang="sv-SE" dirty="0" smtClean="0"/>
              <a:t>Forts. Trafikpåverkan under byggtiden</a:t>
            </a:r>
            <a:endParaRPr lang="sv-SE" dirty="0"/>
          </a:p>
        </p:txBody>
      </p:sp>
      <p:sp>
        <p:nvSpPr>
          <p:cNvPr id="8" name="Platshållare för innehåll 2"/>
          <p:cNvSpPr>
            <a:spLocks noGrp="1"/>
          </p:cNvSpPr>
          <p:nvPr>
            <p:ph idx="1"/>
          </p:nvPr>
        </p:nvSpPr>
        <p:spPr>
          <a:xfrm>
            <a:off x="429904" y="1215189"/>
            <a:ext cx="8229600" cy="4254279"/>
          </a:xfrm>
        </p:spPr>
        <p:txBody>
          <a:bodyPr/>
          <a:lstStyle/>
          <a:p>
            <a:r>
              <a:rPr lang="sv-SE" dirty="0" smtClean="0"/>
              <a:t>Transporter till/från arbetsområdet</a:t>
            </a:r>
          </a:p>
          <a:p>
            <a:pPr lvl="1"/>
            <a:r>
              <a:rPr lang="sv-SE" dirty="0" smtClean="0"/>
              <a:t>Norr om E20: via Gamla Kronvägen</a:t>
            </a:r>
          </a:p>
          <a:p>
            <a:pPr lvl="1"/>
            <a:r>
              <a:rPr lang="sv-SE" dirty="0" smtClean="0"/>
              <a:t>Söder om E20: via Göteborgsvägen och Stora Ringvägen alt. via Björnbergs väg/</a:t>
            </a:r>
            <a:r>
              <a:rPr lang="sv-SE" dirty="0" err="1" smtClean="0"/>
              <a:t>Finngösavägen</a:t>
            </a:r>
            <a:endParaRPr lang="sv-SE" dirty="0" smtClean="0"/>
          </a:p>
          <a:p>
            <a:pPr lvl="1"/>
            <a:r>
              <a:rPr lang="sv-SE" dirty="0" smtClean="0"/>
              <a:t>Kan tillfälligtvis utgöra visst hinder, men bedöms ej medföra större störningar eller förseningar i trafiken.</a:t>
            </a:r>
          </a:p>
          <a:p>
            <a:endParaRPr lang="sv-SE" dirty="0"/>
          </a:p>
          <a:p>
            <a:pPr marL="0" indent="0">
              <a:buNone/>
            </a:pPr>
            <a:endParaRPr lang="sv-SE" dirty="0"/>
          </a:p>
          <a:p>
            <a:endParaRPr lang="sv-SE"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9310"/>
          <a:stretch/>
        </p:blipFill>
        <p:spPr>
          <a:xfrm>
            <a:off x="429904" y="3236495"/>
            <a:ext cx="4567844" cy="2765196"/>
          </a:xfrm>
          <a:prstGeom prst="rect">
            <a:avLst/>
          </a:prstGeom>
        </p:spPr>
      </p:pic>
      <p:pic>
        <p:nvPicPr>
          <p:cNvPr id="4" name="Picture 3"/>
          <p:cNvPicPr>
            <a:picLocks noChangeAspect="1"/>
          </p:cNvPicPr>
          <p:nvPr/>
        </p:nvPicPr>
        <p:blipFill rotWithShape="1">
          <a:blip r:embed="rId4" cstate="print">
            <a:lum contrast="1000"/>
            <a:extLst>
              <a:ext uri="{BEBA8EAE-BF5A-486C-A8C5-ECC9F3942E4B}">
                <a14:imgProps xmlns:a14="http://schemas.microsoft.com/office/drawing/2010/main">
                  <a14:imgLayer r:embed="rId5">
                    <a14:imgEffect>
                      <a14:brightnessContrast bright="19000" contrast="2000"/>
                    </a14:imgEffect>
                  </a14:imgLayer>
                </a14:imgProps>
              </a:ext>
              <a:ext uri="{28A0092B-C50C-407E-A947-70E740481C1C}">
                <a14:useLocalDpi xmlns:a14="http://schemas.microsoft.com/office/drawing/2010/main" val="0"/>
              </a:ext>
            </a:extLst>
          </a:blip>
          <a:srcRect l="17364" t="19310" r="5461"/>
          <a:stretch/>
        </p:blipFill>
        <p:spPr>
          <a:xfrm>
            <a:off x="5200424" y="3236495"/>
            <a:ext cx="3525254" cy="2765196"/>
          </a:xfrm>
          <a:prstGeom prst="rect">
            <a:avLst/>
          </a:prstGeom>
        </p:spPr>
      </p:pic>
    </p:spTree>
    <p:extLst>
      <p:ext uri="{BB962C8B-B14F-4D97-AF65-F5344CB8AC3E}">
        <p14:creationId xmlns:p14="http://schemas.microsoft.com/office/powerpoint/2010/main" val="1779075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bwMode="auto">
          <a:xfrm>
            <a:off x="609600" y="1857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a:solidFill>
                  <a:schemeClr val="tx1"/>
                </a:solidFill>
                <a:latin typeface="Arial" charset="0"/>
                <a:cs typeface="Arial" charset="0"/>
              </a:defRPr>
            </a:lvl2pPr>
            <a:lvl3pPr algn="l" rtl="0" eaLnBrk="0" fontAlgn="base" hangingPunct="0">
              <a:spcBef>
                <a:spcPct val="0"/>
              </a:spcBef>
              <a:spcAft>
                <a:spcPct val="0"/>
              </a:spcAft>
              <a:defRPr sz="2800">
                <a:solidFill>
                  <a:schemeClr val="tx1"/>
                </a:solidFill>
                <a:latin typeface="Arial" charset="0"/>
                <a:cs typeface="Arial" charset="0"/>
              </a:defRPr>
            </a:lvl3pPr>
            <a:lvl4pPr algn="l" rtl="0" eaLnBrk="0" fontAlgn="base" hangingPunct="0">
              <a:spcBef>
                <a:spcPct val="0"/>
              </a:spcBef>
              <a:spcAft>
                <a:spcPct val="0"/>
              </a:spcAft>
              <a:defRPr sz="2800">
                <a:solidFill>
                  <a:schemeClr val="tx1"/>
                </a:solidFill>
                <a:latin typeface="Arial" charset="0"/>
                <a:cs typeface="Arial" charset="0"/>
              </a:defRPr>
            </a:lvl4pPr>
            <a:lvl5pPr algn="l" rtl="0" eaLnBrk="0" fontAlgn="base" hangingPunct="0">
              <a:spcBef>
                <a:spcPct val="0"/>
              </a:spcBef>
              <a:spcAft>
                <a:spcPct val="0"/>
              </a:spcAft>
              <a:defRPr sz="2800">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a:lstStyle>
          <a:p>
            <a:r>
              <a:rPr lang="sv-SE" dirty="0" smtClean="0"/>
              <a:t>Forts. Trafikpåverkan under byggtiden</a:t>
            </a:r>
            <a:endParaRPr lang="sv-SE" dirty="0"/>
          </a:p>
        </p:txBody>
      </p:sp>
      <p:sp>
        <p:nvSpPr>
          <p:cNvPr id="8" name="Platshållare för innehåll 2"/>
          <p:cNvSpPr>
            <a:spLocks noGrp="1"/>
          </p:cNvSpPr>
          <p:nvPr>
            <p:ph idx="1"/>
          </p:nvPr>
        </p:nvSpPr>
        <p:spPr>
          <a:xfrm>
            <a:off x="429904" y="1159404"/>
            <a:ext cx="8014185" cy="4310063"/>
          </a:xfrm>
        </p:spPr>
        <p:txBody>
          <a:bodyPr/>
          <a:lstStyle/>
          <a:p>
            <a:r>
              <a:rPr lang="sv-SE" dirty="0" smtClean="0"/>
              <a:t>Gång- och cykeltrafik</a:t>
            </a:r>
          </a:p>
          <a:p>
            <a:pPr lvl="1"/>
            <a:r>
              <a:rPr lang="sv-SE" dirty="0" smtClean="0"/>
              <a:t>Gång- och cykelvägen norr om E20 stängs av under arbetstiden (ca 4-6 mån)</a:t>
            </a:r>
          </a:p>
          <a:p>
            <a:pPr lvl="1"/>
            <a:r>
              <a:rPr lang="sv-SE" dirty="0" smtClean="0"/>
              <a:t>Alternativ gång- och cykelväg finns söder om Göteborgsvägen</a:t>
            </a:r>
          </a:p>
          <a:p>
            <a:pPr lvl="1"/>
            <a:r>
              <a:rPr lang="sv-SE" dirty="0" smtClean="0"/>
              <a:t>E20 kan korsas ca 700 m väster om området samt vid Partillemotet</a:t>
            </a:r>
          </a:p>
          <a:p>
            <a:endParaRPr lang="sv-SE" dirty="0"/>
          </a:p>
        </p:txBody>
      </p:sp>
      <p:pic>
        <p:nvPicPr>
          <p:cNvPr id="2" name="Picture 1"/>
          <p:cNvPicPr>
            <a:picLocks noChangeAspect="1"/>
          </p:cNvPicPr>
          <p:nvPr/>
        </p:nvPicPr>
        <p:blipFill rotWithShape="1">
          <a:blip r:embed="rId3"/>
          <a:srcRect l="6161" t="19637" r="7835" b="13151"/>
          <a:stretch/>
        </p:blipFill>
        <p:spPr>
          <a:xfrm>
            <a:off x="305725" y="2987056"/>
            <a:ext cx="8650626" cy="2797649"/>
          </a:xfrm>
          <a:prstGeom prst="rect">
            <a:avLst/>
          </a:prstGeom>
        </p:spPr>
      </p:pic>
      <p:sp>
        <p:nvSpPr>
          <p:cNvPr id="4" name="TextBox 3"/>
          <p:cNvSpPr txBox="1"/>
          <p:nvPr/>
        </p:nvSpPr>
        <p:spPr>
          <a:xfrm rot="20687171">
            <a:off x="4359503" y="4259229"/>
            <a:ext cx="1670756" cy="369332"/>
          </a:xfrm>
          <a:prstGeom prst="rect">
            <a:avLst/>
          </a:prstGeom>
          <a:noFill/>
        </p:spPr>
        <p:txBody>
          <a:bodyPr wrap="square" rtlCol="0">
            <a:spAutoFit/>
          </a:bodyPr>
          <a:lstStyle/>
          <a:p>
            <a:r>
              <a:rPr lang="sv-SE" dirty="0" smtClean="0">
                <a:solidFill>
                  <a:srgbClr val="FF0000"/>
                </a:solidFill>
              </a:rPr>
              <a:t>x  </a:t>
            </a:r>
            <a:r>
              <a:rPr lang="sv-SE" dirty="0" err="1" smtClean="0">
                <a:solidFill>
                  <a:srgbClr val="FF0000"/>
                </a:solidFill>
              </a:rPr>
              <a:t>x</a:t>
            </a:r>
            <a:r>
              <a:rPr lang="sv-SE" dirty="0" smtClean="0">
                <a:solidFill>
                  <a:srgbClr val="FF0000"/>
                </a:solidFill>
              </a:rPr>
              <a:t>  </a:t>
            </a:r>
            <a:r>
              <a:rPr lang="sv-SE" dirty="0" err="1" smtClean="0">
                <a:solidFill>
                  <a:srgbClr val="FF0000"/>
                </a:solidFill>
              </a:rPr>
              <a:t>x</a:t>
            </a:r>
            <a:r>
              <a:rPr lang="sv-SE" dirty="0" smtClean="0">
                <a:solidFill>
                  <a:srgbClr val="FF0000"/>
                </a:solidFill>
              </a:rPr>
              <a:t>  </a:t>
            </a:r>
            <a:r>
              <a:rPr lang="sv-SE" dirty="0" err="1" smtClean="0">
                <a:solidFill>
                  <a:srgbClr val="FF0000"/>
                </a:solidFill>
              </a:rPr>
              <a:t>x</a:t>
            </a:r>
            <a:r>
              <a:rPr lang="sv-SE" dirty="0" smtClean="0">
                <a:solidFill>
                  <a:srgbClr val="FF0000"/>
                </a:solidFill>
              </a:rPr>
              <a:t>  </a:t>
            </a:r>
            <a:r>
              <a:rPr lang="sv-SE" dirty="0" err="1" smtClean="0">
                <a:solidFill>
                  <a:srgbClr val="FF0000"/>
                </a:solidFill>
              </a:rPr>
              <a:t>x</a:t>
            </a:r>
            <a:r>
              <a:rPr lang="sv-SE" dirty="0" smtClean="0">
                <a:solidFill>
                  <a:srgbClr val="FF0000"/>
                </a:solidFill>
              </a:rPr>
              <a:t>  </a:t>
            </a:r>
            <a:r>
              <a:rPr lang="sv-SE" dirty="0" err="1" smtClean="0">
                <a:solidFill>
                  <a:srgbClr val="FF0000"/>
                </a:solidFill>
              </a:rPr>
              <a:t>x</a:t>
            </a:r>
            <a:endParaRPr lang="sv-SE" dirty="0">
              <a:solidFill>
                <a:srgbClr val="FF0000"/>
              </a:solidFill>
            </a:endParaRPr>
          </a:p>
        </p:txBody>
      </p:sp>
      <p:cxnSp>
        <p:nvCxnSpPr>
          <p:cNvPr id="7" name="Straight Arrow Connector 6"/>
          <p:cNvCxnSpPr/>
          <p:nvPr/>
        </p:nvCxnSpPr>
        <p:spPr>
          <a:xfrm flipH="1">
            <a:off x="5815106" y="4643718"/>
            <a:ext cx="460188" cy="2749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412546" y="3266623"/>
            <a:ext cx="171327" cy="4447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783975" y="5493871"/>
            <a:ext cx="519953" cy="647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293035" y="5208493"/>
            <a:ext cx="494553" cy="1105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068047" y="5085976"/>
            <a:ext cx="490071" cy="597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093882" y="5115858"/>
            <a:ext cx="537156" cy="2032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702899" y="5263777"/>
            <a:ext cx="50136" cy="3839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547887" y="4385880"/>
            <a:ext cx="495975" cy="794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7542306" y="3909020"/>
            <a:ext cx="460188" cy="2749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0607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Miljökonsekvensbeskrivning (MKB)</a:t>
            </a:r>
            <a:endParaRPr lang="sv-SE" dirty="0"/>
          </a:p>
        </p:txBody>
      </p:sp>
      <p:sp>
        <p:nvSpPr>
          <p:cNvPr id="3" name="Platshållare för innehåll 2"/>
          <p:cNvSpPr>
            <a:spLocks noGrp="1"/>
          </p:cNvSpPr>
          <p:nvPr>
            <p:ph idx="1"/>
          </p:nvPr>
        </p:nvSpPr>
        <p:spPr>
          <a:xfrm>
            <a:off x="457199" y="1711325"/>
            <a:ext cx="8324491" cy="4310063"/>
          </a:xfrm>
        </p:spPr>
        <p:txBody>
          <a:bodyPr/>
          <a:lstStyle/>
          <a:p>
            <a:pPr marL="0" indent="0">
              <a:buNone/>
            </a:pPr>
            <a:r>
              <a:rPr lang="sv-SE" dirty="0" smtClean="0"/>
              <a:t>Betydande miljöpåverkan                 MKB (</a:t>
            </a:r>
            <a:r>
              <a:rPr lang="sv-SE" i="1" dirty="0" smtClean="0"/>
              <a:t>Länsstyrelsen ska godkänna</a:t>
            </a:r>
            <a:r>
              <a:rPr lang="sv-SE" dirty="0" smtClean="0"/>
              <a:t>)</a:t>
            </a:r>
          </a:p>
          <a:p>
            <a:pPr marL="0" indent="0">
              <a:buNone/>
            </a:pPr>
            <a:endParaRPr lang="sv-SE" dirty="0" smtClean="0"/>
          </a:p>
          <a:p>
            <a:pPr marL="0" indent="0">
              <a:buNone/>
            </a:pPr>
            <a:r>
              <a:rPr lang="sv-SE" dirty="0" smtClean="0"/>
              <a:t>MKB innehåller:</a:t>
            </a:r>
          </a:p>
          <a:p>
            <a:r>
              <a:rPr lang="sv-SE" dirty="0" smtClean="0"/>
              <a:t>Befintliga miljöförutsättningar i det område som kan komma att påverkas.</a:t>
            </a:r>
          </a:p>
          <a:p>
            <a:r>
              <a:rPr lang="sv-SE" dirty="0" smtClean="0"/>
              <a:t>Förändringar i miljökvalitet som projektet kan medföra</a:t>
            </a:r>
          </a:p>
          <a:p>
            <a:r>
              <a:rPr lang="sv-SE" dirty="0" smtClean="0"/>
              <a:t>Vad förändringarna bedöms innebära för människors hälsa och för miljön.</a:t>
            </a:r>
          </a:p>
        </p:txBody>
      </p:sp>
      <p:sp>
        <p:nvSpPr>
          <p:cNvPr id="4" name="Höger 3"/>
          <p:cNvSpPr/>
          <p:nvPr/>
        </p:nvSpPr>
        <p:spPr>
          <a:xfrm>
            <a:off x="3588588" y="1910750"/>
            <a:ext cx="776377" cy="603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30011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Har du god lokalkännedom – bidra gärna!</a:t>
            </a:r>
            <a:endParaRPr lang="sv-SE" dirty="0"/>
          </a:p>
        </p:txBody>
      </p:sp>
      <p:sp>
        <p:nvSpPr>
          <p:cNvPr id="3" name="Platshållare för innehåll 2"/>
          <p:cNvSpPr>
            <a:spLocks noGrp="1"/>
          </p:cNvSpPr>
          <p:nvPr>
            <p:ph idx="1"/>
          </p:nvPr>
        </p:nvSpPr>
        <p:spPr/>
        <p:txBody>
          <a:bodyPr/>
          <a:lstStyle/>
          <a:p>
            <a:r>
              <a:rPr lang="sv-SE" dirty="0" smtClean="0"/>
              <a:t>Exempel:</a:t>
            </a:r>
          </a:p>
          <a:p>
            <a:r>
              <a:rPr lang="sv-SE" dirty="0" smtClean="0"/>
              <a:t>Viktiga platser eller stråk för t ex promenader, cykling, ridning, rekreation, fiske, fågelskådning mm.</a:t>
            </a:r>
          </a:p>
          <a:p>
            <a:r>
              <a:rPr lang="sv-SE" dirty="0" smtClean="0"/>
              <a:t>Platser man gärna besöker för deras historia eller fina utsikt.</a:t>
            </a:r>
          </a:p>
          <a:p>
            <a:r>
              <a:rPr lang="sv-SE" dirty="0" smtClean="0"/>
              <a:t>Platser eller stråk med mycket klövvilt (älg, rådjur, kronhjort, dovhjort, vildsvin </a:t>
            </a:r>
            <a:r>
              <a:rPr lang="sv-SE" dirty="0" err="1" smtClean="0"/>
              <a:t>etc</a:t>
            </a:r>
            <a:r>
              <a:rPr lang="sv-SE" dirty="0" smtClean="0"/>
              <a:t>).</a:t>
            </a:r>
          </a:p>
          <a:p>
            <a:r>
              <a:rPr lang="sv-SE" dirty="0" smtClean="0"/>
              <a:t>Områden intill vägen med ovanliga arter, t ex utter, flodkräfta, orkidéer.</a:t>
            </a:r>
          </a:p>
          <a:p>
            <a:r>
              <a:rPr lang="sv-SE" dirty="0" smtClean="0"/>
              <a:t>Enskilda vattentäkter eller kallkällor intill eller nära vägen</a:t>
            </a:r>
          </a:p>
          <a:p>
            <a:r>
              <a:rPr lang="sv-SE" dirty="0" smtClean="0"/>
              <a:t>Gamla deponier eller områden med föroreningar intill vägen</a:t>
            </a:r>
          </a:p>
          <a:p>
            <a:r>
              <a:rPr lang="sv-SE" dirty="0" smtClean="0"/>
              <a:t>Annat viktigt att känna till om området….</a:t>
            </a:r>
          </a:p>
          <a:p>
            <a:endParaRPr lang="sv-SE" dirty="0"/>
          </a:p>
          <a:p>
            <a:pPr marL="0" indent="0">
              <a:buNone/>
            </a:pPr>
            <a:endParaRPr lang="sv-SE" dirty="0" smtClean="0"/>
          </a:p>
          <a:p>
            <a:pPr marL="0" indent="0">
              <a:buNone/>
            </a:pPr>
            <a:endParaRPr lang="sv-SE" dirty="0"/>
          </a:p>
          <a:p>
            <a:pPr marL="0" indent="0">
              <a:buNone/>
            </a:pPr>
            <a:endParaRPr lang="sv-SE" dirty="0"/>
          </a:p>
        </p:txBody>
      </p:sp>
    </p:spTree>
    <p:extLst>
      <p:ext uri="{BB962C8B-B14F-4D97-AF65-F5344CB8AC3E}">
        <p14:creationId xmlns:p14="http://schemas.microsoft.com/office/powerpoint/2010/main" val="4252574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Information</a:t>
            </a:r>
            <a:endParaRPr lang="sv-SE" dirty="0"/>
          </a:p>
        </p:txBody>
      </p:sp>
      <p:sp>
        <p:nvSpPr>
          <p:cNvPr id="3" name="Platshållare för innehåll 2"/>
          <p:cNvSpPr>
            <a:spLocks noGrp="1"/>
          </p:cNvSpPr>
          <p:nvPr>
            <p:ph idx="1"/>
          </p:nvPr>
        </p:nvSpPr>
        <p:spPr>
          <a:xfrm>
            <a:off x="457200" y="1244601"/>
            <a:ext cx="8229600" cy="4840288"/>
          </a:xfrm>
        </p:spPr>
        <p:txBody>
          <a:bodyPr/>
          <a:lstStyle/>
          <a:p>
            <a:pPr marL="0" indent="0">
              <a:buNone/>
            </a:pPr>
            <a:r>
              <a:rPr lang="sv-SE" dirty="0" smtClean="0">
                <a:hlinkClick r:id="rId3"/>
              </a:rPr>
              <a:t>http</a:t>
            </a:r>
            <a:r>
              <a:rPr lang="sv-SE" dirty="0">
                <a:hlinkClick r:id="rId3"/>
              </a:rPr>
              <a:t>://</a:t>
            </a:r>
            <a:r>
              <a:rPr lang="sv-SE" dirty="0" smtClean="0">
                <a:hlinkClick r:id="rId3"/>
              </a:rPr>
              <a:t>www.trafikverket.se/e20-finngosa</a:t>
            </a:r>
            <a:endParaRPr lang="sv-SE" dirty="0" smtClean="0"/>
          </a:p>
          <a:p>
            <a:pPr marL="0" indent="0">
              <a:buNone/>
            </a:pPr>
            <a:endParaRPr lang="sv-SE" dirty="0"/>
          </a:p>
          <a:p>
            <a:pPr marL="0" indent="0">
              <a:buNone/>
            </a:pPr>
            <a:r>
              <a:rPr lang="sv-SE" dirty="0" smtClean="0"/>
              <a:t> </a:t>
            </a:r>
            <a:endParaRPr lang="sv-SE" dirty="0"/>
          </a:p>
        </p:txBody>
      </p:sp>
      <p:pic>
        <p:nvPicPr>
          <p:cNvPr id="4" name="Bildobjekt 3"/>
          <p:cNvPicPr>
            <a:picLocks noChangeAspect="1"/>
          </p:cNvPicPr>
          <p:nvPr/>
        </p:nvPicPr>
        <p:blipFill rotWithShape="1">
          <a:blip r:embed="rId4"/>
          <a:srcRect l="4758" t="8453" r="68871" b="26526"/>
          <a:stretch/>
        </p:blipFill>
        <p:spPr>
          <a:xfrm>
            <a:off x="558801" y="1842128"/>
            <a:ext cx="4013199" cy="3957971"/>
          </a:xfrm>
          <a:prstGeom prst="rect">
            <a:avLst/>
          </a:prstGeom>
        </p:spPr>
      </p:pic>
      <p:pic>
        <p:nvPicPr>
          <p:cNvPr id="5" name="Bildobjekt 4"/>
          <p:cNvPicPr>
            <a:picLocks noChangeAspect="1"/>
          </p:cNvPicPr>
          <p:nvPr/>
        </p:nvPicPr>
        <p:blipFill rotWithShape="1">
          <a:blip r:embed="rId5"/>
          <a:srcRect l="5967" t="6981" r="69113" b="29511"/>
          <a:stretch/>
        </p:blipFill>
        <p:spPr>
          <a:xfrm>
            <a:off x="4673601" y="1865634"/>
            <a:ext cx="3859523" cy="3934465"/>
          </a:xfrm>
          <a:prstGeom prst="rect">
            <a:avLst/>
          </a:prstGeom>
        </p:spPr>
      </p:pic>
    </p:spTree>
    <p:extLst>
      <p:ext uri="{BB962C8B-B14F-4D97-AF65-F5344CB8AC3E}">
        <p14:creationId xmlns:p14="http://schemas.microsoft.com/office/powerpoint/2010/main" val="985586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Deltagare</a:t>
            </a:r>
            <a:endParaRPr lang="sv-SE" dirty="0"/>
          </a:p>
        </p:txBody>
      </p:sp>
      <p:sp>
        <p:nvSpPr>
          <p:cNvPr id="3" name="Platshållare för innehåll 2"/>
          <p:cNvSpPr>
            <a:spLocks noGrp="1"/>
          </p:cNvSpPr>
          <p:nvPr>
            <p:ph idx="1"/>
          </p:nvPr>
        </p:nvSpPr>
        <p:spPr/>
        <p:txBody>
          <a:bodyPr/>
          <a:lstStyle/>
          <a:p>
            <a:pPr marL="0" indent="0">
              <a:buNone/>
            </a:pPr>
            <a:r>
              <a:rPr lang="sv-SE" b="1" dirty="0" smtClean="0"/>
              <a:t>Trafikverket:</a:t>
            </a:r>
          </a:p>
          <a:p>
            <a:pPr marL="0" indent="0">
              <a:buNone/>
            </a:pPr>
            <a:r>
              <a:rPr lang="sv-SE" dirty="0" smtClean="0"/>
              <a:t>Stefan Amvall, projektledare</a:t>
            </a:r>
          </a:p>
          <a:p>
            <a:pPr marL="0" indent="0">
              <a:buNone/>
            </a:pPr>
            <a:r>
              <a:rPr lang="sv-SE" dirty="0" smtClean="0"/>
              <a:t>Sara Skantze, projektingenjör</a:t>
            </a:r>
          </a:p>
          <a:p>
            <a:pPr marL="0" indent="0">
              <a:buNone/>
            </a:pPr>
            <a:r>
              <a:rPr lang="sv-SE" dirty="0" smtClean="0"/>
              <a:t>Anders Brun, markförhandlare</a:t>
            </a:r>
          </a:p>
          <a:p>
            <a:pPr marL="0" indent="0">
              <a:buNone/>
            </a:pPr>
            <a:endParaRPr lang="sv-SE" dirty="0" smtClean="0"/>
          </a:p>
          <a:p>
            <a:pPr marL="0" indent="0">
              <a:buNone/>
            </a:pPr>
            <a:r>
              <a:rPr lang="sv-SE" b="1" dirty="0" smtClean="0"/>
              <a:t>Golder Associates AB</a:t>
            </a:r>
          </a:p>
          <a:p>
            <a:pPr marL="0" indent="0">
              <a:buNone/>
            </a:pPr>
            <a:r>
              <a:rPr lang="sv-SE" dirty="0" smtClean="0"/>
              <a:t>Malin Sundsten, uppdragsledare, TA Geoteknik</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144" r="45086" b="10359"/>
          <a:stretch/>
        </p:blipFill>
        <p:spPr>
          <a:xfrm>
            <a:off x="6767968" y="285575"/>
            <a:ext cx="2274503" cy="320061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6274" t="25570" r="9047" b="13265"/>
          <a:stretch/>
        </p:blipFill>
        <p:spPr>
          <a:xfrm>
            <a:off x="6767968" y="3577851"/>
            <a:ext cx="2290971" cy="2351877"/>
          </a:xfrm>
          <a:prstGeom prst="rect">
            <a:avLst/>
          </a:prstGeom>
        </p:spPr>
      </p:pic>
    </p:spTree>
    <p:extLst>
      <p:ext uri="{BB962C8B-B14F-4D97-AF65-F5344CB8AC3E}">
        <p14:creationId xmlns:p14="http://schemas.microsoft.com/office/powerpoint/2010/main" val="4018566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49884" y="268033"/>
            <a:ext cx="8229600" cy="1143000"/>
          </a:xfrm>
        </p:spPr>
        <p:txBody>
          <a:bodyPr/>
          <a:lstStyle/>
          <a:p>
            <a:r>
              <a:rPr lang="sv-SE" dirty="0" smtClean="0"/>
              <a:t>Lokalisering</a:t>
            </a:r>
            <a:endParaRPr lang="sv-SE" dirty="0"/>
          </a:p>
        </p:txBody>
      </p:sp>
      <p:pic>
        <p:nvPicPr>
          <p:cNvPr id="11"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494"/>
          <a:stretch/>
        </p:blipFill>
        <p:spPr bwMode="auto">
          <a:xfrm>
            <a:off x="457200" y="1303338"/>
            <a:ext cx="8195596" cy="461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 3"/>
          <p:cNvSpPr/>
          <p:nvPr/>
        </p:nvSpPr>
        <p:spPr>
          <a:xfrm>
            <a:off x="4660900" y="2819400"/>
            <a:ext cx="1244600" cy="13335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45197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0338"/>
            <a:ext cx="8229600" cy="1143000"/>
          </a:xfrm>
        </p:spPr>
        <p:txBody>
          <a:bodyPr/>
          <a:lstStyle/>
          <a:p>
            <a:r>
              <a:rPr lang="sv-SE" dirty="0" smtClean="0"/>
              <a:t>När kan skred inträffa?</a:t>
            </a:r>
            <a:endParaRPr lang="sv-SE" dirty="0"/>
          </a:p>
        </p:txBody>
      </p:sp>
      <p:sp>
        <p:nvSpPr>
          <p:cNvPr id="4" name="Content Placeholder 3"/>
          <p:cNvSpPr>
            <a:spLocks noGrp="1"/>
          </p:cNvSpPr>
          <p:nvPr>
            <p:ph idx="1"/>
          </p:nvPr>
        </p:nvSpPr>
        <p:spPr>
          <a:xfrm>
            <a:off x="457200" y="1303338"/>
            <a:ext cx="8446168" cy="4718050"/>
          </a:xfrm>
        </p:spPr>
        <p:txBody>
          <a:bodyPr/>
          <a:lstStyle/>
          <a:p>
            <a:pPr marL="0" indent="0">
              <a:buNone/>
            </a:pPr>
            <a:r>
              <a:rPr lang="sv-SE" dirty="0" smtClean="0"/>
              <a:t>Skred kan inträffa om släntens jämvikt rubbas, t ex genom</a:t>
            </a:r>
          </a:p>
          <a:p>
            <a:r>
              <a:rPr lang="sv-SE" dirty="0" smtClean="0"/>
              <a:t>Ökad belastning (t ex ny bebyggelse, fyllnadsmassor)</a:t>
            </a:r>
          </a:p>
          <a:p>
            <a:r>
              <a:rPr lang="sv-SE" dirty="0" smtClean="0"/>
              <a:t>Minskad motvikt (t ex </a:t>
            </a:r>
            <a:r>
              <a:rPr lang="sv-SE" dirty="0" err="1" smtClean="0"/>
              <a:t>pga</a:t>
            </a:r>
            <a:r>
              <a:rPr lang="sv-SE" dirty="0" smtClean="0"/>
              <a:t> erosion, schakt, muddring, sänkt vattennivå)</a:t>
            </a:r>
          </a:p>
          <a:p>
            <a:r>
              <a:rPr lang="sv-SE" dirty="0" smtClean="0"/>
              <a:t>Försämrad hållfasthet i jorden (t ex </a:t>
            </a:r>
            <a:r>
              <a:rPr lang="sv-SE" dirty="0" err="1" smtClean="0"/>
              <a:t>pga</a:t>
            </a:r>
            <a:r>
              <a:rPr lang="sv-SE" dirty="0" smtClean="0"/>
              <a:t> höjt portryck)</a:t>
            </a:r>
          </a:p>
          <a:p>
            <a:r>
              <a:rPr lang="sv-SE" dirty="0" smtClean="0"/>
              <a:t>En kombination av faktorerna ovan</a:t>
            </a:r>
          </a:p>
          <a:p>
            <a:pPr marL="0" indent="0">
              <a:buNone/>
              <a:tabLst>
                <a:tab pos="4306888" algn="l"/>
              </a:tabLst>
            </a:pPr>
            <a:r>
              <a:rPr lang="sv-SE" sz="1400" b="0" dirty="0" smtClean="0"/>
              <a:t>	</a:t>
            </a:r>
            <a:endParaRPr lang="sv-SE" sz="1400" b="1" dirty="0"/>
          </a:p>
        </p:txBody>
      </p:sp>
      <p:pic>
        <p:nvPicPr>
          <p:cNvPr id="9" name="Picture 8"/>
          <p:cNvPicPr>
            <a:picLocks noChangeAspect="1"/>
          </p:cNvPicPr>
          <p:nvPr/>
        </p:nvPicPr>
        <p:blipFill rotWithShape="1">
          <a:blip r:embed="rId3"/>
          <a:srcRect l="608" t="521" r="-1"/>
          <a:stretch/>
        </p:blipFill>
        <p:spPr>
          <a:xfrm>
            <a:off x="7603247" y="4474912"/>
            <a:ext cx="1093649" cy="1546476"/>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6379505" y="4524058"/>
            <a:ext cx="1017270" cy="1497330"/>
          </a:xfrm>
          <a:prstGeom prst="rect">
            <a:avLst/>
          </a:prstGeom>
        </p:spPr>
      </p:pic>
      <p:pic>
        <p:nvPicPr>
          <p:cNvPr id="11" name="Picture 10"/>
          <p:cNvPicPr>
            <a:picLocks noChangeAspect="1"/>
          </p:cNvPicPr>
          <p:nvPr/>
        </p:nvPicPr>
        <p:blipFill rotWithShape="1">
          <a:blip r:embed="rId5"/>
          <a:srcRect l="341" t="5356" r="-341" b="-5356"/>
          <a:stretch/>
        </p:blipFill>
        <p:spPr>
          <a:xfrm>
            <a:off x="758200" y="3191034"/>
            <a:ext cx="3700463" cy="2830354"/>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4879695" y="3427627"/>
                <a:ext cx="4143989" cy="893643"/>
              </a:xfrm>
              <a:prstGeom prst="rect">
                <a:avLst/>
              </a:prstGeom>
              <a:noFill/>
              <a:ln>
                <a:solidFill>
                  <a:schemeClr val="tx1"/>
                </a:solidFill>
              </a:ln>
            </p:spPr>
            <p:txBody>
              <a:bodyPr wrap="square" rtlCol="0">
                <a:spAutoFit/>
              </a:bodyPr>
              <a:lstStyle/>
              <a:p>
                <a:pPr marL="0" indent="0">
                  <a:buNone/>
                  <a:tabLst>
                    <a:tab pos="4306888" algn="l"/>
                  </a:tabLst>
                </a:pPr>
                <a14:m>
                  <m:oMathPara xmlns:m="http://schemas.openxmlformats.org/officeDocument/2006/math">
                    <m:oMathParaPr>
                      <m:jc m:val="center"/>
                    </m:oMathParaPr>
                    <m:oMath xmlns:m="http://schemas.openxmlformats.org/officeDocument/2006/math">
                      <m:r>
                        <a:rPr lang="sv-SE" b="1">
                          <a:latin typeface="Cambria Math" panose="02040503050406030204" pitchFamily="18" charset="0"/>
                        </a:rPr>
                        <m:t>𝐒</m:t>
                      </m:r>
                      <m:r>
                        <a:rPr lang="sv-SE" b="1">
                          <a:latin typeface="Cambria Math" panose="02040503050406030204" pitchFamily="18" charset="0"/>
                        </a:rPr>
                        <m:t>ä</m:t>
                      </m:r>
                      <m:r>
                        <a:rPr lang="sv-SE" b="1">
                          <a:latin typeface="Cambria Math" panose="02040503050406030204" pitchFamily="18" charset="0"/>
                        </a:rPr>
                        <m:t>𝐤𝐞𝐫𝐡𝐞𝐭𝐬𝐟𝐚𝐤𝐭𝐨𝐫</m:t>
                      </m:r>
                      <m:r>
                        <a:rPr lang="sv-SE" b="1">
                          <a:latin typeface="Cambria Math" panose="02040503050406030204" pitchFamily="18" charset="0"/>
                        </a:rPr>
                        <m:t> </m:t>
                      </m:r>
                      <m:r>
                        <a:rPr lang="sv-SE" b="1">
                          <a:latin typeface="Cambria Math" panose="02040503050406030204" pitchFamily="18" charset="0"/>
                        </a:rPr>
                        <m:t>𝐦𝐨𝐭</m:t>
                      </m:r>
                      <m:r>
                        <a:rPr lang="sv-SE" b="1">
                          <a:latin typeface="Cambria Math" panose="02040503050406030204" pitchFamily="18" charset="0"/>
                        </a:rPr>
                        <m:t> </m:t>
                      </m:r>
                      <m:r>
                        <a:rPr lang="sv-SE" b="1">
                          <a:latin typeface="Cambria Math" panose="02040503050406030204" pitchFamily="18" charset="0"/>
                        </a:rPr>
                        <m:t>𝐬𝐭𝐚𝐛𝐢𝐥𝐢𝐭𝐞𝐭𝐬𝐛𝐫𝐨𝐭𝐭</m:t>
                      </m:r>
                      <m:r>
                        <a:rPr lang="sv-SE" b="1">
                          <a:latin typeface="Cambria Math" panose="02040503050406030204" pitchFamily="18" charset="0"/>
                        </a:rPr>
                        <m:t>=</m:t>
                      </m:r>
                      <m:f>
                        <m:fPr>
                          <m:ctrlPr>
                            <a:rPr lang="sv-SE" b="1" i="1">
                              <a:latin typeface="Cambria Math" panose="02040503050406030204" pitchFamily="18" charset="0"/>
                            </a:rPr>
                          </m:ctrlPr>
                        </m:fPr>
                        <m:num>
                          <m:r>
                            <a:rPr lang="sv-SE" b="1">
                              <a:latin typeface="Cambria Math" panose="02040503050406030204" pitchFamily="18" charset="0"/>
                            </a:rPr>
                            <m:t>𝐌𝐨𝐭𝐡</m:t>
                          </m:r>
                          <m:r>
                            <a:rPr lang="sv-SE" b="1">
                              <a:latin typeface="Cambria Math" panose="02040503050406030204" pitchFamily="18" charset="0"/>
                            </a:rPr>
                            <m:t>å</m:t>
                          </m:r>
                          <m:r>
                            <a:rPr lang="sv-SE" b="1">
                              <a:latin typeface="Cambria Math" panose="02040503050406030204" pitchFamily="18" charset="0"/>
                            </a:rPr>
                            <m:t>𝐥𝐥𝐚𝐧𝐝𝐞</m:t>
                          </m:r>
                          <m:r>
                            <a:rPr lang="sv-SE" b="1">
                              <a:latin typeface="Cambria Math" panose="02040503050406030204" pitchFamily="18" charset="0"/>
                            </a:rPr>
                            <m:t> </m:t>
                          </m:r>
                          <m:r>
                            <a:rPr lang="sv-SE" b="1">
                              <a:latin typeface="Cambria Math" panose="02040503050406030204" pitchFamily="18" charset="0"/>
                            </a:rPr>
                            <m:t>𝐤𝐫𝐚𝐟𝐭</m:t>
                          </m:r>
                        </m:num>
                        <m:den>
                          <m:r>
                            <a:rPr lang="sv-SE" b="1">
                              <a:latin typeface="Cambria Math" panose="02040503050406030204" pitchFamily="18" charset="0"/>
                            </a:rPr>
                            <m:t>𝐏</m:t>
                          </m:r>
                          <m:r>
                            <a:rPr lang="sv-SE" b="1">
                              <a:latin typeface="Cambria Math" panose="02040503050406030204" pitchFamily="18" charset="0"/>
                            </a:rPr>
                            <m:t>å</m:t>
                          </m:r>
                          <m:r>
                            <a:rPr lang="sv-SE" b="1">
                              <a:latin typeface="Cambria Math" panose="02040503050406030204" pitchFamily="18" charset="0"/>
                            </a:rPr>
                            <m:t>𝐝𝐫𝐢𝐯𝐚𝐧𝐝𝐞</m:t>
                          </m:r>
                          <m:r>
                            <a:rPr lang="sv-SE" b="1">
                              <a:latin typeface="Cambria Math" panose="02040503050406030204" pitchFamily="18" charset="0"/>
                            </a:rPr>
                            <m:t> </m:t>
                          </m:r>
                          <m:r>
                            <a:rPr lang="sv-SE" b="1">
                              <a:latin typeface="Cambria Math" panose="02040503050406030204" pitchFamily="18" charset="0"/>
                            </a:rPr>
                            <m:t>𝐤𝐫𝐚𝐟𝐭</m:t>
                          </m:r>
                        </m:den>
                      </m:f>
                    </m:oMath>
                  </m:oMathPara>
                </a14:m>
                <a:endParaRPr lang="sv-SE" b="1" dirty="0"/>
              </a:p>
            </p:txBody>
          </p:sp>
        </mc:Choice>
        <mc:Fallback xmlns="">
          <p:sp>
            <p:nvSpPr>
              <p:cNvPr id="12" name="TextBox 11"/>
              <p:cNvSpPr txBox="1">
                <a:spLocks noRot="1" noChangeAspect="1" noMove="1" noResize="1" noEditPoints="1" noAdjustHandles="1" noChangeArrowheads="1" noChangeShapeType="1" noTextEdit="1"/>
              </p:cNvSpPr>
              <p:nvPr/>
            </p:nvSpPr>
            <p:spPr>
              <a:xfrm>
                <a:off x="4879695" y="3427627"/>
                <a:ext cx="4143989" cy="893643"/>
              </a:xfrm>
              <a:prstGeom prst="rect">
                <a:avLst/>
              </a:prstGeom>
              <a:blipFill rotWithShape="0">
                <a:blip r:embed="rId6"/>
                <a:stretch>
                  <a:fillRect/>
                </a:stretch>
              </a:blipFill>
              <a:ln>
                <a:solidFill>
                  <a:schemeClr val="tx1"/>
                </a:solidFill>
              </a:ln>
            </p:spPr>
            <p:txBody>
              <a:bodyPr/>
              <a:lstStyle/>
              <a:p>
                <a:r>
                  <a:rPr lang="sv-SE">
                    <a:noFill/>
                  </a:rPr>
                  <a:t> </a:t>
                </a:r>
              </a:p>
            </p:txBody>
          </p:sp>
        </mc:Fallback>
      </mc:AlternateContent>
    </p:spTree>
    <p:extLst>
      <p:ext uri="{BB962C8B-B14F-4D97-AF65-F5344CB8AC3E}">
        <p14:creationId xmlns:p14="http://schemas.microsoft.com/office/powerpoint/2010/main" val="3495691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0338"/>
            <a:ext cx="8229600" cy="1143000"/>
          </a:xfrm>
        </p:spPr>
        <p:txBody>
          <a:bodyPr/>
          <a:lstStyle/>
          <a:p>
            <a:r>
              <a:rPr lang="sv-SE" dirty="0" smtClean="0"/>
              <a:t>Befintliga stabilitetsförhållanden</a:t>
            </a:r>
            <a:endParaRPr lang="sv-SE" dirty="0"/>
          </a:p>
        </p:txBody>
      </p:sp>
      <p:pic>
        <p:nvPicPr>
          <p:cNvPr id="6" name="Platshållare för innehåll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211" t="40484" r="10103"/>
          <a:stretch/>
        </p:blipFill>
        <p:spPr>
          <a:xfrm>
            <a:off x="901037" y="3291439"/>
            <a:ext cx="6412110" cy="2756210"/>
          </a:xfrm>
        </p:spPr>
      </p:pic>
      <p:sp>
        <p:nvSpPr>
          <p:cNvPr id="8" name="textruta 7"/>
          <p:cNvSpPr txBox="1"/>
          <p:nvPr/>
        </p:nvSpPr>
        <p:spPr>
          <a:xfrm>
            <a:off x="457200" y="1022314"/>
            <a:ext cx="8229600" cy="1877437"/>
          </a:xfrm>
          <a:prstGeom prst="rect">
            <a:avLst/>
          </a:prstGeom>
          <a:noFill/>
        </p:spPr>
        <p:txBody>
          <a:bodyPr wrap="square" rtlCol="0">
            <a:spAutoFit/>
          </a:bodyPr>
          <a:lstStyle/>
          <a:p>
            <a:pPr lvl="0" eaLnBrk="0" hangingPunct="0">
              <a:spcBef>
                <a:spcPct val="20000"/>
              </a:spcBef>
            </a:pPr>
            <a:r>
              <a:rPr lang="sv-SE" sz="2000" dirty="0" smtClean="0">
                <a:solidFill>
                  <a:prstClr val="black"/>
                </a:solidFill>
                <a:latin typeface="Arial" pitchFamily="34" charset="0"/>
                <a:cs typeface="Arial" pitchFamily="34" charset="0"/>
              </a:rPr>
              <a:t>Slänt </a:t>
            </a:r>
            <a:r>
              <a:rPr lang="sv-SE" sz="2000" dirty="0">
                <a:solidFill>
                  <a:prstClr val="black"/>
                </a:solidFill>
                <a:latin typeface="Arial" pitchFamily="34" charset="0"/>
                <a:cs typeface="Arial" pitchFamily="34" charset="0"/>
              </a:rPr>
              <a:t>mellan E20 och </a:t>
            </a:r>
            <a:r>
              <a:rPr lang="sv-SE" sz="2000" dirty="0" smtClean="0">
                <a:solidFill>
                  <a:prstClr val="black"/>
                </a:solidFill>
                <a:latin typeface="Arial" pitchFamily="34" charset="0"/>
                <a:cs typeface="Arial" pitchFamily="34" charset="0"/>
              </a:rPr>
              <a:t>Säveån:</a:t>
            </a:r>
          </a:p>
          <a:p>
            <a:pPr marL="342900" lvl="0" indent="-342900" eaLnBrk="0" hangingPunct="0">
              <a:spcBef>
                <a:spcPct val="20000"/>
              </a:spcBef>
              <a:buFont typeface="Arial" charset="0"/>
              <a:buChar char="•"/>
            </a:pPr>
            <a:r>
              <a:rPr lang="sv-SE" sz="2000" dirty="0">
                <a:latin typeface="Arial" pitchFamily="34" charset="0"/>
                <a:cs typeface="Arial" pitchFamily="34" charset="0"/>
              </a:rPr>
              <a:t>Otillfredsställande stabilitet (enl. gällande normer; IEG 4:2010)</a:t>
            </a:r>
          </a:p>
          <a:p>
            <a:pPr marL="342900" lvl="0" indent="-342900" eaLnBrk="0" hangingPunct="0">
              <a:spcBef>
                <a:spcPct val="20000"/>
              </a:spcBef>
              <a:buFont typeface="Arial" charset="0"/>
              <a:buChar char="•"/>
            </a:pPr>
            <a:r>
              <a:rPr lang="sv-SE" sz="2000" dirty="0">
                <a:latin typeface="Arial" pitchFamily="34" charset="0"/>
                <a:cs typeface="Arial" pitchFamily="34" charset="0"/>
              </a:rPr>
              <a:t>Marksprickor </a:t>
            </a:r>
            <a:r>
              <a:rPr lang="sv-SE" sz="2000" dirty="0" smtClean="0">
                <a:latin typeface="Arial" pitchFamily="34" charset="0"/>
                <a:cs typeface="Arial" pitchFamily="34" charset="0"/>
              </a:rPr>
              <a:t>(lokal avschaktning 2004)</a:t>
            </a:r>
            <a:endParaRPr lang="sv-SE" sz="2000" dirty="0">
              <a:latin typeface="Arial" pitchFamily="34" charset="0"/>
              <a:cs typeface="Arial" pitchFamily="34" charset="0"/>
            </a:endParaRPr>
          </a:p>
          <a:p>
            <a:pPr marL="342900" lvl="0" indent="-342900" eaLnBrk="0" hangingPunct="0">
              <a:spcBef>
                <a:spcPct val="20000"/>
              </a:spcBef>
              <a:buFont typeface="Arial" charset="0"/>
              <a:buChar char="•"/>
            </a:pPr>
            <a:r>
              <a:rPr lang="sv-SE" sz="2000" dirty="0" smtClean="0">
                <a:latin typeface="Arial" pitchFamily="34" charset="0"/>
                <a:cs typeface="Arial" pitchFamily="34" charset="0"/>
              </a:rPr>
              <a:t>Erosion </a:t>
            </a:r>
            <a:r>
              <a:rPr lang="sv-SE" sz="2000" dirty="0">
                <a:latin typeface="Arial" pitchFamily="34" charset="0"/>
                <a:cs typeface="Arial" pitchFamily="34" charset="0"/>
              </a:rPr>
              <a:t>försämrar successivt stabilitetsförhållandena ytterligare</a:t>
            </a:r>
          </a:p>
          <a:p>
            <a:pPr marL="342900" lvl="0" indent="-342900" eaLnBrk="0" hangingPunct="0">
              <a:spcBef>
                <a:spcPct val="20000"/>
              </a:spcBef>
              <a:buFont typeface="Arial" charset="0"/>
              <a:buChar char="•"/>
            </a:pPr>
            <a:r>
              <a:rPr lang="sv-SE" sz="2000" dirty="0">
                <a:latin typeface="Arial" pitchFamily="34" charset="0"/>
                <a:cs typeface="Arial" pitchFamily="34" charset="0"/>
              </a:rPr>
              <a:t>Kontrollprogram för markrörelser </a:t>
            </a:r>
            <a:r>
              <a:rPr lang="sv-SE" sz="2000" dirty="0" smtClean="0">
                <a:latin typeface="Arial" pitchFamily="34" charset="0"/>
                <a:cs typeface="Arial" pitchFamily="34" charset="0"/>
              </a:rPr>
              <a:t>(mätare och besiktning)</a:t>
            </a:r>
            <a:endParaRPr lang="sv-SE" sz="1400" dirty="0"/>
          </a:p>
        </p:txBody>
      </p:sp>
    </p:spTree>
    <p:extLst>
      <p:ext uri="{BB962C8B-B14F-4D97-AF65-F5344CB8AC3E}">
        <p14:creationId xmlns:p14="http://schemas.microsoft.com/office/powerpoint/2010/main" val="1531765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0338"/>
            <a:ext cx="8229600" cy="1143000"/>
          </a:xfrm>
        </p:spPr>
        <p:txBody>
          <a:bodyPr/>
          <a:lstStyle/>
          <a:p>
            <a:r>
              <a:rPr lang="sv-SE" dirty="0" smtClean="0"/>
              <a:t>Slänten mellan E20 och Säveån</a:t>
            </a:r>
            <a:endParaRPr lang="sv-SE" dirty="0"/>
          </a:p>
        </p:txBody>
      </p:sp>
      <p:pic>
        <p:nvPicPr>
          <p:cNvPr id="9" name="Bildobjekt 6"/>
          <p:cNvPicPr>
            <a:picLocks noChangeAspect="1"/>
          </p:cNvPicPr>
          <p:nvPr/>
        </p:nvPicPr>
        <p:blipFill rotWithShape="1">
          <a:blip r:embed="rId3" cstate="print">
            <a:extLst>
              <a:ext uri="{28A0092B-C50C-407E-A947-70E740481C1C}">
                <a14:useLocalDpi xmlns:a14="http://schemas.microsoft.com/office/drawing/2010/main" val="0"/>
              </a:ext>
            </a:extLst>
          </a:blip>
          <a:srcRect l="10028" t="6054" r="4201" b="21830"/>
          <a:stretch/>
        </p:blipFill>
        <p:spPr>
          <a:xfrm>
            <a:off x="4074978" y="3399843"/>
            <a:ext cx="4836695" cy="2631121"/>
          </a:xfrm>
          <a:prstGeom prst="rect">
            <a:avLst/>
          </a:prstGeom>
        </p:spPr>
      </p:pic>
      <p:pic>
        <p:nvPicPr>
          <p:cNvPr id="10"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4529" y="978408"/>
            <a:ext cx="2967144" cy="2221992"/>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4943" t="1111" r="3850" b="11440"/>
          <a:stretch/>
        </p:blipFill>
        <p:spPr>
          <a:xfrm>
            <a:off x="567258" y="3349820"/>
            <a:ext cx="3380874" cy="2731168"/>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15378" b="31385"/>
          <a:stretch/>
        </p:blipFill>
        <p:spPr>
          <a:xfrm>
            <a:off x="567258" y="1116803"/>
            <a:ext cx="5219187" cy="2083597"/>
          </a:xfrm>
          <a:prstGeom prst="rect">
            <a:avLst/>
          </a:prstGeom>
        </p:spPr>
      </p:pic>
    </p:spTree>
    <p:extLst>
      <p:ext uri="{BB962C8B-B14F-4D97-AF65-F5344CB8AC3E}">
        <p14:creationId xmlns:p14="http://schemas.microsoft.com/office/powerpoint/2010/main" val="2463687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0338"/>
            <a:ext cx="8229600" cy="1143000"/>
          </a:xfrm>
        </p:spPr>
        <p:txBody>
          <a:bodyPr/>
          <a:lstStyle/>
          <a:p>
            <a:r>
              <a:rPr lang="sv-SE" dirty="0" smtClean="0"/>
              <a:t>Forts. Befintliga stabilitetsförhållanden</a:t>
            </a:r>
            <a:endParaRPr lang="sv-SE"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137" y="2823835"/>
            <a:ext cx="6332220" cy="303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Platshållare för innehåll 2"/>
          <p:cNvSpPr>
            <a:spLocks noGrp="1"/>
          </p:cNvSpPr>
          <p:nvPr>
            <p:ph idx="1"/>
          </p:nvPr>
        </p:nvSpPr>
        <p:spPr>
          <a:xfrm>
            <a:off x="455572" y="1303339"/>
            <a:ext cx="7975909" cy="1779316"/>
          </a:xfrm>
        </p:spPr>
        <p:txBody>
          <a:bodyPr/>
          <a:lstStyle/>
          <a:p>
            <a:pPr marL="0" indent="0">
              <a:buNone/>
            </a:pPr>
            <a:r>
              <a:rPr lang="sv-SE" dirty="0" err="1" smtClean="0"/>
              <a:t>Finngösaravinen</a:t>
            </a:r>
            <a:r>
              <a:rPr lang="sv-SE" dirty="0" smtClean="0"/>
              <a:t>:</a:t>
            </a:r>
            <a:endParaRPr lang="sv-SE" dirty="0"/>
          </a:p>
          <a:p>
            <a:r>
              <a:rPr lang="sv-SE" dirty="0"/>
              <a:t>Otillfredsställande stabilitet </a:t>
            </a:r>
            <a:r>
              <a:rPr lang="sv-SE" dirty="0" smtClean="0"/>
              <a:t>(enligt </a:t>
            </a:r>
            <a:r>
              <a:rPr lang="sv-SE" dirty="0"/>
              <a:t>gällande </a:t>
            </a:r>
            <a:r>
              <a:rPr lang="sv-SE" dirty="0" smtClean="0"/>
              <a:t>normer; IEG </a:t>
            </a:r>
            <a:r>
              <a:rPr lang="sv-SE" dirty="0"/>
              <a:t>4:2010)</a:t>
            </a:r>
          </a:p>
          <a:p>
            <a:r>
              <a:rPr lang="sv-SE" dirty="0" smtClean="0"/>
              <a:t>Erosion försämrar </a:t>
            </a:r>
            <a:r>
              <a:rPr lang="sv-SE" dirty="0"/>
              <a:t>successivt stabilitetsförhållandena ytterligare</a:t>
            </a:r>
          </a:p>
          <a:p>
            <a:endParaRPr lang="sv-SE" dirty="0"/>
          </a:p>
        </p:txBody>
      </p:sp>
    </p:spTree>
    <p:extLst>
      <p:ext uri="{BB962C8B-B14F-4D97-AF65-F5344CB8AC3E}">
        <p14:creationId xmlns:p14="http://schemas.microsoft.com/office/powerpoint/2010/main" val="423581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60338"/>
            <a:ext cx="8229600" cy="1143000"/>
          </a:xfrm>
        </p:spPr>
        <p:txBody>
          <a:bodyPr/>
          <a:lstStyle/>
          <a:p>
            <a:r>
              <a:rPr lang="sv-SE" dirty="0" err="1" smtClean="0"/>
              <a:t>Finngösaravinen</a:t>
            </a:r>
            <a:endParaRPr lang="sv-SE"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468" b="22200"/>
          <a:stretch/>
        </p:blipFill>
        <p:spPr>
          <a:xfrm>
            <a:off x="4451372" y="537175"/>
            <a:ext cx="4373698" cy="267099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6563" b="20070"/>
          <a:stretch/>
        </p:blipFill>
        <p:spPr>
          <a:xfrm>
            <a:off x="471102" y="1079600"/>
            <a:ext cx="3848235" cy="246971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4468" b="27869"/>
          <a:stretch/>
        </p:blipFill>
        <p:spPr>
          <a:xfrm>
            <a:off x="4451372" y="3412767"/>
            <a:ext cx="4373698" cy="2476384"/>
          </a:xfrm>
          <a:prstGeom prst="rect">
            <a:avLst/>
          </a:prstGeom>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1270" r="4099" b="10443"/>
          <a:stretch/>
        </p:blipFill>
        <p:spPr bwMode="auto">
          <a:xfrm>
            <a:off x="478695" y="3716976"/>
            <a:ext cx="3833047" cy="22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101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potx" id="{4F1C43FF-EDEE-4BA1-ADEC-32B56CE1542B}" vid="{AA1686AF-A57B-448C-9A77-2558F57FA65F}"/>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potx" id="{4F1C43FF-EDEE-4BA1-ADEC-32B56CE1542B}" vid="{731CDCDA-CC64-4996-983C-226DBC52A04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ojektDokument" ma:contentTypeID="0x0101D0D000E2DB4FB4BBFBE54886D994813F94DC95" ma:contentTypeVersion="2" ma:contentTypeDescription="Generellt dokument för projektportalen." ma:contentTypeScope="" ma:versionID="e76e541596b1c1cb29032093fd617aab">
  <xsd:schema xmlns:xsd="http://www.w3.org/2001/XMLSchema" xmlns:xs="http://www.w3.org/2001/XMLSchema" xmlns:p="http://schemas.microsoft.com/office/2006/metadata/properties" xmlns:ns1="http://schemas.microsoft.com/sharepoint/v3" xmlns:ns2="http://schemas.microsoft.com/sharepoint/v3/fields" xmlns:ns3="a41235aa-7068-4f77-a826-b1d727348410" targetNamespace="http://schemas.microsoft.com/office/2006/metadata/properties" ma:root="true" ma:fieldsID="ed334749040a17b19a1e5dd5610dfab7" ns1:_="" ns2:_="" ns3:_="">
    <xsd:import namespace="http://schemas.microsoft.com/sharepoint/v3"/>
    <xsd:import namespace="http://schemas.microsoft.com/sharepoint/v3/fields"/>
    <xsd:import namespace="a41235aa-7068-4f77-a826-b1d727348410"/>
    <xsd:element name="properties">
      <xsd:complexType>
        <xsd:sequence>
          <xsd:element name="documentManagement">
            <xsd:complexType>
              <xsd:all>
                <xsd:element ref="ns1:Dokumenttyp" minOccurs="0"/>
                <xsd:element ref="ns2:ppdokumentversion" minOccurs="0"/>
                <xsd:element ref="ns2:Dokumentdatum" minOccurs="0"/>
                <xsd:element ref="ns2:Upphovsman" minOccurs="0"/>
                <xsd:element ref="ns2:Faststalltav" minOccurs="0"/>
                <xsd:element ref="ns1:DokumentID" minOccurs="0"/>
                <xsd:element ref="ns1:Arendenummer" minOccurs="0"/>
                <xsd:element ref="ns1:Motpartensnamn" minOccurs="0"/>
                <xsd:element ref="ns2:Motpartensdatum" minOccurs="0"/>
                <xsd:element ref="ns1:Motpartensorganisation" minOccurs="0"/>
                <xsd:element ref="ns1:Motpartensarendenr" minOccurs="0"/>
                <xsd:element ref="ns1:Atgardsnummer" minOccurs="0"/>
                <xsd:element ref="ns1:Uppdragsnummer" minOccurs="0"/>
                <xsd:element ref="ns1:Projektnummer" minOccurs="0"/>
                <xsd:element ref="ns1:Projektnamn" minOccurs="0"/>
                <xsd:element ref="ns3:Projektledare" minOccurs="0"/>
                <xsd:element ref="ns1:Distrikt" minOccurs="0"/>
                <xsd:element ref="ns1:Bandel" minOccurs="0"/>
                <xsd:element ref="ns1:Vagnummer" minOccurs="0"/>
                <xsd:element ref="ns2:Mallprodukt" minOccurs="0"/>
                <xsd:element ref="ns2: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kumenttyp" ma:index="8" nillable="true" ma:displayName="Dokumenttyp" ma:default="Blankett" ma:description="" ma:internalName="Dokumenttyp">
      <xsd:simpleType>
        <xsd:restriction base="dms:Choice">
          <xsd:enumeration value="Blankett"/>
          <xsd:enumeration value="Brev"/>
          <xsd:enumeration value="Checklista"/>
          <xsd:enumeration value="Dagordning"/>
          <xsd:enumeration value="Meddelande"/>
          <xsd:enumeration value="Minnesanteckningar"/>
          <xsd:enumeration value="Rapport"/>
          <xsd:enumeration value="Projektspecifikation"/>
          <xsd:enumeration value="Protokoll"/>
          <xsd:enumeration value="Slutrapport"/>
        </xsd:restriction>
      </xsd:simpleType>
    </xsd:element>
    <xsd:element name="DokumentID" ma:index="13" nillable="true" ma:displayName="DokumentID" ma:description="" ma:internalName="DokumentID">
      <xsd:simpleType>
        <xsd:restriction base="dms:Text"/>
      </xsd:simpleType>
    </xsd:element>
    <xsd:element name="Arendenummer" ma:index="14" nillable="true" ma:displayName="Ärendenummer" ma:description="" ma:internalName="Arendenummer">
      <xsd:simpleType>
        <xsd:restriction base="dms:Text"/>
      </xsd:simpleType>
    </xsd:element>
    <xsd:element name="Motpartensnamn" ma:index="15" nillable="true" ma:displayName="Motpartens namn" ma:description="" ma:internalName="Motpartensnamn">
      <xsd:simpleType>
        <xsd:restriction base="dms:Text"/>
      </xsd:simpleType>
    </xsd:element>
    <xsd:element name="Motpartensorganisation" ma:index="17" nillable="true" ma:displayName="Motpartens organisation" ma:description="" ma:internalName="Motpartensorganisation">
      <xsd:simpleType>
        <xsd:restriction base="dms:Text"/>
      </xsd:simpleType>
    </xsd:element>
    <xsd:element name="Motpartensarendenr" ma:index="18" nillable="true" ma:displayName="Motpartens ärendenummer" ma:description="" ma:internalName="Motpartensarendenr">
      <xsd:simpleType>
        <xsd:restriction base="dms:Text"/>
      </xsd:simpleType>
    </xsd:element>
    <xsd:element name="Atgardsnummer" ma:index="19" nillable="true" ma:displayName="Åtgärdsnummer" ma:description="" ma:internalName="Atgardsnummer">
      <xsd:simpleType>
        <xsd:restriction base="dms:Text"/>
      </xsd:simpleType>
    </xsd:element>
    <xsd:element name="Uppdragsnummer" ma:index="20" nillable="true" ma:displayName="Uppdragsnummer" ma:description="" ma:internalName="Uppdragsnummer">
      <xsd:simpleType>
        <xsd:restriction base="dms:Text"/>
      </xsd:simpleType>
    </xsd:element>
    <xsd:element name="Projektnummer" ma:index="21" nillable="true" ma:displayName="Projektnummer" ma:description="" ma:internalName="Projektnummer">
      <xsd:simpleType>
        <xsd:restriction base="dms:Text"/>
      </xsd:simpleType>
    </xsd:element>
    <xsd:element name="Projektnamn" ma:index="22" nillable="true" ma:displayName="Projektnamn" ma:description="" ma:internalName="Projektnamn">
      <xsd:simpleType>
        <xsd:restriction base="dms:Text"/>
      </xsd:simpleType>
    </xsd:element>
    <xsd:element name="Distrikt" ma:index="24" nillable="true" ma:displayName="Distrikt" ma:description="" ma:internalName="Organisation">
      <xsd:simpleType>
        <xsd:restriction base="dms:Text"/>
      </xsd:simpleType>
    </xsd:element>
    <xsd:element name="Bandel" ma:index="25" nillable="true" ma:displayName="Bandel" ma:description="" ma:internalName="Bandel">
      <xsd:simpleType>
        <xsd:restriction base="dms:Text"/>
      </xsd:simpleType>
    </xsd:element>
    <xsd:element name="Vagnummer" ma:index="26" nillable="true" ma:displayName="Vägnummer" ma:description="" ma:internalName="Vagnummer">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ppdokumentversion" ma:index="9" nillable="true" ma:displayName="Version" ma:internalName="ppdokumentversion" ma:readOnly="false">
      <xsd:simpleType>
        <xsd:restriction base="dms:Text">
          <xsd:maxLength value="255"/>
        </xsd:restriction>
      </xsd:simpleType>
    </xsd:element>
    <xsd:element name="Dokumentdatum" ma:index="10" nillable="true" ma:displayName="Dokumentdatum" ma:format="DateOnly" ma:internalName="Dokumentdatum">
      <xsd:simpleType>
        <xsd:restriction base="dms:DateTime"/>
      </xsd:simpleType>
    </xsd:element>
    <xsd:element name="Upphovsman" ma:index="11" nillable="true" ma:displayName="Skapat av" ma:internalName="Upphovsman"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aststalltav" ma:index="12" nillable="true" ma:displayName="Fastställt av" ma:internalName="Faststalltav"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otpartensdatum" ma:index="16" nillable="true" ma:displayName="Motpartens datum" ma:format="DateOnly" ma:internalName="Motpartensdatum">
      <xsd:simpleType>
        <xsd:restriction base="dms:DateTime"/>
      </xsd:simpleType>
    </xsd:element>
    <xsd:element name="Mallprodukt" ma:index="27" nillable="true" ma:displayName="Ingående produkter" ma:default="" ma:internalName="Mallprodukt">
      <xsd:complexType>
        <xsd:complexContent>
          <xsd:extension base="dms:MultiChoice">
            <xsd:sequence>
              <xsd:element name="Value" maxOccurs="unbounded" minOccurs="0" nillable="true">
                <xsd:simpleType>
                  <xsd:restriction base="dms:Choice">
                    <xsd:enumeration value="Förstudie"/>
                    <xsd:enumeration value="Vägutredning"/>
                    <xsd:enumeration value="Järnvägsutredning"/>
                    <xsd:enumeration value="Arbetsplan"/>
                    <xsd:enumeration value="Järnvägsplan"/>
                    <xsd:enumeration value="Vägplan"/>
                    <xsd:enumeration value="Systemhandling"/>
                    <xsd:enumeration value="Bygghandling"/>
                    <xsd:enumeration value="Anläggning"/>
                  </xsd:restriction>
                </xsd:simpleType>
              </xsd:element>
            </xsd:sequence>
          </xsd:extension>
        </xsd:complexContent>
      </xsd:complexType>
    </xsd:element>
    <xsd:element name="Produkt" ma:index="28" nillable="true" ma:displayName="Aktuell produkt" ma:default="" ma:format="Dropdown" ma:internalName="Produkt">
      <xsd:simpleType>
        <xsd:restriction base="dms:Choice">
          <xsd:enumeration value="Förstudie"/>
          <xsd:enumeration value="Vägutredning"/>
          <xsd:enumeration value="Järnvägsutredning"/>
          <xsd:enumeration value="Arbetsplan"/>
          <xsd:enumeration value="Vägplan"/>
          <xsd:enumeration value="Järnvägsplan"/>
          <xsd:enumeration value="Systemhandling"/>
          <xsd:enumeration value="Bygghandling"/>
          <xsd:enumeration value="Anläggning"/>
        </xsd:restriction>
      </xsd:simpleType>
    </xsd:element>
  </xsd:schema>
  <xsd:schema xmlns:xsd="http://www.w3.org/2001/XMLSchema" xmlns:xs="http://www.w3.org/2001/XMLSchema" xmlns:dms="http://schemas.microsoft.com/office/2006/documentManagement/types" xmlns:pc="http://schemas.microsoft.com/office/infopath/2007/PartnerControls" targetNamespace="a41235aa-7068-4f77-a826-b1d727348410" elementFormDefault="qualified">
    <xsd:import namespace="http://schemas.microsoft.com/office/2006/documentManagement/types"/>
    <xsd:import namespace="http://schemas.microsoft.com/office/infopath/2007/PartnerControls"/>
    <xsd:element name="Projektledare" ma:index="23" nillable="true" ma:displayName="Projektledare" ma:internalName="Projektledar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rojektnummer xmlns="http://schemas.microsoft.com/sharepoint/v3" xsi:nil="true"/>
    <Distrikt xmlns="http://schemas.microsoft.com/sharepoint/v3" xsi:nil="true"/>
    <ppdokumentversion xmlns="http://schemas.microsoft.com/sharepoint/v3/fields">0.7</ppdokumentversion>
    <Dokumenttyp xmlns="http://schemas.microsoft.com/sharepoint/v3">Dagordning</Dokumenttyp>
    <Bandel xmlns="http://schemas.microsoft.com/sharepoint/v3" xsi:nil="true"/>
    <Mallprodukt xmlns="http://schemas.microsoft.com/sharepoint/v3/fields">
      <Value>Järnvägsplan</Value>
    </Mallprodukt>
    <Uppdragsnummer xmlns="http://schemas.microsoft.com/sharepoint/v3" xsi:nil="true"/>
    <Motpartensorganisation xmlns="http://schemas.microsoft.com/sharepoint/v3" xsi:nil="true"/>
    <DokumentID xmlns="http://schemas.microsoft.com/sharepoint/v3" xsi:nil="true"/>
    <Motpartensnamn xmlns="http://schemas.microsoft.com/sharepoint/v3" xsi:nil="true"/>
    <Projektnamn xmlns="http://schemas.microsoft.com/sharepoint/v3">Projekt Ostlänken</Projektnamn>
    <Dokumentdatum xmlns="http://schemas.microsoft.com/sharepoint/v3/fields">2014-09-29T22:00:00+00:00</Dokumentdatum>
    <Faststalltav xmlns="http://schemas.microsoft.com/sharepoint/v3/fields">
      <UserInfo>
        <DisplayName>Maot Léni, PRol</DisplayName>
        <AccountId>208</AccountId>
        <AccountType/>
      </UserInfo>
    </Faststalltav>
    <Arendenummer xmlns="http://schemas.microsoft.com/sharepoint/v3" xsi:nil="true"/>
    <Upphovsman xmlns="http://schemas.microsoft.com/sharepoint/v3/fields">
      <UserInfo>
        <DisplayName>Maot Léni, PRol</DisplayName>
        <AccountId>208</AccountId>
        <AccountType/>
      </UserInfo>
    </Upphovsman>
    <Vagnummer xmlns="http://schemas.microsoft.com/sharepoint/v3" xsi:nil="true"/>
    <Motpartensarendenr xmlns="http://schemas.microsoft.com/sharepoint/v3" xsi:nil="true"/>
    <Produkt xmlns="http://schemas.microsoft.com/sharepoint/v3/fields">Järnvägsplan</Produkt>
    <Atgardsnummer xmlns="http://schemas.microsoft.com/sharepoint/v3" xsi:nil="true"/>
    <Motpartensdatum xmlns="http://schemas.microsoft.com/sharepoint/v3/fields" xsi:nil="true"/>
    <Projektledare xmlns="a41235aa-7068-4f77-a826-b1d727348410">
      <UserInfo>
        <DisplayName>Bartsch Elin, PRol</DisplayName>
        <AccountId>376</AccountId>
        <AccountType/>
      </UserInfo>
    </Projektledar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B49C1DA6-E6E2-4A18-804D-913E77B8D7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a41235aa-7068-4f77-a826-b1d7273484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170DA5-BD10-4561-8954-7142A8232C6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a41235aa-7068-4f77-a826-b1d727348410"/>
    <ds:schemaRef ds:uri="http://schemas.microsoft.com/sharepoint/v3/fields"/>
    <ds:schemaRef ds:uri="http://www.w3.org/XML/1998/namespace"/>
    <ds:schemaRef ds:uri="http://purl.org/dc/dcmitype/"/>
  </ds:schemaRefs>
</ds:datastoreItem>
</file>

<file path=customXml/itemProps3.xml><?xml version="1.0" encoding="utf-8"?>
<ds:datastoreItem xmlns:ds="http://schemas.openxmlformats.org/officeDocument/2006/customXml" ds:itemID="{EAED6D14-F89D-4C2E-BFE1-14F2AA9030B9}">
  <ds:schemaRefs>
    <ds:schemaRef ds:uri="http://schemas.microsoft.com/sharepoint/v3/contenttype/forms"/>
  </ds:schemaRefs>
</ds:datastoreItem>
</file>

<file path=customXml/itemProps4.xml><?xml version="1.0" encoding="utf-8"?>
<ds:datastoreItem xmlns:ds="http://schemas.openxmlformats.org/officeDocument/2006/customXml" ds:itemID="{1F0AACA0-3C76-4AFC-8846-010BFD82484C}">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Presentation</Template>
  <TotalTime>4506</TotalTime>
  <Words>1718</Words>
  <Application>Microsoft Office PowerPoint</Application>
  <PresentationFormat>Bildspel på skärmen (4:3)</PresentationFormat>
  <Paragraphs>261</Paragraphs>
  <Slides>26</Slides>
  <Notes>26</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26</vt:i4>
      </vt:variant>
    </vt:vector>
  </HeadingPairs>
  <TitlesOfParts>
    <vt:vector size="32" baseType="lpstr">
      <vt:lpstr>Arial</vt:lpstr>
      <vt:lpstr>Calibri</vt:lpstr>
      <vt:lpstr>Cambria Math</vt:lpstr>
      <vt:lpstr>ヒラギノ角ゴ Pro W3</vt:lpstr>
      <vt:lpstr>Presentation_2</vt:lpstr>
      <vt:lpstr>Anpassad formgivning</vt:lpstr>
      <vt:lpstr>Stabilitetsförbättrande åtgärder E20 Finngösa  Samrådsmöte med allmänheten Partille kommunhus</vt:lpstr>
      <vt:lpstr>Dagordning</vt:lpstr>
      <vt:lpstr>Deltagare</vt:lpstr>
      <vt:lpstr>Lokalisering</vt:lpstr>
      <vt:lpstr>När kan skred inträffa?</vt:lpstr>
      <vt:lpstr>Befintliga stabilitetsförhållanden</vt:lpstr>
      <vt:lpstr>Slänten mellan E20 och Säveån</vt:lpstr>
      <vt:lpstr>Forts. Befintliga stabilitetsförhållanden</vt:lpstr>
      <vt:lpstr>Finngösaravinen</vt:lpstr>
      <vt:lpstr>Tidigare utredningar och bakgrund</vt:lpstr>
      <vt:lpstr>Planprocessen</vt:lpstr>
      <vt:lpstr>PowerPoint-presentation</vt:lpstr>
      <vt:lpstr>Tidplan</vt:lpstr>
      <vt:lpstr>Vad ska en vägplan innehålla?</vt:lpstr>
      <vt:lpstr>Presentation av projektet</vt:lpstr>
      <vt:lpstr>Åtgärder i slänt mellan E20 och Säveån</vt:lpstr>
      <vt:lpstr>Åtgärder i Finngösaravinen  </vt:lpstr>
      <vt:lpstr>Ny trumma för Finngösabäcken under E20</vt:lpstr>
      <vt:lpstr>PowerPoint-presentation</vt:lpstr>
      <vt:lpstr>PowerPoint-presentation</vt:lpstr>
      <vt:lpstr>PowerPoint-presentation</vt:lpstr>
      <vt:lpstr>PowerPoint-presentation</vt:lpstr>
      <vt:lpstr>PowerPoint-presentation</vt:lpstr>
      <vt:lpstr>Miljökonsekvensbeskrivning (MKB)</vt:lpstr>
      <vt:lpstr>Har du god lokalkännedom – bidra gärna!</vt:lpstr>
      <vt:lpstr>Information</vt:lpstr>
    </vt:vector>
  </TitlesOfParts>
  <Company>Trafikverket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leni maot</dc:creator>
  <cp:lastModifiedBy>Skantze Sara, IVväp4</cp:lastModifiedBy>
  <cp:revision>308</cp:revision>
  <cp:lastPrinted>2016-04-21T10:23:18Z</cp:lastPrinted>
  <dcterms:created xsi:type="dcterms:W3CDTF">2014-07-28T12:52:25Z</dcterms:created>
  <dcterms:modified xsi:type="dcterms:W3CDTF">2017-01-27T08:38:04Z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0x0101D0D000E2DB4FB4BBFBE54886D994813F94DC95</vt:lpwstr>
  </property>
</Properties>
</file>