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6"/>
    <p:sldMasterId id="2147483648" r:id="rId7"/>
    <p:sldMasterId id="2147483657" r:id="rId8"/>
  </p:sldMasterIdLst>
  <p:notesMasterIdLst>
    <p:notesMasterId r:id="rId21"/>
  </p:notesMasterIdLst>
  <p:handoutMasterIdLst>
    <p:handoutMasterId r:id="rId22"/>
  </p:handoutMasterIdLst>
  <p:sldIdLst>
    <p:sldId id="300" r:id="rId9"/>
    <p:sldId id="301" r:id="rId10"/>
    <p:sldId id="316" r:id="rId11"/>
    <p:sldId id="326" r:id="rId12"/>
    <p:sldId id="320" r:id="rId13"/>
    <p:sldId id="318" r:id="rId14"/>
    <p:sldId id="323" r:id="rId15"/>
    <p:sldId id="322" r:id="rId16"/>
    <p:sldId id="319" r:id="rId17"/>
    <p:sldId id="327" r:id="rId18"/>
    <p:sldId id="312" r:id="rId19"/>
    <p:sldId id="325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nwyn Sophia, IVös5 Konsult" initials="SR" lastIdx="5" clrIdx="0">
    <p:extLst>
      <p:ext uri="{19B8F6BF-5375-455C-9EA6-DF929625EA0E}">
        <p15:presenceInfo xmlns:p15="http://schemas.microsoft.com/office/powerpoint/2012/main" userId="Rosenwyn Sophia, IVös5 Konsul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0000" autoAdjust="0"/>
  </p:normalViewPr>
  <p:slideViewPr>
    <p:cSldViewPr snapToGrid="0">
      <p:cViewPr>
        <p:scale>
          <a:sx n="150" d="100"/>
          <a:sy n="150" d="100"/>
        </p:scale>
        <p:origin x="-1614" y="-441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6T11:47:39.501" idx="1">
    <p:pos x="7508" y="1366"/>
    <p:text>Fixa en bättre bild från Sweco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 smtClean="0"/>
              <a:t>Diagram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 smtClean="0"/>
              <a:t>Klicka – lägg till 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 smtClean="0"/>
              <a:t>Skriv text här</a:t>
            </a:r>
            <a:endParaRPr lang="sv-SE" dirty="0"/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Diagram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smtClean="0"/>
              <a:t>Skriv text här</a:t>
            </a:r>
            <a:endParaRPr lang="en-US" dirty="0" smtClean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smtClean="0"/>
              <a:t>Skriv text här</a:t>
            </a:r>
            <a:endParaRPr lang="en-US" dirty="0" smtClean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sv-SE" dirty="0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 smtClean="0"/>
              <a:t>Klicka – lägg till 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 smtClean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 smtClean="0"/>
              <a:t>Klicka – lägg till 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 smtClean="0"/>
              <a:t>Skriv text här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Plats för EU-logotyp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 smtClean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 smtClean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hyperlink" Target="https://www.trafikverket.se/nara-dig/Uppsala/vi-bygger-och-forbattrar/Vag-288-Uppsala-Osthammar/Vag-288-Gimo-Borsti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hyperlink" Target="http://www.trafikverket.se/gimo-borsti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https://www.trafikverket.se/nara-dig/Uppsala/vi-bygger-och-forbattrar/Vag-288-Uppsala-Osthammar/Vag-288-Gimo-Borsti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comments" Target="../comments/comment1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hyperlink" Target="https://www.trafikverket.se/contentassets/34f051183009424699c43e963269ecb4/gimo-borstil_web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ju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9"/>
    </mc:Choice>
    <mc:Fallback>
      <p:transition spd="slow" advTm="5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Byggstart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94799" y="2170800"/>
            <a:ext cx="10504679" cy="3420000"/>
          </a:xfrm>
        </p:spPr>
        <p:txBody>
          <a:bodyPr/>
          <a:lstStyle/>
          <a:p>
            <a:endParaRPr lang="sv-SE" dirty="0" smtClean="0"/>
          </a:p>
          <a:p>
            <a:r>
              <a:rPr lang="sv-SE" dirty="0" err="1" smtClean="0"/>
              <a:t>Prel</a:t>
            </a:r>
            <a:r>
              <a:rPr lang="sv-SE" dirty="0" smtClean="0"/>
              <a:t> våren 2023</a:t>
            </a:r>
          </a:p>
          <a:p>
            <a:endParaRPr lang="sv-SE" dirty="0"/>
          </a:p>
          <a:p>
            <a:r>
              <a:rPr lang="sv-SE" dirty="0" smtClean="0"/>
              <a:t>Färdig väg dec 2025</a:t>
            </a:r>
            <a:endParaRPr lang="sv-SE" dirty="0"/>
          </a:p>
        </p:txBody>
      </p:sp>
      <p:pic>
        <p:nvPicPr>
          <p:cNvPr id="8" name="Lju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21"/>
    </mc:Choice>
    <mc:Fallback>
      <p:transition spd="slow" advTm="2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4800" y="1270800"/>
            <a:ext cx="6619200" cy="900000"/>
          </a:xfrm>
        </p:spPr>
        <p:txBody>
          <a:bodyPr/>
          <a:lstStyle/>
          <a:p>
            <a:r>
              <a:rPr lang="sv-SE" dirty="0" smtClean="0"/>
              <a:t>Presentation av deltagare</a:t>
            </a:r>
            <a:endParaRPr lang="sv-SE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4" b="7134"/>
          <a:stretch>
            <a:fillRect/>
          </a:stretch>
        </p:blipFill>
        <p:spPr>
          <a:xfrm>
            <a:off x="8072846" y="2547257"/>
            <a:ext cx="3548700" cy="3041743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smtClean="0"/>
              <a:t>Projektledare Trafikverket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smtClean="0"/>
              <a:t>Alexander Dufva</a:t>
            </a:r>
          </a:p>
          <a:p>
            <a:pPr marL="0" indent="0">
              <a:buNone/>
            </a:pPr>
            <a:r>
              <a:rPr lang="sv-SE" dirty="0" smtClean="0"/>
              <a:t>E-post: Alexander.dufva@trafikverket.se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7968343" y="5589000"/>
            <a:ext cx="3846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/>
              <a:t>Figur </a:t>
            </a:r>
            <a:r>
              <a:rPr lang="sv-SE" sz="1400" i="1" dirty="0" smtClean="0"/>
              <a:t>1. Projektledare Alexander Dufva.</a:t>
            </a:r>
            <a:endParaRPr lang="sv-SE" sz="1400" dirty="0"/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7"/>
    </mc:Choice>
    <mc:Fallback>
      <p:transition spd="slow" advTm="1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Synpunkter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09346"/>
            <a:ext cx="8607600" cy="32796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Lämna dina synpunkter senast den </a:t>
            </a:r>
            <a:r>
              <a:rPr lang="sv-SE" b="1" dirty="0" smtClean="0"/>
              <a:t>1 juli </a:t>
            </a:r>
            <a:r>
              <a:rPr lang="sv-SE" b="1" dirty="0"/>
              <a:t>2020 </a:t>
            </a:r>
            <a:r>
              <a:rPr lang="sv-SE" dirty="0"/>
              <a:t>via </a:t>
            </a:r>
            <a:endParaRPr lang="sv-SE" dirty="0" smtClean="0"/>
          </a:p>
          <a:p>
            <a:pPr marL="457200" indent="-457200">
              <a:buFont typeface="+mj-lt"/>
              <a:buAutoNum type="arabicPeriod"/>
            </a:pPr>
            <a:r>
              <a:rPr lang="sv-SE" dirty="0" smtClean="0"/>
              <a:t>det </a:t>
            </a:r>
            <a:r>
              <a:rPr lang="sv-SE" dirty="0"/>
              <a:t>digitala formuläret </a:t>
            </a:r>
            <a:r>
              <a:rPr lang="sv-SE" dirty="0" smtClean="0"/>
              <a:t>på</a:t>
            </a:r>
            <a:endParaRPr lang="sv-SE" dirty="0"/>
          </a:p>
          <a:p>
            <a:pPr marL="0" indent="0">
              <a:buNone/>
            </a:pPr>
            <a:r>
              <a:rPr lang="sv-SE" dirty="0">
                <a:hlinkClick r:id="rId4"/>
              </a:rPr>
              <a:t>www.trafikverket.se/gimo-borstil</a:t>
            </a:r>
            <a:r>
              <a:rPr lang="sv-SE" dirty="0"/>
              <a:t> </a:t>
            </a:r>
          </a:p>
          <a:p>
            <a:pPr marL="0" indent="0">
              <a:buNone/>
            </a:pPr>
            <a:r>
              <a:rPr lang="sv-SE" dirty="0" smtClean="0"/>
              <a:t>ELLER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sv-SE" dirty="0" smtClean="0"/>
              <a:t>skicka brev till:</a:t>
            </a:r>
          </a:p>
          <a:p>
            <a:pPr marL="0" indent="0">
              <a:buNone/>
            </a:pPr>
            <a:endParaRPr lang="sv-SE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3147053" y="4164472"/>
            <a:ext cx="5541819" cy="199505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/>
          <p:cNvCxnSpPr/>
          <p:nvPr/>
        </p:nvCxnSpPr>
        <p:spPr>
          <a:xfrm>
            <a:off x="3147053" y="4164472"/>
            <a:ext cx="2715491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 flipV="1">
            <a:off x="5862544" y="4164472"/>
            <a:ext cx="2826328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6094800" y="4662916"/>
            <a:ext cx="280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TRV 2019/48564</a:t>
            </a:r>
          </a:p>
          <a:p>
            <a:pPr algn="ctr"/>
            <a:r>
              <a:rPr lang="sv-SE" dirty="0"/>
              <a:t>Trafikverket, Ärendemottagningen, Box 810</a:t>
            </a:r>
          </a:p>
          <a:p>
            <a:pPr algn="ctr"/>
            <a:r>
              <a:rPr lang="sv-SE" dirty="0"/>
              <a:t>781 28 Borlänge</a:t>
            </a:r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47"/>
    </mc:Choice>
    <mc:Fallback>
      <p:transition spd="slow" advTm="34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2937" y="1998000"/>
            <a:ext cx="10800000" cy="1080000"/>
          </a:xfrm>
        </p:spPr>
        <p:txBody>
          <a:bodyPr/>
          <a:lstStyle/>
          <a:p>
            <a:r>
              <a:rPr lang="sv-SE" dirty="0" smtClean="0"/>
              <a:t>Samråd – Val av lokaliseringsalternativ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696000" y="3513909"/>
            <a:ext cx="10800000" cy="2075091"/>
          </a:xfrm>
        </p:spPr>
        <p:txBody>
          <a:bodyPr/>
          <a:lstStyle/>
          <a:p>
            <a:r>
              <a:rPr lang="sv-SE" dirty="0" smtClean="0"/>
              <a:t>Väg 288 Gimo-</a:t>
            </a:r>
            <a:r>
              <a:rPr lang="sv-SE" dirty="0" err="1" smtClean="0"/>
              <a:t>Börstil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 smtClean="0"/>
              <a:t>2020-06-03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11" name="Lju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46"/>
    </mc:Choice>
    <mc:Fallback>
      <p:transition spd="slow" advTm="2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Ett digitalt samråd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Med anledning av de rekommendationer </a:t>
            </a:r>
            <a:r>
              <a:rPr lang="sv-SE" dirty="0" smtClean="0"/>
              <a:t>som gäller </a:t>
            </a:r>
            <a:r>
              <a:rPr lang="sv-SE" dirty="0"/>
              <a:t>i samband med covid-19 kommer </a:t>
            </a:r>
            <a:r>
              <a:rPr lang="sv-SE" dirty="0" smtClean="0"/>
              <a:t>samrådet endast </a:t>
            </a:r>
            <a:r>
              <a:rPr lang="sv-SE" dirty="0"/>
              <a:t>att ske </a:t>
            </a:r>
            <a:r>
              <a:rPr lang="sv-SE" dirty="0" smtClean="0"/>
              <a:t>digitalt. </a:t>
            </a:r>
          </a:p>
          <a:p>
            <a:r>
              <a:rPr lang="sv-SE" dirty="0"/>
              <a:t>Du hittar all dokumentation och presentationsmaterial på </a:t>
            </a:r>
            <a:r>
              <a:rPr lang="sv-SE" dirty="0" smtClean="0">
                <a:hlinkClick r:id="rId4"/>
              </a:rPr>
              <a:t>www.trafikverket.se/gimo-borstil</a:t>
            </a:r>
            <a:endParaRPr lang="sv-SE" dirty="0" smtClean="0"/>
          </a:p>
          <a:p>
            <a:pPr marL="0" indent="0">
              <a:buNone/>
            </a:pPr>
            <a:endParaRPr lang="sv-SE" b="1" dirty="0" smtClean="0"/>
          </a:p>
          <a:p>
            <a:pPr marL="360000" lvl="1" indent="0">
              <a:buNone/>
            </a:pPr>
            <a:endParaRPr lang="sv-SE" dirty="0" smtClean="0">
              <a:solidFill>
                <a:srgbClr val="FF0000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10" name="Lju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54"/>
    </mc:Choice>
    <mc:Fallback>
      <p:transition spd="slow" advTm="4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Synpunkter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09346"/>
            <a:ext cx="8607600" cy="32796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Lämna dina synpunkter senast den </a:t>
            </a:r>
            <a:r>
              <a:rPr lang="sv-SE" b="1" dirty="0" smtClean="0"/>
              <a:t>1 juli </a:t>
            </a:r>
            <a:r>
              <a:rPr lang="sv-SE" b="1" dirty="0"/>
              <a:t>2020 </a:t>
            </a:r>
            <a:r>
              <a:rPr lang="sv-SE" dirty="0"/>
              <a:t>via </a:t>
            </a:r>
            <a:endParaRPr lang="sv-SE" dirty="0" smtClean="0"/>
          </a:p>
          <a:p>
            <a:pPr marL="457200" indent="-457200">
              <a:buFont typeface="+mj-lt"/>
              <a:buAutoNum type="arabicPeriod"/>
            </a:pPr>
            <a:r>
              <a:rPr lang="sv-SE" dirty="0" smtClean="0"/>
              <a:t>det </a:t>
            </a:r>
            <a:r>
              <a:rPr lang="sv-SE" dirty="0"/>
              <a:t>digitala formuläret </a:t>
            </a:r>
            <a:r>
              <a:rPr lang="sv-SE" dirty="0" smtClean="0"/>
              <a:t>på</a:t>
            </a:r>
            <a:endParaRPr lang="sv-SE" dirty="0"/>
          </a:p>
          <a:p>
            <a:pPr marL="0" indent="0">
              <a:buNone/>
            </a:pPr>
            <a:r>
              <a:rPr lang="sv-SE" dirty="0">
                <a:hlinkClick r:id="rId4"/>
              </a:rPr>
              <a:t>www.trafikverket.se/gimo-borstil</a:t>
            </a:r>
            <a:r>
              <a:rPr lang="sv-SE" dirty="0"/>
              <a:t> </a:t>
            </a:r>
          </a:p>
          <a:p>
            <a:pPr marL="0" indent="0">
              <a:buNone/>
            </a:pPr>
            <a:r>
              <a:rPr lang="sv-SE" dirty="0" smtClean="0"/>
              <a:t>ELLER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sv-SE" dirty="0" smtClean="0"/>
              <a:t>skicka brev till:</a:t>
            </a:r>
          </a:p>
          <a:p>
            <a:pPr marL="0" indent="0">
              <a:buNone/>
            </a:pPr>
            <a:endParaRPr lang="sv-SE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3147053" y="4164472"/>
            <a:ext cx="5541819" cy="199505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/>
          <p:cNvCxnSpPr/>
          <p:nvPr/>
        </p:nvCxnSpPr>
        <p:spPr>
          <a:xfrm>
            <a:off x="3147053" y="4164472"/>
            <a:ext cx="2715491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 flipV="1">
            <a:off x="5862544" y="4164472"/>
            <a:ext cx="2826328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6094800" y="4662916"/>
            <a:ext cx="280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TRV 2019/48564</a:t>
            </a:r>
          </a:p>
          <a:p>
            <a:pPr algn="ctr"/>
            <a:r>
              <a:rPr lang="sv-SE" dirty="0"/>
              <a:t>Trafikverket, Ärendemottagningen, Box 810</a:t>
            </a:r>
          </a:p>
          <a:p>
            <a:pPr algn="ctr"/>
            <a:r>
              <a:rPr lang="sv-SE" dirty="0"/>
              <a:t>781 28 Borlänge</a:t>
            </a:r>
          </a:p>
        </p:txBody>
      </p:sp>
      <p:pic>
        <p:nvPicPr>
          <p:cNvPr id="12" name="Lju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93"/>
    </mc:Choice>
    <mc:Fallback>
      <p:transition spd="slow" advTm="5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999" y="1269000"/>
            <a:ext cx="7768731" cy="900000"/>
          </a:xfrm>
        </p:spPr>
        <p:txBody>
          <a:bodyPr/>
          <a:lstStyle/>
          <a:p>
            <a:r>
              <a:rPr lang="sv-SE" dirty="0" smtClean="0"/>
              <a:t>Projekt Väg 288 Gimo-</a:t>
            </a:r>
            <a:r>
              <a:rPr lang="sv-SE" dirty="0" err="1" smtClean="0"/>
              <a:t>Börstil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r>
              <a:rPr lang="sv-SE" dirty="0" smtClean="0"/>
              <a:t>Syfte; </a:t>
            </a:r>
            <a:r>
              <a:rPr lang="sv-SE" dirty="0"/>
              <a:t>förbättra framkomligheten och </a:t>
            </a:r>
            <a:r>
              <a:rPr lang="sv-SE" dirty="0" smtClean="0"/>
              <a:t>trafiksäkerheten på väg 288.</a:t>
            </a:r>
            <a:endParaRPr lang="sv-SE" dirty="0"/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ombyggnation </a:t>
            </a:r>
            <a:r>
              <a:rPr lang="sv-SE" dirty="0" smtClean="0"/>
              <a:t>till mötesfri </a:t>
            </a:r>
            <a:r>
              <a:rPr lang="sv-SE" dirty="0"/>
              <a:t>väg med </a:t>
            </a:r>
            <a:r>
              <a:rPr lang="sv-SE" dirty="0" smtClean="0"/>
              <a:t>100km/h</a:t>
            </a:r>
          </a:p>
          <a:p>
            <a:pPr lvl="1"/>
            <a:r>
              <a:rPr lang="sv-SE" dirty="0" smtClean="0"/>
              <a:t>gång- </a:t>
            </a:r>
            <a:r>
              <a:rPr lang="sv-SE" dirty="0"/>
              <a:t>och </a:t>
            </a:r>
            <a:r>
              <a:rPr lang="sv-SE" dirty="0" smtClean="0"/>
              <a:t>cykelförbindelse </a:t>
            </a:r>
            <a:r>
              <a:rPr lang="sv-SE" dirty="0" smtClean="0"/>
              <a:t>mellan </a:t>
            </a:r>
            <a:r>
              <a:rPr lang="sv-SE" dirty="0"/>
              <a:t>Gimo och </a:t>
            </a:r>
            <a:r>
              <a:rPr lang="sv-SE" dirty="0" err="1" smtClean="0"/>
              <a:t>Börstil</a:t>
            </a:r>
            <a:endParaRPr lang="sv-SE" dirty="0"/>
          </a:p>
          <a:p>
            <a:pPr lvl="1"/>
            <a:r>
              <a:rPr lang="sv-SE" dirty="0"/>
              <a:t>kollektivtrafikåtgärder och förbättringar </a:t>
            </a:r>
            <a:r>
              <a:rPr lang="sv-SE" dirty="0" smtClean="0"/>
              <a:t>i korsningar</a:t>
            </a:r>
          </a:p>
          <a:p>
            <a:pPr lvl="1"/>
            <a:r>
              <a:rPr lang="sv-SE" dirty="0" smtClean="0"/>
              <a:t>bro </a:t>
            </a:r>
            <a:r>
              <a:rPr lang="sv-SE" dirty="0"/>
              <a:t>över </a:t>
            </a:r>
            <a:r>
              <a:rPr lang="sv-SE" dirty="0" err="1"/>
              <a:t>Olandsån</a:t>
            </a:r>
            <a:r>
              <a:rPr lang="sv-SE" dirty="0"/>
              <a:t>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00" y="2169000"/>
            <a:ext cx="6184314" cy="436863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5734799" y="6537635"/>
            <a:ext cx="4545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/>
              <a:t>Figur 2 </a:t>
            </a:r>
            <a:r>
              <a:rPr lang="sv-SE" sz="1400" i="1" dirty="0" err="1" smtClean="0"/>
              <a:t>Utredningsområde</a:t>
            </a:r>
            <a:r>
              <a:rPr lang="sv-SE" sz="1400" i="1" dirty="0" smtClean="0"/>
              <a:t> </a:t>
            </a:r>
            <a:r>
              <a:rPr lang="sv-SE" sz="1400" i="1" dirty="0"/>
              <a:t>för väg 288. </a:t>
            </a:r>
            <a:endParaRPr lang="sv-SE" sz="1400" dirty="0"/>
          </a:p>
        </p:txBody>
      </p:sp>
      <p:pic>
        <p:nvPicPr>
          <p:cNvPr id="11" name="Lju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26"/>
    </mc:Choice>
    <mc:Fallback>
      <p:transition spd="slow" advTm="51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6000" y="1269000"/>
            <a:ext cx="9456000" cy="900000"/>
          </a:xfrm>
        </p:spPr>
        <p:txBody>
          <a:bodyPr/>
          <a:lstStyle/>
          <a:p>
            <a:r>
              <a:rPr lang="sv-SE" dirty="0" smtClean="0"/>
              <a:t>Projekt Väg 288 Gimo-</a:t>
            </a:r>
            <a:r>
              <a:rPr lang="sv-SE" dirty="0" err="1" smtClean="0"/>
              <a:t>Börstil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94800" y="2170800"/>
            <a:ext cx="11224314" cy="3420000"/>
          </a:xfrm>
        </p:spPr>
        <p:txBody>
          <a:bodyPr/>
          <a:lstStyle/>
          <a:p>
            <a:r>
              <a:rPr lang="sv-SE" dirty="0" smtClean="0"/>
              <a:t>Trafikverket </a:t>
            </a:r>
            <a:r>
              <a:rPr lang="sv-SE" dirty="0"/>
              <a:t>tar fram en vägplan för </a:t>
            </a:r>
            <a:r>
              <a:rPr lang="sv-SE" dirty="0">
                <a:hlinkClick r:id="rId4"/>
              </a:rPr>
              <a:t>sträckan </a:t>
            </a:r>
            <a:r>
              <a:rPr lang="sv-SE" dirty="0" smtClean="0">
                <a:hlinkClick r:id="rId4"/>
              </a:rPr>
              <a:t>Gimo-</a:t>
            </a:r>
            <a:r>
              <a:rPr lang="sv-SE" dirty="0" err="1" smtClean="0">
                <a:hlinkClick r:id="rId4"/>
              </a:rPr>
              <a:t>Börstil</a:t>
            </a:r>
            <a:r>
              <a:rPr lang="sv-SE" dirty="0" smtClean="0">
                <a:hlinkClick r:id="rId4"/>
              </a:rPr>
              <a:t> </a:t>
            </a:r>
            <a:r>
              <a:rPr lang="sv-SE" dirty="0" smtClean="0"/>
              <a:t>utefter väg 288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01" y="3773075"/>
            <a:ext cx="9595936" cy="2767824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391891" y="4724400"/>
            <a:ext cx="1246909" cy="1357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4516582" y="5590800"/>
            <a:ext cx="1302327" cy="491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Rak pilkoppling 13"/>
          <p:cNvCxnSpPr/>
          <p:nvPr/>
        </p:nvCxnSpPr>
        <p:spPr>
          <a:xfrm>
            <a:off x="4516582" y="5001491"/>
            <a:ext cx="96981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ju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6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30"/>
    </mc:Choice>
    <mc:Fallback>
      <p:transition spd="slow" advTm="10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6473" y="1269000"/>
            <a:ext cx="11392641" cy="900000"/>
          </a:xfrm>
        </p:spPr>
        <p:txBody>
          <a:bodyPr/>
          <a:lstStyle/>
          <a:p>
            <a:r>
              <a:rPr lang="sv-SE" dirty="0" smtClean="0"/>
              <a:t>Samråd val av lokalisering –Vad innebär det?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 smtClean="0"/>
              <a:t>2020-06-03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94800" y="2170800"/>
            <a:ext cx="10801200" cy="3420000"/>
          </a:xfrm>
        </p:spPr>
        <p:txBody>
          <a:bodyPr/>
          <a:lstStyle/>
          <a:p>
            <a:r>
              <a:rPr lang="sv-SE" dirty="0" smtClean="0"/>
              <a:t>Samråder olika alternativa sträckningar </a:t>
            </a:r>
            <a:endParaRPr lang="sv-SE" dirty="0" smtClean="0"/>
          </a:p>
          <a:p>
            <a:r>
              <a:rPr lang="sv-SE" dirty="0" smtClean="0"/>
              <a:t>beskriver </a:t>
            </a:r>
            <a:r>
              <a:rPr lang="sv-SE" dirty="0" smtClean="0"/>
              <a:t>de olika sträckningarna samt dess </a:t>
            </a:r>
            <a:r>
              <a:rPr lang="sv-SE" dirty="0" smtClean="0"/>
              <a:t>konsekvenser</a:t>
            </a:r>
            <a:endParaRPr lang="sv-SE" dirty="0" smtClean="0"/>
          </a:p>
          <a:p>
            <a:r>
              <a:rPr lang="sv-SE" dirty="0" smtClean="0"/>
              <a:t>Ej </a:t>
            </a:r>
            <a:r>
              <a:rPr lang="sv-SE" dirty="0" smtClean="0"/>
              <a:t>detaljerat förslag med exakt sträckning eller </a:t>
            </a:r>
            <a:r>
              <a:rPr lang="sv-SE" dirty="0" smtClean="0"/>
              <a:t>intrång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Konsulten </a:t>
            </a:r>
            <a:r>
              <a:rPr lang="sv-SE" dirty="0" smtClean="0"/>
              <a:t>förordnar sträckning: </a:t>
            </a:r>
            <a:r>
              <a:rPr lang="sv-SE" dirty="0" smtClean="0">
                <a:solidFill>
                  <a:srgbClr val="00B0F0"/>
                </a:solidFill>
              </a:rPr>
              <a:t>turkos</a:t>
            </a:r>
            <a:r>
              <a:rPr lang="sv-SE" dirty="0" smtClean="0"/>
              <a:t> + </a:t>
            </a:r>
            <a:r>
              <a:rPr lang="sv-SE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grå</a:t>
            </a:r>
            <a:r>
              <a:rPr lang="sv-SE" dirty="0" smtClean="0"/>
              <a:t> korridor  </a:t>
            </a:r>
            <a:endParaRPr lang="sv-SE" dirty="0"/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3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82"/>
    </mc:Choice>
    <mc:Fallback>
      <p:transition spd="slow" advTm="4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47" y="-110120"/>
            <a:ext cx="9936106" cy="7017375"/>
          </a:xfrm>
          <a:prstGeom prst="rect">
            <a:avLst/>
          </a:prstGeom>
        </p:spPr>
      </p:pic>
      <p:sp>
        <p:nvSpPr>
          <p:cNvPr id="10" name="Ellips 9"/>
          <p:cNvSpPr/>
          <p:nvPr/>
        </p:nvSpPr>
        <p:spPr>
          <a:xfrm rot="2124496">
            <a:off x="2903436" y="2273533"/>
            <a:ext cx="1404323" cy="22212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 rot="3989767">
            <a:off x="4849436" y="876618"/>
            <a:ext cx="895657" cy="226696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12"/>
          <p:cNvSpPr txBox="1"/>
          <p:nvPr/>
        </p:nvSpPr>
        <p:spPr>
          <a:xfrm>
            <a:off x="4294908" y="3699164"/>
            <a:ext cx="30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VAL 1 </a:t>
            </a:r>
            <a:r>
              <a:rPr lang="sv-SE" b="1" dirty="0"/>
              <a:t> – </a:t>
            </a:r>
            <a:r>
              <a:rPr lang="sv-SE" b="1" dirty="0" smtClean="0"/>
              <a:t>3 olika korridorer i delsträcka 2</a:t>
            </a:r>
            <a:endParaRPr lang="sv-SE" b="1" dirty="0"/>
          </a:p>
        </p:txBody>
      </p:sp>
      <p:sp>
        <p:nvSpPr>
          <p:cNvPr id="14" name="textruta 13"/>
          <p:cNvSpPr txBox="1"/>
          <p:nvPr/>
        </p:nvSpPr>
        <p:spPr>
          <a:xfrm>
            <a:off x="5588132" y="2493818"/>
            <a:ext cx="294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VAL 2  –2 olika korridorer i delsträcka 3</a:t>
            </a:r>
            <a:endParaRPr lang="sv-SE" b="1" dirty="0"/>
          </a:p>
        </p:txBody>
      </p:sp>
      <p:sp>
        <p:nvSpPr>
          <p:cNvPr id="3" name="textruta 2"/>
          <p:cNvSpPr txBox="1"/>
          <p:nvPr/>
        </p:nvSpPr>
        <p:spPr>
          <a:xfrm>
            <a:off x="1747037" y="1480443"/>
            <a:ext cx="583986" cy="123111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sv-SE" sz="800" dirty="0" smtClean="0">
                <a:solidFill>
                  <a:schemeClr val="tx1"/>
                </a:solidFill>
              </a:rPr>
              <a:t>rosa</a:t>
            </a:r>
            <a:endParaRPr lang="sv-SE" sz="800" dirty="0">
              <a:solidFill>
                <a:schemeClr val="tx1"/>
              </a:solidFill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747037" y="1127661"/>
            <a:ext cx="583986" cy="123111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sv-SE" sz="800" dirty="0" smtClean="0">
                <a:solidFill>
                  <a:schemeClr val="tx1"/>
                </a:solidFill>
              </a:rPr>
              <a:t>turkos</a:t>
            </a:r>
            <a:endParaRPr lang="sv-SE" sz="800" dirty="0">
              <a:solidFill>
                <a:schemeClr val="tx1"/>
              </a:solidFill>
            </a:endParaRPr>
          </a:p>
        </p:txBody>
      </p:sp>
      <p:sp>
        <p:nvSpPr>
          <p:cNvPr id="7" name="Frihandsfigur 6"/>
          <p:cNvSpPr/>
          <p:nvPr/>
        </p:nvSpPr>
        <p:spPr>
          <a:xfrm>
            <a:off x="4619625" y="1590675"/>
            <a:ext cx="1695450" cy="971550"/>
          </a:xfrm>
          <a:custGeom>
            <a:avLst/>
            <a:gdLst>
              <a:gd name="connsiteX0" fmla="*/ 0 w 1695450"/>
              <a:gd name="connsiteY0" fmla="*/ 971550 h 971550"/>
              <a:gd name="connsiteX1" fmla="*/ 269875 w 1695450"/>
              <a:gd name="connsiteY1" fmla="*/ 889000 h 971550"/>
              <a:gd name="connsiteX2" fmla="*/ 485775 w 1695450"/>
              <a:gd name="connsiteY2" fmla="*/ 771525 h 971550"/>
              <a:gd name="connsiteX3" fmla="*/ 1184275 w 1695450"/>
              <a:gd name="connsiteY3" fmla="*/ 244475 h 971550"/>
              <a:gd name="connsiteX4" fmla="*/ 1327150 w 1695450"/>
              <a:gd name="connsiteY4" fmla="*/ 98425 h 971550"/>
              <a:gd name="connsiteX5" fmla="*/ 1470025 w 1695450"/>
              <a:gd name="connsiteY5" fmla="*/ 22225 h 971550"/>
              <a:gd name="connsiteX6" fmla="*/ 1695450 w 1695450"/>
              <a:gd name="connsiteY6" fmla="*/ 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5450" h="971550">
                <a:moveTo>
                  <a:pt x="0" y="971550"/>
                </a:moveTo>
                <a:cubicBezTo>
                  <a:pt x="94456" y="946943"/>
                  <a:pt x="188913" y="922337"/>
                  <a:pt x="269875" y="889000"/>
                </a:cubicBezTo>
                <a:cubicBezTo>
                  <a:pt x="350837" y="855663"/>
                  <a:pt x="333375" y="878946"/>
                  <a:pt x="485775" y="771525"/>
                </a:cubicBezTo>
                <a:cubicBezTo>
                  <a:pt x="638175" y="664104"/>
                  <a:pt x="1044046" y="356658"/>
                  <a:pt x="1184275" y="244475"/>
                </a:cubicBezTo>
                <a:cubicBezTo>
                  <a:pt x="1324504" y="132292"/>
                  <a:pt x="1279525" y="135467"/>
                  <a:pt x="1327150" y="98425"/>
                </a:cubicBezTo>
                <a:cubicBezTo>
                  <a:pt x="1374775" y="61383"/>
                  <a:pt x="1408642" y="38629"/>
                  <a:pt x="1470025" y="22225"/>
                </a:cubicBezTo>
                <a:cubicBezTo>
                  <a:pt x="1531408" y="5821"/>
                  <a:pt x="1613429" y="2910"/>
                  <a:pt x="1695450" y="0"/>
                </a:cubicBezTo>
              </a:path>
            </a:pathLst>
          </a:cu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Lju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08"/>
    </mc:Choice>
    <mc:Fallback>
      <p:transition spd="slow" advTm="12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6000" y="1269000"/>
            <a:ext cx="6619200" cy="900000"/>
          </a:xfrm>
        </p:spPr>
        <p:txBody>
          <a:bodyPr/>
          <a:lstStyle/>
          <a:p>
            <a:r>
              <a:rPr lang="sv-SE" dirty="0" smtClean="0"/>
              <a:t>Projektets Tidplan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07" y="3283528"/>
            <a:ext cx="11694607" cy="2208377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484909" y="3823855"/>
            <a:ext cx="1482436" cy="138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Rak pilkoppling 5"/>
          <p:cNvCxnSpPr/>
          <p:nvPr/>
        </p:nvCxnSpPr>
        <p:spPr>
          <a:xfrm flipV="1">
            <a:off x="4049486" y="4585063"/>
            <a:ext cx="13063" cy="13585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8"/>
          <p:cNvCxnSpPr/>
          <p:nvPr/>
        </p:nvCxnSpPr>
        <p:spPr>
          <a:xfrm flipV="1">
            <a:off x="5599612" y="4885803"/>
            <a:ext cx="13063" cy="13585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koppling 9"/>
          <p:cNvCxnSpPr/>
          <p:nvPr/>
        </p:nvCxnSpPr>
        <p:spPr>
          <a:xfrm flipV="1">
            <a:off x="7437119" y="4558709"/>
            <a:ext cx="13063" cy="13585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/>
          <p:cNvSpPr/>
          <p:nvPr/>
        </p:nvSpPr>
        <p:spPr>
          <a:xfrm>
            <a:off x="5358199" y="6342586"/>
            <a:ext cx="5862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koppling 10"/>
          <p:cNvCxnSpPr/>
          <p:nvPr/>
        </p:nvCxnSpPr>
        <p:spPr>
          <a:xfrm>
            <a:off x="1177518" y="2189353"/>
            <a:ext cx="299890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k koppling 12"/>
          <p:cNvCxnSpPr/>
          <p:nvPr/>
        </p:nvCxnSpPr>
        <p:spPr>
          <a:xfrm flipV="1">
            <a:off x="1479863" y="2189560"/>
            <a:ext cx="293123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ruta 16"/>
          <p:cNvSpPr txBox="1"/>
          <p:nvPr/>
        </p:nvSpPr>
        <p:spPr>
          <a:xfrm>
            <a:off x="1772985" y="2180276"/>
            <a:ext cx="566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-Här kan du påverka genom att lämna in synpunkter</a:t>
            </a:r>
            <a:endParaRPr lang="sv-SE" dirty="0"/>
          </a:p>
        </p:txBody>
      </p:sp>
      <p:sp>
        <p:nvSpPr>
          <p:cNvPr id="18" name="Rektangel 17"/>
          <p:cNvSpPr/>
          <p:nvPr/>
        </p:nvSpPr>
        <p:spPr>
          <a:xfrm>
            <a:off x="1186741" y="2189560"/>
            <a:ext cx="5862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9" name="Rak koppling 18"/>
          <p:cNvCxnSpPr/>
          <p:nvPr/>
        </p:nvCxnSpPr>
        <p:spPr>
          <a:xfrm flipV="1">
            <a:off x="5651321" y="6342586"/>
            <a:ext cx="293123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k koppling 19"/>
          <p:cNvCxnSpPr/>
          <p:nvPr/>
        </p:nvCxnSpPr>
        <p:spPr>
          <a:xfrm flipV="1">
            <a:off x="7473340" y="5973255"/>
            <a:ext cx="293123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ktangel 20"/>
          <p:cNvSpPr/>
          <p:nvPr/>
        </p:nvSpPr>
        <p:spPr>
          <a:xfrm>
            <a:off x="3762894" y="5994937"/>
            <a:ext cx="5862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/>
          <p:cNvSpPr/>
          <p:nvPr/>
        </p:nvSpPr>
        <p:spPr>
          <a:xfrm>
            <a:off x="7157060" y="5973255"/>
            <a:ext cx="5862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koppling 22"/>
          <p:cNvCxnSpPr/>
          <p:nvPr/>
        </p:nvCxnSpPr>
        <p:spPr>
          <a:xfrm flipV="1">
            <a:off x="4049090" y="6015290"/>
            <a:ext cx="293123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ak koppling 23"/>
          <p:cNvCxnSpPr/>
          <p:nvPr/>
        </p:nvCxnSpPr>
        <p:spPr>
          <a:xfrm>
            <a:off x="7165255" y="5977152"/>
            <a:ext cx="299890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Rak koppling 24"/>
          <p:cNvCxnSpPr/>
          <p:nvPr/>
        </p:nvCxnSpPr>
        <p:spPr>
          <a:xfrm>
            <a:off x="5366917" y="6362939"/>
            <a:ext cx="299890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k koppling 25"/>
          <p:cNvCxnSpPr/>
          <p:nvPr/>
        </p:nvCxnSpPr>
        <p:spPr>
          <a:xfrm>
            <a:off x="3775167" y="6013404"/>
            <a:ext cx="299890" cy="164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Lju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4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20"/>
    </mc:Choice>
    <mc:Fallback>
      <p:transition spd="slow" advTm="6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D7173223-B33E-4077-ABD4-035AAFC9D125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E4365195-2222-447E-85D5-E2E80D21DC3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BE482BF7-60C6-4C91-8161-795FAB4CA510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2.0</TrvDocumentTemplateVersion>
    <Skapat_x0020_av_x0020_NY xmlns="Trafikverket">Rosenwyn Sophia, IVös5 Konsult</Skapat_x0020_av_x0020_NY>
    <Dokumentdatum_x0020_NY xmlns="Trafikverket">2020-05-26T22:00:00+00:00</Dokumentdatum_x0020_NY>
    <TRVversionNY xmlns="Trafikverket">0.1</TRVversionNY>
    <TaxCatchAll xmlns="c8c0b7a5-79cb-464a-8a3b-31f146817769">
      <Value>113</Value>
      <Value>5</Value>
      <Value>4</Value>
      <Value>3</Value>
      <Value>120</Value>
    </TaxCatchAll>
    <PpgTypeOfAct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Presentationer</TermName>
          <TermId xmlns="http://schemas.microsoft.com/office/infopath/2007/PartnerControls">8622cecf-ed77-40b2-b7d6-0d0cae17dd75</TermId>
        </TermInfo>
      </Terms>
    </PpgTypeOfActTaxHTField0>
    <PpgDocumentStructur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Samordningsmöte</TermName>
          <TermId xmlns="http://schemas.microsoft.com/office/infopath/2007/PartnerControls">837cbebe-0677-4d5d-b89c-d4ba814246b5</TermId>
        </TermInfo>
      </Terms>
    </PpgDocumentStructureTaxHTField0>
    <TrvTrackSection xmlns="Trafikverket" xsi:nil="true"/>
    <TrvProductInves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Åtgärdsvalsstudie</TermName>
          <TermId xmlns="http://schemas.microsoft.com/office/infopath/2007/PartnerControls">1b2c9adf-d99f-42e2-be1c-5b568e342e7d</TermId>
        </TermInfo>
        <TermInfo xmlns="http://schemas.microsoft.com/office/infopath/2007/PartnerControls">
          <TermName xmlns="http://schemas.microsoft.com/office/infopath/2007/PartnerControls">Vägplan</TermName>
          <TermId xmlns="http://schemas.microsoft.com/office/infopath/2007/PartnerControls">e7083d8a-96db-406e-a861-5414db8ff2e8</TermId>
        </TermInfo>
      </Terms>
    </TrvProductInvestTypeTaxHTField0>
    <TrvProjectOrganizationTaxHTField0 xmlns="c8c0b7a5-79cb-464a-8a3b-31f146817769">
      <Terms xmlns="http://schemas.microsoft.com/office/infopath/2007/PartnerControls"/>
    </TrvProjectOrganizationTaxHTField0>
    <TrvProjectName xmlns="Trafikverket">Väg 288 Gimo-Börstil</TrvProjectName>
    <TrvMeasureNumber xmlns="Trafikverket">V8611878</TrvMeasureNumber>
    <TrvProductUTypeTaxHTField0 xmlns="c8c0b7a5-79cb-464a-8a3b-31f146817769">
      <Terms xmlns="http://schemas.microsoft.com/office/infopath/2007/PartnerControls"/>
    </TrvProductUTypeTaxHTField0>
    <PpgCategoryTaxHTField0 xmlns="c8c0b7a5-79cb-464a-8a3b-31f146817769">
      <Terms xmlns="http://schemas.microsoft.com/office/infopath/2007/PartnerControls"/>
    </PpgCategoryTaxHTField0>
    <TrvRoadNumber xmlns="Trafikverket">288</TrvRoadNumber>
    <TrvOwnSortPpgTaxHTField0 xmlns="c8c0b7a5-79cb-464a-8a3b-31f146817769">
      <Terms xmlns="http://schemas.microsoft.com/office/infopath/2007/PartnerControls"/>
    </TrvOwnSortPpgTaxHTField0>
    <TrvAssignmentNumber xmlns="Trafikverket">880007</TrvAssignmentNumber>
    <TrvCounterpartIdentityNumber xmlns="Trafikverket" xsi:nil="true"/>
    <TrvConstructionNumber xmlns="Trafikverket" xsi:nil="true"/>
    <TrvProjectSortTaxHTField0 xmlns="c8c0b7a5-79cb-464a-8a3b-31f146817769">
      <Terms xmlns="http://schemas.microsoft.com/office/infopath/2007/PartnerControls"/>
    </TrvProjectSortTaxHTField0>
    <TrvDocumentTemplateDescription xmlns="Trafikverket">PPT-mall, widescreen, som ska användas av verksamheten för att skapa presentationer.</TrvDocumentTemplateDescription>
    <TrvDocumentTemplateTitle xmlns="Trafikverket">Presentation_Trafikverket</TrvDocumentTemplateTitle>
    <TrvUploadedDocumen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UploadedDocumentTypeTaxHTField0>
    <_x0079_fi8 xmlns="d70da99c-a087-4690-9400-1e1c6dbb2473">
      <UserInfo>
        <DisplayName/>
        <AccountId xsi:nil="true"/>
        <AccountType/>
      </UserInfo>
    </_x0079_fi8>
    <n7x4 xmlns="d70da99c-a087-4690-9400-1e1c6dbb2473">2020-05-26T22:00:00+00:00</n7x4>
    <_dlc_DocId xmlns="c8c0b7a5-79cb-464a-8a3b-31f146817769">180831033508-773370083-164</_dlc_DocId>
    <_dlc_DocIdUrl xmlns="c8c0b7a5-79cb-464a-8a3b-31f146817769">
      <Url>https://p.sp.trafikverket.se/sites/20180831033508/home/vp/_layouts/15/DocIdRedir.aspx?ID=180831033508-773370083-164</Url>
      <Description>180831033508-773370083-164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ppladdat Ppg-dokument" ma:contentTypeID="0x0101002EE44F411E754ABAB6EB27FC7D8442BF00660B63EFC26A4034B38E1AD36DAE1A74009A80091F26889642829D3CCB8E2EA8E7" ma:contentTypeVersion="12" ma:contentTypeDescription="Skapa ett nytt dokument." ma:contentTypeScope="" ma:versionID="7647fdfdb0df5db69c02acc043cb80a3">
  <xsd:schema xmlns:xsd="http://www.w3.org/2001/XMLSchema" xmlns:xs="http://www.w3.org/2001/XMLSchema" xmlns:p="http://schemas.microsoft.com/office/2006/metadata/properties" xmlns:ns1="Trafikverket" xmlns:ns3="c8c0b7a5-79cb-464a-8a3b-31f146817769" xmlns:ns4="450bb776-7bde-47b0-be71-06de29f75d27" xmlns:ns5="d70da99c-a087-4690-9400-1e1c6dbb2473" targetNamespace="http://schemas.microsoft.com/office/2006/metadata/properties" ma:root="true" ma:fieldsID="7ccb3a605d6d621e11ca361b42ed6b5c" ns1:_="" ns3:_="" ns4:_="" ns5:_="">
    <xsd:import namespace="Trafikverket"/>
    <xsd:import namespace="c8c0b7a5-79cb-464a-8a3b-31f146817769"/>
    <xsd:import namespace="450bb776-7bde-47b0-be71-06de29f75d27"/>
    <xsd:import namespace="d70da99c-a087-4690-9400-1e1c6dbb2473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3:_dlc_DocId" minOccurs="0"/>
                <xsd:element ref="ns3:_dlc_DocIdUrl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UploadedDocumentTypeTaxHTField0" minOccurs="0"/>
                <xsd:element ref="ns3:TaxCatchAll" minOccurs="0"/>
                <xsd:element ref="ns3:TaxCatchAllLabel" minOccurs="0"/>
                <xsd:element ref="ns3:PpgDocumentStructureTaxHTField0" minOccurs="0"/>
                <xsd:element ref="ns3:PpgTypeOfActTaxHTField0" minOccurs="0"/>
                <xsd:element ref="ns3:PpgCategoryTaxHTField0" minOccurs="0"/>
                <xsd:element ref="ns3:TrvProjectSortTaxHTField0" minOccurs="0"/>
                <xsd:element ref="ns3:TrvProjectOrganizationTaxHTField0" minOccurs="0"/>
                <xsd:element ref="ns1:TrvProjectName" minOccurs="0"/>
                <xsd:element ref="ns1:TrvMeasureNumber" minOccurs="0"/>
                <xsd:element ref="ns1:TrvAssignmentNumber" minOccurs="0"/>
                <xsd:element ref="ns1:TrvCounterpartIdentityNumber" minOccurs="0"/>
                <xsd:element ref="ns1:TrvTrackSection" minOccurs="0"/>
                <xsd:element ref="ns1:TrvRoadNumber" minOccurs="0"/>
                <xsd:element ref="ns3:TrvOwnSortPpgTaxHTField0" minOccurs="0"/>
                <xsd:element ref="ns3:TrvProductInvestTypeTaxHTField0" minOccurs="0"/>
                <xsd:element ref="ns3:TrvProductUTypeTaxHTField0" minOccurs="0"/>
                <xsd:element ref="ns1:TrvConstructionNumber" minOccurs="0"/>
                <xsd:element ref="ns3:_dlc_DocIdPersistId" minOccurs="0"/>
                <xsd:element ref="ns1:TrvDocumentTemplateTitle" minOccurs="0"/>
                <xsd:element ref="ns1:TrvDocumentTemplateDescription" minOccurs="0"/>
                <xsd:element ref="ns4:SharedWithUsers" minOccurs="0"/>
                <xsd:element ref="ns5:_x0079_fi8" minOccurs="0"/>
                <xsd:element ref="ns5:n7x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>
      <xsd:simpleType>
        <xsd:restriction base="dms:Text">
          <xsd:maxLength value="255"/>
        </xsd:restriction>
      </xsd:simpleType>
    </xsd:element>
    <xsd:element name="Dokumentdatum_x0020_NY" ma:index="2" nillable="true" ma:displayName="Dokumentdatum" ma:default="[today]" ma:description="Datum för nuvarande version" ma:format="DateOnly" ma:internalName="TrvDocumentDat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  <xsd:element name="TrvProjectName" ma:index="27" nillable="true" ma:displayName="Projektnamn" ma:internalName="TrvProjectName">
      <xsd:simpleType>
        <xsd:restriction base="dms:Text"/>
      </xsd:simpleType>
    </xsd:element>
    <xsd:element name="TrvMeasureNumber" ma:index="28" nillable="true" ma:displayName="Åtgärdsnummer" ma:internalName="TrvMeasureNumber">
      <xsd:simpleType>
        <xsd:restriction base="dms:Text"/>
      </xsd:simpleType>
    </xsd:element>
    <xsd:element name="TrvAssignmentNumber" ma:index="29" nillable="true" ma:displayName="Uppdragsnummer" ma:internalName="TrvAssignmentNumber">
      <xsd:simpleType>
        <xsd:restriction base="dms:Text"/>
      </xsd:simpleType>
    </xsd:element>
    <xsd:element name="TrvCounterpartIdentityNumber" ma:index="30" nillable="true" ma:displayName="Motpartens person-/organisationsnummer" ma:internalName="TrvCounterpartIdentityNumber">
      <xsd:simpleType>
        <xsd:restriction base="dms:Text"/>
      </xsd:simpleType>
    </xsd:element>
    <xsd:element name="TrvTrackSection" ma:index="31" nillable="true" ma:displayName="Bandel" ma:internalName="TrvTrackSection">
      <xsd:simpleType>
        <xsd:restriction base="dms:Text"/>
      </xsd:simpleType>
    </xsd:element>
    <xsd:element name="TrvRoadNumber" ma:index="32" nillable="true" ma:displayName="Vägnummer" ma:internalName="TrvRoadNumber">
      <xsd:simpleType>
        <xsd:restriction base="dms:Text"/>
      </xsd:simpleType>
    </xsd:element>
    <xsd:element name="TrvConstructionNumber" ma:index="39" nillable="true" ma:displayName="Konstruktionsnummer" ma:internalName="TrvConstructionNumber">
      <xsd:simpleType>
        <xsd:restriction base="dms:Text"/>
      </xsd:simpleType>
    </xsd:element>
    <xsd:element name="TrvDocumentTemplateTitle" ma:index="43" nillable="true" ma:displayName="Mallnamn" ma:description="Dokumenttitel på dokumentmallen" ma:internalName="TrvDocumentTemplateTitle">
      <xsd:simpleType>
        <xsd:restriction base="dms:Text"/>
      </xsd:simpleType>
    </xsd:element>
    <xsd:element name="TrvDocumentTemplateDescription" ma:index="44" nillable="true" ma:displayName="Mallbeskrivning" ma:description="Beskrivning på dokumentmallen" ma:internalName="TrvDocumentTemplate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7a5-79cb-464a-8a3b-31f146817769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rvUploadedDocumentTypeTaxHTField0" ma:index="13" nillable="true" ma:taxonomy="true" ma:internalName="TrvUploadedDocumentTypeTaxHTField0" ma:taxonomyFieldName="TrvUploadedDocumentType" ma:displayName="Dokumenttyp för uppladdade dokument" ma:readOnly="false" ma:default="5;#ARBETSMATERIAL|a2894791-a90f-4fd8-bd38-5426c743cb42" ma:fieldId="{eb96df49-af7b-4885-ae87-85b965eb0ad2}" ma:sspId="56b52474-2a4b-42ac-ac16-0a67cba4e670" ma:termSetId="152f56a5-fdb2-4180-8a6e-79ef00400bc3" ma:anchorId="238613c4-8162-47c5-b0c8-3db178651ae8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eedca0e6-6b36-4b39-8d8b-5cec423e223a}" ma:internalName="TaxCatchAll" ma:showField="CatchAllData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eedca0e6-6b36-4b39-8d8b-5cec423e223a}" ma:internalName="TaxCatchAllLabel" ma:readOnly="true" ma:showField="CatchAllDataLabel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pgDocumentStructureTaxHTField0" ma:index="17" ma:taxonomy="true" ma:internalName="PpgDocumentStructureTaxHTField0" ma:taxonomyFieldName="PpgDocumentStructure" ma:displayName="Dokumentstruktur P" ma:indexed="true" ma:readOnly="false" ma:fieldId="{a5458898-ea29-4fd7-a737-ffed33a79dfd}" ma:sspId="56b52474-2a4b-42ac-ac16-0a67cba4e670" ma:termSetId="62cdf2e4-9601-4d0f-a9a7-206602a263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pgTypeOfActTaxHTField0" ma:index="19" ma:taxonomy="true" ma:internalName="PpgTypeOfActTaxHTField0" ma:taxonomyFieldName="PpgTypeOfAct" ma:displayName="Handlingstyp P" ma:indexed="true" ma:readOnly="false" ma:fieldId="{bc17b070-dacf-4b48-8392-ec2b57f4ee70}" ma:sspId="56b52474-2a4b-42ac-ac16-0a67cba4e670" ma:termSetId="4a7170cf-2516-4458-bc2b-e7c505650493" ma:anchorId="ea294a83-c738-4ee5-90ab-111a10943f10" ma:open="false" ma:isKeyword="false">
      <xsd:complexType>
        <xsd:sequence>
          <xsd:element ref="pc:Terms" minOccurs="0" maxOccurs="1"/>
        </xsd:sequence>
      </xsd:complexType>
    </xsd:element>
    <xsd:element name="PpgCategoryTaxHTField0" ma:index="21" nillable="true" ma:taxonomy="true" ma:internalName="PpgCategoryTaxHTField0" ma:taxonomyFieldName="PpgCategory" ma:displayName="Kategori P" ma:fieldId="{d6216887-ccfa-4c50-84ec-7b759069fe9a}" ma:taxonomyMulti="true" ma:sspId="56b52474-2a4b-42ac-ac16-0a67cba4e670" ma:termSetId="0dbc4dbe-d203-44ff-ae5a-a9c8be37ae80" ma:anchorId="32ef0bc1-0e3d-45eb-b500-ff9ba25ba976" ma:open="false" ma:isKeyword="false">
      <xsd:complexType>
        <xsd:sequence>
          <xsd:element ref="pc:Terms" minOccurs="0" maxOccurs="1"/>
        </xsd:sequence>
      </xsd:complexType>
    </xsd:element>
    <xsd:element name="TrvProjectSortTaxHTField0" ma:index="23" nillable="true" ma:taxonomy="true" ma:internalName="TrvProjectSortTaxHTField0" ma:taxonomyFieldName="TrvProjectSort" ma:displayName="Projektsortering" ma:fieldId="{4195f310-37c6-4484-8b9f-c66efba18291}" ma:taxonomyMulti="true" ma:sspId="7131c644-de2c-4503-84ed-df61d8366003" ma:termSetId="d8abdab5-1426-4d7b-9498-7d3d113452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jectOrganizationTaxHTField0" ma:index="25" nillable="true" ma:taxonomy="true" ma:internalName="TrvProjectOrganizationTaxHTField0" ma:taxonomyFieldName="TrvProjectOrganization" ma:displayName="Projektorganisation" ma:fieldId="{2402f22c-7f1a-4b30-99d4-03dca83e8fc2}" ma:taxonomyMulti="true" ma:sspId="7131c644-de2c-4503-84ed-df61d8366003" ma:termSetId="1cc13a6b-7ce4-41b1-b819-52bc11f1d7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OwnSortPpgTaxHTField0" ma:index="33" nillable="true" ma:taxonomy="true" ma:internalName="TrvOwnSortPpgTaxHTField0" ma:taxonomyFieldName="TrvOwnSortPpg" ma:displayName="Egen sortering P" ma:fieldId="{4313503e-c0bf-4b0a-b219-1a731bfc6168}" ma:taxonomyMulti="true" ma:sspId="7131c644-de2c-4503-84ed-df61d8366003" ma:termSetId="c7e7c63e-414b-4c1c-a845-2901af00eb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ductInvestTypeTaxHTField0" ma:index="35" nillable="true" ma:taxonomy="true" ma:internalName="TrvProductInvestTypeTaxHTField0" ma:taxonomyFieldName="TrvProductInvestType" ma:displayName="Produkt IV" ma:readOnly="false" ma:fieldId="{ba17213f-439a-432a-8b63-837bbf4de98c}" ma:taxonomyMulti="true" ma:sspId="56b52474-2a4b-42ac-ac16-0a67cba4e670" ma:termSetId="89ccf918-965d-4fde-8946-ea5dd03ac26c" ma:anchorId="7b65ccd5-a11e-4380-9147-307aa6ee732f" ma:open="false" ma:isKeyword="false">
      <xsd:complexType>
        <xsd:sequence>
          <xsd:element ref="pc:Terms" minOccurs="0" maxOccurs="1"/>
        </xsd:sequence>
      </xsd:complexType>
    </xsd:element>
    <xsd:element name="TrvProductUTypeTaxHTField0" ma:index="37" nillable="true" ma:taxonomy="true" ma:internalName="TrvProductUTypeTaxHTField0" ma:taxonomyFieldName="TrvProductUType" ma:displayName="Produkt UH" ma:readOnly="false" ma:fieldId="{545879a8-8d6c-4f48-9a4b-27e86d85fdfe}" ma:sspId="56b52474-2a4b-42ac-ac16-0a67cba4e670" ma:termSetId="9b57aaa2-ab89-4c0c-a484-667db8666c09" ma:anchorId="a2287f00-f5a5-424a-9bec-3627d78eea75" ma:open="false" ma:isKeyword="false">
      <xsd:complexType>
        <xsd:sequence>
          <xsd:element ref="pc:Terms" minOccurs="0" maxOccurs="1"/>
        </xsd:sequence>
      </xsd:complexType>
    </xsd:element>
    <xsd:element name="_dlc_DocIdPersistId" ma:index="4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bb776-7bde-47b0-be71-06de29f75d27" elementFormDefault="qualified">
    <xsd:import namespace="http://schemas.microsoft.com/office/2006/documentManagement/types"/>
    <xsd:import namespace="http://schemas.microsoft.com/office/infopath/2007/PartnerControls"/>
    <xsd:element name="SharedWithUsers" ma:index="45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da99c-a087-4690-9400-1e1c6dbb2473" elementFormDefault="qualified">
    <xsd:import namespace="http://schemas.microsoft.com/office/2006/documentManagement/types"/>
    <xsd:import namespace="http://schemas.microsoft.com/office/infopath/2007/PartnerControls"/>
    <xsd:element name="_x0079_fi8" ma:index="46" nillable="true" ma:displayName="Person eller grupp" ma:list="UserInfo" ma:internalName="_x0079_fi8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7x4" ma:index="47" nillable="true" ma:displayName="Datum och tid" ma:internalName="n7x4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inOccurs="0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74B4E73-29F5-4C44-AEDC-5752B130AE4E}">
  <ds:schemaRefs>
    <ds:schemaRef ds:uri="http://schemas.openxmlformats.org/package/2006/metadata/core-properties"/>
    <ds:schemaRef ds:uri="c8c0b7a5-79cb-464a-8a3b-31f146817769"/>
    <ds:schemaRef ds:uri="http://purl.org/dc/terms/"/>
    <ds:schemaRef ds:uri="Trafikverket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d70da99c-a087-4690-9400-1e1c6dbb2473"/>
    <ds:schemaRef ds:uri="http://purl.org/dc/elements/1.1/"/>
    <ds:schemaRef ds:uri="450bb776-7bde-47b0-be71-06de29f75d2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6DAF0F-298C-4354-BFB0-D36E108C82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Trafikverket"/>
    <ds:schemaRef ds:uri="c8c0b7a5-79cb-464a-8a3b-31f146817769"/>
    <ds:schemaRef ds:uri="450bb776-7bde-47b0-be71-06de29f75d27"/>
    <ds:schemaRef ds:uri="d70da99c-a087-4690-9400-1e1c6dbb24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721789A-0100-4BC2-AAE8-D8BFD0D6C5B8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47479A2B-15D8-40F4-B029-EB0C892692B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10494</TotalTime>
  <Words>270</Words>
  <Application>Microsoft Office PowerPoint</Application>
  <PresentationFormat>Bredbild</PresentationFormat>
  <Paragraphs>76</Paragraphs>
  <Slides>12</Slides>
  <Notes>0</Notes>
  <HiddenSlides>0</HiddenSlides>
  <MMClips>12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Start</vt:lpstr>
      <vt:lpstr>Rubrik med logga</vt:lpstr>
      <vt:lpstr>Rubrik med logga, titel, datum och sidnr</vt:lpstr>
      <vt:lpstr>PowerPoint-presentation</vt:lpstr>
      <vt:lpstr>Samråd – Val av lokaliseringsalternativ</vt:lpstr>
      <vt:lpstr>Ett digitalt samråd</vt:lpstr>
      <vt:lpstr>Synpunkter</vt:lpstr>
      <vt:lpstr>Projekt Väg 288 Gimo-Börstil</vt:lpstr>
      <vt:lpstr>Projekt Väg 288 Gimo-Börstil</vt:lpstr>
      <vt:lpstr>Samråd val av lokalisering –Vad innebär det?</vt:lpstr>
      <vt:lpstr>PowerPoint-presentation</vt:lpstr>
      <vt:lpstr>Projektets Tidplan</vt:lpstr>
      <vt:lpstr>Byggstart</vt:lpstr>
      <vt:lpstr>Presentation av deltagare</vt:lpstr>
      <vt:lpstr>Synpunkter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Rosenwyn Sophia, IVös5 Konsult</dc:creator>
  <cp:lastModifiedBy>Dufva Alexander, IVös1</cp:lastModifiedBy>
  <cp:revision>38</cp:revision>
  <dcterms:created xsi:type="dcterms:W3CDTF">2020-05-19T11:49:05Z</dcterms:created>
  <dcterms:modified xsi:type="dcterms:W3CDTF">2020-06-01T11:24:48Z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0x0101002EE44F411E754ABAB6EB27FC7D8442BF00660B63EFC26A4034B38E1AD36DAE1A74009A80091F26889642829D3CCB8E2EA8E7</vt:lpwstr>
  </property>
  <property fmtid="{D5CDD505-2E9C-101B-9397-08002B2CF9AE}" pid="3" name="TrvDocumentType">
    <vt:lpwstr>5;#ARBETSMATERIAL|a2894791-a90f-4fd8-bd38-5426c743cb42</vt:lpwstr>
  </property>
  <property fmtid="{D5CDD505-2E9C-101B-9397-08002B2CF9AE}" pid="4" name="TrvDocumentTemplateOwner">
    <vt:lpwstr>277</vt:lpwstr>
  </property>
  <property fmtid="{D5CDD505-2E9C-101B-9397-08002B2CF9AE}" pid="5" name="TrvDocumentTemplateStatus">
    <vt:lpwstr>Ska distribueras</vt:lpwstr>
  </property>
  <property fmtid="{D5CDD505-2E9C-101B-9397-08002B2CF9AE}" pid="6" name="TrvDocumentTemplateTitle">
    <vt:lpwstr>Presentation_Trafikverket</vt:lpwstr>
  </property>
  <property fmtid="{D5CDD505-2E9C-101B-9397-08002B2CF9AE}" pid="7" name="TrvDocumentTemplateDescription">
    <vt:lpwstr>PPT-mall, widescreen, som ska användas av verksamheten för att skapa presentationer.</vt:lpwstr>
  </property>
  <property fmtid="{D5CDD505-2E9C-101B-9397-08002B2CF9AE}" pid="8" name="TrvDocumentTemplateContact">
    <vt:lpwstr>579</vt:lpwstr>
  </property>
  <property fmtid="{D5CDD505-2E9C-101B-9397-08002B2CF9AE}" pid="9" name="TrvDocumentTemplateOwnerTaxHTField0">
    <vt:lpwstr>KM Kommunikation|65ba4904-7f87-411a-bf82-b389570b62aa</vt:lpwstr>
  </property>
  <property fmtid="{D5CDD505-2E9C-101B-9397-08002B2CF9AE}" pid="10" name="TrvDocumentTemplateCategoryTaxHTField0">
    <vt:lpwstr/>
  </property>
  <property fmtid="{D5CDD505-2E9C-101B-9397-08002B2CF9AE}" pid="11" name="TrvDocumentTemplateCategory">
    <vt:lpwstr/>
  </property>
  <property fmtid="{D5CDD505-2E9C-101B-9397-08002B2CF9AE}" pid="12" name="TrvDocumentTypeTaxHTField0">
    <vt:lpwstr>ARBETSMATERIAL|a2894791-a90f-4fd8-bd38-5426c743cb42</vt:lpwstr>
  </property>
  <property fmtid="{D5CDD505-2E9C-101B-9397-08002B2CF9AE}" pid="13" name="TrvProjectOrganization">
    <vt:lpwstr/>
  </property>
  <property fmtid="{D5CDD505-2E9C-101B-9397-08002B2CF9AE}" pid="14" name="TrvOwnSortPpg">
    <vt:lpwstr/>
  </property>
  <property fmtid="{D5CDD505-2E9C-101B-9397-08002B2CF9AE}" pid="15" name="TrvUploadedDocumentType">
    <vt:lpwstr>5;#ARBETSMATERIAL|a2894791-a90f-4fd8-bd38-5426c743cb42</vt:lpwstr>
  </property>
  <property fmtid="{D5CDD505-2E9C-101B-9397-08002B2CF9AE}" pid="16" name="PpgCategory">
    <vt:lpwstr/>
  </property>
  <property fmtid="{D5CDD505-2E9C-101B-9397-08002B2CF9AE}" pid="17" name="TrvProjectSort">
    <vt:lpwstr/>
  </property>
  <property fmtid="{D5CDD505-2E9C-101B-9397-08002B2CF9AE}" pid="18" name="TrvProductInvestType">
    <vt:lpwstr>3;#Åtgärdsvalsstudie|1b2c9adf-d99f-42e2-be1c-5b568e342e7d;#4;#Vägplan|e7083d8a-96db-406e-a861-5414db8ff2e8</vt:lpwstr>
  </property>
  <property fmtid="{D5CDD505-2E9C-101B-9397-08002B2CF9AE}" pid="19" name="_dlc_DocIdItemGuid">
    <vt:lpwstr>5b22ae9e-d7ec-4354-b303-fd4e331e8a4a</vt:lpwstr>
  </property>
  <property fmtid="{D5CDD505-2E9C-101B-9397-08002B2CF9AE}" pid="20" name="PpgTypeOfAct">
    <vt:lpwstr>113;#Presentationer|8622cecf-ed77-40b2-b7d6-0d0cae17dd75</vt:lpwstr>
  </property>
  <property fmtid="{D5CDD505-2E9C-101B-9397-08002B2CF9AE}" pid="21" name="PpgDocumentStructure">
    <vt:lpwstr>120;#Samordningsmöte|837cbebe-0677-4d5d-b89c-d4ba814246b5</vt:lpwstr>
  </property>
  <property fmtid="{D5CDD505-2E9C-101B-9397-08002B2CF9AE}" pid="22" name="TrvProductUType">
    <vt:lpwstr/>
  </property>
</Properties>
</file>