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5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5"/>
    <p:sldMasterId id="2147483648" r:id="rId6"/>
    <p:sldMasterId id="2147483657" r:id="rId7"/>
  </p:sldMasterIdLst>
  <p:notesMasterIdLst>
    <p:notesMasterId r:id="rId15"/>
  </p:notesMasterIdLst>
  <p:handoutMasterIdLst>
    <p:handoutMasterId r:id="rId16"/>
  </p:handoutMasterIdLst>
  <p:sldIdLst>
    <p:sldId id="300" r:id="rId8"/>
    <p:sldId id="301" r:id="rId9"/>
    <p:sldId id="311" r:id="rId10"/>
    <p:sldId id="316" r:id="rId11"/>
    <p:sldId id="312" r:id="rId12"/>
    <p:sldId id="319" r:id="rId13"/>
    <p:sldId id="321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242" userDrawn="1">
          <p15:clr>
            <a:srgbClr val="A4A3A4"/>
          </p15:clr>
        </p15:guide>
        <p15:guide id="2" orient="horz" pos="799" userDrawn="1">
          <p15:clr>
            <a:srgbClr val="A4A3A4"/>
          </p15:clr>
        </p15:guide>
        <p15:guide id="3" orient="horz" pos="3884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pos="4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0611"/>
    <a:srgbClr val="D80611"/>
    <a:srgbClr val="D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59433" autoAdjust="0"/>
  </p:normalViewPr>
  <p:slideViewPr>
    <p:cSldViewPr snapToGrid="0">
      <p:cViewPr varScale="1">
        <p:scale>
          <a:sx n="68" d="100"/>
          <a:sy n="68" d="100"/>
        </p:scale>
        <p:origin x="2232" y="54"/>
      </p:cViewPr>
      <p:guideLst>
        <p:guide pos="7242"/>
        <p:guide orient="horz" pos="799"/>
        <p:guide orient="horz" pos="3884"/>
        <p:guide orient="horz" pos="2160"/>
        <p:guide pos="4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6"/>
    </p:cViewPr>
  </p:sorterViewPr>
  <p:notesViewPr>
    <p:cSldViewPr snapToGrid="0" showGuides="1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customXml" Target="../customXml/item5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6ED4D-9974-4266-9636-7DF9434CB37C}" type="datetimeFigureOut">
              <a:rPr lang="sv-SE" smtClean="0"/>
              <a:t>2020-06-01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5A873-DB4E-4F59-A8B1-757F0F4852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6867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92141-416E-49B0-82D1-A68B9C506992}" type="datetimeFigureOut">
              <a:rPr lang="sv-SE" smtClean="0"/>
              <a:t>2020-06-01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863A3-F6DA-432C-A68C-0B1EB56ED5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649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v-SE" dirty="0"/>
              <a:t>Info hela vägens dragning</a:t>
            </a:r>
          </a:p>
          <a:p>
            <a:pPr marL="171450" indent="-171450">
              <a:buFontTx/>
              <a:buChar char="-"/>
            </a:pPr>
            <a:r>
              <a:rPr lang="sv-SE" dirty="0"/>
              <a:t>Uppdelad i 4 vägsträckor för att underlätta hantering och förståelse för projektet</a:t>
            </a:r>
          </a:p>
          <a:p>
            <a:pPr marL="171450" indent="-171450">
              <a:buFontTx/>
              <a:buChar char="-"/>
            </a:pPr>
            <a:r>
              <a:rPr lang="sv-SE" dirty="0"/>
              <a:t>Delsträcka 2 och 3 är de sträckor där alternativa dragningar (korridorer) har studerats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0313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v-SE" dirty="0"/>
              <a:t>Denna presentation berör Korridor Orange inom delsträcka 3. Den är endast jämförbar med korridor Grå i samrådshandlingen.</a:t>
            </a:r>
          </a:p>
          <a:p>
            <a:pPr marL="171450" indent="-171450">
              <a:buFontTx/>
              <a:buChar char="-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1323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Korridor Orange är ett av två alternativ inom delsträcka 2. Korridoren börjar ungefär vid anslutningsvägen mot </a:t>
            </a:r>
            <a:r>
              <a:rPr lang="sv-SE" dirty="0" err="1"/>
              <a:t>Väddika</a:t>
            </a:r>
            <a:r>
              <a:rPr lang="sv-SE" dirty="0"/>
              <a:t>/strax för Skomakarmyren och sträcker sig fram till strax före </a:t>
            </a:r>
            <a:r>
              <a:rPr lang="sv-SE" dirty="0" err="1"/>
              <a:t>Uppskedika</a:t>
            </a:r>
            <a:r>
              <a:rPr lang="sv-SE" dirty="0"/>
              <a:t>. Korridoren innebär att befintliga väg 288 breddas för att möjliggöra en mötesfri väg.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2700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sv-SE" dirty="0"/>
              <a:t>Alla korridoralternativ har sina för- och nackdelar och den här utredningen har syftat till att hitta det korridoralternativ som sammantaget bedöms som lämpligast.</a:t>
            </a:r>
          </a:p>
          <a:p>
            <a:pPr marL="0" indent="0">
              <a:buFontTx/>
              <a:buNone/>
            </a:pPr>
            <a:r>
              <a:rPr lang="sv-SE" dirty="0"/>
              <a:t>Här presenterar vi för- och nackdelar med korridor blå. </a:t>
            </a:r>
          </a:p>
          <a:p>
            <a:pPr marL="0" indent="0">
              <a:buFontTx/>
              <a:buNone/>
            </a:pPr>
            <a:r>
              <a:rPr lang="sv-SE" dirty="0"/>
              <a:t>Fördelarna är; </a:t>
            </a:r>
          </a:p>
          <a:p>
            <a:pPr marL="0" indent="0">
              <a:buFontTx/>
              <a:buNone/>
            </a:pPr>
            <a:endParaRPr lang="sv-SE" dirty="0"/>
          </a:p>
          <a:p>
            <a:pPr marL="0" indent="0">
              <a:buFontTx/>
              <a:buNone/>
            </a:pPr>
            <a:r>
              <a:rPr lang="sv-SE" dirty="0"/>
              <a:t>Nackdelarna är;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3469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Har du synpunkter på utredningen så kan du lämna dessa senast den 1 juli 2020.</a:t>
            </a:r>
          </a:p>
          <a:p>
            <a:r>
              <a:rPr lang="sv-SE" dirty="0"/>
              <a:t>Du kan använda det digitala formuläret på Trafikverkets hemsida eller skicka brev.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449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73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iagram 5"/>
          <p:cNvSpPr>
            <a:spLocks noGrp="1"/>
          </p:cNvSpPr>
          <p:nvPr>
            <p:ph type="chart" sz="quarter" idx="12" hasCustomPrompt="1"/>
          </p:nvPr>
        </p:nvSpPr>
        <p:spPr>
          <a:xfrm>
            <a:off x="696000" y="1269000"/>
            <a:ext cx="10800000" cy="432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sv-SE" dirty="0"/>
              <a:t>Diagram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58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&amp;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269000"/>
            <a:ext cx="10800000" cy="900000"/>
          </a:xfrm>
          <a:prstGeom prst="rect">
            <a:avLst/>
          </a:prstGeom>
        </p:spPr>
        <p:txBody>
          <a:bodyPr anchor="ctr"/>
          <a:lstStyle>
            <a:lvl1pPr algn="ctr">
              <a:defRPr sz="4000" baseline="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00" y="2170062"/>
            <a:ext cx="5040000" cy="342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spc="0"/>
            </a:lvl1pPr>
            <a:lvl2pPr marL="232200" indent="0">
              <a:buNone/>
              <a:defRPr/>
            </a:lvl2pPr>
            <a:lvl3pPr marL="462600" indent="0">
              <a:buNone/>
              <a:defRPr/>
            </a:lvl3pPr>
            <a:lvl4pPr marL="693000" indent="0">
              <a:buNone/>
              <a:defRPr/>
            </a:lvl4pPr>
            <a:lvl5pPr marL="887400" indent="0">
              <a:buNone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6" name="Platshållare för diagram 5"/>
          <p:cNvSpPr>
            <a:spLocks noGrp="1"/>
          </p:cNvSpPr>
          <p:nvPr>
            <p:ph type="chart" sz="quarter" idx="13" hasCustomPrompt="1"/>
          </p:nvPr>
        </p:nvSpPr>
        <p:spPr>
          <a:xfrm>
            <a:off x="6454800" y="2169000"/>
            <a:ext cx="5040000" cy="342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Diagram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5869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text röd bakgrund">
    <p:bg>
      <p:bgPr>
        <a:solidFill>
          <a:srgbClr val="D7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AAAF19A-C108-416B-94E8-AE411170A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000" y="3789000"/>
            <a:ext cx="10800000" cy="1800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Skriv text här</a:t>
            </a:r>
            <a:endParaRPr lang="en-US" dirty="0"/>
          </a:p>
        </p:txBody>
      </p:sp>
      <p:sp>
        <p:nvSpPr>
          <p:cNvPr id="8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0922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text -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AAAF19A-C108-416B-94E8-AE411170A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000" y="3789000"/>
            <a:ext cx="10800000" cy="1800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spc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Skriv text här</a:t>
            </a:r>
            <a:endParaRPr lang="en-US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DB92D40-5F44-4A12-A0C2-161F3FFFEFD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 bakgrundsbild – Högerklicka på bilden. Välj Ändra bild. Välj sedan Från en fil.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BC63DBC5-3A01-48A2-B443-DAC14C323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8665" y="0"/>
            <a:ext cx="1514671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4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7281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-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DB92D40-5F44-4A12-A0C2-161F3FFFEFD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 bakgrundsbild – Högerklicka på bilden. Välj Ändra bild. Välj sedan Från en fil.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BC63DBC5-3A01-48A2-B443-DAC14C323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8665" y="0"/>
            <a:ext cx="1514671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25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1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1035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&amp;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4800" y="1270800"/>
            <a:ext cx="10800000" cy="900000"/>
          </a:xfrm>
          <a:prstGeom prst="rect">
            <a:avLst/>
          </a:prstGeom>
        </p:spPr>
        <p:txBody>
          <a:bodyPr anchor="ctr"/>
          <a:lstStyle>
            <a:lvl1pPr algn="l">
              <a:defRPr sz="400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4800" y="2529000"/>
            <a:ext cx="8607600" cy="306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10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1162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&amp;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00" y="3284970"/>
            <a:ext cx="10800000" cy="180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 typeface="+mj-lt"/>
              <a:buNone/>
              <a:defRPr sz="2400" spc="0" baseline="0"/>
            </a:lvl1pPr>
            <a:lvl2pPr marL="575100" indent="-342900">
              <a:buFont typeface="+mj-lt"/>
              <a:buAutoNum type="arabicPeriod"/>
              <a:defRPr/>
            </a:lvl2pPr>
            <a:lvl3pPr marL="805500" indent="-342900">
              <a:buFont typeface="+mj-lt"/>
              <a:buAutoNum type="arabicPeriod"/>
              <a:defRPr/>
            </a:lvl3pPr>
            <a:lvl4pPr marL="1035900" indent="-342900">
              <a:buFont typeface="+mj-lt"/>
              <a:buAutoNum type="arabicPeriod"/>
              <a:defRPr/>
            </a:lvl4pPr>
            <a:lvl5pPr marL="1230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7" hasCustomPrompt="1"/>
          </p:nvPr>
        </p:nvSpPr>
        <p:spPr>
          <a:xfrm>
            <a:off x="694800" y="5529600"/>
            <a:ext cx="2739600" cy="92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Plats för EU-logotyp</a:t>
            </a:r>
          </a:p>
        </p:txBody>
      </p:sp>
    </p:spTree>
    <p:extLst>
      <p:ext uri="{BB962C8B-B14F-4D97-AF65-F5344CB8AC3E}">
        <p14:creationId xmlns:p14="http://schemas.microsoft.com/office/powerpoint/2010/main" val="2279311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vä, bild h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269000"/>
            <a:ext cx="5040000" cy="900000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6456000" y="1269000"/>
            <a:ext cx="5040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>
          <a:xfrm>
            <a:off x="10152000" y="201600"/>
            <a:ext cx="1767114" cy="365125"/>
          </a:xfrm>
        </p:spPr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>
          <a:xfrm>
            <a:off x="696000" y="201600"/>
            <a:ext cx="3570514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6"/>
          </p:nvPr>
        </p:nvSpPr>
        <p:spPr>
          <a:xfrm>
            <a:off x="-1" y="201600"/>
            <a:ext cx="784800" cy="365125"/>
          </a:xfrm>
        </p:spPr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4800" y="2170800"/>
            <a:ext cx="5040000" cy="342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292063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hö, bild v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 hasCustomPrompt="1"/>
          </p:nvPr>
        </p:nvSpPr>
        <p:spPr>
          <a:xfrm>
            <a:off x="6456000" y="1269000"/>
            <a:ext cx="5040000" cy="900000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7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694800" y="1269000"/>
            <a:ext cx="5040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454800" y="2170800"/>
            <a:ext cx="5040000" cy="342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110606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70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effectLst>
            <a:reflection stA="45000" endPos="1000" dist="50800" dir="5400000" sy="-100000" algn="bl" rotWithShape="0"/>
          </a:effectLst>
        </p:spPr>
      </p:pic>
      <p:sp>
        <p:nvSpPr>
          <p:cNvPr id="6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9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281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6" r:id="rId3"/>
    <p:sldLayoutId id="2147483658" r:id="rId4"/>
    <p:sldLayoutId id="2147483672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pos="438" userDrawn="1">
          <p15:clr>
            <a:srgbClr val="F26B43"/>
          </p15:clr>
        </p15:guide>
        <p15:guide id="9" pos="7242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orient="horz" pos="79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effectLst>
            <a:reflection stA="45000" endPos="1000" dist="50800" dir="5400000" sy="-100000" algn="bl" rotWithShape="0"/>
          </a:effectLst>
        </p:spPr>
      </p:pic>
      <p:sp>
        <p:nvSpPr>
          <p:cNvPr id="3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742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pos="438" userDrawn="1">
          <p15:clr>
            <a:srgbClr val="F26B43"/>
          </p15:clr>
        </p15:guide>
        <p15:guide id="16" pos="7242" userDrawn="1">
          <p15:clr>
            <a:srgbClr val="F26B43"/>
          </p15:clr>
        </p15:guide>
        <p15:guide id="17" orient="horz" pos="3884" userDrawn="1">
          <p15:clr>
            <a:srgbClr val="F26B43"/>
          </p15:clr>
        </p15:guide>
        <p15:guide id="18" orient="horz" pos="7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hyperlink" Target="https://www.trafikverket.se/nara-dig/Uppsala/vi-bygger-och-forbattrar/Vag-288-Uppsala-Osthammar/Vag-288-Gimo-Borstil/" TargetMode="External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5E6E6998-7ECC-4434-A146-482C2CA4D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60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7"/>
    </mc:Choice>
    <mc:Fallback>
      <p:transition spd="slow" advTm="2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Samråd - val av lokaliseringsalternativ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1"/>
          </p:nvPr>
        </p:nvSpPr>
        <p:spPr>
          <a:xfrm>
            <a:off x="696000" y="3429000"/>
            <a:ext cx="10800000" cy="2160000"/>
          </a:xfrm>
        </p:spPr>
        <p:txBody>
          <a:bodyPr/>
          <a:lstStyle/>
          <a:p>
            <a:r>
              <a:rPr lang="sv-SE" dirty="0"/>
              <a:t>Väg 288 Gimo-</a:t>
            </a:r>
            <a:r>
              <a:rPr lang="sv-SE" dirty="0" err="1"/>
              <a:t>Börstil</a:t>
            </a:r>
            <a:endParaRPr lang="sv-SE" dirty="0"/>
          </a:p>
          <a:p>
            <a:br>
              <a:rPr lang="sv-SE" dirty="0"/>
            </a:br>
            <a:r>
              <a:rPr lang="sv-SE" sz="4400" dirty="0"/>
              <a:t>Korridor orange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2</a:t>
            </a:fld>
            <a:endParaRPr lang="sv-SE" dirty="0"/>
          </a:p>
        </p:txBody>
      </p:sp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72479934-5CBC-4D03-BB05-F0935C767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1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67"/>
    </mc:Choice>
    <mc:Fallback>
      <p:transition spd="slow" advTm="20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3</a:t>
            </a:fld>
            <a:endParaRPr lang="sv-SE" dirty="0"/>
          </a:p>
        </p:txBody>
      </p:sp>
      <p:pic>
        <p:nvPicPr>
          <p:cNvPr id="7" name="Bildobjekt 6" descr="En bild som visar text, karta&#10;&#10;Automatiskt genererad beskrivning">
            <a:extLst>
              <a:ext uri="{FF2B5EF4-FFF2-40B4-BE49-F238E27FC236}">
                <a16:creationId xmlns:a16="http://schemas.microsoft.com/office/drawing/2014/main" id="{4E1F1DE2-E3A1-4F3C-B75F-0D0DB5F68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671" y="772723"/>
            <a:ext cx="8314257" cy="5883677"/>
          </a:xfrm>
          <a:prstGeom prst="rect">
            <a:avLst/>
          </a:prstGeom>
        </p:spPr>
      </p:pic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2816A124-7E76-4D88-8EE5-77951527AF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2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50"/>
    </mc:Choice>
    <mc:Fallback>
      <p:transition spd="slow" advTm="43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4</a:t>
            </a:fld>
            <a:endParaRPr lang="sv-SE" dirty="0"/>
          </a:p>
        </p:txBody>
      </p:sp>
      <p:pic>
        <p:nvPicPr>
          <p:cNvPr id="7" name="Bildobjekt 6" descr="En bild som visar text, karta&#10;&#10;Automatiskt genererad beskrivning">
            <a:extLst>
              <a:ext uri="{FF2B5EF4-FFF2-40B4-BE49-F238E27FC236}">
                <a16:creationId xmlns:a16="http://schemas.microsoft.com/office/drawing/2014/main" id="{19383E13-D478-4570-8027-1E1023619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285" y="660100"/>
            <a:ext cx="8553200" cy="6046732"/>
          </a:xfrm>
          <a:prstGeom prst="rect">
            <a:avLst/>
          </a:prstGeom>
        </p:spPr>
      </p:pic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78148580-C610-48F5-80E9-47286B099D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4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07"/>
    </mc:Choice>
    <mc:Fallback>
      <p:transition spd="slow" advTm="20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/>
          </p:nvPr>
        </p:nvSpPr>
        <p:spPr>
          <a:xfrm>
            <a:off x="784799" y="2169000"/>
            <a:ext cx="5040000" cy="3420000"/>
          </a:xfrm>
        </p:spPr>
        <p:txBody>
          <a:bodyPr/>
          <a:lstStyle/>
          <a:p>
            <a:r>
              <a:rPr lang="sv-SE" dirty="0" err="1"/>
              <a:t>Väddika</a:t>
            </a:r>
            <a:r>
              <a:rPr lang="sv-SE" dirty="0"/>
              <a:t>/Skomakarmyren - </a:t>
            </a:r>
            <a:r>
              <a:rPr lang="sv-SE" dirty="0" err="1"/>
              <a:t>Uppskedika</a:t>
            </a:r>
            <a:endParaRPr lang="sv-SE" dirty="0"/>
          </a:p>
          <a:p>
            <a:r>
              <a:rPr lang="sv-SE" dirty="0"/>
              <a:t>Innebär breddning av befintliga väg 288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21" name="Platshållare för bild 20" descr="En bild som visar karta, text&#10;&#10;Automatiskt genererad beskrivning">
            <a:extLst>
              <a:ext uri="{FF2B5EF4-FFF2-40B4-BE49-F238E27FC236}">
                <a16:creationId xmlns:a16="http://schemas.microsoft.com/office/drawing/2014/main" id="{3A08517A-B13B-4397-9287-3A3897D684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8760" r="8760"/>
          <a:stretch>
            <a:fillRect/>
          </a:stretch>
        </p:blipFill>
        <p:spPr/>
      </p:pic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DD7D2C6C-56B8-48A0-BE42-9F12F0CC2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12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11"/>
    </mc:Choice>
    <mc:Fallback>
      <p:transition spd="slow" advTm="30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566897BC-6FC8-4D2F-BB40-62C0792D97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2944" y="856503"/>
            <a:ext cx="5873056" cy="5135519"/>
          </a:xfrm>
        </p:spPr>
        <p:txBody>
          <a:bodyPr/>
          <a:lstStyle/>
          <a:p>
            <a:pPr fontAlgn="base"/>
            <a:r>
              <a:rPr lang="sv-SE" sz="1800" dirty="0"/>
              <a:t>Det geotekniskt mest fördelaktiga alternativet då endast enstaka grunda </a:t>
            </a:r>
            <a:r>
              <a:rPr lang="sv-SE" sz="1800" dirty="0" err="1"/>
              <a:t>lösmarksområden</a:t>
            </a:r>
            <a:r>
              <a:rPr lang="sv-SE" sz="1800" dirty="0"/>
              <a:t> har påträffats. I övrigt fastmark. </a:t>
            </a:r>
          </a:p>
          <a:p>
            <a:r>
              <a:rPr lang="sv-SE" sz="1800" dirty="0"/>
              <a:t>Ingen ökad fragmentering av jordbrukslandskapet </a:t>
            </a:r>
          </a:p>
          <a:p>
            <a:r>
              <a:rPr lang="sv-SE" sz="1800" dirty="0"/>
              <a:t>Inga nya/fler barriärer skapas   </a:t>
            </a:r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EC8CEB23-7709-49BC-BD93-8819D6767F78}"/>
              </a:ext>
            </a:extLst>
          </p:cNvPr>
          <p:cNvSpPr txBox="1">
            <a:spLocks/>
          </p:cNvSpPr>
          <p:nvPr/>
        </p:nvSpPr>
        <p:spPr>
          <a:xfrm>
            <a:off x="4854195" y="2052810"/>
            <a:ext cx="3365790" cy="47110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2000" indent="-162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72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34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96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8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sv-SE" dirty="0"/>
          </a:p>
          <a:p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</p:txBody>
      </p:sp>
      <p:sp>
        <p:nvSpPr>
          <p:cNvPr id="8" name="Kors 7">
            <a:extLst>
              <a:ext uri="{FF2B5EF4-FFF2-40B4-BE49-F238E27FC236}">
                <a16:creationId xmlns:a16="http://schemas.microsoft.com/office/drawing/2014/main" id="{D3B553F2-9B52-4A61-B7F4-382D4A230E4A}"/>
              </a:ext>
            </a:extLst>
          </p:cNvPr>
          <p:cNvSpPr/>
          <p:nvPr/>
        </p:nvSpPr>
        <p:spPr>
          <a:xfrm>
            <a:off x="2097215" y="333246"/>
            <a:ext cx="361335" cy="371403"/>
          </a:xfrm>
          <a:prstGeom prst="plus">
            <a:avLst>
              <a:gd name="adj" fmla="val 369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19112C3-25AE-4717-9E86-45A973BBA983}"/>
              </a:ext>
            </a:extLst>
          </p:cNvPr>
          <p:cNvSpPr/>
          <p:nvPr/>
        </p:nvSpPr>
        <p:spPr>
          <a:xfrm>
            <a:off x="9174611" y="512562"/>
            <a:ext cx="361335" cy="108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7" name="Bildobjekt 16" descr="En bild som visar karta, text&#10;&#10;Automatiskt genererad beskrivning">
            <a:extLst>
              <a:ext uri="{FF2B5EF4-FFF2-40B4-BE49-F238E27FC236}">
                <a16:creationId xmlns:a16="http://schemas.microsoft.com/office/drawing/2014/main" id="{9A9163AF-1847-4E91-95C7-BBB12DC2A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393" y="3634221"/>
            <a:ext cx="3744158" cy="2647579"/>
          </a:xfrm>
          <a:prstGeom prst="rect">
            <a:avLst/>
          </a:prstGeom>
        </p:spPr>
      </p:pic>
      <p:sp>
        <p:nvSpPr>
          <p:cNvPr id="18" name="Platshållare för innehåll 2">
            <a:extLst>
              <a:ext uri="{FF2B5EF4-FFF2-40B4-BE49-F238E27FC236}">
                <a16:creationId xmlns:a16="http://schemas.microsoft.com/office/drawing/2014/main" id="{B0391281-6772-4310-91CC-EE8A9B5FFE0D}"/>
              </a:ext>
            </a:extLst>
          </p:cNvPr>
          <p:cNvSpPr txBox="1">
            <a:spLocks/>
          </p:cNvSpPr>
          <p:nvPr/>
        </p:nvSpPr>
        <p:spPr>
          <a:xfrm>
            <a:off x="6046058" y="910666"/>
            <a:ext cx="5873056" cy="5135519"/>
          </a:xfrm>
          <a:prstGeom prst="rect">
            <a:avLst/>
          </a:prstGeom>
        </p:spPr>
        <p:txBody>
          <a:bodyPr/>
          <a:lstStyle>
            <a:lvl1pPr marL="360000" indent="-360000" algn="l" defTabSz="3600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324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/>
            <a:r>
              <a:rPr lang="sv-SE" sz="1800" dirty="0"/>
              <a:t>Skapar behov av parallellvägar för gång och cykel och jord- och skogsbruksmaskiner </a:t>
            </a:r>
            <a:br>
              <a:rPr lang="sv-SE" sz="1800" dirty="0"/>
            </a:br>
            <a:r>
              <a:rPr lang="sv-SE" sz="1800" dirty="0"/>
              <a:t>Intrång i områden med mycket höga kulturmiljövärden samt kända fornlämningar </a:t>
            </a:r>
          </a:p>
          <a:p>
            <a:pPr marL="285750" indent="-285750" fontAlgn="base"/>
            <a:r>
              <a:rPr lang="sv-SE" sz="1800" dirty="0"/>
              <a:t>Intrång i områden med mycket höga natur med förekomst av skyddade hotade arter </a:t>
            </a:r>
          </a:p>
          <a:p>
            <a:pPr marL="285750" indent="-285750" fontAlgn="base"/>
            <a:r>
              <a:rPr lang="sv-SE" sz="1800" dirty="0"/>
              <a:t>Förändrad landskapsbild kring vägen dels till följd av ökat markanspråk och förstärkt barriäreffekt dels till följd av intrång i natur- och kulturvärden och förändrad markanvändning. </a:t>
            </a:r>
          </a:p>
          <a:p>
            <a:pPr marL="285750" indent="-285750" fontAlgn="base"/>
            <a:r>
              <a:rPr lang="sv-SE" sz="1800" dirty="0"/>
              <a:t>Ökad barriäreffekten vid befintlig väg som leder till en splittrad miljö </a:t>
            </a:r>
          </a:p>
          <a:p>
            <a:pPr marL="285750" indent="-285750" fontAlgn="base"/>
            <a:r>
              <a:rPr lang="sv-SE" sz="1800" dirty="0"/>
              <a:t>Ökad bullernivå för boendefastigheter </a:t>
            </a:r>
          </a:p>
          <a:p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</p:txBody>
      </p:sp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6B904103-00F7-4532-8D51-8A8E585B9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7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95"/>
    </mc:Choice>
    <mc:Fallback>
      <p:transition spd="slow" advTm="120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Synpunkter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>
          <a:xfrm>
            <a:off x="694800" y="2309346"/>
            <a:ext cx="8607600" cy="3279654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Lämna dina synpunkter senast den </a:t>
            </a:r>
            <a:r>
              <a:rPr lang="sv-SE" b="1" dirty="0"/>
              <a:t>1 juli 2020 </a:t>
            </a:r>
            <a:r>
              <a:rPr lang="sv-SE" dirty="0"/>
              <a:t>via </a:t>
            </a:r>
          </a:p>
          <a:p>
            <a:pPr marL="457200" indent="-457200">
              <a:buFont typeface="+mj-lt"/>
              <a:buAutoNum type="arabicPeriod"/>
            </a:pPr>
            <a:r>
              <a:rPr lang="sv-SE" dirty="0"/>
              <a:t>det digitala formuläret på</a:t>
            </a:r>
          </a:p>
          <a:p>
            <a:pPr marL="0" indent="0">
              <a:buNone/>
            </a:pPr>
            <a:r>
              <a:rPr lang="sv-SE" dirty="0">
                <a:hlinkClick r:id="rId5"/>
              </a:rPr>
              <a:t>www.trafikverket.se/gimo-borstil</a:t>
            </a:r>
            <a:r>
              <a:rPr lang="sv-SE" dirty="0"/>
              <a:t> 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sv-SE" dirty="0"/>
              <a:t>skicka brev till: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2050472" y="4123227"/>
            <a:ext cx="5541819" cy="199505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Rak koppling 7"/>
          <p:cNvCxnSpPr/>
          <p:nvPr/>
        </p:nvCxnSpPr>
        <p:spPr>
          <a:xfrm>
            <a:off x="2050472" y="4123227"/>
            <a:ext cx="2715491" cy="4710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ak koppling 10"/>
          <p:cNvCxnSpPr/>
          <p:nvPr/>
        </p:nvCxnSpPr>
        <p:spPr>
          <a:xfrm flipV="1">
            <a:off x="4765963" y="4123227"/>
            <a:ext cx="2826328" cy="4710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ruta 17"/>
          <p:cNvSpPr txBox="1"/>
          <p:nvPr/>
        </p:nvSpPr>
        <p:spPr>
          <a:xfrm>
            <a:off x="4998600" y="4640954"/>
            <a:ext cx="2803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TRV 2019/48564</a:t>
            </a:r>
          </a:p>
          <a:p>
            <a:pPr algn="ctr"/>
            <a:r>
              <a:rPr lang="sv-SE" dirty="0"/>
              <a:t>Trafikverket, Ärendemottagningen, Box 810</a:t>
            </a:r>
          </a:p>
          <a:p>
            <a:pPr algn="ctr"/>
            <a:r>
              <a:rPr lang="sv-SE" dirty="0"/>
              <a:t>781 28 Borlänge</a:t>
            </a:r>
          </a:p>
        </p:txBody>
      </p:sp>
      <p:pic>
        <p:nvPicPr>
          <p:cNvPr id="9" name="Ljud 8">
            <a:hlinkClick r:id="" action="ppaction://media"/>
            <a:extLst>
              <a:ext uri="{FF2B5EF4-FFF2-40B4-BE49-F238E27FC236}">
                <a16:creationId xmlns:a16="http://schemas.microsoft.com/office/drawing/2014/main" id="{D4E0C79E-5381-4CA9-B141-0244F73F2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3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72"/>
    </mc:Choice>
    <mc:Fallback>
      <p:transition spd="slow" advTm="38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ar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0971F6B-2E0E-4396-8EB5-8D30FD8344A3}" vid="{D7173223-B33E-4077-ABD4-035AAFC9D125}"/>
    </a:ext>
  </a:extLst>
</a:theme>
</file>

<file path=ppt/theme/theme2.xml><?xml version="1.0" encoding="utf-8"?>
<a:theme xmlns:a="http://schemas.openxmlformats.org/drawingml/2006/main" name="Rubrik med logg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0971F6B-2E0E-4396-8EB5-8D30FD8344A3}" vid="{E4365195-2222-447E-85D5-E2E80D21DC30}"/>
    </a:ext>
  </a:extLst>
</a:theme>
</file>

<file path=ppt/theme/theme3.xml><?xml version="1.0" encoding="utf-8"?>
<a:theme xmlns:a="http://schemas.openxmlformats.org/drawingml/2006/main" name="Rubrik med logga, titel, datum och sidnr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0971F6B-2E0E-4396-8EB5-8D30FD8344A3}" vid="{BE482BF7-60C6-4C91-8161-795FAB4CA510}"/>
    </a:ext>
  </a:extLst>
</a:theme>
</file>

<file path=ppt/theme/theme4.xml><?xml version="1.0" encoding="utf-8"?>
<a:theme xmlns:a="http://schemas.openxmlformats.org/drawingml/2006/main" name="Office-tem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rvDocumentTemplateId xmlns="Trafikverket">TMALL 0145</TrvDocumentTemplateId>
    <TrvDocumentTemplateVersion xmlns="Trafikverket">2.0</TrvDocumentTemplateVersion>
    <Skapat_x0020_av_x0020_NY xmlns="Trafikverket">Atterbrand Anders, IVm1 Extern</Skapat_x0020_av_x0020_NY>
    <Dokumentdatum_x0020_NY xmlns="Trafikverket">2020-05-31T22:00:00+00:00</Dokumentdatum_x0020_NY>
    <TRVversionNY xmlns="Trafikverket">1.0</TRVversionNY>
    <TaxCatchAll xmlns="c8c0b7a5-79cb-464a-8a3b-31f146817769">
      <Value>113</Value>
      <Value>5</Value>
      <Value>4</Value>
      <Value>3</Value>
      <Value>120</Value>
    </TaxCatchAll>
    <PpgTypeOfAct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Presentationer</TermName>
          <TermId xmlns="http://schemas.microsoft.com/office/infopath/2007/PartnerControls">8622cecf-ed77-40b2-b7d6-0d0cae17dd75</TermId>
        </TermInfo>
      </Terms>
    </PpgTypeOfActTaxHTField0>
    <PpgDocumentStructure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Samordningsmöte</TermName>
          <TermId xmlns="http://schemas.microsoft.com/office/infopath/2007/PartnerControls">837cbebe-0677-4d5d-b89c-d4ba814246b5</TermId>
        </TermInfo>
      </Terms>
    </PpgDocumentStructureTaxHTField0>
    <TrvTrackSection xmlns="Trafikverket" xsi:nil="true"/>
    <TrvProductInvestType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Åtgärdsvalsstudie</TermName>
          <TermId xmlns="http://schemas.microsoft.com/office/infopath/2007/PartnerControls">1b2c9adf-d99f-42e2-be1c-5b568e342e7d</TermId>
        </TermInfo>
        <TermInfo xmlns="http://schemas.microsoft.com/office/infopath/2007/PartnerControls">
          <TermName xmlns="http://schemas.microsoft.com/office/infopath/2007/PartnerControls">Vägplan</TermName>
          <TermId xmlns="http://schemas.microsoft.com/office/infopath/2007/PartnerControls">e7083d8a-96db-406e-a861-5414db8ff2e8</TermId>
        </TermInfo>
      </Terms>
    </TrvProductInvestTypeTaxHTField0>
    <TrvProjectOrganizationTaxHTField0 xmlns="c8c0b7a5-79cb-464a-8a3b-31f146817769">
      <Terms xmlns="http://schemas.microsoft.com/office/infopath/2007/PartnerControls"/>
    </TrvProjectOrganizationTaxHTField0>
    <TrvProjectName xmlns="Trafikverket">Väg 288 Gimo-Börstil</TrvProjectName>
    <TrvMeasureNumber xmlns="Trafikverket">V8611878</TrvMeasureNumber>
    <TrvProductUTypeTaxHTField0 xmlns="c8c0b7a5-79cb-464a-8a3b-31f146817769">
      <Terms xmlns="http://schemas.microsoft.com/office/infopath/2007/PartnerControls"/>
    </TrvProductUTypeTaxHTField0>
    <PpgCategoryTaxHTField0 xmlns="c8c0b7a5-79cb-464a-8a3b-31f146817769">
      <Terms xmlns="http://schemas.microsoft.com/office/infopath/2007/PartnerControls"/>
    </PpgCategoryTaxHTField0>
    <TrvRoadNumber xmlns="Trafikverket">288</TrvRoadNumber>
    <TrvOwnSortPpgTaxHTField0 xmlns="c8c0b7a5-79cb-464a-8a3b-31f146817769">
      <Terms xmlns="http://schemas.microsoft.com/office/infopath/2007/PartnerControls"/>
    </TrvOwnSortPpgTaxHTField0>
    <TrvAssignmentNumber xmlns="Trafikverket">880007</TrvAssignmentNumber>
    <TrvCounterpartIdentityNumber xmlns="Trafikverket" xsi:nil="true"/>
    <TrvConstructionNumber xmlns="Trafikverket" xsi:nil="true"/>
    <TrvProjectSortTaxHTField0 xmlns="c8c0b7a5-79cb-464a-8a3b-31f146817769">
      <Terms xmlns="http://schemas.microsoft.com/office/infopath/2007/PartnerControls"/>
    </TrvProjectSortTaxHTField0>
    <TrvDocumentTemplateDescription xmlns="Trafikverket">PPT-mall, widescreen, som ska användas av verksamheten för att skapa presentationer.</TrvDocumentTemplateDescription>
    <TrvDocumentTemplateTitle xmlns="Trafikverket">Presentation_Trafikverket</TrvDocumentTemplateTitle>
    <TrvUploadedDocumentType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ARBETSMATERIAL</TermName>
          <TermId xmlns="http://schemas.microsoft.com/office/infopath/2007/PartnerControls">a2894791-a90f-4fd8-bd38-5426c743cb42</TermId>
        </TermInfo>
      </Terms>
    </TrvUploadedDocumentTypeTaxHTField0>
    <_x0079_fi8 xmlns="d70da99c-a087-4690-9400-1e1c6dbb2473">
      <UserInfo>
        <DisplayName/>
        <AccountId xsi:nil="true"/>
        <AccountType/>
      </UserInfo>
    </_x0079_fi8>
    <n7x4 xmlns="d70da99c-a087-4690-9400-1e1c6dbb2473" xsi:nil="true"/>
    <_dlc_DocId xmlns="c8c0b7a5-79cb-464a-8a3b-31f146817769">180831033508-773370083-166</_dlc_DocId>
    <_dlc_DocIdUrl xmlns="c8c0b7a5-79cb-464a-8a3b-31f146817769">
      <Url>https://p.sp.trafikverket.se/sites/20180831033508/home/vp/_layouts/15/DocIdRedir.aspx?ID=180831033508-773370083-166</Url>
      <Description>180831033508-773370083-166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ppladdat Ppg-dokument" ma:contentTypeID="0x0101002EE44F411E754ABAB6EB27FC7D8442BF00660B63EFC26A4034B38E1AD36DAE1A74009A80091F26889642829D3CCB8E2EA8E7" ma:contentTypeVersion="12" ma:contentTypeDescription="Skapa ett nytt dokument." ma:contentTypeScope="" ma:versionID="7647fdfdb0df5db69c02acc043cb80a3">
  <xsd:schema xmlns:xsd="http://www.w3.org/2001/XMLSchema" xmlns:xs="http://www.w3.org/2001/XMLSchema" xmlns:p="http://schemas.microsoft.com/office/2006/metadata/properties" xmlns:ns1="Trafikverket" xmlns:ns3="c8c0b7a5-79cb-464a-8a3b-31f146817769" xmlns:ns4="450bb776-7bde-47b0-be71-06de29f75d27" xmlns:ns5="d70da99c-a087-4690-9400-1e1c6dbb2473" targetNamespace="http://schemas.microsoft.com/office/2006/metadata/properties" ma:root="true" ma:fieldsID="7ccb3a605d6d621e11ca361b42ed6b5c" ns1:_="" ns3:_="" ns4:_="" ns5:_="">
    <xsd:import namespace="Trafikverket"/>
    <xsd:import namespace="c8c0b7a5-79cb-464a-8a3b-31f146817769"/>
    <xsd:import namespace="450bb776-7bde-47b0-be71-06de29f75d27"/>
    <xsd:import namespace="d70da99c-a087-4690-9400-1e1c6dbb2473"/>
    <xsd:element name="properties">
      <xsd:complexType>
        <xsd:sequence>
          <xsd:element name="documentManagement">
            <xsd:complexType>
              <xsd:all>
                <xsd:element ref="ns1:Skapat_x0020_av_x0020_NY" minOccurs="0"/>
                <xsd:element ref="ns1:Dokumentdatum_x0020_NY" minOccurs="0"/>
                <xsd:element ref="ns3:_dlc_DocId" minOccurs="0"/>
                <xsd:element ref="ns3:_dlc_DocIdUrl" minOccurs="0"/>
                <xsd:element ref="ns1:TRVversionNY" minOccurs="0"/>
                <xsd:element ref="ns1:TrvDocumentTemplateId" minOccurs="0"/>
                <xsd:element ref="ns1:TrvDocumentTemplateVersion" minOccurs="0"/>
                <xsd:element ref="ns3:TrvUploadedDocumentTypeTaxHTField0" minOccurs="0"/>
                <xsd:element ref="ns3:TaxCatchAll" minOccurs="0"/>
                <xsd:element ref="ns3:TaxCatchAllLabel" minOccurs="0"/>
                <xsd:element ref="ns3:PpgDocumentStructureTaxHTField0" minOccurs="0"/>
                <xsd:element ref="ns3:PpgTypeOfActTaxHTField0" minOccurs="0"/>
                <xsd:element ref="ns3:PpgCategoryTaxHTField0" minOccurs="0"/>
                <xsd:element ref="ns3:TrvProjectSortTaxHTField0" minOccurs="0"/>
                <xsd:element ref="ns3:TrvProjectOrganizationTaxHTField0" minOccurs="0"/>
                <xsd:element ref="ns1:TrvProjectName" minOccurs="0"/>
                <xsd:element ref="ns1:TrvMeasureNumber" minOccurs="0"/>
                <xsd:element ref="ns1:TrvAssignmentNumber" minOccurs="0"/>
                <xsd:element ref="ns1:TrvCounterpartIdentityNumber" minOccurs="0"/>
                <xsd:element ref="ns1:TrvTrackSection" minOccurs="0"/>
                <xsd:element ref="ns1:TrvRoadNumber" minOccurs="0"/>
                <xsd:element ref="ns3:TrvOwnSortPpgTaxHTField0" minOccurs="0"/>
                <xsd:element ref="ns3:TrvProductInvestTypeTaxHTField0" minOccurs="0"/>
                <xsd:element ref="ns3:TrvProductUTypeTaxHTField0" minOccurs="0"/>
                <xsd:element ref="ns1:TrvConstructionNumber" minOccurs="0"/>
                <xsd:element ref="ns3:_dlc_DocIdPersistId" minOccurs="0"/>
                <xsd:element ref="ns1:TrvDocumentTemplateTitle" minOccurs="0"/>
                <xsd:element ref="ns1:TrvDocumentTemplateDescription" minOccurs="0"/>
                <xsd:element ref="ns4:SharedWithUsers" minOccurs="0"/>
                <xsd:element ref="ns5:_x0079_fi8" minOccurs="0"/>
                <xsd:element ref="ns5:n7x4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Trafikverket" elementFormDefault="qualified">
    <xsd:import namespace="http://schemas.microsoft.com/office/2006/documentManagement/types"/>
    <xsd:import namespace="http://schemas.microsoft.com/office/infopath/2007/PartnerControls"/>
    <xsd:element name="Skapat_x0020_av_x0020_NY" ma:index="0" nillable="true" ma:displayName="Skapat av" ma:description="Namn och organisationsbeteckning för den person som skapat dokumentet." ma:internalName="TrvCreatedBy">
      <xsd:simpleType>
        <xsd:restriction base="dms:Text">
          <xsd:maxLength value="255"/>
        </xsd:restriction>
      </xsd:simpleType>
    </xsd:element>
    <xsd:element name="Dokumentdatum_x0020_NY" ma:index="2" nillable="true" ma:displayName="Dokumentdatum" ma:default="[today]" ma:description="Datum för nuvarande version" ma:format="DateOnly" ma:internalName="TrvDocumentDate">
      <xsd:simpleType>
        <xsd:restriction base="dms:DateTime"/>
      </xsd:simpleType>
    </xsd:element>
    <xsd:element name="TRVversionNY" ma:index="8" nillable="true" ma:displayName="Version" ma:description="Dokumentets versionsnummer" ma:internalName="TrvVersion" ma:readOnly="true">
      <xsd:simpleType>
        <xsd:restriction base="dms:Text"/>
      </xsd:simpleType>
    </xsd:element>
    <xsd:element name="TrvDocumentTemplateId" ma:index="9" nillable="true" ma:displayName="TMALL-nummer" ma:description="Unik sträng eller nummer som identifierar dokumentmallen. Värdet sätts av respektive system." ma:internalName="TrvDocumentTemplateId" ma:readOnly="true">
      <xsd:simpleType>
        <xsd:restriction base="dms:Text"/>
      </xsd:simpleType>
    </xsd:element>
    <xsd:element name="TrvDocumentTemplateVersion" ma:index="10" nillable="true" ma:displayName="Mallversion" ma:description="Dokumentmallens versionsnummer" ma:internalName="TrvDocumentTemplateVersion" ma:readOnly="true">
      <xsd:simpleType>
        <xsd:restriction base="dms:Text"/>
      </xsd:simpleType>
    </xsd:element>
    <xsd:element name="TrvProjectName" ma:index="27" nillable="true" ma:displayName="Projektnamn" ma:internalName="TrvProjectName">
      <xsd:simpleType>
        <xsd:restriction base="dms:Text"/>
      </xsd:simpleType>
    </xsd:element>
    <xsd:element name="TrvMeasureNumber" ma:index="28" nillable="true" ma:displayName="Åtgärdsnummer" ma:internalName="TrvMeasureNumber">
      <xsd:simpleType>
        <xsd:restriction base="dms:Text"/>
      </xsd:simpleType>
    </xsd:element>
    <xsd:element name="TrvAssignmentNumber" ma:index="29" nillable="true" ma:displayName="Uppdragsnummer" ma:internalName="TrvAssignmentNumber">
      <xsd:simpleType>
        <xsd:restriction base="dms:Text"/>
      </xsd:simpleType>
    </xsd:element>
    <xsd:element name="TrvCounterpartIdentityNumber" ma:index="30" nillable="true" ma:displayName="Motpartens person-/organisationsnummer" ma:internalName="TrvCounterpartIdentityNumber">
      <xsd:simpleType>
        <xsd:restriction base="dms:Text"/>
      </xsd:simpleType>
    </xsd:element>
    <xsd:element name="TrvTrackSection" ma:index="31" nillable="true" ma:displayName="Bandel" ma:internalName="TrvTrackSection">
      <xsd:simpleType>
        <xsd:restriction base="dms:Text"/>
      </xsd:simpleType>
    </xsd:element>
    <xsd:element name="TrvRoadNumber" ma:index="32" nillable="true" ma:displayName="Vägnummer" ma:internalName="TrvRoadNumber">
      <xsd:simpleType>
        <xsd:restriction base="dms:Text"/>
      </xsd:simpleType>
    </xsd:element>
    <xsd:element name="TrvConstructionNumber" ma:index="39" nillable="true" ma:displayName="Konstruktionsnummer" ma:internalName="TrvConstructionNumber">
      <xsd:simpleType>
        <xsd:restriction base="dms:Text"/>
      </xsd:simpleType>
    </xsd:element>
    <xsd:element name="TrvDocumentTemplateTitle" ma:index="43" nillable="true" ma:displayName="Mallnamn" ma:description="Dokumenttitel på dokumentmallen" ma:internalName="TrvDocumentTemplateTitle">
      <xsd:simpleType>
        <xsd:restriction base="dms:Text"/>
      </xsd:simpleType>
    </xsd:element>
    <xsd:element name="TrvDocumentTemplateDescription" ma:index="44" nillable="true" ma:displayName="Mallbeskrivning" ma:description="Beskrivning på dokumentmallen" ma:internalName="TrvDocumentTemplate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0b7a5-79cb-464a-8a3b-31f146817769" elementFormDefault="qualified">
    <xsd:import namespace="http://schemas.microsoft.com/office/2006/documentManagement/types"/>
    <xsd:import namespace="http://schemas.microsoft.com/office/infopath/2007/PartnerControls"/>
    <xsd:element name="_dlc_DocId" ma:index="5" nillable="true" ma:displayName="Dokument-ID-värde" ma:description="Värdet för dokument-ID som tilldelats till det här objektet." ma:internalName="_dlc_DocId" ma:readOnly="true">
      <xsd:simpleType>
        <xsd:restriction base="dms:Text"/>
      </xsd:simpleType>
    </xsd:element>
    <xsd:element name="_dlc_DocIdUrl" ma:index="6" nillable="true" ma:displayName="Dokument-ID" ma:description="Permanent länk till det här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rvUploadedDocumentTypeTaxHTField0" ma:index="13" nillable="true" ma:taxonomy="true" ma:internalName="TrvUploadedDocumentTypeTaxHTField0" ma:taxonomyFieldName="TrvUploadedDocumentType" ma:displayName="Dokumenttyp för uppladdade dokument" ma:readOnly="false" ma:default="5;#ARBETSMATERIAL|a2894791-a90f-4fd8-bd38-5426c743cb42" ma:fieldId="{eb96df49-af7b-4885-ae87-85b965eb0ad2}" ma:sspId="56b52474-2a4b-42ac-ac16-0a67cba4e670" ma:termSetId="152f56a5-fdb2-4180-8a6e-79ef00400bc3" ma:anchorId="238613c4-8162-47c5-b0c8-3db178651ae8" ma:open="false" ma:isKeyword="fals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description="" ma:hidden="true" ma:list="{eedca0e6-6b36-4b39-8d8b-5cec423e223a}" ma:internalName="TaxCatchAll" ma:showField="CatchAllData" ma:web="c8c0b7a5-79cb-464a-8a3b-31f1468177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description="" ma:hidden="true" ma:list="{eedca0e6-6b36-4b39-8d8b-5cec423e223a}" ma:internalName="TaxCatchAllLabel" ma:readOnly="true" ma:showField="CatchAllDataLabel" ma:web="c8c0b7a5-79cb-464a-8a3b-31f1468177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pgDocumentStructureTaxHTField0" ma:index="17" ma:taxonomy="true" ma:internalName="PpgDocumentStructureTaxHTField0" ma:taxonomyFieldName="PpgDocumentStructure" ma:displayName="Dokumentstruktur P" ma:indexed="true" ma:readOnly="false" ma:fieldId="{a5458898-ea29-4fd7-a737-ffed33a79dfd}" ma:sspId="56b52474-2a4b-42ac-ac16-0a67cba4e670" ma:termSetId="62cdf2e4-9601-4d0f-a9a7-206602a2633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pgTypeOfActTaxHTField0" ma:index="19" ma:taxonomy="true" ma:internalName="PpgTypeOfActTaxHTField0" ma:taxonomyFieldName="PpgTypeOfAct" ma:displayName="Handlingstyp P" ma:indexed="true" ma:readOnly="false" ma:fieldId="{bc17b070-dacf-4b48-8392-ec2b57f4ee70}" ma:sspId="56b52474-2a4b-42ac-ac16-0a67cba4e670" ma:termSetId="4a7170cf-2516-4458-bc2b-e7c505650493" ma:anchorId="ea294a83-c738-4ee5-90ab-111a10943f10" ma:open="false" ma:isKeyword="false">
      <xsd:complexType>
        <xsd:sequence>
          <xsd:element ref="pc:Terms" minOccurs="0" maxOccurs="1"/>
        </xsd:sequence>
      </xsd:complexType>
    </xsd:element>
    <xsd:element name="PpgCategoryTaxHTField0" ma:index="21" nillable="true" ma:taxonomy="true" ma:internalName="PpgCategoryTaxHTField0" ma:taxonomyFieldName="PpgCategory" ma:displayName="Kategori P" ma:fieldId="{d6216887-ccfa-4c50-84ec-7b759069fe9a}" ma:taxonomyMulti="true" ma:sspId="56b52474-2a4b-42ac-ac16-0a67cba4e670" ma:termSetId="0dbc4dbe-d203-44ff-ae5a-a9c8be37ae80" ma:anchorId="32ef0bc1-0e3d-45eb-b500-ff9ba25ba976" ma:open="false" ma:isKeyword="false">
      <xsd:complexType>
        <xsd:sequence>
          <xsd:element ref="pc:Terms" minOccurs="0" maxOccurs="1"/>
        </xsd:sequence>
      </xsd:complexType>
    </xsd:element>
    <xsd:element name="TrvProjectSortTaxHTField0" ma:index="23" nillable="true" ma:taxonomy="true" ma:internalName="TrvProjectSortTaxHTField0" ma:taxonomyFieldName="TrvProjectSort" ma:displayName="Projektsortering" ma:fieldId="{4195f310-37c6-4484-8b9f-c66efba18291}" ma:taxonomyMulti="true" ma:sspId="7131c644-de2c-4503-84ed-df61d8366003" ma:termSetId="d8abdab5-1426-4d7b-9498-7d3d1134522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ProjectOrganizationTaxHTField0" ma:index="25" nillable="true" ma:taxonomy="true" ma:internalName="TrvProjectOrganizationTaxHTField0" ma:taxonomyFieldName="TrvProjectOrganization" ma:displayName="Projektorganisation" ma:fieldId="{2402f22c-7f1a-4b30-99d4-03dca83e8fc2}" ma:taxonomyMulti="true" ma:sspId="7131c644-de2c-4503-84ed-df61d8366003" ma:termSetId="1cc13a6b-7ce4-41b1-b819-52bc11f1d7c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OwnSortPpgTaxHTField0" ma:index="33" nillable="true" ma:taxonomy="true" ma:internalName="TrvOwnSortPpgTaxHTField0" ma:taxonomyFieldName="TrvOwnSortPpg" ma:displayName="Egen sortering P" ma:fieldId="{4313503e-c0bf-4b0a-b219-1a731bfc6168}" ma:taxonomyMulti="true" ma:sspId="7131c644-de2c-4503-84ed-df61d8366003" ma:termSetId="c7e7c63e-414b-4c1c-a845-2901af00eba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ProductInvestTypeTaxHTField0" ma:index="35" nillable="true" ma:taxonomy="true" ma:internalName="TrvProductInvestTypeTaxHTField0" ma:taxonomyFieldName="TrvProductInvestType" ma:displayName="Produkt IV" ma:readOnly="false" ma:fieldId="{ba17213f-439a-432a-8b63-837bbf4de98c}" ma:taxonomyMulti="true" ma:sspId="56b52474-2a4b-42ac-ac16-0a67cba4e670" ma:termSetId="89ccf918-965d-4fde-8946-ea5dd03ac26c" ma:anchorId="7b65ccd5-a11e-4380-9147-307aa6ee732f" ma:open="false" ma:isKeyword="false">
      <xsd:complexType>
        <xsd:sequence>
          <xsd:element ref="pc:Terms" minOccurs="0" maxOccurs="1"/>
        </xsd:sequence>
      </xsd:complexType>
    </xsd:element>
    <xsd:element name="TrvProductUTypeTaxHTField0" ma:index="37" nillable="true" ma:taxonomy="true" ma:internalName="TrvProductUTypeTaxHTField0" ma:taxonomyFieldName="TrvProductUType" ma:displayName="Produkt UH" ma:readOnly="false" ma:fieldId="{545879a8-8d6c-4f48-9a4b-27e86d85fdfe}" ma:sspId="56b52474-2a4b-42ac-ac16-0a67cba4e670" ma:termSetId="9b57aaa2-ab89-4c0c-a484-667db8666c09" ma:anchorId="a2287f00-f5a5-424a-9bec-3627d78eea75" ma:open="false" ma:isKeyword="false">
      <xsd:complexType>
        <xsd:sequence>
          <xsd:element ref="pc:Terms" minOccurs="0" maxOccurs="1"/>
        </xsd:sequence>
      </xsd:complexType>
    </xsd:element>
    <xsd:element name="_dlc_DocIdPersistId" ma:index="4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0bb776-7bde-47b0-be71-06de29f75d27" elementFormDefault="qualified">
    <xsd:import namespace="http://schemas.microsoft.com/office/2006/documentManagement/types"/>
    <xsd:import namespace="http://schemas.microsoft.com/office/infopath/2007/PartnerControls"/>
    <xsd:element name="SharedWithUsers" ma:index="45" nillable="true" ma:displayName="Dela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0da99c-a087-4690-9400-1e1c6dbb2473" elementFormDefault="qualified">
    <xsd:import namespace="http://schemas.microsoft.com/office/2006/documentManagement/types"/>
    <xsd:import namespace="http://schemas.microsoft.com/office/infopath/2007/PartnerControls"/>
    <xsd:element name="_x0079_fi8" ma:index="46" nillable="true" ma:displayName="Person eller grupp" ma:list="UserInfo" ma:internalName="_x0079_fi8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7x4" ma:index="47" nillable="true" ma:displayName="Datum och tid" ma:internalName="n7x4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Innehållstyp"/>
        <xsd:element ref="dc:title" minOccurs="0" maxOccurs="1" ma:index="1" ma:displayName="Dokument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74B4E73-29F5-4C44-AEDC-5752B130AE4E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Trafikverket"/>
    <ds:schemaRef ds:uri="http://schemas.microsoft.com/office/infopath/2007/PartnerControls"/>
    <ds:schemaRef ds:uri="74c05969-ceca-4dc3-bf30-d314d4a8dbc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07995CE-3062-4DCB-913E-CA7C92E2CD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7D1419-0AF4-4601-9D0B-F9023974D0FB}"/>
</file>

<file path=customXml/itemProps4.xml><?xml version="1.0" encoding="utf-8"?>
<ds:datastoreItem xmlns:ds="http://schemas.openxmlformats.org/officeDocument/2006/customXml" ds:itemID="{E8A3E363-8F09-4FF1-81F4-C5FB3DDBF60E}"/>
</file>

<file path=customXml/itemProps5.xml><?xml version="1.0" encoding="utf-8"?>
<ds:datastoreItem xmlns:ds="http://schemas.openxmlformats.org/officeDocument/2006/customXml" ds:itemID="{FC272212-576C-4927-8A2C-178F412B5320}"/>
</file>

<file path=docProps/app.xml><?xml version="1.0" encoding="utf-8"?>
<Properties xmlns="http://schemas.openxmlformats.org/officeDocument/2006/extended-properties" xmlns:vt="http://schemas.openxmlformats.org/officeDocument/2006/docPropsVTypes">
  <Template>Presentation_Trafikverket</Template>
  <TotalTime>5898</TotalTime>
  <Words>264</Words>
  <Application>Microsoft Office PowerPoint</Application>
  <PresentationFormat>Bredbild</PresentationFormat>
  <Paragraphs>59</Paragraphs>
  <Slides>7</Slides>
  <Notes>5</Notes>
  <HiddenSlides>0</HiddenSlides>
  <MMClips>7</MMClips>
  <ScaleCrop>false</ScaleCrop>
  <HeadingPairs>
    <vt:vector size="6" baseType="variant">
      <vt:variant>
        <vt:lpstr>Använt teckensnitt</vt:lpstr>
      </vt:variant>
      <vt:variant>
        <vt:i4>1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7</vt:i4>
      </vt:variant>
    </vt:vector>
  </HeadingPairs>
  <TitlesOfParts>
    <vt:vector size="11" baseType="lpstr">
      <vt:lpstr>Arial</vt:lpstr>
      <vt:lpstr>Start</vt:lpstr>
      <vt:lpstr>Rubrik med logga</vt:lpstr>
      <vt:lpstr>Rubrik med logga, titel, datum och sidnr</vt:lpstr>
      <vt:lpstr>PowerPoint-presentation</vt:lpstr>
      <vt:lpstr>Samråd - val av lokaliseringsalternativ</vt:lpstr>
      <vt:lpstr>PowerPoint-presentation</vt:lpstr>
      <vt:lpstr>PowerPoint-presentation</vt:lpstr>
      <vt:lpstr>PowerPoint-presentation</vt:lpstr>
      <vt:lpstr>PowerPoint-presentation</vt:lpstr>
      <vt:lpstr>Synpunkter</vt:lpstr>
    </vt:vector>
  </TitlesOfParts>
  <Company>Trafikverket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Rosenwyn Sophia, IVös5 Konsult</dc:creator>
  <cp:lastModifiedBy>Atterbrand, Anders</cp:lastModifiedBy>
  <cp:revision>31</cp:revision>
  <dcterms:created xsi:type="dcterms:W3CDTF">2020-05-19T11:49:05Z</dcterms:created>
  <dcterms:modified xsi:type="dcterms:W3CDTF">2020-06-01T14:02:15Z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0x0101002EE44F411E754ABAB6EB27FC7D8442BF00660B63EFC26A4034B38E1AD36DAE1A74009A80091F26889642829D3CCB8E2EA8E7</vt:lpwstr>
  </property>
  <property fmtid="{D5CDD505-2E9C-101B-9397-08002B2CF9AE}" pid="3" name="TrvDocumentType">
    <vt:lpwstr>5</vt:lpwstr>
  </property>
  <property fmtid="{D5CDD505-2E9C-101B-9397-08002B2CF9AE}" pid="4" name="TrvDocumentTemplateOwner">
    <vt:lpwstr>277</vt:lpwstr>
  </property>
  <property fmtid="{D5CDD505-2E9C-101B-9397-08002B2CF9AE}" pid="5" name="TrvDocumentTemplateStatus">
    <vt:lpwstr>Ska distribueras</vt:lpwstr>
  </property>
  <property fmtid="{D5CDD505-2E9C-101B-9397-08002B2CF9AE}" pid="6" name="TrvDocumentTemplateTitle">
    <vt:lpwstr>Presentation_Trafikverket</vt:lpwstr>
  </property>
  <property fmtid="{D5CDD505-2E9C-101B-9397-08002B2CF9AE}" pid="7" name="TrvDocumentTemplateDescription">
    <vt:lpwstr>PPT-mall, widescreen, som ska användas av verksamheten för att skapa presentationer.</vt:lpwstr>
  </property>
  <property fmtid="{D5CDD505-2E9C-101B-9397-08002B2CF9AE}" pid="8" name="TrvDocumentTemplateContact">
    <vt:lpwstr>579</vt:lpwstr>
  </property>
  <property fmtid="{D5CDD505-2E9C-101B-9397-08002B2CF9AE}" pid="9" name="TrvDocumentTemplateOwnerTaxHTField0">
    <vt:lpwstr>KM Kommunikation|65ba4904-7f87-411a-bf82-b389570b62aa</vt:lpwstr>
  </property>
  <property fmtid="{D5CDD505-2E9C-101B-9397-08002B2CF9AE}" pid="10" name="TrvDocumentTemplateCategoryTaxHTField0">
    <vt:lpwstr/>
  </property>
  <property fmtid="{D5CDD505-2E9C-101B-9397-08002B2CF9AE}" pid="11" name="TrvDocumentTemplateCategory">
    <vt:lpwstr/>
  </property>
  <property fmtid="{D5CDD505-2E9C-101B-9397-08002B2CF9AE}" pid="12" name="TrvDocumentTypeTaxHTField0">
    <vt:lpwstr>ARBETSMATERIAL|a2894791-a90f-4fd8-bd38-5426c743cb42</vt:lpwstr>
  </property>
  <property fmtid="{D5CDD505-2E9C-101B-9397-08002B2CF9AE}" pid="13" name="TrvProjectOrganization">
    <vt:lpwstr/>
  </property>
  <property fmtid="{D5CDD505-2E9C-101B-9397-08002B2CF9AE}" pid="14" name="TrvOwnSortPpg">
    <vt:lpwstr/>
  </property>
  <property fmtid="{D5CDD505-2E9C-101B-9397-08002B2CF9AE}" pid="17" name="TrvUploadedDocumentType">
    <vt:lpwstr>5</vt:lpwstr>
  </property>
  <property fmtid="{D5CDD505-2E9C-101B-9397-08002B2CF9AE}" pid="19" name="PpgCategory">
    <vt:lpwstr/>
  </property>
  <property fmtid="{D5CDD505-2E9C-101B-9397-08002B2CF9AE}" pid="20" name="TrvProjectSort">
    <vt:lpwstr/>
  </property>
  <property fmtid="{D5CDD505-2E9C-101B-9397-08002B2CF9AE}" pid="21" name="TrvProductInvestType">
    <vt:lpwstr>3;#Åtgärdsvalsstudie|1b2c9adf-d99f-42e2-be1c-5b568e342e7d;#4;#Vägplan|e7083d8a-96db-406e-a861-5414db8ff2e8</vt:lpwstr>
  </property>
  <property fmtid="{D5CDD505-2E9C-101B-9397-08002B2CF9AE}" pid="22" name="_dlc_DocIdItemGuid">
    <vt:lpwstr>f233ba6e-6f87-4041-a28a-6301fbac6684</vt:lpwstr>
  </property>
  <property fmtid="{D5CDD505-2E9C-101B-9397-08002B2CF9AE}" pid="23" name="PpgTypeOfAct">
    <vt:lpwstr>113</vt:lpwstr>
  </property>
  <property fmtid="{D5CDD505-2E9C-101B-9397-08002B2CF9AE}" pid="24" name="PpgDocumentStructure">
    <vt:lpwstr>120</vt:lpwstr>
  </property>
  <property fmtid="{D5CDD505-2E9C-101B-9397-08002B2CF9AE}" pid="25" name="TrvProductUType">
    <vt:lpwstr/>
  </property>
</Properties>
</file>